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61" r:id="rId3"/>
    <p:sldId id="258" r:id="rId4"/>
    <p:sldId id="259" r:id="rId5"/>
    <p:sldId id="285" r:id="rId6"/>
    <p:sldId id="304" r:id="rId7"/>
    <p:sldId id="302" r:id="rId8"/>
    <p:sldId id="303" r:id="rId9"/>
    <p:sldId id="301" r:id="rId10"/>
    <p:sldId id="306" r:id="rId11"/>
    <p:sldId id="290" r:id="rId12"/>
    <p:sldId id="287" r:id="rId13"/>
    <p:sldId id="288" r:id="rId14"/>
    <p:sldId id="289" r:id="rId15"/>
    <p:sldId id="291" r:id="rId16"/>
    <p:sldId id="292" r:id="rId17"/>
    <p:sldId id="295" r:id="rId18"/>
    <p:sldId id="296" r:id="rId19"/>
    <p:sldId id="297" r:id="rId20"/>
    <p:sldId id="298" r:id="rId21"/>
    <p:sldId id="299" r:id="rId22"/>
    <p:sldId id="300" r:id="rId23"/>
    <p:sldId id="294" r:id="rId24"/>
    <p:sldId id="30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CC00"/>
    <a:srgbClr val="89CC40"/>
    <a:srgbClr val="006600"/>
    <a:srgbClr val="D1E1FF"/>
    <a:srgbClr val="ABC7FF"/>
    <a:srgbClr val="8FB7FF"/>
    <a:srgbClr val="F7FAFF"/>
    <a:srgbClr val="E1EBFF"/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3684" autoAdjust="0"/>
  </p:normalViewPr>
  <p:slideViewPr>
    <p:cSldViewPr>
      <p:cViewPr varScale="1">
        <p:scale>
          <a:sx n="62" d="100"/>
          <a:sy n="62" d="100"/>
        </p:scale>
        <p:origin x="81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J HU" userId="f9cbafaa3520ff22" providerId="LiveId" clId="{D37F50CA-B28F-4D7A-9350-EFA00C97AAB6}"/>
    <pc:docChg chg="undo redo custSel addSld delSld modSld">
      <pc:chgData name="JJ HU" userId="f9cbafaa3520ff22" providerId="LiveId" clId="{D37F50CA-B28F-4D7A-9350-EFA00C97AAB6}" dt="2018-02-08T22:23:31.179" v="668" actId="20577"/>
      <pc:docMkLst>
        <pc:docMk/>
      </pc:docMkLst>
      <pc:sldChg chg="modSp">
        <pc:chgData name="JJ HU" userId="f9cbafaa3520ff22" providerId="LiveId" clId="{D37F50CA-B28F-4D7A-9350-EFA00C97AAB6}" dt="2018-02-07T20:53:19.517" v="666" actId="20577"/>
        <pc:sldMkLst>
          <pc:docMk/>
          <pc:sldMk cId="3440873017" sldId="258"/>
        </pc:sldMkLst>
        <pc:spChg chg="mod">
          <ac:chgData name="JJ HU" userId="f9cbafaa3520ff22" providerId="LiveId" clId="{D37F50CA-B28F-4D7A-9350-EFA00C97AAB6}" dt="2018-02-07T20:53:19.517" v="666" actId="20577"/>
          <ac:spMkLst>
            <pc:docMk/>
            <pc:sldMk cId="3440873017" sldId="258"/>
            <ac:spMk id="3" creationId="{00000000-0000-0000-0000-000000000000}"/>
          </ac:spMkLst>
        </pc:spChg>
      </pc:sldChg>
      <pc:sldChg chg="modSp">
        <pc:chgData name="JJ HU" userId="f9cbafaa3520ff22" providerId="LiveId" clId="{D37F50CA-B28F-4D7A-9350-EFA00C97AAB6}" dt="2018-02-08T22:23:31.179" v="668" actId="20577"/>
        <pc:sldMkLst>
          <pc:docMk/>
          <pc:sldMk cId="3376969235" sldId="259"/>
        </pc:sldMkLst>
        <pc:spChg chg="mod">
          <ac:chgData name="JJ HU" userId="f9cbafaa3520ff22" providerId="LiveId" clId="{D37F50CA-B28F-4D7A-9350-EFA00C97AAB6}" dt="2018-02-08T22:23:31.179" v="668" actId="20577"/>
          <ac:spMkLst>
            <pc:docMk/>
            <pc:sldMk cId="3376969235" sldId="259"/>
            <ac:spMk id="3" creationId="{00000000-0000-0000-0000-000000000000}"/>
          </ac:spMkLst>
        </pc:spChg>
      </pc:sldChg>
      <pc:sldChg chg="addSp delSp modSp delAnim modAnim">
        <pc:chgData name="JJ HU" userId="f9cbafaa3520ff22" providerId="LiveId" clId="{D37F50CA-B28F-4D7A-9350-EFA00C97AAB6}" dt="2018-02-06T03:01:19.196" v="305" actId="20577"/>
        <pc:sldMkLst>
          <pc:docMk/>
          <pc:sldMk cId="168223423" sldId="261"/>
        </pc:sldMkLst>
        <pc:spChg chg="mod">
          <ac:chgData name="JJ HU" userId="f9cbafaa3520ff22" providerId="LiveId" clId="{D37F50CA-B28F-4D7A-9350-EFA00C97AAB6}" dt="2018-02-06T03:01:19.196" v="305" actId="20577"/>
          <ac:spMkLst>
            <pc:docMk/>
            <pc:sldMk cId="168223423" sldId="261"/>
            <ac:spMk id="3" creationId="{00000000-0000-0000-0000-000000000000}"/>
          </ac:spMkLst>
        </pc:spChg>
        <pc:picChg chg="del mod">
          <ac:chgData name="JJ HU" userId="f9cbafaa3520ff22" providerId="LiveId" clId="{D37F50CA-B28F-4D7A-9350-EFA00C97AAB6}" dt="2018-02-03T02:24:45.815" v="121" actId="478"/>
          <ac:picMkLst>
            <pc:docMk/>
            <pc:sldMk cId="168223423" sldId="261"/>
            <ac:picMk id="4" creationId="{00000000-0000-0000-0000-000000000000}"/>
          </ac:picMkLst>
        </pc:picChg>
        <pc:picChg chg="add mod">
          <ac:chgData name="JJ HU" userId="f9cbafaa3520ff22" providerId="LiveId" clId="{D37F50CA-B28F-4D7A-9350-EFA00C97AAB6}" dt="2018-02-03T02:48:28.790" v="254" actId="14100"/>
          <ac:picMkLst>
            <pc:docMk/>
            <pc:sldMk cId="168223423" sldId="261"/>
            <ac:picMk id="6" creationId="{7A785534-A296-4E08-B6B8-CABE24D8ABD3}"/>
          </ac:picMkLst>
        </pc:picChg>
      </pc:sldChg>
      <pc:sldChg chg="modSp">
        <pc:chgData name="JJ HU" userId="f9cbafaa3520ff22" providerId="LiveId" clId="{D37F50CA-B28F-4D7A-9350-EFA00C97AAB6}" dt="2018-02-07T01:32:29.707" v="450" actId="20577"/>
        <pc:sldMkLst>
          <pc:docMk/>
          <pc:sldMk cId="4063142840" sldId="285"/>
        </pc:sldMkLst>
        <pc:spChg chg="mod">
          <ac:chgData name="JJ HU" userId="f9cbafaa3520ff22" providerId="LiveId" clId="{D37F50CA-B28F-4D7A-9350-EFA00C97AAB6}" dt="2018-02-07T01:32:29.707" v="450" actId="20577"/>
          <ac:spMkLst>
            <pc:docMk/>
            <pc:sldMk cId="4063142840" sldId="285"/>
            <ac:spMk id="3" creationId="{00000000-0000-0000-0000-000000000000}"/>
          </ac:spMkLst>
        </pc:spChg>
        <pc:spChg chg="mod">
          <ac:chgData name="JJ HU" userId="f9cbafaa3520ff22" providerId="LiveId" clId="{D37F50CA-B28F-4D7A-9350-EFA00C97AAB6}" dt="2018-02-06T03:10:20.903" v="355" actId="1035"/>
          <ac:spMkLst>
            <pc:docMk/>
            <pc:sldMk cId="4063142840" sldId="285"/>
            <ac:spMk id="6" creationId="{00000000-0000-0000-0000-000000000000}"/>
          </ac:spMkLst>
        </pc:spChg>
        <pc:picChg chg="mod">
          <ac:chgData name="JJ HU" userId="f9cbafaa3520ff22" providerId="LiveId" clId="{D37F50CA-B28F-4D7A-9350-EFA00C97AAB6}" dt="2018-02-06T03:09:57.018" v="350" actId="1038"/>
          <ac:picMkLst>
            <pc:docMk/>
            <pc:sldMk cId="4063142840" sldId="285"/>
            <ac:picMk id="4" creationId="{00000000-0000-0000-0000-000000000000}"/>
          </ac:picMkLst>
        </pc:picChg>
      </pc:sldChg>
      <pc:sldChg chg="addSp delSp">
        <pc:chgData name="JJ HU" userId="f9cbafaa3520ff22" providerId="LiveId" clId="{D37F50CA-B28F-4D7A-9350-EFA00C97AAB6}" dt="2018-02-03T02:02:58.647" v="66" actId="20577"/>
        <pc:sldMkLst>
          <pc:docMk/>
          <pc:sldMk cId="4106947352" sldId="287"/>
        </pc:sldMkLst>
        <pc:spChg chg="del">
          <ac:chgData name="JJ HU" userId="f9cbafaa3520ff22" providerId="LiveId" clId="{D37F50CA-B28F-4D7A-9350-EFA00C97AAB6}" dt="2018-02-03T02:02:42.968" v="59" actId="478"/>
          <ac:spMkLst>
            <pc:docMk/>
            <pc:sldMk cId="4106947352" sldId="287"/>
            <ac:spMk id="7" creationId="{00000000-0000-0000-0000-000000000000}"/>
          </ac:spMkLst>
        </pc:spChg>
        <pc:picChg chg="del">
          <ac:chgData name="JJ HU" userId="f9cbafaa3520ff22" providerId="LiveId" clId="{D37F50CA-B28F-4D7A-9350-EFA00C97AAB6}" dt="2018-02-03T02:02:42.968" v="59" actId="478"/>
          <ac:picMkLst>
            <pc:docMk/>
            <pc:sldMk cId="4106947352" sldId="287"/>
            <ac:picMk id="4" creationId="{00000000-0000-0000-0000-000000000000}"/>
          </ac:picMkLst>
        </pc:picChg>
        <pc:picChg chg="add del">
          <ac:chgData name="JJ HU" userId="f9cbafaa3520ff22" providerId="LiveId" clId="{D37F50CA-B28F-4D7A-9350-EFA00C97AAB6}" dt="2018-02-03T02:02:58.315" v="65" actId="478"/>
          <ac:picMkLst>
            <pc:docMk/>
            <pc:sldMk cId="4106947352" sldId="287"/>
            <ac:picMk id="9" creationId="{E75225FB-5771-4726-8ADA-83688D2F534A}"/>
          </ac:picMkLst>
        </pc:picChg>
        <pc:picChg chg="add">
          <ac:chgData name="JJ HU" userId="f9cbafaa3520ff22" providerId="LiveId" clId="{D37F50CA-B28F-4D7A-9350-EFA00C97AAB6}" dt="2018-02-03T02:02:58.647" v="66" actId="20577"/>
          <ac:picMkLst>
            <pc:docMk/>
            <pc:sldMk cId="4106947352" sldId="287"/>
            <ac:picMk id="11" creationId="{A6DCFCD1-BEC4-4580-99BF-57F3ED578A22}"/>
          </ac:picMkLst>
        </pc:picChg>
        <pc:cxnChg chg="del">
          <ac:chgData name="JJ HU" userId="f9cbafaa3520ff22" providerId="LiveId" clId="{D37F50CA-B28F-4D7A-9350-EFA00C97AAB6}" dt="2018-02-03T02:02:42.968" v="59" actId="478"/>
          <ac:cxnSpMkLst>
            <pc:docMk/>
            <pc:sldMk cId="4106947352" sldId="287"/>
            <ac:cxnSpMk id="6" creationId="{00000000-0000-0000-0000-000000000000}"/>
          </ac:cxnSpMkLst>
        </pc:cxnChg>
      </pc:sldChg>
      <pc:sldChg chg="addSp delSp">
        <pc:chgData name="JJ HU" userId="f9cbafaa3520ff22" providerId="LiveId" clId="{D37F50CA-B28F-4D7A-9350-EFA00C97AAB6}" dt="2018-02-03T02:03:22.507" v="68" actId="20577"/>
        <pc:sldMkLst>
          <pc:docMk/>
          <pc:sldMk cId="2545867738" sldId="289"/>
        </pc:sldMkLst>
        <pc:spChg chg="del">
          <ac:chgData name="JJ HU" userId="f9cbafaa3520ff22" providerId="LiveId" clId="{D37F50CA-B28F-4D7A-9350-EFA00C97AAB6}" dt="2018-02-03T02:03:22.219" v="67" actId="478"/>
          <ac:spMkLst>
            <pc:docMk/>
            <pc:sldMk cId="2545867738" sldId="289"/>
            <ac:spMk id="15" creationId="{00000000-0000-0000-0000-000000000000}"/>
          </ac:spMkLst>
        </pc:spChg>
        <pc:picChg chg="add">
          <ac:chgData name="JJ HU" userId="f9cbafaa3520ff22" providerId="LiveId" clId="{D37F50CA-B28F-4D7A-9350-EFA00C97AAB6}" dt="2018-02-03T02:03:22.507" v="68" actId="20577"/>
          <ac:picMkLst>
            <pc:docMk/>
            <pc:sldMk cId="2545867738" sldId="289"/>
            <ac:picMk id="7" creationId="{6D4558A8-4A72-4E03-AD6A-7F564D8D6173}"/>
          </ac:picMkLst>
        </pc:picChg>
        <pc:picChg chg="del">
          <ac:chgData name="JJ HU" userId="f9cbafaa3520ff22" providerId="LiveId" clId="{D37F50CA-B28F-4D7A-9350-EFA00C97AAB6}" dt="2018-02-03T02:03:22.219" v="67" actId="478"/>
          <ac:picMkLst>
            <pc:docMk/>
            <pc:sldMk cId="2545867738" sldId="289"/>
            <ac:picMk id="13" creationId="{00000000-0000-0000-0000-000000000000}"/>
          </ac:picMkLst>
        </pc:picChg>
        <pc:cxnChg chg="del">
          <ac:chgData name="JJ HU" userId="f9cbafaa3520ff22" providerId="LiveId" clId="{D37F50CA-B28F-4D7A-9350-EFA00C97AAB6}" dt="2018-02-03T02:03:22.219" v="67" actId="478"/>
          <ac:cxnSpMkLst>
            <pc:docMk/>
            <pc:sldMk cId="2545867738" sldId="289"/>
            <ac:cxnSpMk id="14" creationId="{00000000-0000-0000-0000-000000000000}"/>
          </ac:cxnSpMkLst>
        </pc:cxnChg>
      </pc:sldChg>
      <pc:sldChg chg="addSp delSp modSp">
        <pc:chgData name="JJ HU" userId="f9cbafaa3520ff22" providerId="LiveId" clId="{D37F50CA-B28F-4D7A-9350-EFA00C97AAB6}" dt="2018-02-03T02:02:55.186" v="64" actId="1036"/>
        <pc:sldMkLst>
          <pc:docMk/>
          <pc:sldMk cId="3021431168" sldId="290"/>
        </pc:sldMkLst>
        <pc:spChg chg="del">
          <ac:chgData name="JJ HU" userId="f9cbafaa3520ff22" providerId="LiveId" clId="{D37F50CA-B28F-4D7A-9350-EFA00C97AAB6}" dt="2018-02-03T02:02:32.221" v="54" actId="478"/>
          <ac:spMkLst>
            <pc:docMk/>
            <pc:sldMk cId="3021431168" sldId="290"/>
            <ac:spMk id="7" creationId="{00000000-0000-0000-0000-000000000000}"/>
          </ac:spMkLst>
        </pc:spChg>
        <pc:picChg chg="del">
          <ac:chgData name="JJ HU" userId="f9cbafaa3520ff22" providerId="LiveId" clId="{D37F50CA-B28F-4D7A-9350-EFA00C97AAB6}" dt="2018-02-03T02:02:32.221" v="54" actId="478"/>
          <ac:picMkLst>
            <pc:docMk/>
            <pc:sldMk cId="3021431168" sldId="290"/>
            <ac:picMk id="4" creationId="{00000000-0000-0000-0000-000000000000}"/>
          </ac:picMkLst>
        </pc:picChg>
        <pc:picChg chg="add mod">
          <ac:chgData name="JJ HU" userId="f9cbafaa3520ff22" providerId="LiveId" clId="{D37F50CA-B28F-4D7A-9350-EFA00C97AAB6}" dt="2018-02-03T02:02:55.186" v="64" actId="1036"/>
          <ac:picMkLst>
            <pc:docMk/>
            <pc:sldMk cId="3021431168" sldId="290"/>
            <ac:picMk id="8" creationId="{ABF53259-9162-47DF-8C7A-949EE583230E}"/>
          </ac:picMkLst>
        </pc:picChg>
        <pc:cxnChg chg="del">
          <ac:chgData name="JJ HU" userId="f9cbafaa3520ff22" providerId="LiveId" clId="{D37F50CA-B28F-4D7A-9350-EFA00C97AAB6}" dt="2018-02-03T02:02:32.221" v="54" actId="478"/>
          <ac:cxnSpMkLst>
            <pc:docMk/>
            <pc:sldMk cId="3021431168" sldId="290"/>
            <ac:cxnSpMk id="6" creationId="{00000000-0000-0000-0000-000000000000}"/>
          </ac:cxnSpMkLst>
        </pc:cxnChg>
      </pc:sldChg>
      <pc:sldChg chg="modSp">
        <pc:chgData name="JJ HU" userId="f9cbafaa3520ff22" providerId="LiveId" clId="{D37F50CA-B28F-4D7A-9350-EFA00C97AAB6}" dt="2018-02-07T03:02:55.235" v="453" actId="20577"/>
        <pc:sldMkLst>
          <pc:docMk/>
          <pc:sldMk cId="194623303" sldId="291"/>
        </pc:sldMkLst>
        <pc:spChg chg="mod">
          <ac:chgData name="JJ HU" userId="f9cbafaa3520ff22" providerId="LiveId" clId="{D37F50CA-B28F-4D7A-9350-EFA00C97AAB6}" dt="2018-02-07T03:02:55.235" v="453" actId="20577"/>
          <ac:spMkLst>
            <pc:docMk/>
            <pc:sldMk cId="194623303" sldId="291"/>
            <ac:spMk id="3" creationId="{00000000-0000-0000-0000-000000000000}"/>
          </ac:spMkLst>
        </pc:spChg>
      </pc:sldChg>
      <pc:sldChg chg="addSp delSp modSp">
        <pc:chgData name="JJ HU" userId="f9cbafaa3520ff22" providerId="LiveId" clId="{D37F50CA-B28F-4D7A-9350-EFA00C97AAB6}" dt="2018-02-03T02:06:12.501" v="94" actId="1038"/>
        <pc:sldMkLst>
          <pc:docMk/>
          <pc:sldMk cId="808324487" sldId="294"/>
        </pc:sldMkLst>
        <pc:spChg chg="mod">
          <ac:chgData name="JJ HU" userId="f9cbafaa3520ff22" providerId="LiveId" clId="{D37F50CA-B28F-4D7A-9350-EFA00C97AAB6}" dt="2018-02-03T02:06:12.501" v="94" actId="1038"/>
          <ac:spMkLst>
            <pc:docMk/>
            <pc:sldMk cId="808324487" sldId="294"/>
            <ac:spMk id="7" creationId="{00000000-0000-0000-0000-000000000000}"/>
          </ac:spMkLst>
        </pc:spChg>
        <pc:spChg chg="add mod">
          <ac:chgData name="JJ HU" userId="f9cbafaa3520ff22" providerId="LiveId" clId="{D37F50CA-B28F-4D7A-9350-EFA00C97AAB6}" dt="2018-02-03T02:05:59.521" v="93" actId="1036"/>
          <ac:spMkLst>
            <pc:docMk/>
            <pc:sldMk cId="808324487" sldId="294"/>
            <ac:spMk id="17" creationId="{74135E18-3423-4B5B-9FA4-E4434E2BE316}"/>
          </ac:spMkLst>
        </pc:spChg>
        <pc:picChg chg="del">
          <ac:chgData name="JJ HU" userId="f9cbafaa3520ff22" providerId="LiveId" clId="{D37F50CA-B28F-4D7A-9350-EFA00C97AAB6}" dt="2018-02-03T02:05:25.457" v="78" actId="478"/>
          <ac:picMkLst>
            <pc:docMk/>
            <pc:sldMk cId="808324487" sldId="294"/>
            <ac:picMk id="4" creationId="{00000000-0000-0000-0000-000000000000}"/>
          </ac:picMkLst>
        </pc:picChg>
        <pc:picChg chg="add mod">
          <ac:chgData name="JJ HU" userId="f9cbafaa3520ff22" providerId="LiveId" clId="{D37F50CA-B28F-4D7A-9350-EFA00C97AAB6}" dt="2018-02-03T02:05:59.521" v="93" actId="1036"/>
          <ac:picMkLst>
            <pc:docMk/>
            <pc:sldMk cId="808324487" sldId="294"/>
            <ac:picMk id="15" creationId="{6F249FB7-BB8B-45CA-B18A-A7D0429D04CB}"/>
          </ac:picMkLst>
        </pc:picChg>
      </pc:sldChg>
      <pc:sldChg chg="addSp modSp modAnim modNotesTx">
        <pc:chgData name="JJ HU" userId="f9cbafaa3520ff22" providerId="LiveId" clId="{D37F50CA-B28F-4D7A-9350-EFA00C97AAB6}" dt="2018-02-07T03:59:30.880" v="639" actId="1036"/>
        <pc:sldMkLst>
          <pc:docMk/>
          <pc:sldMk cId="3889349782" sldId="295"/>
        </pc:sldMkLst>
        <pc:spChg chg="add mod">
          <ac:chgData name="JJ HU" userId="f9cbafaa3520ff22" providerId="LiveId" clId="{D37F50CA-B28F-4D7A-9350-EFA00C97AAB6}" dt="2018-02-07T03:59:30.880" v="639" actId="1036"/>
          <ac:spMkLst>
            <pc:docMk/>
            <pc:sldMk cId="3889349782" sldId="295"/>
            <ac:spMk id="11" creationId="{46F2FC57-BC2C-40CF-A645-175A06D72A83}"/>
          </ac:spMkLst>
        </pc:spChg>
        <pc:grpChg chg="add mod">
          <ac:chgData name="JJ HU" userId="f9cbafaa3520ff22" providerId="LiveId" clId="{D37F50CA-B28F-4D7A-9350-EFA00C97AAB6}" dt="2018-02-07T03:19:33.357" v="544" actId="164"/>
          <ac:grpSpMkLst>
            <pc:docMk/>
            <pc:sldMk cId="3889349782" sldId="295"/>
            <ac:grpSpMk id="12" creationId="{E4E06EFD-D415-4EAF-AC78-7A51B36286C9}"/>
          </ac:grpSpMkLst>
        </pc:grpChg>
        <pc:graphicFrameChg chg="add mod">
          <ac:chgData name="JJ HU" userId="f9cbafaa3520ff22" providerId="LiveId" clId="{D37F50CA-B28F-4D7A-9350-EFA00C97AAB6}" dt="2018-02-07T03:19:25.136" v="543" actId="1035"/>
          <ac:graphicFrameMkLst>
            <pc:docMk/>
            <pc:sldMk cId="3889349782" sldId="295"/>
            <ac:graphicFrameMk id="22" creationId="{F96E78A0-A39A-4A03-B73B-F69C3CDCE7C1}"/>
          </ac:graphicFrameMkLst>
        </pc:graphicFrameChg>
        <pc:graphicFrameChg chg="mod">
          <ac:chgData name="JJ HU" userId="f9cbafaa3520ff22" providerId="LiveId" clId="{D37F50CA-B28F-4D7A-9350-EFA00C97AAB6}" dt="2018-02-07T03:19:25.136" v="543" actId="1035"/>
          <ac:graphicFrameMkLst>
            <pc:docMk/>
            <pc:sldMk cId="3889349782" sldId="295"/>
            <ac:graphicFrameMk id="29" creationId="{00000000-0000-0000-0000-000000000000}"/>
          </ac:graphicFrameMkLst>
        </pc:graphicFrameChg>
        <pc:graphicFrameChg chg="mod">
          <ac:chgData name="JJ HU" userId="f9cbafaa3520ff22" providerId="LiveId" clId="{D37F50CA-B28F-4D7A-9350-EFA00C97AAB6}" dt="2018-02-07T03:19:25.136" v="543" actId="1035"/>
          <ac:graphicFrameMkLst>
            <pc:docMk/>
            <pc:sldMk cId="3889349782" sldId="295"/>
            <ac:graphicFrameMk id="30" creationId="{00000000-0000-0000-0000-000000000000}"/>
          </ac:graphicFrameMkLst>
        </pc:graphicFrameChg>
        <pc:picChg chg="mod">
          <ac:chgData name="JJ HU" userId="f9cbafaa3520ff22" providerId="LiveId" clId="{D37F50CA-B28F-4D7A-9350-EFA00C97AAB6}" dt="2018-02-07T03:19:25.136" v="543" actId="1035"/>
          <ac:picMkLst>
            <pc:docMk/>
            <pc:sldMk cId="3889349782" sldId="295"/>
            <ac:picMk id="28" creationId="{00000000-0000-0000-0000-000000000000}"/>
          </ac:picMkLst>
        </pc:picChg>
        <pc:cxnChg chg="add mod">
          <ac:chgData name="JJ HU" userId="f9cbafaa3520ff22" providerId="LiveId" clId="{D37F50CA-B28F-4D7A-9350-EFA00C97AAB6}" dt="2018-02-07T03:20:01.500" v="546" actId="1037"/>
          <ac:cxnSpMkLst>
            <pc:docMk/>
            <pc:sldMk cId="3889349782" sldId="295"/>
            <ac:cxnSpMk id="8" creationId="{4F49515F-0A5E-4CA0-9DDB-B4FB64C238EE}"/>
          </ac:cxnSpMkLst>
        </pc:cxnChg>
        <pc:cxnChg chg="add mod">
          <ac:chgData name="JJ HU" userId="f9cbafaa3520ff22" providerId="LiveId" clId="{D37F50CA-B28F-4D7A-9350-EFA00C97AAB6}" dt="2018-02-07T03:46:26.480" v="609" actId="1038"/>
          <ac:cxnSpMkLst>
            <pc:docMk/>
            <pc:sldMk cId="3889349782" sldId="295"/>
            <ac:cxnSpMk id="31" creationId="{CDA587F4-4A89-49DA-8642-E4C91D5BF5A1}"/>
          </ac:cxnSpMkLst>
        </pc:cxnChg>
      </pc:sldChg>
      <pc:sldChg chg="addSp delSp modSp">
        <pc:chgData name="JJ HU" userId="f9cbafaa3520ff22" providerId="LiveId" clId="{D37F50CA-B28F-4D7A-9350-EFA00C97AAB6}" dt="2018-02-07T04:47:04.910" v="644" actId="478"/>
        <pc:sldMkLst>
          <pc:docMk/>
          <pc:sldMk cId="3252541602" sldId="296"/>
        </pc:sldMkLst>
        <pc:spChg chg="add del">
          <ac:chgData name="JJ HU" userId="f9cbafaa3520ff22" providerId="LiveId" clId="{D37F50CA-B28F-4D7A-9350-EFA00C97AAB6}" dt="2018-02-07T04:46:56.540" v="641" actId="478"/>
          <ac:spMkLst>
            <pc:docMk/>
            <pc:sldMk cId="3252541602" sldId="296"/>
            <ac:spMk id="4" creationId="{CCEE5DF8-7F95-4FA2-91C0-FC51C7FFFC2F}"/>
          </ac:spMkLst>
        </pc:spChg>
        <pc:spChg chg="add del mod">
          <ac:chgData name="JJ HU" userId="f9cbafaa3520ff22" providerId="LiveId" clId="{D37F50CA-B28F-4D7A-9350-EFA00C97AAB6}" dt="2018-02-07T04:47:04.910" v="644" actId="478"/>
          <ac:spMkLst>
            <pc:docMk/>
            <pc:sldMk cId="3252541602" sldId="296"/>
            <ac:spMk id="5" creationId="{CB86664D-F46C-4ABC-A2F9-32135CA3F9C5}"/>
          </ac:spMkLst>
        </pc:spChg>
        <pc:spChg chg="del">
          <ac:chgData name="JJ HU" userId="f9cbafaa3520ff22" providerId="LiveId" clId="{D37F50CA-B28F-4D7A-9350-EFA00C97AAB6}" dt="2018-02-03T02:04:13.276" v="72" actId="478"/>
          <ac:spMkLst>
            <pc:docMk/>
            <pc:sldMk cId="3252541602" sldId="296"/>
            <ac:spMk id="7" creationId="{00000000-0000-0000-0000-000000000000}"/>
          </ac:spMkLst>
        </pc:spChg>
        <pc:spChg chg="add mod">
          <ac:chgData name="JJ HU" userId="f9cbafaa3520ff22" providerId="LiveId" clId="{D37F50CA-B28F-4D7A-9350-EFA00C97AAB6}" dt="2018-02-03T02:04:29.037" v="77" actId="14100"/>
          <ac:spMkLst>
            <pc:docMk/>
            <pc:sldMk cId="3252541602" sldId="296"/>
            <ac:spMk id="9" creationId="{E63DEFE4-AEA7-4495-9768-54C0D3BE791E}"/>
          </ac:spMkLst>
        </pc:spChg>
        <pc:picChg chg="del">
          <ac:chgData name="JJ HU" userId="f9cbafaa3520ff22" providerId="LiveId" clId="{D37F50CA-B28F-4D7A-9350-EFA00C97AAB6}" dt="2018-02-03T02:04:07.145" v="69" actId="478"/>
          <ac:picMkLst>
            <pc:docMk/>
            <pc:sldMk cId="3252541602" sldId="296"/>
            <ac:picMk id="5" creationId="{00000000-0000-0000-0000-000000000000}"/>
          </ac:picMkLst>
        </pc:picChg>
        <pc:picChg chg="add mod">
          <ac:chgData name="JJ HU" userId="f9cbafaa3520ff22" providerId="LiveId" clId="{D37F50CA-B28F-4D7A-9350-EFA00C97AAB6}" dt="2018-02-03T02:04:22.012" v="75" actId="14100"/>
          <ac:picMkLst>
            <pc:docMk/>
            <pc:sldMk cId="3252541602" sldId="296"/>
            <ac:picMk id="8" creationId="{7647378C-76FF-4235-8979-C98A296580AE}"/>
          </ac:picMkLst>
        </pc:picChg>
      </pc:sldChg>
      <pc:sldChg chg="modSp">
        <pc:chgData name="JJ HU" userId="f9cbafaa3520ff22" providerId="LiveId" clId="{D37F50CA-B28F-4D7A-9350-EFA00C97AAB6}" dt="2018-02-07T05:11:58.128" v="652" actId="1037"/>
        <pc:sldMkLst>
          <pc:docMk/>
          <pc:sldMk cId="2955022544" sldId="299"/>
        </pc:sldMkLst>
        <pc:graphicFrameChg chg="mod">
          <ac:chgData name="JJ HU" userId="f9cbafaa3520ff22" providerId="LiveId" clId="{D37F50CA-B28F-4D7A-9350-EFA00C97AAB6}" dt="2018-02-07T05:11:58.128" v="652" actId="1037"/>
          <ac:graphicFrameMkLst>
            <pc:docMk/>
            <pc:sldMk cId="2955022544" sldId="299"/>
            <ac:graphicFrameMk id="22531" creationId="{00000000-0000-0000-0000-000000000000}"/>
          </ac:graphicFrameMkLst>
        </pc:graphicFrameChg>
      </pc:sldChg>
      <pc:sldChg chg="modSp">
        <pc:chgData name="JJ HU" userId="f9cbafaa3520ff22" providerId="LiveId" clId="{D37F50CA-B28F-4D7A-9350-EFA00C97AAB6}" dt="2018-02-06T03:53:40.189" v="438" actId="20577"/>
        <pc:sldMkLst>
          <pc:docMk/>
          <pc:sldMk cId="478968916" sldId="303"/>
        </pc:sldMkLst>
        <pc:spChg chg="mod">
          <ac:chgData name="JJ HU" userId="f9cbafaa3520ff22" providerId="LiveId" clId="{D37F50CA-B28F-4D7A-9350-EFA00C97AAB6}" dt="2018-02-03T02:06:40.205" v="105" actId="20577"/>
          <ac:spMkLst>
            <pc:docMk/>
            <pc:sldMk cId="478968916" sldId="303"/>
            <ac:spMk id="2" creationId="{00000000-0000-0000-0000-000000000000}"/>
          </ac:spMkLst>
        </pc:spChg>
        <pc:spChg chg="mod">
          <ac:chgData name="JJ HU" userId="f9cbafaa3520ff22" providerId="LiveId" clId="{D37F50CA-B28F-4D7A-9350-EFA00C97AAB6}" dt="2018-02-06T03:53:40.189" v="438" actId="20577"/>
          <ac:spMkLst>
            <pc:docMk/>
            <pc:sldMk cId="478968916" sldId="303"/>
            <ac:spMk id="3" creationId="{00000000-0000-0000-0000-000000000000}"/>
          </ac:spMkLst>
        </pc:spChg>
      </pc:sldChg>
      <pc:sldChg chg="modSp">
        <pc:chgData name="JJ HU" userId="f9cbafaa3520ff22" providerId="LiveId" clId="{D37F50CA-B28F-4D7A-9350-EFA00C97AAB6}" dt="2018-02-06T03:40:57.942" v="375" actId="255"/>
        <pc:sldMkLst>
          <pc:docMk/>
          <pc:sldMk cId="4147215557" sldId="304"/>
        </pc:sldMkLst>
        <pc:spChg chg="mod">
          <ac:chgData name="JJ HU" userId="f9cbafaa3520ff22" providerId="LiveId" clId="{D37F50CA-B28F-4D7A-9350-EFA00C97AAB6}" dt="2018-02-06T03:40:57.942" v="375" actId="255"/>
          <ac:spMkLst>
            <pc:docMk/>
            <pc:sldMk cId="4147215557" sldId="304"/>
            <ac:spMk id="3" creationId="{00000000-0000-0000-0000-000000000000}"/>
          </ac:spMkLst>
        </pc:spChg>
      </pc:sldChg>
      <pc:sldChg chg="modSp add modAnim">
        <pc:chgData name="JJ HU" userId="f9cbafaa3520ff22" providerId="LiveId" clId="{D37F50CA-B28F-4D7A-9350-EFA00C97AAB6}" dt="2018-02-03T02:01:52.005" v="53" actId="20577"/>
        <pc:sldMkLst>
          <pc:docMk/>
          <pc:sldMk cId="1540532606" sldId="306"/>
        </pc:sldMkLst>
        <pc:spChg chg="mod">
          <ac:chgData name="JJ HU" userId="f9cbafaa3520ff22" providerId="LiveId" clId="{D37F50CA-B28F-4D7A-9350-EFA00C97AAB6}" dt="2018-02-03T02:00:48.616" v="49" actId="1036"/>
          <ac:spMkLst>
            <pc:docMk/>
            <pc:sldMk cId="1540532606" sldId="306"/>
            <ac:spMk id="3" creationId="{00000000-0000-0000-0000-000000000000}"/>
          </ac:spMkLst>
        </pc:spChg>
        <pc:spChg chg="mod">
          <ac:chgData name="JJ HU" userId="f9cbafaa3520ff22" providerId="LiveId" clId="{D37F50CA-B28F-4D7A-9350-EFA00C97AAB6}" dt="2018-02-03T02:00:48.616" v="49" actId="1036"/>
          <ac:spMkLst>
            <pc:docMk/>
            <pc:sldMk cId="1540532606" sldId="306"/>
            <ac:spMk id="19" creationId="{00000000-0000-0000-0000-000000000000}"/>
          </ac:spMkLst>
        </pc:spChg>
        <pc:spChg chg="mod">
          <ac:chgData name="JJ HU" userId="f9cbafaa3520ff22" providerId="LiveId" clId="{D37F50CA-B28F-4D7A-9350-EFA00C97AAB6}" dt="2018-02-03T02:01:30.572" v="51" actId="1036"/>
          <ac:spMkLst>
            <pc:docMk/>
            <pc:sldMk cId="1540532606" sldId="306"/>
            <ac:spMk id="20" creationId="{00000000-0000-0000-0000-000000000000}"/>
          </ac:spMkLst>
        </pc:spChg>
        <pc:picChg chg="mod">
          <ac:chgData name="JJ HU" userId="f9cbafaa3520ff22" providerId="LiveId" clId="{D37F50CA-B28F-4D7A-9350-EFA00C97AAB6}" dt="2018-02-03T02:00:48.616" v="49" actId="1036"/>
          <ac:picMkLst>
            <pc:docMk/>
            <pc:sldMk cId="1540532606" sldId="306"/>
            <ac:picMk id="2" creationId="{00000000-0000-0000-0000-000000000000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FE0D9-2BC5-420E-AE18-5CCDBA16B200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C7721-B3EF-4204-A06C-703815509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6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568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Non-equilibrium: </a:t>
            </a:r>
            <a:r>
              <a:rPr lang="en-US" baseline="0" dirty="0"/>
              <a:t>resistive heating of gas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24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19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37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631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Binomial distribution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75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940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-228600"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244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115F476-2262-4491-A563-2831ECB37951}" type="datetime1">
              <a:rPr lang="en-US" smtClean="0"/>
              <a:t>4/19/2019</a:t>
            </a:fld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7EDDFDC-F12E-47FB-B1A6-B08099EA5254}" type="datetime1">
              <a:rPr lang="en-US" smtClean="0"/>
              <a:t>4/19/2019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ECECB13-9709-4F8C-80DA-15B8C827468A}" type="datetime1">
              <a:rPr lang="en-US" smtClean="0"/>
              <a:t>4/19/2019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800600"/>
          </a:xfrm>
        </p:spPr>
        <p:txBody>
          <a:bodyPr/>
          <a:lstStyle>
            <a:lvl1pPr>
              <a:spcBef>
                <a:spcPts val="800"/>
              </a:spcBef>
              <a:buClr>
                <a:schemeClr val="tx2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F1513FF-5FD6-45A2-AD54-5F27523095BD}" type="datetime1">
              <a:rPr lang="en-US" smtClean="0"/>
              <a:t>4/19/2019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5D5D6D2-D0CB-4A89-A968-2DF12039F5F5}" type="datetime1">
              <a:rPr lang="en-US" smtClean="0"/>
              <a:t>4/19/2019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0C8CFAF-D467-4349-BE2F-3953F2F26A67}" type="datetime1">
              <a:rPr lang="en-US" smtClean="0"/>
              <a:t>4/19/2019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261F6C4-1237-4C22-9609-0D0E587A90E5}" type="datetime1">
              <a:rPr lang="en-US" smtClean="0"/>
              <a:t>4/19/2019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D733DA8-1462-415A-9906-F273CBDA6551}" type="datetime1">
              <a:rPr lang="en-US" smtClean="0"/>
              <a:t>4/19/2019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088B070-B314-4E60-81F8-021A6E7D7285}" type="datetime1">
              <a:rPr lang="en-US" smtClean="0"/>
              <a:t>4/19/2019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ABA6145-F2C8-45A2-9EED-79C31987D4B3}" type="datetime1">
              <a:rPr lang="en-US" smtClean="0"/>
              <a:t>4/19/2019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Untitled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52843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153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8BEA4FA0-9020-47B0-804C-22B8871EB603}" type="datetime1">
              <a:rPr lang="en-US" smtClean="0"/>
              <a:t>4/19/2019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ujuejun@mi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vgenii.com/blog/three-body-problem-simulator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6.xml"/><Relationship Id="rId7" Type="http://schemas.microsoft.com/office/2007/relationships/hdphoto" Target="../media/hdphoto1.wdp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11" Type="http://schemas.openxmlformats.org/officeDocument/2006/relationships/image" Target="../media/image12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hujuejun@mit.edu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2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2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jpg"/><Relationship Id="rId5" Type="http://schemas.openxmlformats.org/officeDocument/2006/relationships/image" Target="../media/image25.jpg"/><Relationship Id="rId4" Type="http://schemas.openxmlformats.org/officeDocument/2006/relationships/image" Target="../media/image24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indyshi@mit.edu" TargetMode="External"/><Relationship Id="rId2" Type="http://schemas.openxmlformats.org/officeDocument/2006/relationships/hyperlink" Target="mailto:qiansong@mit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828800"/>
            <a:ext cx="5791200" cy="22098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600" dirty="0"/>
              <a:t>MIT 3.022</a:t>
            </a:r>
            <a:br>
              <a:rPr lang="en-US" sz="2600" dirty="0"/>
            </a:br>
            <a:r>
              <a:rPr lang="en-US" sz="2600" dirty="0"/>
              <a:t>Microstructural Evolution in Materials</a:t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500" dirty="0"/>
              <a:t>1: 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4267200"/>
            <a:ext cx="5867400" cy="1752600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Juejun (JJ) Hu</a:t>
            </a:r>
          </a:p>
          <a:p>
            <a:r>
              <a:rPr lang="en-US" sz="2400" dirty="0">
                <a:hlinkClick r:id="rId3"/>
              </a:rPr>
              <a:t>hujuejun@mit.edu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/>
          <p:nvPr/>
        </p:nvSpPr>
        <p:spPr>
          <a:xfrm>
            <a:off x="960120" y="2275240"/>
            <a:ext cx="4114800" cy="0"/>
          </a:xfrm>
          <a:prstGeom prst="line">
            <a:avLst/>
          </a:prstGeom>
          <a:ln>
            <a:solidFill>
              <a:schemeClr val="accent2"/>
            </a:solidFill>
          </a:ln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0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 10"/>
          <p:cNvSpPr/>
          <p:nvPr/>
        </p:nvSpPr>
        <p:spPr>
          <a:xfrm>
            <a:off x="914400" y="1828800"/>
            <a:ext cx="2971800" cy="446439"/>
          </a:xfrm>
          <a:custGeom>
            <a:avLst/>
            <a:gdLst>
              <a:gd name="connsiteX0" fmla="*/ 74421 w 2377440"/>
              <a:gd name="connsiteY0" fmla="*/ 0 h 446439"/>
              <a:gd name="connsiteX1" fmla="*/ 2303019 w 2377440"/>
              <a:gd name="connsiteY1" fmla="*/ 0 h 446439"/>
              <a:gd name="connsiteX2" fmla="*/ 2377440 w 2377440"/>
              <a:gd name="connsiteY2" fmla="*/ 74421 h 446439"/>
              <a:gd name="connsiteX3" fmla="*/ 2377440 w 2377440"/>
              <a:gd name="connsiteY3" fmla="*/ 446439 h 446439"/>
              <a:gd name="connsiteX4" fmla="*/ 2377440 w 2377440"/>
              <a:gd name="connsiteY4" fmla="*/ 446439 h 446439"/>
              <a:gd name="connsiteX5" fmla="*/ 0 w 2377440"/>
              <a:gd name="connsiteY5" fmla="*/ 446439 h 446439"/>
              <a:gd name="connsiteX6" fmla="*/ 0 w 2377440"/>
              <a:gd name="connsiteY6" fmla="*/ 446439 h 446439"/>
              <a:gd name="connsiteX7" fmla="*/ 0 w 2377440"/>
              <a:gd name="connsiteY7" fmla="*/ 74421 h 446439"/>
              <a:gd name="connsiteX8" fmla="*/ 74421 w 2377440"/>
              <a:gd name="connsiteY8" fmla="*/ 0 h 446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7440" h="446439">
                <a:moveTo>
                  <a:pt x="74421" y="0"/>
                </a:moveTo>
                <a:lnTo>
                  <a:pt x="2303019" y="0"/>
                </a:lnTo>
                <a:cubicBezTo>
                  <a:pt x="2344121" y="0"/>
                  <a:pt x="2377440" y="33319"/>
                  <a:pt x="2377440" y="74421"/>
                </a:cubicBezTo>
                <a:lnTo>
                  <a:pt x="2377440" y="446439"/>
                </a:lnTo>
                <a:lnTo>
                  <a:pt x="2377440" y="446439"/>
                </a:lnTo>
                <a:lnTo>
                  <a:pt x="0" y="446439"/>
                </a:lnTo>
                <a:lnTo>
                  <a:pt x="0" y="446439"/>
                </a:lnTo>
                <a:lnTo>
                  <a:pt x="0" y="74421"/>
                </a:lnTo>
                <a:cubicBezTo>
                  <a:pt x="0" y="33319"/>
                  <a:pt x="33319" y="0"/>
                  <a:pt x="74421" y="0"/>
                </a:cubicBez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087" tIns="56087" rIns="56087" bIns="3429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 kern="1200"/>
              <a:t>Thermodynamics</a:t>
            </a:r>
          </a:p>
        </p:txBody>
      </p:sp>
      <p:sp>
        <p:nvSpPr>
          <p:cNvPr id="12" name="Freeform 11"/>
          <p:cNvSpPr/>
          <p:nvPr/>
        </p:nvSpPr>
        <p:spPr>
          <a:xfrm>
            <a:off x="914400" y="2432152"/>
            <a:ext cx="4114800" cy="893013"/>
          </a:xfrm>
          <a:custGeom>
            <a:avLst/>
            <a:gdLst>
              <a:gd name="connsiteX0" fmla="*/ 0 w 6096000"/>
              <a:gd name="connsiteY0" fmla="*/ 0 h 893013"/>
              <a:gd name="connsiteX1" fmla="*/ 6096000 w 6096000"/>
              <a:gd name="connsiteY1" fmla="*/ 0 h 893013"/>
              <a:gd name="connsiteX2" fmla="*/ 6096000 w 6096000"/>
              <a:gd name="connsiteY2" fmla="*/ 893013 h 893013"/>
              <a:gd name="connsiteX3" fmla="*/ 0 w 6096000"/>
              <a:gd name="connsiteY3" fmla="*/ 893013 h 893013"/>
              <a:gd name="connsiteX4" fmla="*/ 0 w 6096000"/>
              <a:gd name="connsiteY4" fmla="*/ 0 h 893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893013">
                <a:moveTo>
                  <a:pt x="0" y="0"/>
                </a:moveTo>
                <a:lnTo>
                  <a:pt x="6096000" y="0"/>
                </a:lnTo>
                <a:lnTo>
                  <a:pt x="6096000" y="893013"/>
                </a:lnTo>
                <a:lnTo>
                  <a:pt x="0" y="89301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400" b="1" kern="1200" dirty="0"/>
              <a:t>What</a:t>
            </a:r>
            <a:r>
              <a:rPr lang="en-US" sz="2400" kern="1200" dirty="0"/>
              <a:t> will happen?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914400" y="3364362"/>
            <a:ext cx="4160520" cy="1496365"/>
            <a:chOff x="914400" y="2907162"/>
            <a:chExt cx="4160520" cy="1496365"/>
          </a:xfrm>
        </p:grpSpPr>
        <p:sp>
          <p:nvSpPr>
            <p:cNvPr id="8" name="Straight Connector 7"/>
            <p:cNvSpPr/>
            <p:nvPr/>
          </p:nvSpPr>
          <p:spPr>
            <a:xfrm>
              <a:off x="960120" y="3353602"/>
              <a:ext cx="4114800" cy="0"/>
            </a:xfrm>
            <a:prstGeom prst="line">
              <a:avLst/>
            </a:prstGeom>
            <a:ln>
              <a:solidFill>
                <a:schemeClr val="accent3"/>
              </a:solidFill>
            </a:ln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914400" y="2907162"/>
              <a:ext cx="2971800" cy="446439"/>
            </a:xfrm>
            <a:custGeom>
              <a:avLst/>
              <a:gdLst>
                <a:gd name="connsiteX0" fmla="*/ 74421 w 2377440"/>
                <a:gd name="connsiteY0" fmla="*/ 0 h 446439"/>
                <a:gd name="connsiteX1" fmla="*/ 2303019 w 2377440"/>
                <a:gd name="connsiteY1" fmla="*/ 0 h 446439"/>
                <a:gd name="connsiteX2" fmla="*/ 2377440 w 2377440"/>
                <a:gd name="connsiteY2" fmla="*/ 74421 h 446439"/>
                <a:gd name="connsiteX3" fmla="*/ 2377440 w 2377440"/>
                <a:gd name="connsiteY3" fmla="*/ 446439 h 446439"/>
                <a:gd name="connsiteX4" fmla="*/ 2377440 w 2377440"/>
                <a:gd name="connsiteY4" fmla="*/ 446439 h 446439"/>
                <a:gd name="connsiteX5" fmla="*/ 0 w 2377440"/>
                <a:gd name="connsiteY5" fmla="*/ 446439 h 446439"/>
                <a:gd name="connsiteX6" fmla="*/ 0 w 2377440"/>
                <a:gd name="connsiteY6" fmla="*/ 446439 h 446439"/>
                <a:gd name="connsiteX7" fmla="*/ 0 w 2377440"/>
                <a:gd name="connsiteY7" fmla="*/ 74421 h 446439"/>
                <a:gd name="connsiteX8" fmla="*/ 74421 w 2377440"/>
                <a:gd name="connsiteY8" fmla="*/ 0 h 446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7440" h="446439">
                  <a:moveTo>
                    <a:pt x="74421" y="0"/>
                  </a:moveTo>
                  <a:lnTo>
                    <a:pt x="2303019" y="0"/>
                  </a:lnTo>
                  <a:cubicBezTo>
                    <a:pt x="2344121" y="0"/>
                    <a:pt x="2377440" y="33319"/>
                    <a:pt x="2377440" y="74421"/>
                  </a:cubicBezTo>
                  <a:lnTo>
                    <a:pt x="2377440" y="446439"/>
                  </a:lnTo>
                  <a:lnTo>
                    <a:pt x="2377440" y="446439"/>
                  </a:lnTo>
                  <a:lnTo>
                    <a:pt x="0" y="446439"/>
                  </a:lnTo>
                  <a:lnTo>
                    <a:pt x="0" y="446439"/>
                  </a:lnTo>
                  <a:lnTo>
                    <a:pt x="0" y="74421"/>
                  </a:lnTo>
                  <a:cubicBezTo>
                    <a:pt x="0" y="33319"/>
                    <a:pt x="33319" y="0"/>
                    <a:pt x="74421" y="0"/>
                  </a:cubicBez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087" tIns="56087" rIns="56087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/>
                <a:t>Statistical Mechanics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914400" y="3510514"/>
              <a:ext cx="4114800" cy="893013"/>
            </a:xfrm>
            <a:custGeom>
              <a:avLst/>
              <a:gdLst>
                <a:gd name="connsiteX0" fmla="*/ 0 w 6096000"/>
                <a:gd name="connsiteY0" fmla="*/ 0 h 893013"/>
                <a:gd name="connsiteX1" fmla="*/ 6096000 w 6096000"/>
                <a:gd name="connsiteY1" fmla="*/ 0 h 893013"/>
                <a:gd name="connsiteX2" fmla="*/ 6096000 w 6096000"/>
                <a:gd name="connsiteY2" fmla="*/ 893013 h 893013"/>
                <a:gd name="connsiteX3" fmla="*/ 0 w 6096000"/>
                <a:gd name="connsiteY3" fmla="*/ 893013 h 893013"/>
                <a:gd name="connsiteX4" fmla="*/ 0 w 6096000"/>
                <a:gd name="connsiteY4" fmla="*/ 0 h 8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6000" h="893013">
                  <a:moveTo>
                    <a:pt x="0" y="0"/>
                  </a:moveTo>
                  <a:lnTo>
                    <a:pt x="6096000" y="0"/>
                  </a:lnTo>
                  <a:lnTo>
                    <a:pt x="6096000" y="893013"/>
                  </a:lnTo>
                  <a:lnTo>
                    <a:pt x="0" y="89301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kern="1200" dirty="0"/>
                <a:t>Why</a:t>
              </a:r>
              <a:r>
                <a:rPr lang="en-US" sz="2400" kern="1200" dirty="0"/>
                <a:t> would it happen?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876800"/>
            <a:ext cx="4160520" cy="1496365"/>
            <a:chOff x="914400" y="4419600"/>
            <a:chExt cx="4160520" cy="1496365"/>
          </a:xfrm>
        </p:grpSpPr>
        <p:sp>
          <p:nvSpPr>
            <p:cNvPr id="7" name="Straight Connector 6"/>
            <p:cNvSpPr/>
            <p:nvPr/>
          </p:nvSpPr>
          <p:spPr>
            <a:xfrm>
              <a:off x="960120" y="4866040"/>
              <a:ext cx="4114800" cy="0"/>
            </a:xfrm>
            <a:prstGeom prst="line">
              <a:avLst/>
            </a:prstGeom>
            <a:ln>
              <a:solidFill>
                <a:schemeClr val="accent4"/>
              </a:solidFill>
            </a:ln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Freeform 16"/>
            <p:cNvSpPr/>
            <p:nvPr/>
          </p:nvSpPr>
          <p:spPr>
            <a:xfrm>
              <a:off x="914400" y="4419600"/>
              <a:ext cx="2971800" cy="446439"/>
            </a:xfrm>
            <a:custGeom>
              <a:avLst/>
              <a:gdLst>
                <a:gd name="connsiteX0" fmla="*/ 74421 w 2377440"/>
                <a:gd name="connsiteY0" fmla="*/ 0 h 446439"/>
                <a:gd name="connsiteX1" fmla="*/ 2303019 w 2377440"/>
                <a:gd name="connsiteY1" fmla="*/ 0 h 446439"/>
                <a:gd name="connsiteX2" fmla="*/ 2377440 w 2377440"/>
                <a:gd name="connsiteY2" fmla="*/ 74421 h 446439"/>
                <a:gd name="connsiteX3" fmla="*/ 2377440 w 2377440"/>
                <a:gd name="connsiteY3" fmla="*/ 446439 h 446439"/>
                <a:gd name="connsiteX4" fmla="*/ 2377440 w 2377440"/>
                <a:gd name="connsiteY4" fmla="*/ 446439 h 446439"/>
                <a:gd name="connsiteX5" fmla="*/ 0 w 2377440"/>
                <a:gd name="connsiteY5" fmla="*/ 446439 h 446439"/>
                <a:gd name="connsiteX6" fmla="*/ 0 w 2377440"/>
                <a:gd name="connsiteY6" fmla="*/ 446439 h 446439"/>
                <a:gd name="connsiteX7" fmla="*/ 0 w 2377440"/>
                <a:gd name="connsiteY7" fmla="*/ 74421 h 446439"/>
                <a:gd name="connsiteX8" fmla="*/ 74421 w 2377440"/>
                <a:gd name="connsiteY8" fmla="*/ 0 h 446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7440" h="446439">
                  <a:moveTo>
                    <a:pt x="74421" y="0"/>
                  </a:moveTo>
                  <a:lnTo>
                    <a:pt x="2303019" y="0"/>
                  </a:lnTo>
                  <a:cubicBezTo>
                    <a:pt x="2344121" y="0"/>
                    <a:pt x="2377440" y="33319"/>
                    <a:pt x="2377440" y="74421"/>
                  </a:cubicBezTo>
                  <a:lnTo>
                    <a:pt x="2377440" y="446439"/>
                  </a:lnTo>
                  <a:lnTo>
                    <a:pt x="2377440" y="446439"/>
                  </a:lnTo>
                  <a:lnTo>
                    <a:pt x="0" y="446439"/>
                  </a:lnTo>
                  <a:lnTo>
                    <a:pt x="0" y="446439"/>
                  </a:lnTo>
                  <a:lnTo>
                    <a:pt x="0" y="74421"/>
                  </a:lnTo>
                  <a:cubicBezTo>
                    <a:pt x="0" y="33319"/>
                    <a:pt x="33319" y="0"/>
                    <a:pt x="74421" y="0"/>
                  </a:cubicBez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6087" tIns="56087" rIns="56087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/>
                <a:t>Kinetics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914400" y="5022952"/>
              <a:ext cx="4114800" cy="893013"/>
            </a:xfrm>
            <a:custGeom>
              <a:avLst/>
              <a:gdLst>
                <a:gd name="connsiteX0" fmla="*/ 0 w 6096000"/>
                <a:gd name="connsiteY0" fmla="*/ 0 h 893013"/>
                <a:gd name="connsiteX1" fmla="*/ 6096000 w 6096000"/>
                <a:gd name="connsiteY1" fmla="*/ 0 h 893013"/>
                <a:gd name="connsiteX2" fmla="*/ 6096000 w 6096000"/>
                <a:gd name="connsiteY2" fmla="*/ 893013 h 893013"/>
                <a:gd name="connsiteX3" fmla="*/ 0 w 6096000"/>
                <a:gd name="connsiteY3" fmla="*/ 893013 h 893013"/>
                <a:gd name="connsiteX4" fmla="*/ 0 w 6096000"/>
                <a:gd name="connsiteY4" fmla="*/ 0 h 8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6000" h="893013">
                  <a:moveTo>
                    <a:pt x="0" y="0"/>
                  </a:moveTo>
                  <a:lnTo>
                    <a:pt x="6096000" y="0"/>
                  </a:lnTo>
                  <a:lnTo>
                    <a:pt x="6096000" y="893013"/>
                  </a:lnTo>
                  <a:lnTo>
                    <a:pt x="0" y="89301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400" b="1" kern="1200" dirty="0"/>
                <a:t>When</a:t>
              </a:r>
              <a:r>
                <a:rPr lang="en-US" sz="2400" kern="1200" dirty="0"/>
                <a:t> will it happen?</a:t>
              </a:r>
            </a:p>
          </p:txBody>
        </p:sp>
      </p:grpSp>
      <p:sp>
        <p:nvSpPr>
          <p:cNvPr id="19" name="Freeform 18"/>
          <p:cNvSpPr/>
          <p:nvPr/>
        </p:nvSpPr>
        <p:spPr>
          <a:xfrm>
            <a:off x="5638800" y="1774699"/>
            <a:ext cx="2819400" cy="1060331"/>
          </a:xfrm>
          <a:custGeom>
            <a:avLst/>
            <a:gdLst>
              <a:gd name="connsiteX0" fmla="*/ 0 w 6096000"/>
              <a:gd name="connsiteY0" fmla="*/ 0 h 893013"/>
              <a:gd name="connsiteX1" fmla="*/ 6096000 w 6096000"/>
              <a:gd name="connsiteY1" fmla="*/ 0 h 893013"/>
              <a:gd name="connsiteX2" fmla="*/ 6096000 w 6096000"/>
              <a:gd name="connsiteY2" fmla="*/ 893013 h 893013"/>
              <a:gd name="connsiteX3" fmla="*/ 0 w 6096000"/>
              <a:gd name="connsiteY3" fmla="*/ 893013 h 893013"/>
              <a:gd name="connsiteX4" fmla="*/ 0 w 6096000"/>
              <a:gd name="connsiteY4" fmla="*/ 0 h 893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893013">
                <a:moveTo>
                  <a:pt x="0" y="0"/>
                </a:moveTo>
                <a:lnTo>
                  <a:pt x="6096000" y="0"/>
                </a:lnTo>
                <a:lnTo>
                  <a:pt x="6096000" y="893013"/>
                </a:lnTo>
                <a:lnTo>
                  <a:pt x="0" y="89301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marL="0" lvl="1" algn="ctr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i="1" kern="1200" dirty="0" smtClean="0"/>
              <a:t>There WILL </a:t>
            </a:r>
            <a:r>
              <a:rPr lang="en-US" sz="2400" i="1" dirty="0" smtClean="0"/>
              <a:t>be another surge of the stock market</a:t>
            </a:r>
            <a:r>
              <a:rPr lang="en-US" sz="2400" i="1" kern="1200" dirty="0" smtClean="0"/>
              <a:t>.</a:t>
            </a:r>
            <a:endParaRPr lang="en-US" sz="2400" i="1" kern="1200" dirty="0"/>
          </a:p>
        </p:txBody>
      </p:sp>
      <p:sp>
        <p:nvSpPr>
          <p:cNvPr id="20" name="Freeform 19"/>
          <p:cNvSpPr/>
          <p:nvPr/>
        </p:nvSpPr>
        <p:spPr>
          <a:xfrm>
            <a:off x="5715000" y="5367211"/>
            <a:ext cx="2667000" cy="380999"/>
          </a:xfrm>
          <a:custGeom>
            <a:avLst/>
            <a:gdLst>
              <a:gd name="connsiteX0" fmla="*/ 0 w 6096000"/>
              <a:gd name="connsiteY0" fmla="*/ 0 h 893013"/>
              <a:gd name="connsiteX1" fmla="*/ 6096000 w 6096000"/>
              <a:gd name="connsiteY1" fmla="*/ 0 h 893013"/>
              <a:gd name="connsiteX2" fmla="*/ 6096000 w 6096000"/>
              <a:gd name="connsiteY2" fmla="*/ 893013 h 893013"/>
              <a:gd name="connsiteX3" fmla="*/ 0 w 6096000"/>
              <a:gd name="connsiteY3" fmla="*/ 893013 h 893013"/>
              <a:gd name="connsiteX4" fmla="*/ 0 w 6096000"/>
              <a:gd name="connsiteY4" fmla="*/ 0 h 893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893013">
                <a:moveTo>
                  <a:pt x="0" y="0"/>
                </a:moveTo>
                <a:lnTo>
                  <a:pt x="6096000" y="0"/>
                </a:lnTo>
                <a:lnTo>
                  <a:pt x="6096000" y="893013"/>
                </a:lnTo>
                <a:lnTo>
                  <a:pt x="0" y="89301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marL="0" lvl="1" algn="ctr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400" i="1" kern="1200" dirty="0"/>
              <a:t>But WHEN???</a:t>
            </a: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533400" y="562662"/>
            <a:ext cx="8153400" cy="880362"/>
          </a:xfrm>
        </p:spPr>
        <p:txBody>
          <a:bodyPr/>
          <a:lstStyle/>
          <a:p>
            <a:r>
              <a:rPr lang="en-US" sz="3200" dirty="0"/>
              <a:t>What will you learn from this course?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863" y="3159010"/>
            <a:ext cx="1904999" cy="1694502"/>
          </a:xfrm>
          <a:prstGeom prst="rect">
            <a:avLst/>
          </a:prstGeom>
          <a:ln w="22225"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5985669" y="4907617"/>
            <a:ext cx="2063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Credit: KDS4444, CC BY-SA 4.0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53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z="3200" dirty="0"/>
              <a:t>Consider one mole of </a:t>
            </a:r>
            <a:r>
              <a:rPr lang="en-US" sz="3200" dirty="0" err="1"/>
              <a:t>Ar</a:t>
            </a:r>
            <a:r>
              <a:rPr lang="en-US" sz="3200" dirty="0"/>
              <a:t> gas in a container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1629228"/>
            <a:ext cx="5562600" cy="4619172"/>
          </a:xfrm>
        </p:spPr>
        <p:txBody>
          <a:bodyPr/>
          <a:lstStyle/>
          <a:p>
            <a:pPr>
              <a:buNone/>
            </a:pPr>
            <a:r>
              <a:rPr lang="en-US" sz="2400" dirty="0"/>
              <a:t>A thermodynamic description:</a:t>
            </a:r>
          </a:p>
          <a:p>
            <a:r>
              <a:rPr lang="en-US" sz="2400" dirty="0"/>
              <a:t>The gas is fully characterized by a set of macroscopic parameters in equilibrium:</a:t>
            </a:r>
          </a:p>
          <a:p>
            <a:pPr>
              <a:buNone/>
            </a:pPr>
            <a:r>
              <a:rPr lang="en-US" sz="2400" dirty="0"/>
              <a:t>	Pressure P, temperature T, volume V</a:t>
            </a:r>
          </a:p>
          <a:p>
            <a:r>
              <a:rPr lang="en-US" sz="2400" dirty="0"/>
              <a:t>These parameters are called state functions</a:t>
            </a:r>
          </a:p>
          <a:p>
            <a:r>
              <a:rPr lang="en-US" sz="2400" dirty="0"/>
              <a:t>Microscopically, these parameters have specified very little information about the system (gas)!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BF53259-9162-47DF-8C7A-949EE58323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99845"/>
            <a:ext cx="157353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43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1508632"/>
            <a:ext cx="5562600" cy="4923972"/>
          </a:xfrm>
        </p:spPr>
        <p:txBody>
          <a:bodyPr/>
          <a:lstStyle/>
          <a:p>
            <a:pPr>
              <a:buNone/>
            </a:pPr>
            <a:r>
              <a:rPr lang="en-US" sz="2400" dirty="0"/>
              <a:t>The classical deterministic approach:</a:t>
            </a:r>
          </a:p>
          <a:p>
            <a:r>
              <a:rPr lang="en-US" sz="2000" dirty="0"/>
              <a:t>6 </a:t>
            </a:r>
            <a:r>
              <a:rPr lang="en-US" sz="2000" dirty="0">
                <a:cs typeface="Times New Roman"/>
              </a:rPr>
              <a:t>× </a:t>
            </a:r>
            <a:r>
              <a:rPr lang="en-US" sz="2000" dirty="0"/>
              <a:t>10</a:t>
            </a:r>
            <a:r>
              <a:rPr lang="en-US" sz="2000" baseline="30000" dirty="0"/>
              <a:t>23</a:t>
            </a:r>
            <a:r>
              <a:rPr lang="en-US" sz="2000" dirty="0"/>
              <a:t> atoms: 3 </a:t>
            </a:r>
            <a:r>
              <a:rPr lang="en-US" sz="2000" dirty="0">
                <a:cs typeface="Times New Roman"/>
              </a:rPr>
              <a:t>× </a:t>
            </a:r>
            <a:r>
              <a:rPr lang="en-US" sz="2000" dirty="0"/>
              <a:t>6 </a:t>
            </a:r>
            <a:r>
              <a:rPr lang="en-US" sz="2000" dirty="0">
                <a:cs typeface="Times New Roman"/>
              </a:rPr>
              <a:t>× </a:t>
            </a:r>
            <a:r>
              <a:rPr lang="en-US" sz="2000" dirty="0"/>
              <a:t>10</a:t>
            </a:r>
            <a:r>
              <a:rPr lang="en-US" sz="2000" baseline="30000" dirty="0"/>
              <a:t>23</a:t>
            </a:r>
            <a:r>
              <a:rPr lang="en-US" sz="2000" dirty="0"/>
              <a:t> degrees of freedom (DOF)</a:t>
            </a:r>
          </a:p>
          <a:p>
            <a:r>
              <a:rPr lang="en-US" sz="2000" dirty="0"/>
              <a:t>Two parameters (coordinate </a:t>
            </a:r>
            <a:r>
              <a:rPr lang="en-US" sz="2000" i="1" dirty="0"/>
              <a:t>q</a:t>
            </a:r>
            <a:r>
              <a:rPr lang="en-US" sz="2000" dirty="0"/>
              <a:t> and momentum </a:t>
            </a:r>
            <a:r>
              <a:rPr lang="en-US" sz="2000" i="1" dirty="0"/>
              <a:t>p</a:t>
            </a:r>
            <a:r>
              <a:rPr lang="en-US" sz="2000" dirty="0"/>
              <a:t>) associated with each DOF at any instant of time</a:t>
            </a:r>
            <a:endParaRPr lang="en-US" sz="2000" i="1" dirty="0"/>
          </a:p>
          <a:p>
            <a:r>
              <a:rPr lang="en-US" sz="2000" dirty="0"/>
              <a:t>If we know all these 2 </a:t>
            </a:r>
            <a:r>
              <a:rPr lang="en-US" sz="2000" dirty="0">
                <a:cs typeface="Times New Roman"/>
              </a:rPr>
              <a:t>× </a:t>
            </a:r>
            <a:r>
              <a:rPr lang="en-US" sz="2000" dirty="0"/>
              <a:t>3 </a:t>
            </a:r>
            <a:r>
              <a:rPr lang="en-US" sz="2000" dirty="0">
                <a:cs typeface="Times New Roman"/>
              </a:rPr>
              <a:t>× </a:t>
            </a:r>
            <a:r>
              <a:rPr lang="en-US" sz="2000" dirty="0"/>
              <a:t>6 </a:t>
            </a:r>
            <a:r>
              <a:rPr lang="en-US" sz="2000" dirty="0">
                <a:cs typeface="Times New Roman"/>
              </a:rPr>
              <a:t>× </a:t>
            </a:r>
            <a:r>
              <a:rPr lang="en-US" sz="2000" dirty="0"/>
              <a:t>10</a:t>
            </a:r>
            <a:r>
              <a:rPr lang="en-US" sz="2000" baseline="30000" dirty="0"/>
              <a:t>23</a:t>
            </a:r>
            <a:r>
              <a:rPr lang="en-US" sz="2000" dirty="0"/>
              <a:t> parameters at a given time, in principle we can use classical mechanics to predict the evolution</a:t>
            </a:r>
          </a:p>
          <a:p>
            <a:r>
              <a:rPr lang="en-US" sz="2000" dirty="0"/>
              <a:t>Need to know the initial conditions </a:t>
            </a:r>
            <a:r>
              <a:rPr lang="en-US" sz="2000" dirty="0">
                <a:solidFill>
                  <a:srgbClr val="FF0000"/>
                </a:solidFill>
              </a:rPr>
              <a:t>exactly</a:t>
            </a:r>
            <a:r>
              <a:rPr lang="en-US" sz="2000" dirty="0"/>
              <a:t>!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z="3200" dirty="0"/>
              <a:t>Consider one mole of </a:t>
            </a:r>
            <a:r>
              <a:rPr lang="en-US" sz="3200" dirty="0" err="1"/>
              <a:t>Ar</a:t>
            </a:r>
            <a:r>
              <a:rPr lang="en-US" sz="3200" dirty="0"/>
              <a:t> gas in a container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3200400" y="5562600"/>
            <a:ext cx="4876800" cy="793804"/>
          </a:xfrm>
          <a:prstGeom prst="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Each macroscopic equilibrium state corresponds to many microscopic states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DCFCD1-BEC4-4580-99BF-57F3ED578A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99845"/>
            <a:ext cx="157353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94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 sz="3200" dirty="0"/>
              <a:t>Three-body problem and the butterfly effect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344" y="1618344"/>
            <a:ext cx="7848600" cy="4249056"/>
          </a:xfrm>
        </p:spPr>
        <p:txBody>
          <a:bodyPr/>
          <a:lstStyle/>
          <a:p>
            <a:r>
              <a:rPr lang="en-US" sz="2800" dirty="0"/>
              <a:t>Three-body gravitational interaction</a:t>
            </a:r>
          </a:p>
          <a:p>
            <a:pPr marL="798513" lvl="1" indent="-341313"/>
            <a:r>
              <a:rPr lang="en-US" sz="2400" dirty="0">
                <a:hlinkClick r:id="rId2"/>
              </a:rPr>
              <a:t>https://evgenii.com/blog/three-body-problem-simulator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/>
          </a:p>
          <a:p>
            <a:r>
              <a:rPr lang="en-US" sz="2800" dirty="0"/>
              <a:t>Extreme sensitivity to initial values</a:t>
            </a:r>
          </a:p>
          <a:p>
            <a:pPr marL="798513" lvl="1" indent="-341313"/>
            <a:r>
              <a:rPr lang="en-US" sz="2400" dirty="0"/>
              <a:t>Chaos theory</a:t>
            </a:r>
          </a:p>
          <a:p>
            <a:pPr marL="798513" lvl="1" indent="-341313"/>
            <a:r>
              <a:rPr lang="en-US" sz="2400" dirty="0"/>
              <a:t>“One flap of a seagull's wings could change the course of weather forever…”</a:t>
            </a:r>
          </a:p>
          <a:p>
            <a:r>
              <a:rPr lang="en-US" sz="2800" dirty="0"/>
              <a:t>Rapidly amplifies any measurement or computation error</a:t>
            </a:r>
          </a:p>
        </p:txBody>
      </p:sp>
    </p:spTree>
    <p:extLst>
      <p:ext uri="{BB962C8B-B14F-4D97-AF65-F5344CB8AC3E}">
        <p14:creationId xmlns:p14="http://schemas.microsoft.com/office/powerpoint/2010/main" val="382173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1524000"/>
            <a:ext cx="5410200" cy="4786086"/>
          </a:xfrm>
        </p:spPr>
        <p:txBody>
          <a:bodyPr/>
          <a:lstStyle/>
          <a:p>
            <a:pPr>
              <a:buNone/>
            </a:pPr>
            <a:r>
              <a:rPr lang="en-US" sz="2400" dirty="0"/>
              <a:t>The statistical mechanics approach:</a:t>
            </a:r>
          </a:p>
          <a:p>
            <a:r>
              <a:rPr lang="en-US" sz="2400" dirty="0"/>
              <a:t>Derive the statistical (“</a:t>
            </a:r>
            <a:r>
              <a:rPr lang="en-US" sz="2400" dirty="0">
                <a:solidFill>
                  <a:srgbClr val="FF0000"/>
                </a:solidFill>
              </a:rPr>
              <a:t>average</a:t>
            </a:r>
            <a:r>
              <a:rPr lang="en-US" sz="2400" dirty="0"/>
              <a:t>”) behavior of gas molecules based on the law of mechanics</a:t>
            </a:r>
          </a:p>
          <a:p>
            <a:r>
              <a:rPr lang="en-US" dirty="0"/>
              <a:t>Ensemble: a large number of virtual copies of a system, each of which represents a possible microscopic state that the real system might be in subjecting to certain constraints</a:t>
            </a:r>
          </a:p>
          <a:p>
            <a:r>
              <a:rPr lang="en-US" dirty="0"/>
              <a:t>Time average of mechanical variables equals ensemble average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z="3200" dirty="0"/>
              <a:t>Consider one mole of </a:t>
            </a:r>
            <a:r>
              <a:rPr lang="en-US" sz="3200" dirty="0" err="1"/>
              <a:t>Ar</a:t>
            </a:r>
            <a:r>
              <a:rPr lang="en-US" sz="3200" dirty="0"/>
              <a:t> gas in a container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4558A8-4A72-4E03-AD6A-7F564D8D61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99845"/>
            <a:ext cx="157353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86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Microcanonical</a:t>
            </a:r>
            <a:r>
              <a:rPr lang="en-US" dirty="0"/>
              <a:t> ensemble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Boundary condition: system energy and volume are kept constant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800" dirty="0"/>
          </a:p>
          <a:p>
            <a:r>
              <a:rPr lang="en-US" dirty="0"/>
              <a:t>The fundamental postulate: given an </a:t>
            </a:r>
            <a:r>
              <a:rPr lang="en-US" u="sng" dirty="0"/>
              <a:t>isolated</a:t>
            </a:r>
            <a:r>
              <a:rPr lang="en-US" dirty="0"/>
              <a:t> system in equilibrium, it is found with equal probability in each of its </a:t>
            </a:r>
            <a:r>
              <a:rPr lang="en-US" dirty="0">
                <a:solidFill>
                  <a:srgbClr val="FF0000"/>
                </a:solidFill>
              </a:rPr>
              <a:t>accessible</a:t>
            </a:r>
            <a:r>
              <a:rPr lang="en-US" dirty="0"/>
              <a:t> microstates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369884" y="2567748"/>
            <a:ext cx="3352800" cy="1676400"/>
          </a:xfrm>
          <a:prstGeom prst="rect">
            <a:avLst/>
          </a:prstGeom>
          <a:ln w="1016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4732084" y="3101148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4911234" y="3249562"/>
            <a:ext cx="758302" cy="30110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H="1">
            <a:off x="4907160" y="3573716"/>
            <a:ext cx="762376" cy="3048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2979484" y="3308673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3524670" y="3634676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349340" y="2797051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265221" y="3550664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2746914" y="2945338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3897342" y="3217233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2933764" y="3817556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807321" y="3365998"/>
            <a:ext cx="1736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Elastic process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350948" y="4392834"/>
            <a:ext cx="3390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Rigid, thermally insulating walls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955050" y="2723989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Gas molecule</a:t>
            </a:r>
          </a:p>
        </p:txBody>
      </p:sp>
    </p:spTree>
    <p:extLst>
      <p:ext uri="{BB962C8B-B14F-4D97-AF65-F5344CB8AC3E}">
        <p14:creationId xmlns:p14="http://schemas.microsoft.com/office/powerpoint/2010/main" val="19462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Microcanonical</a:t>
            </a:r>
            <a:r>
              <a:rPr lang="en-US" dirty="0"/>
              <a:t> ensemble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if no external force acts on the molecule, it has equal probability to be found in any location inside the container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838336" y="3825382"/>
            <a:ext cx="3352800" cy="1676400"/>
          </a:xfrm>
          <a:prstGeom prst="rect">
            <a:avLst/>
          </a:prstGeom>
          <a:ln w="1016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299454" y="4358782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819400" y="5650468"/>
            <a:ext cx="3390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Rigid, thermally insulating walls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22420" y="3981623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Gas molecule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4531385" y="3371384"/>
            <a:ext cx="0" cy="219441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/>
        </p:nvSpPr>
        <p:spPr>
          <a:xfrm>
            <a:off x="3361695" y="3319018"/>
            <a:ext cx="6463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50%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67728" y="3319018"/>
            <a:ext cx="6463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50%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39572" y="2656306"/>
            <a:ext cx="27836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Probability of finding the molecule in either side</a:t>
            </a:r>
          </a:p>
        </p:txBody>
      </p:sp>
    </p:spTree>
    <p:extLst>
      <p:ext uri="{BB962C8B-B14F-4D97-AF65-F5344CB8AC3E}">
        <p14:creationId xmlns:p14="http://schemas.microsoft.com/office/powerpoint/2010/main" val="338704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Microcanonical</a:t>
            </a:r>
            <a:r>
              <a:rPr lang="en-US" dirty="0"/>
              <a:t> ensemble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all the </a:t>
            </a:r>
            <a:r>
              <a:rPr lang="en-US" i="1" dirty="0"/>
              <a:t>N</a:t>
            </a:r>
            <a:r>
              <a:rPr lang="en-US" dirty="0"/>
              <a:t> molecules do not interact with each other</a:t>
            </a:r>
          </a:p>
          <a:p>
            <a:r>
              <a:rPr lang="en-US" dirty="0"/>
              <a:t>The probability of having </a:t>
            </a:r>
            <a:r>
              <a:rPr lang="en-US" i="1" dirty="0"/>
              <a:t>N</a:t>
            </a:r>
            <a:r>
              <a:rPr lang="en-US" i="1" baseline="-25000" dirty="0"/>
              <a:t>1</a:t>
            </a:r>
            <a:r>
              <a:rPr lang="en-US" dirty="0"/>
              <a:t> molecules on the left side and </a:t>
            </a:r>
            <a:r>
              <a:rPr lang="en-US" i="1" dirty="0"/>
              <a:t>N</a:t>
            </a:r>
            <a:r>
              <a:rPr lang="en-US" i="1" baseline="-25000" dirty="0"/>
              <a:t>2</a:t>
            </a:r>
            <a:r>
              <a:rPr lang="en-US" dirty="0"/>
              <a:t> molecules on the right side (</a:t>
            </a:r>
            <a:r>
              <a:rPr lang="en-US" i="1" dirty="0"/>
              <a:t>N</a:t>
            </a:r>
            <a:r>
              <a:rPr lang="en-US" dirty="0"/>
              <a:t> = </a:t>
            </a:r>
            <a:r>
              <a:rPr lang="en-US" i="1" dirty="0"/>
              <a:t>N</a:t>
            </a:r>
            <a:r>
              <a:rPr lang="en-US" i="1" baseline="-25000" dirty="0"/>
              <a:t>1</a:t>
            </a:r>
            <a:r>
              <a:rPr lang="en-US" dirty="0"/>
              <a:t> + </a:t>
            </a:r>
            <a:r>
              <a:rPr lang="en-US" i="1" dirty="0"/>
              <a:t>N</a:t>
            </a:r>
            <a:r>
              <a:rPr lang="en-US" i="1" baseline="-25000" dirty="0"/>
              <a:t>2</a:t>
            </a:r>
            <a:r>
              <a:rPr lang="en-US" dirty="0"/>
              <a:t>) is: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857136" y="3687791"/>
            <a:ext cx="3352800" cy="1676400"/>
          </a:xfrm>
          <a:prstGeom prst="rect">
            <a:avLst/>
          </a:prstGeom>
          <a:ln w="1016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069516" y="4044507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38200" y="5512877"/>
            <a:ext cx="3390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Rigid, thermally insulating walls</a:t>
            </a:r>
          </a:p>
        </p:txBody>
      </p:sp>
      <p:cxnSp>
        <p:nvCxnSpPr>
          <p:cNvPr id="7" name="Straight Connector 6"/>
          <p:cNvCxnSpPr>
            <a:stCxn id="4" idx="0"/>
            <a:endCxn id="4" idx="2"/>
          </p:cNvCxnSpPr>
          <p:nvPr/>
        </p:nvCxnSpPr>
        <p:spPr bwMode="auto">
          <a:xfrm>
            <a:off x="2533536" y="3687791"/>
            <a:ext cx="0" cy="16764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Oval 13"/>
          <p:cNvSpPr/>
          <p:nvPr/>
        </p:nvSpPr>
        <p:spPr bwMode="auto">
          <a:xfrm>
            <a:off x="1557934" y="4466561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2103120" y="4792564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1927790" y="3954939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178341" y="4766983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325364" y="4103226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2743015" y="4406512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512214" y="4975444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3527732" y="4404071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3659593" y="4972091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3751033" y="3920346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067182"/>
              </p:ext>
            </p:extLst>
          </p:nvPr>
        </p:nvGraphicFramePr>
        <p:xfrm>
          <a:off x="4821238" y="3276600"/>
          <a:ext cx="226695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4" imgW="1066680" imgH="431640" progId="Equation.DSMT4">
                  <p:embed/>
                </p:oleObj>
              </mc:Choice>
              <mc:Fallback>
                <p:oleObj name="Equation" r:id="rId4" imgW="1066680" imgH="431640" progId="Equation.DSMT4">
                  <p:embed/>
                  <p:pic>
                    <p:nvPicPr>
                      <p:cNvPr id="2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1238" y="3276600"/>
                        <a:ext cx="2266950" cy="9080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10" descr="C:\Users\hjj\Desktop\Untitle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5396547" y="4433681"/>
            <a:ext cx="2473325" cy="1524401"/>
          </a:xfrm>
          <a:prstGeom prst="rect">
            <a:avLst/>
          </a:prstGeom>
          <a:noFill/>
        </p:spPr>
      </p:pic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511668"/>
              </p:ext>
            </p:extLst>
          </p:nvPr>
        </p:nvGraphicFramePr>
        <p:xfrm>
          <a:off x="4689475" y="4343400"/>
          <a:ext cx="72072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8" imgW="444240" imgH="253800" progId="Equation.DSMT4">
                  <p:embed/>
                </p:oleObj>
              </mc:Choice>
              <mc:Fallback>
                <p:oleObj name="Equation" r:id="rId8" imgW="444240" imgH="253800" progId="Equation.DSMT4">
                  <p:embed/>
                  <p:pic>
                    <p:nvPicPr>
                      <p:cNvPr id="2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4343400"/>
                        <a:ext cx="720725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807825"/>
              </p:ext>
            </p:extLst>
          </p:nvPr>
        </p:nvGraphicFramePr>
        <p:xfrm>
          <a:off x="7855804" y="5816600"/>
          <a:ext cx="309562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10" imgW="190440" imgH="228600" progId="Equation.DSMT4">
                  <p:embed/>
                </p:oleObj>
              </mc:Choice>
              <mc:Fallback>
                <p:oleObj name="Equation" r:id="rId10" imgW="190440" imgH="228600" progId="Equation.DSMT4">
                  <p:embed/>
                  <p:pic>
                    <p:nvPicPr>
                      <p:cNvPr id="3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5804" y="5816600"/>
                        <a:ext cx="309562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>
            <a:extLst>
              <a:ext uri="{FF2B5EF4-FFF2-40B4-BE49-F238E27FC236}">
                <a16:creationId xmlns:a16="http://schemas.microsoft.com/office/drawing/2014/main" id="{F96E78A0-A39A-4A03-B73B-F69C3CDCE7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085552"/>
              </p:ext>
            </p:extLst>
          </p:nvPr>
        </p:nvGraphicFramePr>
        <p:xfrm>
          <a:off x="6360843" y="5954469"/>
          <a:ext cx="4953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12" imgW="304560" imgH="215640" progId="Equation.DSMT4">
                  <p:embed/>
                </p:oleObj>
              </mc:Choice>
              <mc:Fallback>
                <p:oleObj name="Equation" r:id="rId12" imgW="304560" imgH="215640" progId="Equation.DSMT4">
                  <p:embed/>
                  <p:pic>
                    <p:nvPicPr>
                      <p:cNvPr id="22" name="Object 12">
                        <a:extLst>
                          <a:ext uri="{FF2B5EF4-FFF2-40B4-BE49-F238E27FC236}">
                            <a16:creationId xmlns:a16="http://schemas.microsoft.com/office/drawing/2014/main" id="{F96E78A0-A39A-4A03-B73B-F69C3CDCE7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0843" y="5954469"/>
                        <a:ext cx="495300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E4E06EFD-D415-4EAF-AC78-7A51B36286C9}"/>
              </a:ext>
            </a:extLst>
          </p:cNvPr>
          <p:cNvGrpSpPr/>
          <p:nvPr/>
        </p:nvGrpSpPr>
        <p:grpSpPr>
          <a:xfrm>
            <a:off x="6372078" y="4725675"/>
            <a:ext cx="2175715" cy="646331"/>
            <a:chOff x="6372078" y="4725675"/>
            <a:chExt cx="2175715" cy="646331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4F49515F-0A5E-4CA0-9DDB-B4FB64C238EE}"/>
                </a:ext>
              </a:extLst>
            </p:cNvPr>
            <p:cNvCxnSpPr/>
            <p:nvPr/>
          </p:nvCxnSpPr>
          <p:spPr bwMode="auto">
            <a:xfrm>
              <a:off x="6372078" y="5211785"/>
              <a:ext cx="228600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CDA587F4-4A89-49DA-8642-E4C91D5BF5A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653089" y="5211018"/>
              <a:ext cx="228600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6F2FC57-BC2C-40CF-A645-175A06D72A83}"/>
                </a:ext>
              </a:extLst>
            </p:cNvPr>
            <p:cNvSpPr txBox="1"/>
            <p:nvPr/>
          </p:nvSpPr>
          <p:spPr>
            <a:xfrm>
              <a:off x="6800199" y="4725675"/>
              <a:ext cx="17475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/>
                <a:t>N</a:t>
              </a:r>
              <a:r>
                <a:rPr lang="en-US" dirty="0"/>
                <a:t> → ∞</a:t>
              </a:r>
            </a:p>
            <a:p>
              <a:pPr algn="ctr"/>
              <a:r>
                <a:rPr lang="en-US">
                  <a:solidFill>
                    <a:srgbClr val="FF0000"/>
                  </a:solidFill>
                </a:rPr>
                <a:t>width </a:t>
              </a:r>
              <a:r>
                <a:rPr lang="en-US" smtClean="0">
                  <a:solidFill>
                    <a:srgbClr val="FF0000"/>
                  </a:solidFill>
                </a:rPr>
                <a:t>2</a:t>
              </a:r>
              <a:r>
                <a:rPr lang="en-US" smtClean="0">
                  <a:solidFill>
                    <a:srgbClr val="FF0000"/>
                  </a:solidFill>
                  <a:latin typeface="Symbol" panose="05050102010706020507" pitchFamily="18" charset="2"/>
                </a:rPr>
                <a:t>d</a:t>
              </a:r>
              <a:r>
                <a:rPr lang="en-US" smtClean="0">
                  <a:solidFill>
                    <a:srgbClr val="FF0000"/>
                  </a:solidFill>
                </a:rPr>
                <a:t>/</a:t>
              </a:r>
              <a:r>
                <a:rPr lang="en-US" i="1" smtClean="0">
                  <a:solidFill>
                    <a:srgbClr val="FF0000"/>
                  </a:solidFill>
                </a:rPr>
                <a:t>N</a:t>
              </a:r>
              <a:r>
                <a:rPr lang="en-US" smtClean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FF0000"/>
                  </a:solidFill>
                </a:rPr>
                <a:t>→ 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934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7680"/>
            <a:ext cx="8229600" cy="929384"/>
          </a:xfrm>
        </p:spPr>
        <p:txBody>
          <a:bodyPr/>
          <a:lstStyle/>
          <a:p>
            <a:r>
              <a:rPr lang="en-US" dirty="0"/>
              <a:t>Fluctuations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064"/>
            <a:ext cx="8229600" cy="4267200"/>
          </a:xfrm>
        </p:spPr>
        <p:txBody>
          <a:bodyPr/>
          <a:lstStyle/>
          <a:p>
            <a:r>
              <a:rPr lang="en-US" sz="2400" dirty="0"/>
              <a:t>Random deviations from statistical mean values</a:t>
            </a:r>
          </a:p>
          <a:p>
            <a:r>
              <a:rPr lang="en-US" sz="2400" dirty="0"/>
              <a:t>Exceedingly small in macroscopic systems</a:t>
            </a:r>
          </a:p>
          <a:p>
            <a:r>
              <a:rPr lang="en-US" sz="2400" dirty="0"/>
              <a:t>Fluctuations can be significant in </a:t>
            </a:r>
            <a:r>
              <a:rPr lang="en-US" sz="2400" dirty="0" err="1"/>
              <a:t>nanoscale</a:t>
            </a:r>
            <a:r>
              <a:rPr lang="en-US" sz="2400" dirty="0"/>
              <a:t> systems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86892" y="3032632"/>
            <a:ext cx="29413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A transistor (MOSFET) with a gate length of 50 nm contains only ~ 100 electrons on average in the channel. Fluctuation of one single electron can lead to </a:t>
            </a:r>
            <a:r>
              <a:rPr lang="en-US" sz="2000" dirty="0">
                <a:solidFill>
                  <a:srgbClr val="FF0000"/>
                </a:solidFill>
              </a:rPr>
              <a:t>40%</a:t>
            </a:r>
            <a:r>
              <a:rPr lang="en-US" sz="2000" dirty="0"/>
              <a:t> change of channel conductance!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647378C-76FF-4235-8979-C98A296580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788" y="2956951"/>
            <a:ext cx="4061012" cy="364983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63DEFE4-AEA7-4495-9768-54C0D3BE791E}"/>
              </a:ext>
            </a:extLst>
          </p:cNvPr>
          <p:cNvSpPr/>
          <p:nvPr/>
        </p:nvSpPr>
        <p:spPr>
          <a:xfrm>
            <a:off x="4724400" y="6057583"/>
            <a:ext cx="2057400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Credit: </a:t>
            </a:r>
            <a:r>
              <a:rPr lang="en-US" sz="1000" dirty="0" err="1"/>
              <a:t>Wgsimon</a:t>
            </a:r>
            <a:r>
              <a:rPr lang="en-US" sz="1000" dirty="0"/>
              <a:t>, CC BY-SA 3.0 </a:t>
            </a:r>
          </a:p>
        </p:txBody>
      </p:sp>
    </p:spTree>
    <p:extLst>
      <p:ext uri="{BB962C8B-B14F-4D97-AF65-F5344CB8AC3E}">
        <p14:creationId xmlns:p14="http://schemas.microsoft.com/office/powerpoint/2010/main" val="325254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2920"/>
            <a:ext cx="8229600" cy="1021080"/>
          </a:xfrm>
        </p:spPr>
        <p:txBody>
          <a:bodyPr/>
          <a:lstStyle/>
          <a:p>
            <a:r>
              <a:rPr lang="en-US" sz="3200" dirty="0"/>
              <a:t>Statistical interpretation of entropy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9720"/>
            <a:ext cx="8229600" cy="4808028"/>
          </a:xfrm>
        </p:spPr>
        <p:txBody>
          <a:bodyPr/>
          <a:lstStyle/>
          <a:p>
            <a:r>
              <a:rPr lang="en-US" sz="2300" dirty="0"/>
              <a:t>The function </a:t>
            </a:r>
            <a:r>
              <a:rPr lang="en-US" sz="2300" i="1" dirty="0"/>
              <a:t>S</a:t>
            </a:r>
            <a:r>
              <a:rPr lang="en-US" sz="2300" dirty="0"/>
              <a:t> has the following property: in equilibrium, </a:t>
            </a:r>
            <a:r>
              <a:rPr lang="en-US" sz="2300" i="1" dirty="0"/>
              <a:t>S</a:t>
            </a:r>
            <a:r>
              <a:rPr lang="en-US" sz="2300" dirty="0"/>
              <a:t> maximizes in an isolated system</a:t>
            </a:r>
          </a:p>
          <a:p>
            <a:r>
              <a:rPr lang="en-US" sz="2300" dirty="0"/>
              <a:t>Entropy:</a:t>
            </a:r>
          </a:p>
          <a:p>
            <a:endParaRPr lang="en-US" sz="3200" dirty="0"/>
          </a:p>
          <a:p>
            <a:endParaRPr lang="en-US" sz="2300" dirty="0"/>
          </a:p>
          <a:p>
            <a:r>
              <a:rPr lang="en-US" sz="2300" dirty="0">
                <a:latin typeface="Symbol" panose="05050102010706020507" pitchFamily="18" charset="2"/>
              </a:rPr>
              <a:t>W </a:t>
            </a:r>
            <a:r>
              <a:rPr lang="en-US" sz="2300" dirty="0"/>
              <a:t>: number of </a:t>
            </a:r>
            <a:r>
              <a:rPr lang="en-US" sz="2300" dirty="0">
                <a:solidFill>
                  <a:srgbClr val="FF0000"/>
                </a:solidFill>
              </a:rPr>
              <a:t>accessible</a:t>
            </a:r>
            <a:r>
              <a:rPr lang="en-US" sz="2300" dirty="0"/>
              <a:t> microscopic states (degeneracy of </a:t>
            </a:r>
            <a:r>
              <a:rPr lang="en-US" sz="2300" dirty="0" err="1"/>
              <a:t>macrostate</a:t>
            </a:r>
            <a:r>
              <a:rPr lang="en-US" sz="2300" dirty="0"/>
              <a:t>)</a:t>
            </a:r>
          </a:p>
          <a:p>
            <a:r>
              <a:rPr lang="en-US" sz="2300" dirty="0"/>
              <a:t>An isolated system tends to evolve towards a macroscopic state which is statistically most </a:t>
            </a:r>
            <a:r>
              <a:rPr lang="en-US" sz="2300" dirty="0">
                <a:solidFill>
                  <a:srgbClr val="FF0000"/>
                </a:solidFill>
              </a:rPr>
              <a:t>probable</a:t>
            </a:r>
            <a:r>
              <a:rPr lang="en-US" sz="2300" dirty="0"/>
              <a:t> (i.e. a macroscopic state corresponding to the maximum number of microscopic accessible states)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5434416"/>
              </p:ext>
            </p:extLst>
          </p:nvPr>
        </p:nvGraphicFramePr>
        <p:xfrm>
          <a:off x="1101979" y="3131439"/>
          <a:ext cx="16637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3" imgW="698400" imgH="177480" progId="Equation.DSMT4">
                  <p:embed/>
                </p:oleObj>
              </mc:Choice>
              <mc:Fallback>
                <p:oleObj name="Equation" r:id="rId3" imgW="698400" imgH="177480" progId="Equation.DSMT4">
                  <p:embed/>
                  <p:pic>
                    <p:nvPicPr>
                      <p:cNvPr id="256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979" y="3131439"/>
                        <a:ext cx="1663700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 bwMode="auto">
          <a:xfrm>
            <a:off x="921956" y="2964116"/>
            <a:ext cx="2057400" cy="762000"/>
          </a:xfrm>
          <a:prstGeom prst="rect">
            <a:avLst/>
          </a:prstGeom>
          <a:noFill/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0400" y="3120232"/>
            <a:ext cx="2933816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kern="0" dirty="0">
                <a:solidFill>
                  <a:prstClr val="black"/>
                </a:solidFill>
              </a:rPr>
              <a:t>in an isolated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04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72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Juejun (JJ) Hu</a:t>
            </a:r>
          </a:p>
          <a:p>
            <a:pPr>
              <a:spcBef>
                <a:spcPts val="1200"/>
              </a:spcBef>
            </a:pPr>
            <a:r>
              <a:rPr lang="en-US" dirty="0"/>
              <a:t>Office: 13-4054</a:t>
            </a:r>
          </a:p>
          <a:p>
            <a:pPr>
              <a:spcBef>
                <a:spcPts val="1200"/>
              </a:spcBef>
            </a:pPr>
            <a:r>
              <a:rPr lang="en-US" dirty="0">
                <a:hlinkClick r:id="rId2"/>
              </a:rPr>
              <a:t>hujuejun@mit.edu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Office hour: </a:t>
            </a:r>
            <a:r>
              <a:rPr lang="en-US" dirty="0" smtClean="0"/>
              <a:t>Mon 1-3 </a:t>
            </a:r>
            <a:r>
              <a:rPr lang="en-US" dirty="0"/>
              <a:t>pm</a:t>
            </a:r>
          </a:p>
          <a:p>
            <a:pPr>
              <a:spcBef>
                <a:spcPts val="1200"/>
              </a:spcBef>
            </a:pPr>
            <a:r>
              <a:rPr lang="en-US" dirty="0"/>
              <a:t>Research interests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We work with </a:t>
            </a:r>
            <a:r>
              <a:rPr lang="en-US" dirty="0">
                <a:solidFill>
                  <a:srgbClr val="FF0000"/>
                </a:solidFill>
              </a:rPr>
              <a:t>light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Optics &amp; photonics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Spectroscopy, imaging, sensing, photovoltaics, communications, 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785534-A296-4E08-B6B8-CABE24D8AB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830" y="1295400"/>
            <a:ext cx="2747596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2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Entropy is an extensive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systems with no mutual interactions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524415"/>
              </p:ext>
            </p:extLst>
          </p:nvPr>
        </p:nvGraphicFramePr>
        <p:xfrm>
          <a:off x="838200" y="2027304"/>
          <a:ext cx="3733800" cy="447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3" imgW="1904760" imgH="228600" progId="Equation.DSMT4">
                  <p:embed/>
                </p:oleObj>
              </mc:Choice>
              <mc:Fallback>
                <p:oleObj name="Equation" r:id="rId3" imgW="1904760" imgH="2286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27304"/>
                        <a:ext cx="3733800" cy="44745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838200" y="2819400"/>
            <a:ext cx="2895600" cy="1676400"/>
          </a:xfrm>
          <a:prstGeom prst="rect">
            <a:avLst/>
          </a:prstGeom>
          <a:ln w="1016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1844039" y="3474720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37825" y="3663434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Gas molecule</a:t>
            </a:r>
          </a:p>
        </p:txBody>
      </p:sp>
      <p:sp>
        <p:nvSpPr>
          <p:cNvPr id="9" name="Rectangle 8"/>
          <p:cNvSpPr/>
          <p:nvPr/>
        </p:nvSpPr>
        <p:spPr>
          <a:xfrm>
            <a:off x="1481933" y="4736068"/>
            <a:ext cx="1608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One molecule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790485"/>
              </p:ext>
            </p:extLst>
          </p:nvPr>
        </p:nvGraphicFramePr>
        <p:xfrm>
          <a:off x="1416050" y="5210175"/>
          <a:ext cx="17399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927000" imgH="228600" progId="Equation.DSMT4">
                  <p:embed/>
                </p:oleObj>
              </mc:Choice>
              <mc:Fallback>
                <p:oleObj name="Equation" r:id="rId5" imgW="927000" imgH="22860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050" y="5210175"/>
                        <a:ext cx="1739900" cy="4286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4767533" y="2819400"/>
            <a:ext cx="2895600" cy="1676400"/>
          </a:xfrm>
          <a:prstGeom prst="rect">
            <a:avLst/>
          </a:prstGeom>
          <a:ln w="1016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21227" y="4736068"/>
            <a:ext cx="3788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/>
              <a:t>N</a:t>
            </a:r>
            <a:r>
              <a:rPr lang="en-US" dirty="0"/>
              <a:t> independent classical molecules</a:t>
            </a:r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199473"/>
              </p:ext>
            </p:extLst>
          </p:nvPr>
        </p:nvGraphicFramePr>
        <p:xfrm>
          <a:off x="5168296" y="5198672"/>
          <a:ext cx="209708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7" imgW="1117440" imgH="241200" progId="Equation.DSMT4">
                  <p:embed/>
                </p:oleObj>
              </mc:Choice>
              <mc:Fallback>
                <p:oleObj name="Equation" r:id="rId7" imgW="1117440" imgH="24120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296" y="5198672"/>
                        <a:ext cx="2097087" cy="4524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 bwMode="auto">
          <a:xfrm>
            <a:off x="6574901" y="3162708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261770" y="3592446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5806956" y="3918449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5631626" y="3080824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6683726" y="3885184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5029200" y="3229111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6248400" y="3524713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5216050" y="4101329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7033117" y="3522272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164978" y="4090292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256418" y="3038547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27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472440"/>
            <a:ext cx="8153400" cy="1000771"/>
          </a:xfrm>
        </p:spPr>
        <p:txBody>
          <a:bodyPr/>
          <a:lstStyle/>
          <a:p>
            <a:r>
              <a:rPr lang="en-US" sz="2800" dirty="0"/>
              <a:t>Entropy maximization in isolated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580" y="3169664"/>
            <a:ext cx="3893820" cy="303663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Statistical mechanics:</a:t>
            </a:r>
          </a:p>
          <a:p>
            <a:r>
              <a:rPr lang="en-US" sz="2000" dirty="0"/>
              <a:t>Removal of constraint leads to increased number of accessible microstates</a:t>
            </a:r>
          </a:p>
          <a:p>
            <a:endParaRPr lang="en-US" sz="2800" dirty="0"/>
          </a:p>
          <a:p>
            <a:r>
              <a:rPr lang="en-US" sz="2000" dirty="0">
                <a:solidFill>
                  <a:prstClr val="black"/>
                </a:solidFill>
              </a:rPr>
              <a:t>Probability of the system remaining in the initial state: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685800" y="1671118"/>
            <a:ext cx="1447800" cy="1246894"/>
          </a:xfrm>
          <a:prstGeom prst="rect">
            <a:avLst/>
          </a:prstGeom>
          <a:ln w="635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905000" y="1671118"/>
            <a:ext cx="228600" cy="124689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0121" y="2091182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N, V</a:t>
            </a:r>
            <a:r>
              <a:rPr lang="en-US" sz="2000" i="1" baseline="-25000" dirty="0"/>
              <a:t>i</a:t>
            </a:r>
            <a:endParaRPr lang="en-US" sz="2000" i="1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685800" y="1671118"/>
            <a:ext cx="2667000" cy="1246894"/>
          </a:xfrm>
          <a:prstGeom prst="rect">
            <a:avLst/>
          </a:prstGeom>
          <a:noFill/>
          <a:ln w="635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638800" y="1653092"/>
            <a:ext cx="2667000" cy="1246894"/>
          </a:xfrm>
          <a:prstGeom prst="rect">
            <a:avLst/>
          </a:prstGeom>
          <a:ln w="635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638800" y="1653092"/>
            <a:ext cx="2667000" cy="1246894"/>
          </a:xfrm>
          <a:prstGeom prst="rect">
            <a:avLst/>
          </a:prstGeom>
          <a:noFill/>
          <a:ln w="635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Right Arrow 26"/>
          <p:cNvSpPr/>
          <p:nvPr/>
        </p:nvSpPr>
        <p:spPr bwMode="auto">
          <a:xfrm>
            <a:off x="3810000" y="2247452"/>
            <a:ext cx="1447800" cy="457200"/>
          </a:xfrm>
          <a:prstGeom prst="rightArrow">
            <a:avLst>
              <a:gd name="adj1" fmla="val 56667"/>
              <a:gd name="adj2" fmla="val 5000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33800" y="1539566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Remove constraint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8982844"/>
              </p:ext>
            </p:extLst>
          </p:nvPr>
        </p:nvGraphicFramePr>
        <p:xfrm>
          <a:off x="5043855" y="4613275"/>
          <a:ext cx="13335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4" imgW="634680" imgH="241200" progId="Equation.DSMT4">
                  <p:embed/>
                </p:oleObj>
              </mc:Choice>
              <mc:Fallback>
                <p:oleObj name="Equation" r:id="rId4" imgW="634680" imgH="241200" progId="Equation.DSMT4">
                  <p:embed/>
                  <p:pic>
                    <p:nvPicPr>
                      <p:cNvPr id="225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3855" y="4613275"/>
                        <a:ext cx="13335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539360"/>
              </p:ext>
            </p:extLst>
          </p:nvPr>
        </p:nvGraphicFramePr>
        <p:xfrm>
          <a:off x="4986591" y="5861681"/>
          <a:ext cx="20542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6" imgW="977760" imgH="241200" progId="Equation.DSMT4">
                  <p:embed/>
                </p:oleObj>
              </mc:Choice>
              <mc:Fallback>
                <p:oleObj name="Equation" r:id="rId6" imgW="977760" imgH="241200" progId="Equation.DSMT4">
                  <p:embed/>
                  <p:pic>
                    <p:nvPicPr>
                      <p:cNvPr id="225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591" y="5861681"/>
                        <a:ext cx="20542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6370320" y="2079812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N, </a:t>
            </a:r>
            <a:r>
              <a:rPr lang="en-US" sz="2000" i="1" dirty="0" err="1"/>
              <a:t>V</a:t>
            </a:r>
            <a:r>
              <a:rPr lang="en-US" sz="2000" i="1" baseline="-25000" dirty="0" err="1"/>
              <a:t>f</a:t>
            </a:r>
            <a:r>
              <a:rPr lang="en-US" sz="2000" i="1" dirty="0"/>
              <a:t> &gt; V</a:t>
            </a:r>
            <a:r>
              <a:rPr lang="en-US" sz="2000" i="1" baseline="-25000" dirty="0"/>
              <a:t>i</a:t>
            </a:r>
            <a:endParaRPr lang="en-US" sz="2000" i="1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609600" y="3169664"/>
            <a:ext cx="3556399" cy="3036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5338" indent="-338138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000" kern="0" dirty="0"/>
              <a:t>Classical thermodynamics:</a:t>
            </a:r>
          </a:p>
          <a:p>
            <a:r>
              <a:rPr lang="en-US" sz="2000" kern="0" dirty="0"/>
              <a:t>Removal of constraint leads to increased entropy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8377" y="5562344"/>
            <a:ext cx="24208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kern="0" dirty="0">
                <a:solidFill>
                  <a:prstClr val="black"/>
                </a:solidFill>
              </a:rPr>
              <a:t>Irreversible process</a:t>
            </a:r>
            <a:endParaRPr lang="en-US" dirty="0"/>
          </a:p>
        </p:txBody>
      </p:sp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443989"/>
              </p:ext>
            </p:extLst>
          </p:nvPr>
        </p:nvGraphicFramePr>
        <p:xfrm>
          <a:off x="990600" y="4364796"/>
          <a:ext cx="14144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8" imgW="672840" imgH="241200" progId="Equation.DSMT4">
                  <p:embed/>
                </p:oleObj>
              </mc:Choice>
              <mc:Fallback>
                <p:oleObj name="Equation" r:id="rId8" imgW="672840" imgH="241200" progId="Equation.DSMT4">
                  <p:embed/>
                  <p:pic>
                    <p:nvPicPr>
                      <p:cNvPr id="1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364796"/>
                        <a:ext cx="14144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743050"/>
              </p:ext>
            </p:extLst>
          </p:nvPr>
        </p:nvGraphicFramePr>
        <p:xfrm>
          <a:off x="960121" y="4989764"/>
          <a:ext cx="21605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10" imgW="1028520" imgH="241200" progId="Equation.DSMT4">
                  <p:embed/>
                </p:oleObj>
              </mc:Choice>
              <mc:Fallback>
                <p:oleObj name="Equation" r:id="rId10" imgW="1028520" imgH="241200" progId="Equation.DSMT4">
                  <p:embed/>
                  <p:pic>
                    <p:nvPicPr>
                      <p:cNvPr id="2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121" y="4989764"/>
                        <a:ext cx="216058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502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800600"/>
          </a:xfrm>
        </p:spPr>
        <p:txBody>
          <a:bodyPr/>
          <a:lstStyle/>
          <a:p>
            <a:pPr marL="0" lvl="0" indent="0">
              <a:spcBef>
                <a:spcPts val="1200"/>
              </a:spcBef>
              <a:buClr>
                <a:srgbClr val="1F497D"/>
              </a:buClr>
              <a:buNone/>
            </a:pPr>
            <a:r>
              <a:rPr lang="en-US" sz="1900" u="sng" dirty="0">
                <a:solidFill>
                  <a:prstClr val="black"/>
                </a:solidFill>
              </a:rPr>
              <a:t>What is the thermal equilibrium condition?</a:t>
            </a:r>
          </a:p>
          <a:p>
            <a:pPr>
              <a:spcBef>
                <a:spcPts val="600"/>
              </a:spcBef>
              <a:buClr>
                <a:srgbClr val="1F497D"/>
              </a:buClr>
            </a:pPr>
            <a:r>
              <a:rPr lang="en-US" sz="1900" dirty="0"/>
              <a:t>Each macroscopic equilibrium state corresponds to many microscopic states</a:t>
            </a:r>
          </a:p>
          <a:p>
            <a:pPr lvl="0">
              <a:spcBef>
                <a:spcPts val="600"/>
              </a:spcBef>
              <a:buClr>
                <a:srgbClr val="1F497D"/>
              </a:buClr>
            </a:pPr>
            <a:r>
              <a:rPr lang="en-US" sz="1900" dirty="0">
                <a:solidFill>
                  <a:prstClr val="black"/>
                </a:solidFill>
              </a:rPr>
              <a:t>Statistical interpretation of the 2</a:t>
            </a:r>
            <a:r>
              <a:rPr lang="en-US" sz="1900" baseline="30000" dirty="0">
                <a:solidFill>
                  <a:prstClr val="black"/>
                </a:solidFill>
              </a:rPr>
              <a:t>nd</a:t>
            </a:r>
            <a:r>
              <a:rPr lang="en-US" sz="1900" dirty="0">
                <a:solidFill>
                  <a:prstClr val="black"/>
                </a:solidFill>
              </a:rPr>
              <a:t> law: thermal equilibrium in an isolated system corresponds to the statistically most likely state</a:t>
            </a:r>
          </a:p>
          <a:p>
            <a:pPr lvl="0">
              <a:spcBef>
                <a:spcPts val="600"/>
              </a:spcBef>
              <a:buClr>
                <a:srgbClr val="1F497D"/>
              </a:buClr>
            </a:pPr>
            <a:r>
              <a:rPr lang="en-US" sz="1900" dirty="0">
                <a:solidFill>
                  <a:prstClr val="black"/>
                </a:solidFill>
              </a:rPr>
              <a:t>Equilibrium state of macroscopic systems can be identified by finding the maximum of the probability distribution function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1900" u="sng" dirty="0"/>
              <a:t>What defines the thermodynamic parameters of a macroscopic system?</a:t>
            </a:r>
          </a:p>
          <a:p>
            <a:pPr>
              <a:spcBef>
                <a:spcPts val="600"/>
              </a:spcBef>
              <a:buClr>
                <a:srgbClr val="1F497D"/>
              </a:buClr>
            </a:pPr>
            <a:r>
              <a:rPr lang="en-US" sz="1900" dirty="0"/>
              <a:t>Statistical ensemble</a:t>
            </a:r>
          </a:p>
          <a:p>
            <a:pPr>
              <a:spcBef>
                <a:spcPts val="600"/>
              </a:spcBef>
              <a:buClr>
                <a:srgbClr val="1F497D"/>
              </a:buClr>
            </a:pPr>
            <a:r>
              <a:rPr lang="en-US" sz="1900" dirty="0"/>
              <a:t>Time average of mechanical variables equals their ensemble average</a:t>
            </a:r>
          </a:p>
          <a:p>
            <a:pPr lvl="0">
              <a:spcBef>
                <a:spcPts val="600"/>
              </a:spcBef>
              <a:buClr>
                <a:srgbClr val="1F497D"/>
              </a:buClr>
            </a:pPr>
            <a:r>
              <a:rPr lang="en-US" sz="1900" dirty="0">
                <a:solidFill>
                  <a:prstClr val="black"/>
                </a:solidFill>
              </a:rPr>
              <a:t>The fundamental postulate</a:t>
            </a:r>
          </a:p>
          <a:p>
            <a:pPr>
              <a:spcBef>
                <a:spcPts val="600"/>
              </a:spcBef>
              <a:buClr>
                <a:srgbClr val="1F497D"/>
              </a:buClr>
            </a:pPr>
            <a:r>
              <a:rPr lang="en-US" sz="1900" dirty="0">
                <a:solidFill>
                  <a:prstClr val="black"/>
                </a:solidFill>
              </a:rPr>
              <a:t>Fluctuation</a:t>
            </a:r>
          </a:p>
        </p:txBody>
      </p:sp>
    </p:spTree>
    <p:extLst>
      <p:ext uri="{BB962C8B-B14F-4D97-AF65-F5344CB8AC3E}">
        <p14:creationId xmlns:p14="http://schemas.microsoft.com/office/powerpoint/2010/main" val="250092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05328" y="3390436"/>
            <a:ext cx="3390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Ludwig Boltzmann (1844-1906)</a:t>
            </a: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189476"/>
              </p:ext>
            </p:extLst>
          </p:nvPr>
        </p:nvGraphicFramePr>
        <p:xfrm>
          <a:off x="4203700" y="1249363"/>
          <a:ext cx="16637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698400" imgH="177480" progId="Equation.DSMT4">
                  <p:embed/>
                </p:oleObj>
              </mc:Choice>
              <mc:Fallback>
                <p:oleObj name="Equation" r:id="rId3" imgW="698400" imgH="17748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1249363"/>
                        <a:ext cx="1663700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 bwMode="auto">
          <a:xfrm>
            <a:off x="1066800" y="1974226"/>
            <a:ext cx="4770438" cy="905152"/>
          </a:xfrm>
          <a:prstGeom prst="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Entropy is a measure of the </a:t>
            </a:r>
            <a:r>
              <a:rPr lang="en-US" sz="2000" dirty="0">
                <a:solidFill>
                  <a:srgbClr val="FF0000"/>
                </a:solidFill>
              </a:rPr>
              <a:t>accessible</a:t>
            </a:r>
            <a:r>
              <a:rPr lang="en-US" sz="2000" dirty="0"/>
              <a:t> microscopic states in a system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104" y="4114800"/>
            <a:ext cx="2536010" cy="1835150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626797" y="4114800"/>
            <a:ext cx="3018776" cy="2310387"/>
            <a:chOff x="626797" y="4114800"/>
            <a:chExt cx="3018776" cy="2310387"/>
          </a:xfrm>
        </p:grpSpPr>
        <p:sp>
          <p:nvSpPr>
            <p:cNvPr id="12" name="TextBox 11"/>
            <p:cNvSpPr txBox="1"/>
            <p:nvPr/>
          </p:nvSpPr>
          <p:spPr>
            <a:xfrm>
              <a:off x="626797" y="6055855"/>
              <a:ext cx="30187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i="1" dirty="0"/>
                <a:t>Paul </a:t>
              </a:r>
              <a:r>
                <a:rPr lang="en-US" i="1" dirty="0" err="1"/>
                <a:t>Ehrenfest</a:t>
              </a:r>
              <a:r>
                <a:rPr lang="en-US" i="1" dirty="0"/>
                <a:t> (1880-1933)</a:t>
              </a: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0" y="4114800"/>
              <a:ext cx="1295400" cy="1835150"/>
            </a:xfrm>
            <a:prstGeom prst="rect">
              <a:avLst/>
            </a:prstGeom>
          </p:spPr>
        </p:pic>
      </p:grpSp>
      <p:sp>
        <p:nvSpPr>
          <p:cNvPr id="16" name="Cloud Callout 15"/>
          <p:cNvSpPr/>
          <p:nvPr/>
        </p:nvSpPr>
        <p:spPr bwMode="auto">
          <a:xfrm>
            <a:off x="5708470" y="4343400"/>
            <a:ext cx="2673530" cy="1752600"/>
          </a:xfrm>
          <a:prstGeom prst="cloudCallout">
            <a:avLst>
              <a:gd name="adj1" fmla="val -13626"/>
              <a:gd name="adj2" fmla="val 42274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Now it</a:t>
            </a:r>
            <a:r>
              <a:rPr kumimoji="0" lang="en-US" sz="18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is our turn to study statistical mechanics !</a:t>
            </a:r>
            <a:endParaRPr kumimoji="0" lang="en-US" sz="18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990600"/>
          </a:xfrm>
        </p:spPr>
        <p:txBody>
          <a:bodyPr/>
          <a:lstStyle/>
          <a:p>
            <a:r>
              <a:rPr lang="en-US" dirty="0"/>
              <a:t>Entropy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F249FB7-BB8B-45CA-B18A-A7D0429D04C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300" y="822570"/>
            <a:ext cx="2171700" cy="28956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4135E18-3423-4B5B-9FA4-E4434E2BE316}"/>
              </a:ext>
            </a:extLst>
          </p:cNvPr>
          <p:cNvSpPr/>
          <p:nvPr/>
        </p:nvSpPr>
        <p:spPr>
          <a:xfrm>
            <a:off x="6334125" y="3765026"/>
            <a:ext cx="1924050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/>
              <a:t>Credit: </a:t>
            </a:r>
            <a:r>
              <a:rPr lang="en-US" sz="1000"/>
              <a:t>Daderot, </a:t>
            </a:r>
            <a:r>
              <a:rPr lang="en-US" sz="1000" dirty="0"/>
              <a:t>CC BY-SA 3.0 </a:t>
            </a:r>
          </a:p>
        </p:txBody>
      </p:sp>
    </p:spTree>
    <p:extLst>
      <p:ext uri="{BB962C8B-B14F-4D97-AF65-F5344CB8AC3E}">
        <p14:creationId xmlns:p14="http://schemas.microsoft.com/office/powerpoint/2010/main" val="80832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/>
              <a:t> – probability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– number of molecules/particles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/>
              <a:t> – entropy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/>
              <a:t> – Boltzmann constant (1.38 × 10</a:t>
            </a:r>
            <a:r>
              <a:rPr lang="en-US" baseline="30000" dirty="0"/>
              <a:t>-23</a:t>
            </a:r>
            <a:r>
              <a:rPr lang="en-US" dirty="0"/>
              <a:t> m</a:t>
            </a:r>
            <a:r>
              <a:rPr lang="en-US" baseline="30000" dirty="0"/>
              <a:t>2</a:t>
            </a:r>
            <a:r>
              <a:rPr lang="en-US" dirty="0"/>
              <a:t> kg s</a:t>
            </a:r>
            <a:r>
              <a:rPr lang="en-US" baseline="30000" dirty="0"/>
              <a:t>-2</a:t>
            </a:r>
            <a:r>
              <a:rPr lang="en-US" dirty="0"/>
              <a:t> K</a:t>
            </a:r>
            <a:r>
              <a:rPr lang="en-US" baseline="30000" dirty="0"/>
              <a:t>-1</a:t>
            </a:r>
            <a:r>
              <a:rPr lang="en-US" dirty="0"/>
              <a:t>)</a:t>
            </a:r>
          </a:p>
          <a:p>
            <a:r>
              <a:rPr lang="en-US" dirty="0">
                <a:latin typeface="Symbol" panose="05050102010706020507" pitchFamily="18" charset="2"/>
                <a:cs typeface="Times New Roman" panose="02020603050405020304" pitchFamily="18" charset="0"/>
              </a:rPr>
              <a:t>W</a:t>
            </a:r>
            <a:r>
              <a:rPr lang="en-US" dirty="0"/>
              <a:t> – Number of microscopic states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/>
              <a:t> – Volume</a:t>
            </a:r>
          </a:p>
          <a:p>
            <a:r>
              <a:rPr lang="en-US" dirty="0"/>
              <a:t>Subscript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represents initial state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/>
              <a:t>  denotes final state</a:t>
            </a:r>
          </a:p>
        </p:txBody>
      </p:sp>
    </p:spTree>
    <p:extLst>
      <p:ext uri="{BB962C8B-B14F-4D97-AF65-F5344CB8AC3E}">
        <p14:creationId xmlns:p14="http://schemas.microsoft.com/office/powerpoint/2010/main" val="235238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662"/>
            <a:ext cx="8229600" cy="1066800"/>
          </a:xfrm>
        </p:spPr>
        <p:txBody>
          <a:bodyPr/>
          <a:lstStyle/>
          <a:p>
            <a:r>
              <a:rPr lang="en-US" sz="3200" dirty="0"/>
              <a:t>Class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3462"/>
            <a:ext cx="8229600" cy="476113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Lectures: MWF 10-11 (4-231)</a:t>
            </a:r>
          </a:p>
          <a:p>
            <a:pPr>
              <a:spcBef>
                <a:spcPts val="1200"/>
              </a:spcBef>
            </a:pPr>
            <a:r>
              <a:rPr lang="en-US" dirty="0"/>
              <a:t>Lab sessions: </a:t>
            </a:r>
            <a:r>
              <a:rPr lang="en-US" dirty="0" smtClean="0"/>
              <a:t>02/25-03/04, 04/01-04/08, 04/29-05/06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Recitations: TR11 or TR12 (13-3101)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TAs: Qian Song</a:t>
            </a:r>
            <a:r>
              <a:rPr lang="en-US" dirty="0"/>
              <a:t>, </a:t>
            </a:r>
            <a:r>
              <a:rPr lang="en-US" dirty="0" smtClean="0">
                <a:hlinkClick r:id="rId2"/>
              </a:rPr>
              <a:t>qiansong@mit.edu</a:t>
            </a:r>
            <a:r>
              <a:rPr lang="en-US" dirty="0"/>
              <a:t>; Cindy </a:t>
            </a:r>
            <a:r>
              <a:rPr lang="en-US" dirty="0" smtClean="0"/>
              <a:t>Shi, </a:t>
            </a:r>
            <a:r>
              <a:rPr lang="en-US" dirty="0" smtClean="0">
                <a:hlinkClick r:id="rId3"/>
              </a:rPr>
              <a:t>cindyshi@mit.edu</a:t>
            </a:r>
            <a:endParaRPr lang="en-US" dirty="0" smtClean="0"/>
          </a:p>
          <a:p>
            <a:pPr lvl="1">
              <a:spcBef>
                <a:spcPts val="1200"/>
              </a:spcBef>
            </a:pPr>
            <a:r>
              <a:rPr lang="en-US" dirty="0" smtClean="0"/>
              <a:t>Office hours: </a:t>
            </a:r>
            <a:r>
              <a:rPr lang="en-US" dirty="0" smtClean="0"/>
              <a:t>Tue 4-5 (13-4101), </a:t>
            </a:r>
            <a:r>
              <a:rPr lang="en-US" dirty="0" err="1" smtClean="0"/>
              <a:t>Th</a:t>
            </a:r>
            <a:r>
              <a:rPr lang="en-US" dirty="0" smtClean="0"/>
              <a:t> 4:30-5:30 (13-4106)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Learning </a:t>
            </a:r>
            <a:r>
              <a:rPr lang="en-US" dirty="0"/>
              <a:t>Modules site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Syllabus, class schedule, announcements, lecture slides, assignments, exam solutions will be posted on the website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No required textbook</a:t>
            </a:r>
          </a:p>
        </p:txBody>
      </p:sp>
    </p:spTree>
    <p:extLst>
      <p:ext uri="{BB962C8B-B14F-4D97-AF65-F5344CB8AC3E}">
        <p14:creationId xmlns:p14="http://schemas.microsoft.com/office/powerpoint/2010/main" val="344087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2662"/>
            <a:ext cx="8229600" cy="1037538"/>
          </a:xfrm>
        </p:spPr>
        <p:txBody>
          <a:bodyPr/>
          <a:lstStyle/>
          <a:p>
            <a:r>
              <a:rPr lang="en-US" sz="3200" dirty="0"/>
              <a:t>Grading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4862"/>
            <a:ext cx="7924800" cy="4648200"/>
          </a:xfrm>
        </p:spPr>
        <p:txBody>
          <a:bodyPr/>
          <a:lstStyle/>
          <a:p>
            <a:pPr marL="347663" indent="-347663">
              <a:spcBef>
                <a:spcPts val="1200"/>
              </a:spcBef>
            </a:pPr>
            <a:r>
              <a:rPr lang="en-US" sz="2800" dirty="0"/>
              <a:t>Mid-term 1 (Mar. </a:t>
            </a:r>
            <a:r>
              <a:rPr lang="en-US" sz="2800" dirty="0" smtClean="0"/>
              <a:t>20): </a:t>
            </a:r>
            <a:r>
              <a:rPr lang="en-US" sz="2800" dirty="0"/>
              <a:t>15%</a:t>
            </a:r>
          </a:p>
          <a:p>
            <a:pPr marL="347663" indent="-347663">
              <a:spcBef>
                <a:spcPts val="1200"/>
              </a:spcBef>
            </a:pPr>
            <a:r>
              <a:rPr lang="en-US" sz="2800" dirty="0"/>
              <a:t>Mid-term 2 (Apr. </a:t>
            </a:r>
            <a:r>
              <a:rPr lang="en-US" sz="2800" dirty="0" smtClean="0"/>
              <a:t>24): </a:t>
            </a:r>
            <a:r>
              <a:rPr lang="en-US" sz="2800" dirty="0"/>
              <a:t>15%</a:t>
            </a:r>
          </a:p>
          <a:p>
            <a:pPr marL="347663" indent="-347663">
              <a:spcBef>
                <a:spcPts val="1200"/>
              </a:spcBef>
            </a:pPr>
            <a:r>
              <a:rPr lang="en-US" sz="2800" dirty="0"/>
              <a:t>Final (TBD): 25%</a:t>
            </a:r>
          </a:p>
          <a:p>
            <a:pPr marL="347663" indent="-347663">
              <a:spcBef>
                <a:spcPts val="1200"/>
              </a:spcBef>
            </a:pPr>
            <a:r>
              <a:rPr lang="en-US" sz="2800" dirty="0"/>
              <a:t>Homework assignments: 15%</a:t>
            </a:r>
          </a:p>
          <a:p>
            <a:pPr marL="747713" lvl="1" indent="-347663">
              <a:spcBef>
                <a:spcPts val="1200"/>
              </a:spcBef>
            </a:pPr>
            <a:r>
              <a:rPr lang="en-US" sz="2400" dirty="0"/>
              <a:t>Discussions are allowed and encouraged; but you are supposed to complete the assignments independently</a:t>
            </a:r>
          </a:p>
          <a:p>
            <a:pPr marL="747713" lvl="1" indent="-347663">
              <a:spcBef>
                <a:spcPts val="1200"/>
              </a:spcBef>
            </a:pPr>
            <a:r>
              <a:rPr lang="en-US" sz="2400" dirty="0"/>
              <a:t>We do NOT accept late submissions</a:t>
            </a:r>
          </a:p>
          <a:p>
            <a:pPr marL="347663" indent="-347663">
              <a:spcBef>
                <a:spcPts val="1200"/>
              </a:spcBef>
            </a:pPr>
            <a:r>
              <a:rPr lang="en-US" sz="2800" dirty="0"/>
              <a:t>Lab: 30%</a:t>
            </a:r>
          </a:p>
        </p:txBody>
      </p:sp>
    </p:spTree>
    <p:extLst>
      <p:ext uri="{BB962C8B-B14F-4D97-AF65-F5344CB8AC3E}">
        <p14:creationId xmlns:p14="http://schemas.microsoft.com/office/powerpoint/2010/main" val="337696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1202"/>
            <a:ext cx="8229600" cy="1005114"/>
          </a:xfrm>
        </p:spPr>
        <p:txBody>
          <a:bodyPr/>
          <a:lstStyle/>
          <a:p>
            <a:r>
              <a:rPr lang="en-US" sz="3200" dirty="0"/>
              <a:t>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70" y="1549188"/>
            <a:ext cx="4578830" cy="4858656"/>
          </a:xfrm>
        </p:spPr>
        <p:txBody>
          <a:bodyPr/>
          <a:lstStyle/>
          <a:p>
            <a:pPr marL="347663" indent="-347663"/>
            <a:r>
              <a:rPr lang="en-US" sz="2000" dirty="0"/>
              <a:t>Exams will be closed book (no laptop, cell phones, etc.): no phone calls, texting, or collaboration is allowed. However, you will be allowed to bring one (mid-terms) or three (final) A4- or letter-sized sheets to the exam.</a:t>
            </a:r>
          </a:p>
          <a:p>
            <a:pPr marL="747713" lvl="1" indent="-347663"/>
            <a:r>
              <a:rPr lang="en-US" dirty="0"/>
              <a:t>You may print/write whatever you want on the sheets (equations, formulae, definitions, drawings, etc.)</a:t>
            </a:r>
          </a:p>
          <a:p>
            <a:pPr marL="747713" lvl="1" indent="-347663"/>
            <a:r>
              <a:rPr lang="en-US" dirty="0"/>
              <a:t>No font/margin requirement</a:t>
            </a:r>
          </a:p>
        </p:txBody>
      </p:sp>
      <p:pic>
        <p:nvPicPr>
          <p:cNvPr id="4" name="Picture 3" descr="FarSideMicroscop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929256"/>
            <a:ext cx="3352800" cy="435864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6486" y="5528655"/>
            <a:ext cx="7634514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7713" lvl="1" indent="-347663" fontAlgn="base">
              <a:spcBef>
                <a:spcPts val="8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¨"/>
            </a:pPr>
            <a:r>
              <a:rPr lang="en-US" sz="2000" kern="0" dirty="0">
                <a:solidFill>
                  <a:prstClr val="black"/>
                </a:solidFill>
              </a:rPr>
              <a:t>Magnifying lenses or microscope (!!!) </a:t>
            </a:r>
            <a:r>
              <a:rPr lang="en-US" sz="2000" kern="0" dirty="0" smtClean="0">
                <a:solidFill>
                  <a:prstClr val="black"/>
                </a:solidFill>
              </a:rPr>
              <a:t>prohibited in exams</a:t>
            </a:r>
            <a:endParaRPr lang="en-US" sz="2000" kern="0" dirty="0">
              <a:solidFill>
                <a:prstClr val="black"/>
              </a:solidFill>
            </a:endParaRPr>
          </a:p>
          <a:p>
            <a:pPr marL="747713" lvl="1" indent="-347663" fontAlgn="base">
              <a:spcBef>
                <a:spcPts val="8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¨"/>
            </a:pPr>
            <a:r>
              <a:rPr lang="en-US" sz="2000" kern="0" dirty="0">
                <a:solidFill>
                  <a:prstClr val="black"/>
                </a:solidFill>
              </a:rPr>
              <a:t>Calculators are allowed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752" y="2347536"/>
            <a:ext cx="5522495" cy="2428875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063142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Posted online</a:t>
            </a:r>
          </a:p>
          <a:p>
            <a:pPr>
              <a:spcBef>
                <a:spcPts val="1200"/>
              </a:spcBef>
            </a:pPr>
            <a:r>
              <a:rPr lang="en-US" dirty="0"/>
              <a:t>No late submissions will be accepted (see below)</a:t>
            </a:r>
          </a:p>
          <a:p>
            <a:pPr>
              <a:spcBef>
                <a:spcPts val="1200"/>
              </a:spcBef>
            </a:pPr>
            <a:r>
              <a:rPr lang="en-US" dirty="0"/>
              <a:t>If you need to reschedule an exam or have to postpone a submission</a:t>
            </a:r>
          </a:p>
          <a:p>
            <a:pPr lvl="1">
              <a:spcBef>
                <a:spcPts val="1200"/>
              </a:spcBef>
            </a:pPr>
            <a:r>
              <a:rPr lang="en-US" sz="2400" dirty="0"/>
              <a:t>E-mail TA and instructor at least </a:t>
            </a:r>
            <a:r>
              <a:rPr lang="en-US" sz="2400" dirty="0">
                <a:solidFill>
                  <a:srgbClr val="FF0000"/>
                </a:solidFill>
              </a:rPr>
              <a:t>24 hours in advance</a:t>
            </a:r>
          </a:p>
          <a:p>
            <a:pPr lvl="1">
              <a:spcBef>
                <a:spcPts val="1200"/>
              </a:spcBef>
            </a:pPr>
            <a:r>
              <a:rPr lang="en-US" sz="2400" dirty="0"/>
              <a:t>A valid reason</a:t>
            </a:r>
          </a:p>
          <a:p>
            <a:pPr lvl="1">
              <a:spcBef>
                <a:spcPts val="1200"/>
              </a:spcBef>
            </a:pPr>
            <a:r>
              <a:rPr lang="en-US" sz="2400" dirty="0"/>
              <a:t>A statement from S^3</a:t>
            </a:r>
          </a:p>
          <a:p>
            <a:pPr lvl="1">
              <a:spcBef>
                <a:spcPts val="1200"/>
              </a:spcBef>
            </a:pPr>
            <a:r>
              <a:rPr lang="en-US" sz="2400" dirty="0"/>
              <a:t>Make-up exams are scheduled </a:t>
            </a:r>
            <a:r>
              <a:rPr lang="en-US" sz="2400" dirty="0">
                <a:solidFill>
                  <a:srgbClr val="FF0000"/>
                </a:solidFill>
              </a:rPr>
              <a:t>before or on</a:t>
            </a:r>
            <a:r>
              <a:rPr lang="en-US" sz="2400" dirty="0"/>
              <a:t> the same day as the exams</a:t>
            </a:r>
          </a:p>
        </p:txBody>
      </p:sp>
    </p:spTree>
    <p:extLst>
      <p:ext uri="{BB962C8B-B14F-4D97-AF65-F5344CB8AC3E}">
        <p14:creationId xmlns:p14="http://schemas.microsoft.com/office/powerpoint/2010/main" val="414721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5" t="3333" r="10795" b="3333"/>
          <a:stretch/>
        </p:blipFill>
        <p:spPr>
          <a:xfrm>
            <a:off x="2325075" y="914400"/>
            <a:ext cx="4318001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88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9985"/>
            <a:ext cx="8153400" cy="4953000"/>
          </a:xfrm>
        </p:spPr>
        <p:txBody>
          <a:bodyPr/>
          <a:lstStyle/>
          <a:p>
            <a:r>
              <a:rPr lang="en-US" dirty="0"/>
              <a:t>Review 3.012</a:t>
            </a:r>
          </a:p>
          <a:p>
            <a:r>
              <a:rPr lang="en-US" dirty="0"/>
              <a:t>Focus on the lectures in </a:t>
            </a:r>
            <a:r>
              <a:rPr lang="en-US" dirty="0" smtClean="0"/>
              <a:t>class</a:t>
            </a:r>
            <a:endParaRPr lang="en-US" dirty="0"/>
          </a:p>
          <a:p>
            <a:pPr lvl="1">
              <a:buClr>
                <a:srgbClr val="C0504D"/>
              </a:buClr>
            </a:pPr>
            <a:r>
              <a:rPr lang="en-US" sz="2400" dirty="0">
                <a:solidFill>
                  <a:prstClr val="black"/>
                </a:solidFill>
              </a:rPr>
              <a:t>Lectures and slides cover all the information you need to know</a:t>
            </a:r>
          </a:p>
          <a:p>
            <a:pPr lvl="1">
              <a:buClr>
                <a:srgbClr val="C0504D"/>
              </a:buClr>
            </a:pPr>
            <a:r>
              <a:rPr lang="en-US" sz="2400" dirty="0" smtClean="0">
                <a:solidFill>
                  <a:prstClr val="black"/>
                </a:solidFill>
              </a:rPr>
              <a:t>Slides </a:t>
            </a:r>
            <a:r>
              <a:rPr lang="en-US" sz="2400" dirty="0">
                <a:solidFill>
                  <a:prstClr val="black"/>
                </a:solidFill>
              </a:rPr>
              <a:t>will be posted online prior to classes: preview slides before class and print them out</a:t>
            </a:r>
          </a:p>
          <a:p>
            <a:pPr lvl="1">
              <a:buClr>
                <a:srgbClr val="C0504D"/>
              </a:buClr>
            </a:pPr>
            <a:r>
              <a:rPr lang="en-US" sz="2400" dirty="0">
                <a:solidFill>
                  <a:prstClr val="black"/>
                </a:solidFill>
              </a:rPr>
              <a:t>If there is a question, ask</a:t>
            </a:r>
          </a:p>
          <a:p>
            <a:pPr lvl="1">
              <a:buClr>
                <a:srgbClr val="C0504D"/>
              </a:buClr>
            </a:pPr>
            <a:r>
              <a:rPr lang="en-US" sz="2400" dirty="0">
                <a:solidFill>
                  <a:prstClr val="black"/>
                </a:solidFill>
              </a:rPr>
              <a:t>Review lecture content after every lecture</a:t>
            </a:r>
          </a:p>
          <a:p>
            <a:r>
              <a:rPr lang="en-US" dirty="0"/>
              <a:t>Make use of office hours</a:t>
            </a:r>
          </a:p>
          <a:p>
            <a:r>
              <a:rPr lang="en-US" dirty="0"/>
              <a:t>Complete </a:t>
            </a:r>
            <a:r>
              <a:rPr lang="en-US" dirty="0" err="1"/>
              <a:t>PSets</a:t>
            </a:r>
            <a:r>
              <a:rPr lang="en-US" dirty="0"/>
              <a:t> early</a:t>
            </a:r>
          </a:p>
        </p:txBody>
      </p:sp>
    </p:spTree>
    <p:extLst>
      <p:ext uri="{BB962C8B-B14F-4D97-AF65-F5344CB8AC3E}">
        <p14:creationId xmlns:p14="http://schemas.microsoft.com/office/powerpoint/2010/main" val="47896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about the homework &amp; 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Homework assignments are divided into two parts</a:t>
            </a:r>
          </a:p>
          <a:p>
            <a:pPr lvl="1"/>
            <a:r>
              <a:rPr lang="en-US" sz="2400" dirty="0"/>
              <a:t>Calculations</a:t>
            </a:r>
          </a:p>
          <a:p>
            <a:pPr lvl="1"/>
            <a:r>
              <a:rPr lang="en-US" sz="2400" dirty="0"/>
              <a:t>Concepts &amp; real-world applications</a:t>
            </a:r>
          </a:p>
          <a:p>
            <a:r>
              <a:rPr lang="en-US" dirty="0"/>
              <a:t>Exams focus on </a:t>
            </a:r>
            <a:r>
              <a:rPr lang="en-US" b="1" dirty="0">
                <a:solidFill>
                  <a:srgbClr val="FF0000"/>
                </a:solidFill>
              </a:rPr>
              <a:t>conceptual questions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581400"/>
            <a:ext cx="7086600" cy="2604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79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Guided Wave Optics</Template>
  <TotalTime>19436</TotalTime>
  <Words>1179</Words>
  <Application>Microsoft Office PowerPoint</Application>
  <PresentationFormat>On-screen Show (4:3)</PresentationFormat>
  <Paragraphs>182</Paragraphs>
  <Slides>24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Arial Black</vt:lpstr>
      <vt:lpstr>Calibri</vt:lpstr>
      <vt:lpstr>Comic Sans MS</vt:lpstr>
      <vt:lpstr>Symbol</vt:lpstr>
      <vt:lpstr>Times New Roman</vt:lpstr>
      <vt:lpstr>Wingdings</vt:lpstr>
      <vt:lpstr>Pixel</vt:lpstr>
      <vt:lpstr>Equation</vt:lpstr>
      <vt:lpstr>MIT 3.022 Microstructural Evolution in Materials  1: Introduction</vt:lpstr>
      <vt:lpstr>Contact Information</vt:lpstr>
      <vt:lpstr>Class organization</vt:lpstr>
      <vt:lpstr>Grading policy</vt:lpstr>
      <vt:lpstr>Exams</vt:lpstr>
      <vt:lpstr>Course schedule</vt:lpstr>
      <vt:lpstr>PowerPoint Presentation</vt:lpstr>
      <vt:lpstr>Some tips</vt:lpstr>
      <vt:lpstr>More about the homework &amp; exams</vt:lpstr>
      <vt:lpstr>What will you learn from this course?</vt:lpstr>
      <vt:lpstr>Consider one mole of Ar gas in a container</vt:lpstr>
      <vt:lpstr>Consider one mole of Ar gas in a container</vt:lpstr>
      <vt:lpstr>Three-body problem and the butterfly effect</vt:lpstr>
      <vt:lpstr>Consider one mole of Ar gas in a container</vt:lpstr>
      <vt:lpstr>Microcanonical ensemble</vt:lpstr>
      <vt:lpstr>Microcanonical ensemble</vt:lpstr>
      <vt:lpstr>Microcanonical ensemble</vt:lpstr>
      <vt:lpstr>Fluctuations</vt:lpstr>
      <vt:lpstr>Statistical interpretation of entropy</vt:lpstr>
      <vt:lpstr>Entropy is an extensive variable</vt:lpstr>
      <vt:lpstr>Entropy maximization in isolated systems</vt:lpstr>
      <vt:lpstr>Summary</vt:lpstr>
      <vt:lpstr>Entropy</vt:lpstr>
      <vt:lpstr>List of symbols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MSEG 803 Equilibria in Material Systems</dc:title>
  <dc:creator>hjj</dc:creator>
  <cp:lastModifiedBy>JJ HU</cp:lastModifiedBy>
  <cp:revision>2703</cp:revision>
  <dcterms:created xsi:type="dcterms:W3CDTF">2006-08-16T00:00:00Z</dcterms:created>
  <dcterms:modified xsi:type="dcterms:W3CDTF">2019-04-19T23:01:49Z</dcterms:modified>
</cp:coreProperties>
</file>