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8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06600"/>
    <a:srgbClr val="FF00FF"/>
    <a:srgbClr val="920000"/>
    <a:srgbClr val="00CC00"/>
    <a:srgbClr val="89CC40"/>
    <a:srgbClr val="D1E1FF"/>
    <a:srgbClr val="ABC7FF"/>
    <a:srgbClr val="8F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1" autoAdjust="0"/>
    <p:restoredTop sz="93945" autoAdjust="0"/>
  </p:normalViewPr>
  <p:slideViewPr>
    <p:cSldViewPr>
      <p:cViewPr varScale="1">
        <p:scale>
          <a:sx n="62" d="100"/>
          <a:sy n="62" d="100"/>
        </p:scale>
        <p:origin x="837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J HU" userId="f9cbafaa3520ff22" providerId="LiveId" clId="{54A732B3-F6E1-4CA5-969D-D9F391832104}"/>
    <pc:docChg chg="undo custSel addSld modSld">
      <pc:chgData name="JJ HU" userId="f9cbafaa3520ff22" providerId="LiveId" clId="{54A732B3-F6E1-4CA5-969D-D9F391832104}" dt="2018-05-11T02:02:48.675" v="742" actId="692"/>
      <pc:docMkLst>
        <pc:docMk/>
      </pc:docMkLst>
      <pc:sldChg chg="addSp delSp modSp">
        <pc:chgData name="JJ HU" userId="f9cbafaa3520ff22" providerId="LiveId" clId="{54A732B3-F6E1-4CA5-969D-D9F391832104}" dt="2018-05-10T02:07:17.063" v="540" actId="1076"/>
        <pc:sldMkLst>
          <pc:docMk/>
          <pc:sldMk cId="0" sldId="256"/>
        </pc:sldMkLst>
        <pc:spChg chg="mod">
          <ac:chgData name="JJ HU" userId="f9cbafaa3520ff22" providerId="LiveId" clId="{54A732B3-F6E1-4CA5-969D-D9F391832104}" dt="2018-05-08T21:05:03.684" v="0" actId="20577"/>
          <ac:spMkLst>
            <pc:docMk/>
            <pc:sldMk cId="0" sldId="256"/>
            <ac:spMk id="2" creationId="{00000000-0000-0000-0000-000000000000}"/>
          </ac:spMkLst>
        </pc:spChg>
        <pc:picChg chg="add del mod">
          <ac:chgData name="JJ HU" userId="f9cbafaa3520ff22" providerId="LiveId" clId="{54A732B3-F6E1-4CA5-969D-D9F391832104}" dt="2018-05-10T02:07:17.063" v="540" actId="1076"/>
          <ac:picMkLst>
            <pc:docMk/>
            <pc:sldMk cId="0" sldId="256"/>
            <ac:picMk id="5" creationId="{FF5308B9-366E-4FB3-B70F-99279F9403E7}"/>
          </ac:picMkLst>
        </pc:picChg>
      </pc:sldChg>
      <pc:sldChg chg="addSp modSp">
        <pc:chgData name="JJ HU" userId="f9cbafaa3520ff22" providerId="LiveId" clId="{54A732B3-F6E1-4CA5-969D-D9F391832104}" dt="2018-05-10T18:44:26.653" v="729" actId="1035"/>
        <pc:sldMkLst>
          <pc:docMk/>
          <pc:sldMk cId="1107554404" sldId="257"/>
        </pc:sldMkLst>
        <pc:spChg chg="add mod">
          <ac:chgData name="JJ HU" userId="f9cbafaa3520ff22" providerId="LiveId" clId="{54A732B3-F6E1-4CA5-969D-D9F391832104}" dt="2018-05-10T18:44:26.653" v="729" actId="1035"/>
          <ac:spMkLst>
            <pc:docMk/>
            <pc:sldMk cId="1107554404" sldId="257"/>
            <ac:spMk id="4" creationId="{C42DF78F-9D4F-4EB9-9E01-26EF9E989251}"/>
          </ac:spMkLst>
        </pc:spChg>
      </pc:sldChg>
      <pc:sldChg chg="addSp delSp modSp">
        <pc:chgData name="JJ HU" userId="f9cbafaa3520ff22" providerId="LiveId" clId="{54A732B3-F6E1-4CA5-969D-D9F391832104}" dt="2018-05-11T02:02:48.675" v="742" actId="692"/>
        <pc:sldMkLst>
          <pc:docMk/>
          <pc:sldMk cId="1547080957" sldId="259"/>
        </pc:sldMkLst>
        <pc:spChg chg="add mod">
          <ac:chgData name="JJ HU" userId="f9cbafaa3520ff22" providerId="LiveId" clId="{54A732B3-F6E1-4CA5-969D-D9F391832104}" dt="2018-05-10T18:38:52.448" v="625" actId="1035"/>
          <ac:spMkLst>
            <pc:docMk/>
            <pc:sldMk cId="1547080957" sldId="259"/>
            <ac:spMk id="3" creationId="{87DAC2EA-29DB-445B-A793-57EAAC86163F}"/>
          </ac:spMkLst>
        </pc:spChg>
        <pc:spChg chg="del">
          <ac:chgData name="JJ HU" userId="f9cbafaa3520ff22" providerId="LiveId" clId="{54A732B3-F6E1-4CA5-969D-D9F391832104}" dt="2018-05-10T18:37:29.155" v="562" actId="478"/>
          <ac:spMkLst>
            <pc:docMk/>
            <pc:sldMk cId="1547080957" sldId="259"/>
            <ac:spMk id="5" creationId="{00000000-0000-0000-0000-000000000000}"/>
          </ac:spMkLst>
        </pc:spChg>
        <pc:spChg chg="add mod">
          <ac:chgData name="JJ HU" userId="f9cbafaa3520ff22" providerId="LiveId" clId="{54A732B3-F6E1-4CA5-969D-D9F391832104}" dt="2018-05-10T18:40:27.942" v="694" actId="1038"/>
          <ac:spMkLst>
            <pc:docMk/>
            <pc:sldMk cId="1547080957" sldId="259"/>
            <ac:spMk id="10" creationId="{46FB375A-4F4F-4C48-A864-436A98CF24A9}"/>
          </ac:spMkLst>
        </pc:spChg>
        <pc:picChg chg="del mod">
          <ac:chgData name="JJ HU" userId="f9cbafaa3520ff22" providerId="LiveId" clId="{54A732B3-F6E1-4CA5-969D-D9F391832104}" dt="2018-05-10T18:37:29.155" v="562" actId="478"/>
          <ac:picMkLst>
            <pc:docMk/>
            <pc:sldMk cId="1547080957" sldId="259"/>
            <ac:picMk id="4" creationId="{00000000-0000-0000-0000-000000000000}"/>
          </ac:picMkLst>
        </pc:picChg>
        <pc:picChg chg="add mod modCrop">
          <ac:chgData name="JJ HU" userId="f9cbafaa3520ff22" providerId="LiveId" clId="{54A732B3-F6E1-4CA5-969D-D9F391832104}" dt="2018-05-10T18:38:30.320" v="610" actId="1076"/>
          <ac:picMkLst>
            <pc:docMk/>
            <pc:sldMk cId="1547080957" sldId="259"/>
            <ac:picMk id="6" creationId="{71F28B03-81B5-4A10-B9D4-3B1ABBE7D2A5}"/>
          </ac:picMkLst>
        </pc:picChg>
        <pc:picChg chg="add mod">
          <ac:chgData name="JJ HU" userId="f9cbafaa3520ff22" providerId="LiveId" clId="{54A732B3-F6E1-4CA5-969D-D9F391832104}" dt="2018-05-10T18:40:23.218" v="693" actId="1037"/>
          <ac:picMkLst>
            <pc:docMk/>
            <pc:sldMk cId="1547080957" sldId="259"/>
            <ac:picMk id="7" creationId="{8B031ABF-A4E1-42B3-A784-EE44A267A09B}"/>
          </ac:picMkLst>
        </pc:picChg>
        <pc:cxnChg chg="add mod">
          <ac:chgData name="JJ HU" userId="f9cbafaa3520ff22" providerId="LiveId" clId="{54A732B3-F6E1-4CA5-969D-D9F391832104}" dt="2018-05-11T02:02:48.675" v="742" actId="692"/>
          <ac:cxnSpMkLst>
            <pc:docMk/>
            <pc:sldMk cId="1547080957" sldId="259"/>
            <ac:cxnSpMk id="9" creationId="{C20F6605-AA80-46D1-AC4A-6CFA78702C86}"/>
          </ac:cxnSpMkLst>
        </pc:cxnChg>
      </pc:sldChg>
      <pc:sldChg chg="addSp delSp modSp">
        <pc:chgData name="JJ HU" userId="f9cbafaa3520ff22" providerId="LiveId" clId="{54A732B3-F6E1-4CA5-969D-D9F391832104}" dt="2018-05-10T18:41:04.918" v="701" actId="1076"/>
        <pc:sldMkLst>
          <pc:docMk/>
          <pc:sldMk cId="2919761937" sldId="260"/>
        </pc:sldMkLst>
        <pc:picChg chg="del">
          <ac:chgData name="JJ HU" userId="f9cbafaa3520ff22" providerId="LiveId" clId="{54A732B3-F6E1-4CA5-969D-D9F391832104}" dt="2018-05-10T18:40:48.594" v="695" actId="478"/>
          <ac:picMkLst>
            <pc:docMk/>
            <pc:sldMk cId="2919761937" sldId="260"/>
            <ac:picMk id="6" creationId="{00000000-0000-0000-0000-000000000000}"/>
          </ac:picMkLst>
        </pc:picChg>
        <pc:picChg chg="add mod">
          <ac:chgData name="JJ HU" userId="f9cbafaa3520ff22" providerId="LiveId" clId="{54A732B3-F6E1-4CA5-969D-D9F391832104}" dt="2018-05-10T18:41:04.918" v="701" actId="1076"/>
          <ac:picMkLst>
            <pc:docMk/>
            <pc:sldMk cId="2919761937" sldId="260"/>
            <ac:picMk id="19" creationId="{1C701DC7-116B-4CE7-8421-FD28436A8052}"/>
          </ac:picMkLst>
        </pc:picChg>
      </pc:sldChg>
      <pc:sldChg chg="addSp delSp modSp">
        <pc:chgData name="JJ HU" userId="f9cbafaa3520ff22" providerId="LiveId" clId="{54A732B3-F6E1-4CA5-969D-D9F391832104}" dt="2018-05-10T18:43:44.263" v="718" actId="1076"/>
        <pc:sldMkLst>
          <pc:docMk/>
          <pc:sldMk cId="370197231" sldId="263"/>
        </pc:sldMkLst>
        <pc:spChg chg="del">
          <ac:chgData name="JJ HU" userId="f9cbafaa3520ff22" providerId="LiveId" clId="{54A732B3-F6E1-4CA5-969D-D9F391832104}" dt="2018-05-10T18:41:32.389" v="702" actId="478"/>
          <ac:spMkLst>
            <pc:docMk/>
            <pc:sldMk cId="370197231" sldId="263"/>
            <ac:spMk id="6" creationId="{00000000-0000-0000-0000-000000000000}"/>
          </ac:spMkLst>
        </pc:spChg>
        <pc:spChg chg="add mod">
          <ac:chgData name="JJ HU" userId="f9cbafaa3520ff22" providerId="LiveId" clId="{54A732B3-F6E1-4CA5-969D-D9F391832104}" dt="2018-05-10T18:43:41.102" v="717" actId="1076"/>
          <ac:spMkLst>
            <pc:docMk/>
            <pc:sldMk cId="370197231" sldId="263"/>
            <ac:spMk id="14" creationId="{A368EBB4-DCBA-43C6-AFE2-D4F4E44BC344}"/>
          </ac:spMkLst>
        </pc:spChg>
        <pc:spChg chg="add mod">
          <ac:chgData name="JJ HU" userId="f9cbafaa3520ff22" providerId="LiveId" clId="{54A732B3-F6E1-4CA5-969D-D9F391832104}" dt="2018-05-10T18:43:44.263" v="718" actId="1076"/>
          <ac:spMkLst>
            <pc:docMk/>
            <pc:sldMk cId="370197231" sldId="263"/>
            <ac:spMk id="17" creationId="{7D8B0B11-C99D-43E5-B765-C3FD67D33592}"/>
          </ac:spMkLst>
        </pc:spChg>
        <pc:spChg chg="del">
          <ac:chgData name="JJ HU" userId="f9cbafaa3520ff22" providerId="LiveId" clId="{54A732B3-F6E1-4CA5-969D-D9F391832104}" dt="2018-05-10T18:41:32.389" v="702" actId="478"/>
          <ac:spMkLst>
            <pc:docMk/>
            <pc:sldMk cId="370197231" sldId="263"/>
            <ac:spMk id="18" creationId="{00000000-0000-0000-0000-000000000000}"/>
          </ac:spMkLst>
        </pc:spChg>
        <pc:picChg chg="add del mod ord modCrop">
          <ac:chgData name="JJ HU" userId="f9cbafaa3520ff22" providerId="LiveId" clId="{54A732B3-F6E1-4CA5-969D-D9F391832104}" dt="2018-05-10T18:41:32.389" v="702" actId="478"/>
          <ac:picMkLst>
            <pc:docMk/>
            <pc:sldMk cId="370197231" sldId="263"/>
            <ac:picMk id="13" creationId="{E23DD75E-A3C4-4609-AEB5-FAD24C860052}"/>
          </ac:picMkLst>
        </pc:picChg>
        <pc:picChg chg="del">
          <ac:chgData name="JJ HU" userId="f9cbafaa3520ff22" providerId="LiveId" clId="{54A732B3-F6E1-4CA5-969D-D9F391832104}" dt="2018-05-10T02:08:23.439" v="557" actId="478"/>
          <ac:picMkLst>
            <pc:docMk/>
            <pc:sldMk cId="370197231" sldId="263"/>
            <ac:picMk id="17" creationId="{00000000-0000-0000-0000-000000000000}"/>
          </ac:picMkLst>
        </pc:picChg>
        <pc:picChg chg="add mod modCrop">
          <ac:chgData name="JJ HU" userId="f9cbafaa3520ff22" providerId="LiveId" clId="{54A732B3-F6E1-4CA5-969D-D9F391832104}" dt="2018-05-10T18:43:29.479" v="713" actId="14100"/>
          <ac:picMkLst>
            <pc:docMk/>
            <pc:sldMk cId="370197231" sldId="263"/>
            <ac:picMk id="19" creationId="{A12494F1-35FA-4D2B-90CE-483E72B882EB}"/>
          </ac:picMkLst>
        </pc:picChg>
      </pc:sldChg>
      <pc:sldChg chg="add">
        <pc:chgData name="JJ HU" userId="f9cbafaa3520ff22" providerId="LiveId" clId="{54A732B3-F6E1-4CA5-969D-D9F391832104}" dt="2018-05-09T21:26:33.085" v="1" actId="1036"/>
        <pc:sldMkLst>
          <pc:docMk/>
          <pc:sldMk cId="3136936608" sldId="276"/>
        </pc:sldMkLst>
      </pc:sldChg>
      <pc:sldChg chg="addSp delSp modSp add">
        <pc:chgData name="JJ HU" userId="f9cbafaa3520ff22" providerId="LiveId" clId="{54A732B3-F6E1-4CA5-969D-D9F391832104}" dt="2018-05-10T21:04:04.148" v="741" actId="1035"/>
        <pc:sldMkLst>
          <pc:docMk/>
          <pc:sldMk cId="4027646108" sldId="277"/>
        </pc:sldMkLst>
        <pc:spChg chg="del">
          <ac:chgData name="JJ HU" userId="f9cbafaa3520ff22" providerId="LiveId" clId="{54A732B3-F6E1-4CA5-969D-D9F391832104}" dt="2018-05-09T21:28:21.737" v="8" actId="478"/>
          <ac:spMkLst>
            <pc:docMk/>
            <pc:sldMk cId="4027646108" sldId="277"/>
            <ac:spMk id="2" creationId="{00000000-0000-0000-0000-000000000000}"/>
          </ac:spMkLst>
        </pc:spChg>
        <pc:spChg chg="add del">
          <ac:chgData name="JJ HU" userId="f9cbafaa3520ff22" providerId="LiveId" clId="{54A732B3-F6E1-4CA5-969D-D9F391832104}" dt="2018-05-10T21:03:17.271" v="731" actId="1035"/>
          <ac:spMkLst>
            <pc:docMk/>
            <pc:sldMk cId="4027646108" sldId="277"/>
            <ac:spMk id="2" creationId="{A803C4C9-7624-4A36-BB36-9DEF7B4971AB}"/>
          </ac:spMkLst>
        </pc:spChg>
        <pc:spChg chg="add mod">
          <ac:chgData name="JJ HU" userId="f9cbafaa3520ff22" providerId="LiveId" clId="{54A732B3-F6E1-4CA5-969D-D9F391832104}" dt="2018-05-10T21:04:04.148" v="741" actId="1035"/>
          <ac:spMkLst>
            <pc:docMk/>
            <pc:sldMk cId="4027646108" sldId="277"/>
            <ac:spMk id="3" creationId="{554A5D3E-B807-43E7-892D-4D0BB0F5CCFB}"/>
          </ac:spMkLst>
        </pc:spChg>
        <pc:spChg chg="del">
          <ac:chgData name="JJ HU" userId="f9cbafaa3520ff22" providerId="LiveId" clId="{54A732B3-F6E1-4CA5-969D-D9F391832104}" dt="2018-05-09T21:28:21.737" v="8" actId="478"/>
          <ac:spMkLst>
            <pc:docMk/>
            <pc:sldMk cId="4027646108" sldId="277"/>
            <ac:spMk id="5" creationId="{00000000-0000-0000-0000-000000000000}"/>
          </ac:spMkLst>
        </pc:spChg>
        <pc:spChg chg="mod ord">
          <ac:chgData name="JJ HU" userId="f9cbafaa3520ff22" providerId="LiveId" clId="{54A732B3-F6E1-4CA5-969D-D9F391832104}" dt="2018-05-10T01:25:28.729" v="55" actId="2085"/>
          <ac:spMkLst>
            <pc:docMk/>
            <pc:sldMk cId="4027646108" sldId="277"/>
            <ac:spMk id="6" creationId="{00000000-0000-0000-0000-000000000000}"/>
          </ac:spMkLst>
        </pc:spChg>
        <pc:picChg chg="del">
          <ac:chgData name="JJ HU" userId="f9cbafaa3520ff22" providerId="LiveId" clId="{54A732B3-F6E1-4CA5-969D-D9F391832104}" dt="2018-05-09T21:28:21.737" v="8" actId="478"/>
          <ac:picMkLst>
            <pc:docMk/>
            <pc:sldMk cId="4027646108" sldId="277"/>
            <ac:picMk id="3" creationId="{00000000-0000-0000-0000-000000000000}"/>
          </ac:picMkLst>
        </pc:picChg>
        <pc:picChg chg="del">
          <ac:chgData name="JJ HU" userId="f9cbafaa3520ff22" providerId="LiveId" clId="{54A732B3-F6E1-4CA5-969D-D9F391832104}" dt="2018-05-09T21:28:21.737" v="8" actId="478"/>
          <ac:picMkLst>
            <pc:docMk/>
            <pc:sldMk cId="4027646108" sldId="277"/>
            <ac:picMk id="4" creationId="{00000000-0000-0000-0000-000000000000}"/>
          </ac:picMkLst>
        </pc:picChg>
        <pc:picChg chg="add mod">
          <ac:chgData name="JJ HU" userId="f9cbafaa3520ff22" providerId="LiveId" clId="{54A732B3-F6E1-4CA5-969D-D9F391832104}" dt="2018-05-10T01:23:25.456" v="33" actId="1076"/>
          <ac:picMkLst>
            <pc:docMk/>
            <pc:sldMk cId="4027646108" sldId="277"/>
            <ac:picMk id="8" creationId="{22FB444D-650A-4EE3-8D84-619138E56DF4}"/>
          </ac:picMkLst>
        </pc:picChg>
      </pc:sldChg>
      <pc:sldChg chg="delSp modSp add">
        <pc:chgData name="JJ HU" userId="f9cbafaa3520ff22" providerId="LiveId" clId="{54A732B3-F6E1-4CA5-969D-D9F391832104}" dt="2018-05-10T01:53:54.786" v="286" actId="20577"/>
        <pc:sldMkLst>
          <pc:docMk/>
          <pc:sldMk cId="1438783997" sldId="278"/>
        </pc:sldMkLst>
        <pc:spChg chg="mod">
          <ac:chgData name="JJ HU" userId="f9cbafaa3520ff22" providerId="LiveId" clId="{54A732B3-F6E1-4CA5-969D-D9F391832104}" dt="2018-05-10T01:53:54.786" v="286" actId="20577"/>
          <ac:spMkLst>
            <pc:docMk/>
            <pc:sldMk cId="1438783997" sldId="278"/>
            <ac:spMk id="3" creationId="{00000000-0000-0000-0000-000000000000}"/>
          </ac:spMkLst>
        </pc:spChg>
        <pc:graphicFrameChg chg="del">
          <ac:chgData name="JJ HU" userId="f9cbafaa3520ff22" providerId="LiveId" clId="{54A732B3-F6E1-4CA5-969D-D9F391832104}" dt="2018-05-10T01:40:31.574" v="57" actId="478"/>
          <ac:graphicFrameMkLst>
            <pc:docMk/>
            <pc:sldMk cId="1438783997" sldId="278"/>
            <ac:graphicFrameMk id="4" creationId="{1156B8D1-1207-402F-B145-B522C9F94DEF}"/>
          </ac:graphicFrameMkLst>
        </pc:graphicFrameChg>
        <pc:graphicFrameChg chg="del">
          <ac:chgData name="JJ HU" userId="f9cbafaa3520ff22" providerId="LiveId" clId="{54A732B3-F6E1-4CA5-969D-D9F391832104}" dt="2018-05-10T01:40:39.404" v="59" actId="478"/>
          <ac:graphicFrameMkLst>
            <pc:docMk/>
            <pc:sldMk cId="1438783997" sldId="278"/>
            <ac:graphicFrameMk id="5" creationId="{446DD2C9-D5A0-41BC-9F3A-F3AA1F6D1734}"/>
          </ac:graphicFrameMkLst>
        </pc:graphicFrameChg>
      </pc:sldChg>
      <pc:sldChg chg="modSp add">
        <pc:chgData name="JJ HU" userId="f9cbafaa3520ff22" providerId="LiveId" clId="{54A732B3-F6E1-4CA5-969D-D9F391832104}" dt="2018-05-10T02:00:46.082" v="538" actId="6549"/>
        <pc:sldMkLst>
          <pc:docMk/>
          <pc:sldMk cId="3199114683" sldId="279"/>
        </pc:sldMkLst>
        <pc:spChg chg="mod">
          <ac:chgData name="JJ HU" userId="f9cbafaa3520ff22" providerId="LiveId" clId="{54A732B3-F6E1-4CA5-969D-D9F391832104}" dt="2018-05-10T02:00:46.082" v="538" actId="6549"/>
          <ac:spMkLst>
            <pc:docMk/>
            <pc:sldMk cId="3199114683" sldId="279"/>
            <ac:spMk id="3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6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6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Interface</a:t>
            </a:r>
            <a:r>
              <a:rPr lang="en-US" baseline="0" dirty="0"/>
              <a:t> stability deals with macroscopic interface morphology, whereas the Jackson model evaluates atomic scale interface roughness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28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79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65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49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77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47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7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115F476-2262-4491-A563-2831ECB37951}" type="datetime1">
              <a:rPr lang="en-US" smtClean="0"/>
              <a:t>5/12/2019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7EDDFDC-F12E-47FB-B1A6-B08099EA5254}" type="datetime1">
              <a:rPr lang="en-US" smtClean="0"/>
              <a:t>5/12/2019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ECECB13-9709-4F8C-80DA-15B8C827468A}" type="datetime1">
              <a:rPr lang="en-US" smtClean="0"/>
              <a:t>5/12/2019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990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800600"/>
          </a:xfrm>
        </p:spPr>
        <p:txBody>
          <a:bodyPr/>
          <a:lstStyle>
            <a:lvl1pPr>
              <a:spcBef>
                <a:spcPts val="800"/>
              </a:spcBef>
              <a:buClr>
                <a:schemeClr val="tx2"/>
              </a:buClr>
              <a:defRPr sz="2200"/>
            </a:lvl1pPr>
            <a:lvl2pPr>
              <a:spcBef>
                <a:spcPts val="800"/>
              </a:spcBef>
              <a:defRPr sz="2200"/>
            </a:lvl2pPr>
            <a:lvl3pPr>
              <a:spcBef>
                <a:spcPts val="800"/>
              </a:spcBef>
              <a:defRPr sz="2200"/>
            </a:lvl3pPr>
            <a:lvl4pPr>
              <a:spcBef>
                <a:spcPts val="800"/>
              </a:spcBef>
              <a:defRPr sz="2200"/>
            </a:lvl4pPr>
            <a:lvl5pPr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F1513FF-5FD6-45A2-AD54-5F27523095BD}" type="datetime1">
              <a:rPr lang="en-US" smtClean="0"/>
              <a:t>5/12/2019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5D5D6D2-D0CB-4A89-A968-2DF12039F5F5}" type="datetime1">
              <a:rPr lang="en-US" smtClean="0"/>
              <a:t>5/12/2019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0C8CFAF-D467-4349-BE2F-3953F2F26A67}" type="datetime1">
              <a:rPr lang="en-US" smtClean="0"/>
              <a:t>5/12/2019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261F6C4-1237-4C22-9609-0D0E587A90E5}" type="datetime1">
              <a:rPr lang="en-US" smtClean="0"/>
              <a:t>5/12/2019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D733DA8-1462-415A-9906-F273CBDA6551}" type="datetime1">
              <a:rPr lang="en-US" smtClean="0"/>
              <a:t>5/12/2019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088B070-B314-4E60-81F8-021A6E7D7285}" type="datetime1">
              <a:rPr lang="en-US" smtClean="0"/>
              <a:t>5/12/2019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ABA6145-F2C8-45A2-9EED-79C31987D4B3}" type="datetime1">
              <a:rPr lang="en-US" smtClean="0"/>
              <a:t>5/12/2019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153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8BEA4FA0-9020-47B0-804C-22B8871EB603}" type="datetime1">
              <a:rPr lang="en-US" smtClean="0"/>
              <a:t>5/12/2019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ujuejun@mi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VLZOoWknYI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CapNpKHJ_M" TargetMode="External"/><Relationship Id="rId4" Type="http://schemas.openxmlformats.org/officeDocument/2006/relationships/hyperlink" Target="http://www.sciencephoto.com/media/469099/vie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828800"/>
            <a:ext cx="5791200" cy="22098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600" dirty="0"/>
              <a:t>MIT 3.022</a:t>
            </a:r>
            <a:br>
              <a:rPr lang="en-US" sz="2600" dirty="0"/>
            </a:br>
            <a:r>
              <a:rPr lang="en-US" sz="2600" dirty="0"/>
              <a:t>Microstructural Evolution in Materials</a:t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500" dirty="0"/>
              <a:t>14: Interface Stability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4267200"/>
            <a:ext cx="5867400" cy="17526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Juejun (JJ) Hu</a:t>
            </a:r>
          </a:p>
          <a:p>
            <a:r>
              <a:rPr lang="en-US" sz="2400" dirty="0">
                <a:hlinkClick r:id="rId3"/>
              </a:rPr>
              <a:t>hujuejun@mit.edu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constitutional </a:t>
            </a:r>
            <a:r>
              <a:rPr lang="en-US" dirty="0" err="1"/>
              <a:t>supercooling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12128" y="547770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86054" y="405909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32473" y="257023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4653278" y="2118232"/>
            <a:ext cx="0" cy="3364992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 flipV="1">
            <a:off x="4666466" y="5470021"/>
            <a:ext cx="3731771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4653278" y="2133600"/>
            <a:ext cx="373885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8392133" y="2117163"/>
            <a:ext cx="0" cy="3357733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5124441" y="4285810"/>
            <a:ext cx="2205054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Freeform 14"/>
          <p:cNvSpPr/>
          <p:nvPr/>
        </p:nvSpPr>
        <p:spPr bwMode="auto">
          <a:xfrm>
            <a:off x="4649473" y="2460568"/>
            <a:ext cx="477526" cy="1833177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4892873" y="4271337"/>
            <a:ext cx="231568" cy="1210128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 flipH="1">
            <a:off x="7322025" y="2760236"/>
            <a:ext cx="1064783" cy="1533509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Freeform 17"/>
          <p:cNvSpPr/>
          <p:nvPr/>
        </p:nvSpPr>
        <p:spPr bwMode="auto">
          <a:xfrm flipH="1">
            <a:off x="7322023" y="4293745"/>
            <a:ext cx="657355" cy="1187721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Freeform 18"/>
          <p:cNvSpPr/>
          <p:nvPr/>
        </p:nvSpPr>
        <p:spPr bwMode="auto">
          <a:xfrm flipH="1">
            <a:off x="4644759" y="2459935"/>
            <a:ext cx="1568540" cy="1833809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6213299" y="2736112"/>
            <a:ext cx="2180660" cy="1557632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30653" y="548775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5192109" y="2122133"/>
            <a:ext cx="0" cy="334670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4945887" y="549673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86762" y="4067631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7030A0"/>
                </a:solidFill>
                <a:latin typeface="Symbol" pitchFamily="18" charset="2"/>
              </a:rPr>
              <a:t>a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567146" y="1677620"/>
            <a:ext cx="1276721" cy="1216870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Solid </a:t>
            </a:r>
            <a:r>
              <a:rPr kumimoji="0" 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1843868" y="1677620"/>
            <a:ext cx="1973476" cy="1216870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6600"/>
                </a:solidFill>
                <a:latin typeface="Arial" charset="0"/>
              </a:rPr>
              <a:t>Liquid </a:t>
            </a:r>
            <a:r>
              <a:rPr lang="en-US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56776" y="1619047"/>
            <a:ext cx="7837183" cy="4579947"/>
            <a:chOff x="556776" y="1619047"/>
            <a:chExt cx="7837183" cy="4579947"/>
          </a:xfrm>
        </p:grpSpPr>
        <p:cxnSp>
          <p:nvCxnSpPr>
            <p:cNvPr id="42" name="Straight Arrow Connector 41"/>
            <p:cNvCxnSpPr/>
            <p:nvPr/>
          </p:nvCxnSpPr>
          <p:spPr bwMode="auto">
            <a:xfrm flipV="1">
              <a:off x="559462" y="3273006"/>
              <a:ext cx="7685" cy="252587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>
              <a:off x="556776" y="5792420"/>
              <a:ext cx="3260568" cy="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617930" y="5352666"/>
              <a:ext cx="2984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96003" y="3122502"/>
              <a:ext cx="4603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0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 bwMode="auto">
            <a:xfrm>
              <a:off x="567147" y="5570284"/>
              <a:ext cx="1287092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51" name="Straight Arrow Connector 50"/>
            <p:cNvCxnSpPr/>
            <p:nvPr/>
          </p:nvCxnSpPr>
          <p:spPr bwMode="auto">
            <a:xfrm flipV="1">
              <a:off x="1843868" y="2894488"/>
              <a:ext cx="0" cy="289864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557808" y="5140079"/>
              <a:ext cx="4635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000" i="1" baseline="-25000" dirty="0">
                  <a:latin typeface="Symbol" panose="05050102010706020507" pitchFamily="18" charset="2"/>
                  <a:cs typeface="Times New Roman" panose="02020603050405020304" pitchFamily="18" charset="0"/>
                </a:rPr>
                <a:t>a</a:t>
              </a:r>
              <a:endParaRPr lang="en-US" sz="2000" i="1" dirty="0">
                <a:latin typeface="Symbol" panose="05050102010706020507" pitchFamily="18" charset="2"/>
                <a:cs typeface="Times New Roman" panose="02020603050405020304" pitchFamily="18" charset="0"/>
              </a:endParaRPr>
            </a:p>
          </p:txBody>
        </p:sp>
        <p:sp>
          <p:nvSpPr>
            <p:cNvPr id="57" name="Freeform 56"/>
            <p:cNvSpPr/>
            <p:nvPr/>
          </p:nvSpPr>
          <p:spPr bwMode="auto">
            <a:xfrm>
              <a:off x="1842887" y="3741484"/>
              <a:ext cx="1936377" cy="1093517"/>
            </a:xfrm>
            <a:custGeom>
              <a:avLst/>
              <a:gdLst>
                <a:gd name="connsiteX0" fmla="*/ 0 w 1936377"/>
                <a:gd name="connsiteY0" fmla="*/ 0 h 1031404"/>
                <a:gd name="connsiteX1" fmla="*/ 530198 w 1936377"/>
                <a:gd name="connsiteY1" fmla="*/ 868295 h 1031404"/>
                <a:gd name="connsiteX2" fmla="*/ 1936377 w 1936377"/>
                <a:gd name="connsiteY2" fmla="*/ 1029660 h 1031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36377" h="1031404">
                  <a:moveTo>
                    <a:pt x="0" y="0"/>
                  </a:moveTo>
                  <a:cubicBezTo>
                    <a:pt x="103734" y="348342"/>
                    <a:pt x="207469" y="696685"/>
                    <a:pt x="530198" y="868295"/>
                  </a:cubicBezTo>
                  <a:cubicBezTo>
                    <a:pt x="852927" y="1039905"/>
                    <a:pt x="1394652" y="1034782"/>
                    <a:pt x="1936377" y="1029660"/>
                  </a:cubicBezTo>
                </a:path>
              </a:pathLst>
            </a:custGeom>
            <a:noFill/>
            <a:ln w="254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58" name="Straight Arrow Connector 57"/>
            <p:cNvCxnSpPr/>
            <p:nvPr/>
          </p:nvCxnSpPr>
          <p:spPr bwMode="auto">
            <a:xfrm flipV="1">
              <a:off x="1838870" y="4833152"/>
              <a:ext cx="1947672" cy="184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1376652" y="3533017"/>
              <a:ext cx="4507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0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388580" y="4631845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0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489255" y="5798884"/>
              <a:ext cx="6992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endPara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 flipV="1">
              <a:off x="4658048" y="3303554"/>
              <a:ext cx="3735911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36" name="Straight Arrow Connector 35"/>
            <p:cNvCxnSpPr/>
            <p:nvPr/>
          </p:nvCxnSpPr>
          <p:spPr bwMode="auto">
            <a:xfrm flipV="1">
              <a:off x="4795187" y="2125915"/>
              <a:ext cx="0" cy="334670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4535340" y="1620075"/>
              <a:ext cx="5196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400" i="1" baseline="-25000" dirty="0">
                  <a:solidFill>
                    <a:srgbClr val="0000FF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a</a:t>
              </a:r>
              <a:endParaRPr lang="en-US" sz="2400" i="1" dirty="0">
                <a:solidFill>
                  <a:srgbClr val="0000FF"/>
                </a:solidFill>
                <a:latin typeface="Symbol" panose="05050102010706020507" pitchFamily="18" charset="2"/>
                <a:cs typeface="Times New Roman" panose="02020603050405020304" pitchFamily="18" charset="0"/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 flipV="1">
              <a:off x="5583557" y="2124887"/>
              <a:ext cx="0" cy="334670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sp>
          <p:nvSpPr>
            <p:cNvPr id="39" name="TextBox 38"/>
            <p:cNvSpPr txBox="1"/>
            <p:nvPr/>
          </p:nvSpPr>
          <p:spPr>
            <a:xfrm>
              <a:off x="5322908" y="1619047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400" i="1" baseline="-250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191000" y="3072721"/>
              <a:ext cx="458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sz="2400" baseline="-250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824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constitutional </a:t>
            </a:r>
            <a:r>
              <a:rPr lang="en-US" dirty="0" err="1"/>
              <a:t>supercooling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67146" y="1677620"/>
            <a:ext cx="1276721" cy="1216870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Solid </a:t>
            </a:r>
            <a:r>
              <a:rPr kumimoji="0" 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1843868" y="1677620"/>
            <a:ext cx="1973476" cy="1216870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6600"/>
                </a:solidFill>
                <a:latin typeface="Arial" charset="0"/>
              </a:rPr>
              <a:t>Liquid </a:t>
            </a:r>
            <a:r>
              <a:rPr lang="en-US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 flipV="1">
            <a:off x="559462" y="3273006"/>
            <a:ext cx="7685" cy="252587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56776" y="5792420"/>
            <a:ext cx="3260568" cy="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3617930" y="5352666"/>
            <a:ext cx="298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6003" y="3122502"/>
            <a:ext cx="460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567147" y="5570284"/>
            <a:ext cx="1287092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V="1">
            <a:off x="1843868" y="2894488"/>
            <a:ext cx="0" cy="28986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557808" y="5140079"/>
            <a:ext cx="463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i="1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a</a:t>
            </a:r>
            <a:endParaRPr lang="en-US" sz="2000" i="1" dirty="0">
              <a:latin typeface="Symbol" panose="05050102010706020507" pitchFamily="18" charset="2"/>
              <a:cs typeface="Times New Roman" panose="02020603050405020304" pitchFamily="18" charset="0"/>
            </a:endParaRPr>
          </a:p>
        </p:txBody>
      </p:sp>
      <p:sp>
        <p:nvSpPr>
          <p:cNvPr id="57" name="Freeform 56"/>
          <p:cNvSpPr/>
          <p:nvPr/>
        </p:nvSpPr>
        <p:spPr bwMode="auto">
          <a:xfrm>
            <a:off x="1842887" y="3741484"/>
            <a:ext cx="1936377" cy="1093517"/>
          </a:xfrm>
          <a:custGeom>
            <a:avLst/>
            <a:gdLst>
              <a:gd name="connsiteX0" fmla="*/ 0 w 1936377"/>
              <a:gd name="connsiteY0" fmla="*/ 0 h 1031404"/>
              <a:gd name="connsiteX1" fmla="*/ 530198 w 1936377"/>
              <a:gd name="connsiteY1" fmla="*/ 868295 h 1031404"/>
              <a:gd name="connsiteX2" fmla="*/ 1936377 w 1936377"/>
              <a:gd name="connsiteY2" fmla="*/ 1029660 h 1031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6377" h="1031404">
                <a:moveTo>
                  <a:pt x="0" y="0"/>
                </a:moveTo>
                <a:cubicBezTo>
                  <a:pt x="103734" y="348342"/>
                  <a:pt x="207469" y="696685"/>
                  <a:pt x="530198" y="868295"/>
                </a:cubicBezTo>
                <a:cubicBezTo>
                  <a:pt x="852927" y="1039905"/>
                  <a:pt x="1394652" y="1034782"/>
                  <a:pt x="1936377" y="1029660"/>
                </a:cubicBezTo>
              </a:path>
            </a:pathLst>
          </a:custGeom>
          <a:noFill/>
          <a:ln w="254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376652" y="3533017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388580" y="463184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Content Placeholder 2"/>
          <p:cNvSpPr>
            <a:spLocks noGrp="1"/>
          </p:cNvSpPr>
          <p:nvPr>
            <p:ph idx="1"/>
          </p:nvPr>
        </p:nvSpPr>
        <p:spPr>
          <a:xfrm>
            <a:off x="4267200" y="1532827"/>
            <a:ext cx="4343400" cy="471557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Steady state solution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827416" y="2900499"/>
            <a:ext cx="2166361" cy="2898648"/>
            <a:chOff x="1827416" y="2900499"/>
            <a:chExt cx="2166361" cy="2898648"/>
          </a:xfrm>
        </p:grpSpPr>
        <p:cxnSp>
          <p:nvCxnSpPr>
            <p:cNvPr id="50" name="Straight Arrow Connector 49"/>
            <p:cNvCxnSpPr/>
            <p:nvPr/>
          </p:nvCxnSpPr>
          <p:spPr bwMode="auto">
            <a:xfrm flipV="1">
              <a:off x="2057400" y="2900499"/>
              <a:ext cx="0" cy="289864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sp>
          <p:nvSpPr>
            <p:cNvPr id="52" name="Freeform 51"/>
            <p:cNvSpPr/>
            <p:nvPr/>
          </p:nvSpPr>
          <p:spPr bwMode="auto">
            <a:xfrm>
              <a:off x="2057400" y="3740769"/>
              <a:ext cx="1936377" cy="1093517"/>
            </a:xfrm>
            <a:custGeom>
              <a:avLst/>
              <a:gdLst>
                <a:gd name="connsiteX0" fmla="*/ 0 w 1936377"/>
                <a:gd name="connsiteY0" fmla="*/ 0 h 1031404"/>
                <a:gd name="connsiteX1" fmla="*/ 530198 w 1936377"/>
                <a:gd name="connsiteY1" fmla="*/ 868295 h 1031404"/>
                <a:gd name="connsiteX2" fmla="*/ 1936377 w 1936377"/>
                <a:gd name="connsiteY2" fmla="*/ 1029660 h 1031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36377" h="1031404">
                  <a:moveTo>
                    <a:pt x="0" y="0"/>
                  </a:moveTo>
                  <a:cubicBezTo>
                    <a:pt x="103734" y="348342"/>
                    <a:pt x="207469" y="696685"/>
                    <a:pt x="530198" y="868295"/>
                  </a:cubicBezTo>
                  <a:cubicBezTo>
                    <a:pt x="852927" y="1039905"/>
                    <a:pt x="1394652" y="1034782"/>
                    <a:pt x="1936377" y="1029660"/>
                  </a:cubicBezTo>
                </a:path>
              </a:pathLst>
            </a:custGeom>
            <a:noFill/>
            <a:ln w="25400" cap="flat" cmpd="sng" algn="ctr">
              <a:solidFill>
                <a:schemeClr val="accent6">
                  <a:lumMod val="75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53" name="Straight Arrow Connector 52"/>
            <p:cNvCxnSpPr/>
            <p:nvPr/>
          </p:nvCxnSpPr>
          <p:spPr bwMode="auto">
            <a:xfrm>
              <a:off x="1827416" y="5570284"/>
              <a:ext cx="229984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6">
                  <a:lumMod val="75000"/>
                </a:schemeClr>
              </a:solidFill>
              <a:prstDash val="sysDash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55" name="Straight Arrow Connector 54"/>
            <p:cNvCxnSpPr/>
            <p:nvPr/>
          </p:nvCxnSpPr>
          <p:spPr bwMode="auto">
            <a:xfrm flipV="1">
              <a:off x="1838870" y="3351580"/>
              <a:ext cx="219456" cy="12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sp>
          <p:nvSpPr>
            <p:cNvPr id="59" name="TextBox 58"/>
            <p:cNvSpPr txBox="1"/>
            <p:nvPr/>
          </p:nvSpPr>
          <p:spPr>
            <a:xfrm>
              <a:off x="2042335" y="3152745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2000" dirty="0" err="1">
                  <a:solidFill>
                    <a:srgbClr val="0000FF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D</a:t>
              </a:r>
              <a:r>
                <a:rPr lang="en-US" sz="2000" i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en-US" sz="20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4" name="Rectangle 53"/>
          <p:cNvSpPr/>
          <p:nvPr/>
        </p:nvSpPr>
        <p:spPr bwMode="auto">
          <a:xfrm>
            <a:off x="3776887" y="4571999"/>
            <a:ext cx="283078" cy="56807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Symbol" panose="05050102010706020507" pitchFamily="18" charset="2"/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 flipV="1">
            <a:off x="1838870" y="4833152"/>
            <a:ext cx="1947672" cy="184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4635781" y="2056210"/>
            <a:ext cx="3917950" cy="4039790"/>
            <a:chOff x="4635781" y="2056210"/>
            <a:chExt cx="3917950" cy="4039790"/>
          </a:xfrm>
        </p:grpSpPr>
        <p:graphicFrame>
          <p:nvGraphicFramePr>
            <p:cNvPr id="4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30471355"/>
                </p:ext>
              </p:extLst>
            </p:nvPr>
          </p:nvGraphicFramePr>
          <p:xfrm>
            <a:off x="4640263" y="2056210"/>
            <a:ext cx="2954338" cy="738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4" imgW="1676160" imgH="431640" progId="Equation.DSMT4">
                    <p:embed/>
                  </p:oleObj>
                </mc:Choice>
                <mc:Fallback>
                  <p:oleObj name="Equation" r:id="rId4" imgW="1676160" imgH="431640" progId="Equation.DSMT4">
                    <p:embed/>
                    <p:pic>
                      <p:nvPicPr>
                        <p:cNvPr id="4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40263" y="2056210"/>
                          <a:ext cx="2954338" cy="7381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1219205"/>
                </p:ext>
              </p:extLst>
            </p:nvPr>
          </p:nvGraphicFramePr>
          <p:xfrm>
            <a:off x="4635781" y="2935958"/>
            <a:ext cx="2662237" cy="715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Equation" r:id="rId6" imgW="1511280" imgH="419040" progId="Equation.DSMT4">
                    <p:embed/>
                  </p:oleObj>
                </mc:Choice>
                <mc:Fallback>
                  <p:oleObj name="Equation" r:id="rId6" imgW="1511280" imgH="419040" progId="Equation.DSMT4">
                    <p:embed/>
                    <p:pic>
                      <p:nvPicPr>
                        <p:cNvPr id="49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35781" y="2935958"/>
                          <a:ext cx="2662237" cy="715962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45775189"/>
                </p:ext>
              </p:extLst>
            </p:nvPr>
          </p:nvGraphicFramePr>
          <p:xfrm>
            <a:off x="4635781" y="3793481"/>
            <a:ext cx="3917950" cy="738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Equation" r:id="rId8" imgW="2222280" imgH="431640" progId="Equation.DSMT4">
                    <p:embed/>
                  </p:oleObj>
                </mc:Choice>
                <mc:Fallback>
                  <p:oleObj name="Equation" r:id="rId8" imgW="2222280" imgH="431640" progId="Equation.DSMT4">
                    <p:embed/>
                    <p:pic>
                      <p:nvPicPr>
                        <p:cNvPr id="6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35781" y="3793481"/>
                          <a:ext cx="3917950" cy="738188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" name="Rectangle 63"/>
            <p:cNvSpPr/>
            <p:nvPr/>
          </p:nvSpPr>
          <p:spPr bwMode="auto">
            <a:xfrm>
              <a:off x="4677070" y="4798686"/>
              <a:ext cx="3552530" cy="1297314"/>
            </a:xfrm>
            <a:prstGeom prst="rect">
              <a:avLst/>
            </a:prstGeom>
            <a:noFill/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0" tIns="45720" rIns="18288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/>
                <a:t>Growth rate is determined by diffusion of solute away from the interface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489255" y="5798884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endPara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7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constitutional </a:t>
            </a:r>
            <a:r>
              <a:rPr lang="en-US" dirty="0" err="1"/>
              <a:t>supercooling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725612" y="1464392"/>
            <a:ext cx="3877304" cy="3787645"/>
            <a:chOff x="4657096" y="1472076"/>
            <a:chExt cx="3877304" cy="3787645"/>
          </a:xfrm>
        </p:grpSpPr>
        <p:sp>
          <p:nvSpPr>
            <p:cNvPr id="8" name="TextBox 7"/>
            <p:cNvSpPr txBox="1"/>
            <p:nvPr/>
          </p:nvSpPr>
          <p:spPr>
            <a:xfrm>
              <a:off x="8192640" y="4859611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57096" y="2729806"/>
              <a:ext cx="4122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sz="2000" baseline="-250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797799" y="3612086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solidFill>
                    <a:schemeClr val="accent6">
                      <a:lumMod val="75000"/>
                    </a:schemeClr>
                  </a:solidFill>
                  <a:latin typeface="Symbol" pitchFamily="18" charset="2"/>
                </a:rPr>
                <a:t>b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429849" y="2402488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solidFill>
                    <a:srgbClr val="00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870618" y="4853283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15864" y="4845395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000" baseline="-250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943247" y="1472076"/>
              <a:ext cx="4635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000" i="1" baseline="-25000" dirty="0">
                  <a:solidFill>
                    <a:srgbClr val="0000FF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a</a:t>
              </a:r>
              <a:endParaRPr lang="en-US" sz="2000" i="1" dirty="0">
                <a:solidFill>
                  <a:srgbClr val="0000FF"/>
                </a:solidFill>
                <a:latin typeface="Symbol" panose="05050102010706020507" pitchFamily="18" charset="2"/>
                <a:cs typeface="Times New Roman" panose="02020603050405020304" pitchFamily="18" charset="0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 flipV="1">
              <a:off x="5049061" y="1885095"/>
              <a:ext cx="0" cy="2987288"/>
            </a:xfrm>
            <a:prstGeom prst="straightConnector1">
              <a:avLst/>
            </a:prstGeom>
            <a:solidFill>
              <a:schemeClr val="accent1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5" name="Straight Arrow Connector 4"/>
            <p:cNvCxnSpPr/>
            <p:nvPr/>
          </p:nvCxnSpPr>
          <p:spPr bwMode="auto">
            <a:xfrm flipV="1">
              <a:off x="5060768" y="4860662"/>
              <a:ext cx="3312898" cy="0"/>
            </a:xfrm>
            <a:prstGeom prst="straightConnector1">
              <a:avLst/>
            </a:prstGeom>
            <a:solidFill>
              <a:schemeClr val="accent1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" name="Straight Arrow Connector 5"/>
            <p:cNvCxnSpPr/>
            <p:nvPr/>
          </p:nvCxnSpPr>
          <p:spPr bwMode="auto">
            <a:xfrm flipH="1">
              <a:off x="5049061" y="1898738"/>
              <a:ext cx="3319186" cy="0"/>
            </a:xfrm>
            <a:prstGeom prst="straightConnector1">
              <a:avLst/>
            </a:prstGeom>
            <a:solidFill>
              <a:schemeClr val="accent1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8368247" y="1884146"/>
              <a:ext cx="0" cy="2980844"/>
            </a:xfrm>
            <a:prstGeom prst="straightConnector1">
              <a:avLst/>
            </a:prstGeom>
            <a:solidFill>
              <a:schemeClr val="accent1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5467338" y="3809373"/>
              <a:ext cx="1957547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Freeform 14"/>
            <p:cNvSpPr/>
            <p:nvPr/>
          </p:nvSpPr>
          <p:spPr bwMode="auto">
            <a:xfrm>
              <a:off x="5045683" y="2189005"/>
              <a:ext cx="423926" cy="1627412"/>
            </a:xfrm>
            <a:custGeom>
              <a:avLst/>
              <a:gdLst>
                <a:gd name="connsiteX0" fmla="*/ 368710 w 368710"/>
                <a:gd name="connsiteY0" fmla="*/ 855406 h 855406"/>
                <a:gd name="connsiteX1" fmla="*/ 191729 w 368710"/>
                <a:gd name="connsiteY1" fmla="*/ 619432 h 855406"/>
                <a:gd name="connsiteX2" fmla="*/ 0 w 368710"/>
                <a:gd name="connsiteY2" fmla="*/ 0 h 855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8710" h="855406">
                  <a:moveTo>
                    <a:pt x="368710" y="855406"/>
                  </a:moveTo>
                  <a:cubicBezTo>
                    <a:pt x="310945" y="808703"/>
                    <a:pt x="253181" y="762000"/>
                    <a:pt x="191729" y="619432"/>
                  </a:cubicBezTo>
                  <a:cubicBezTo>
                    <a:pt x="130277" y="476864"/>
                    <a:pt x="65138" y="238432"/>
                    <a:pt x="0" y="0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5261762" y="3796524"/>
              <a:ext cx="205576" cy="1074297"/>
            </a:xfrm>
            <a:custGeom>
              <a:avLst/>
              <a:gdLst>
                <a:gd name="connsiteX0" fmla="*/ 176980 w 176980"/>
                <a:gd name="connsiteY0" fmla="*/ 0 h 796413"/>
                <a:gd name="connsiteX1" fmla="*/ 73742 w 176980"/>
                <a:gd name="connsiteY1" fmla="*/ 353961 h 796413"/>
                <a:gd name="connsiteX2" fmla="*/ 0 w 176980"/>
                <a:gd name="connsiteY2" fmla="*/ 796413 h 796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980" h="796413">
                  <a:moveTo>
                    <a:pt x="176980" y="0"/>
                  </a:moveTo>
                  <a:cubicBezTo>
                    <a:pt x="140109" y="110613"/>
                    <a:pt x="103239" y="221226"/>
                    <a:pt x="73742" y="353961"/>
                  </a:cubicBezTo>
                  <a:cubicBezTo>
                    <a:pt x="44245" y="486696"/>
                    <a:pt x="22122" y="641554"/>
                    <a:pt x="0" y="796413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Freeform 16"/>
            <p:cNvSpPr/>
            <p:nvPr/>
          </p:nvSpPr>
          <p:spPr bwMode="auto">
            <a:xfrm flipH="1">
              <a:off x="7418254" y="2455037"/>
              <a:ext cx="945266" cy="1361380"/>
            </a:xfrm>
            <a:custGeom>
              <a:avLst/>
              <a:gdLst>
                <a:gd name="connsiteX0" fmla="*/ 368710 w 368710"/>
                <a:gd name="connsiteY0" fmla="*/ 855406 h 855406"/>
                <a:gd name="connsiteX1" fmla="*/ 191729 w 368710"/>
                <a:gd name="connsiteY1" fmla="*/ 619432 h 855406"/>
                <a:gd name="connsiteX2" fmla="*/ 0 w 368710"/>
                <a:gd name="connsiteY2" fmla="*/ 0 h 855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8710" h="855406">
                  <a:moveTo>
                    <a:pt x="368710" y="855406"/>
                  </a:moveTo>
                  <a:cubicBezTo>
                    <a:pt x="310945" y="808703"/>
                    <a:pt x="253181" y="762000"/>
                    <a:pt x="191729" y="619432"/>
                  </a:cubicBezTo>
                  <a:cubicBezTo>
                    <a:pt x="130277" y="476864"/>
                    <a:pt x="65138" y="238432"/>
                    <a:pt x="0" y="0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Freeform 17"/>
            <p:cNvSpPr/>
            <p:nvPr/>
          </p:nvSpPr>
          <p:spPr bwMode="auto">
            <a:xfrm flipH="1">
              <a:off x="7418252" y="3816417"/>
              <a:ext cx="583570" cy="1054405"/>
            </a:xfrm>
            <a:custGeom>
              <a:avLst/>
              <a:gdLst>
                <a:gd name="connsiteX0" fmla="*/ 176980 w 176980"/>
                <a:gd name="connsiteY0" fmla="*/ 0 h 796413"/>
                <a:gd name="connsiteX1" fmla="*/ 73742 w 176980"/>
                <a:gd name="connsiteY1" fmla="*/ 353961 h 796413"/>
                <a:gd name="connsiteX2" fmla="*/ 0 w 176980"/>
                <a:gd name="connsiteY2" fmla="*/ 796413 h 796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980" h="796413">
                  <a:moveTo>
                    <a:pt x="176980" y="0"/>
                  </a:moveTo>
                  <a:cubicBezTo>
                    <a:pt x="140109" y="110613"/>
                    <a:pt x="103239" y="221226"/>
                    <a:pt x="73742" y="353961"/>
                  </a:cubicBezTo>
                  <a:cubicBezTo>
                    <a:pt x="44245" y="486696"/>
                    <a:pt x="22122" y="641554"/>
                    <a:pt x="0" y="796413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Freeform 18"/>
            <p:cNvSpPr/>
            <p:nvPr/>
          </p:nvSpPr>
          <p:spPr bwMode="auto">
            <a:xfrm flipH="1">
              <a:off x="5041498" y="2188444"/>
              <a:ext cx="1392479" cy="1627973"/>
            </a:xfrm>
            <a:custGeom>
              <a:avLst/>
              <a:gdLst>
                <a:gd name="connsiteX0" fmla="*/ 176980 w 176980"/>
                <a:gd name="connsiteY0" fmla="*/ 0 h 796413"/>
                <a:gd name="connsiteX1" fmla="*/ 73742 w 176980"/>
                <a:gd name="connsiteY1" fmla="*/ 353961 h 796413"/>
                <a:gd name="connsiteX2" fmla="*/ 0 w 176980"/>
                <a:gd name="connsiteY2" fmla="*/ 796413 h 796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980" h="796413">
                  <a:moveTo>
                    <a:pt x="176980" y="0"/>
                  </a:moveTo>
                  <a:cubicBezTo>
                    <a:pt x="140109" y="110613"/>
                    <a:pt x="103239" y="221226"/>
                    <a:pt x="73742" y="353961"/>
                  </a:cubicBezTo>
                  <a:cubicBezTo>
                    <a:pt x="44245" y="486696"/>
                    <a:pt x="22122" y="641554"/>
                    <a:pt x="0" y="796413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Freeform 19"/>
            <p:cNvSpPr/>
            <p:nvPr/>
          </p:nvSpPr>
          <p:spPr bwMode="auto">
            <a:xfrm>
              <a:off x="6433977" y="2433621"/>
              <a:ext cx="1935891" cy="1382795"/>
            </a:xfrm>
            <a:custGeom>
              <a:avLst/>
              <a:gdLst>
                <a:gd name="connsiteX0" fmla="*/ 176980 w 176980"/>
                <a:gd name="connsiteY0" fmla="*/ 0 h 796413"/>
                <a:gd name="connsiteX1" fmla="*/ 73742 w 176980"/>
                <a:gd name="connsiteY1" fmla="*/ 353961 h 796413"/>
                <a:gd name="connsiteX2" fmla="*/ 0 w 176980"/>
                <a:gd name="connsiteY2" fmla="*/ 796413 h 796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980" h="796413">
                  <a:moveTo>
                    <a:pt x="176980" y="0"/>
                  </a:moveTo>
                  <a:cubicBezTo>
                    <a:pt x="140109" y="110613"/>
                    <a:pt x="103239" y="221226"/>
                    <a:pt x="73742" y="353961"/>
                  </a:cubicBezTo>
                  <a:cubicBezTo>
                    <a:pt x="44245" y="486696"/>
                    <a:pt x="22122" y="641554"/>
                    <a:pt x="0" y="796413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 flipV="1">
              <a:off x="5527411" y="1888558"/>
              <a:ext cx="0" cy="297105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30" name="Straight Arrow Connector 29"/>
            <p:cNvCxnSpPr/>
            <p:nvPr/>
          </p:nvCxnSpPr>
          <p:spPr bwMode="auto">
            <a:xfrm flipV="1">
              <a:off x="5053295" y="2937370"/>
              <a:ext cx="331657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36" name="Straight Arrow Connector 35"/>
            <p:cNvCxnSpPr/>
            <p:nvPr/>
          </p:nvCxnSpPr>
          <p:spPr bwMode="auto">
            <a:xfrm flipV="1">
              <a:off x="5175041" y="1891916"/>
              <a:ext cx="0" cy="297105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38" name="Straight Arrow Connector 37"/>
            <p:cNvCxnSpPr/>
            <p:nvPr/>
          </p:nvCxnSpPr>
          <p:spPr bwMode="auto">
            <a:xfrm flipV="1">
              <a:off x="5874920" y="1891003"/>
              <a:ext cx="0" cy="297105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</p:cxnSp>
        <p:sp>
          <p:nvSpPr>
            <p:cNvPr id="39" name="TextBox 38"/>
            <p:cNvSpPr txBox="1"/>
            <p:nvPr/>
          </p:nvSpPr>
          <p:spPr>
            <a:xfrm>
              <a:off x="5649538" y="1472076"/>
              <a:ext cx="4507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000" i="1" baseline="-250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20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079310" y="3604692"/>
              <a:ext cx="3465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solidFill>
                    <a:srgbClr val="7030A0"/>
                  </a:solidFill>
                  <a:latin typeface="Symbol" pitchFamily="18" charset="2"/>
                </a:rPr>
                <a:t>a</a:t>
              </a:r>
            </a:p>
          </p:txBody>
        </p:sp>
      </p:grpSp>
      <p:sp>
        <p:nvSpPr>
          <p:cNvPr id="45" name="Content Placeholder 2"/>
          <p:cNvSpPr>
            <a:spLocks noGrp="1"/>
          </p:cNvSpPr>
          <p:nvPr>
            <p:ph idx="1"/>
          </p:nvPr>
        </p:nvSpPr>
        <p:spPr>
          <a:xfrm>
            <a:off x="457199" y="1455484"/>
            <a:ext cx="3740237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Liquidus temperature</a:t>
            </a:r>
          </a:p>
          <a:p>
            <a:pPr>
              <a:spcBef>
                <a:spcPts val="1200"/>
              </a:spcBef>
            </a:pPr>
            <a:endParaRPr lang="en-US" sz="4400" dirty="0"/>
          </a:p>
          <a:p>
            <a:pPr>
              <a:spcBef>
                <a:spcPts val="1200"/>
              </a:spcBef>
            </a:pPr>
            <a:r>
              <a:rPr lang="en-US" dirty="0" err="1"/>
              <a:t>Supercooling</a:t>
            </a:r>
            <a:r>
              <a:rPr lang="en-US" dirty="0"/>
              <a:t> in liquid</a:t>
            </a:r>
          </a:p>
        </p:txBody>
      </p:sp>
      <p:graphicFrame>
        <p:nvGraphicFramePr>
          <p:cNvPr id="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440353"/>
              </p:ext>
            </p:extLst>
          </p:nvPr>
        </p:nvGraphicFramePr>
        <p:xfrm>
          <a:off x="839730" y="1981636"/>
          <a:ext cx="37877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4" imgW="2145960" imgH="431640" progId="Equation.DSMT4">
                  <p:embed/>
                </p:oleObj>
              </mc:Choice>
              <mc:Fallback>
                <p:oleObj name="Equation" r:id="rId4" imgW="2145960" imgH="431640" progId="Equation.DSMT4">
                  <p:embed/>
                  <p:pic>
                    <p:nvPicPr>
                      <p:cNvPr id="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30" y="1981636"/>
                        <a:ext cx="3787775" cy="7397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220750"/>
              </p:ext>
            </p:extLst>
          </p:nvPr>
        </p:nvGraphicFramePr>
        <p:xfrm>
          <a:off x="839248" y="3347823"/>
          <a:ext cx="24860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6" imgW="1409400" imgH="253800" progId="Equation.DSMT4">
                  <p:embed/>
                </p:oleObj>
              </mc:Choice>
              <mc:Fallback>
                <p:oleObj name="Equation" r:id="rId6" imgW="1409400" imgH="253800" progId="Equation.DSMT4">
                  <p:embed/>
                  <p:pic>
                    <p:nvPicPr>
                      <p:cNvPr id="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248" y="3347823"/>
                        <a:ext cx="2486025" cy="4349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464296"/>
              </p:ext>
            </p:extLst>
          </p:nvPr>
        </p:nvGraphicFramePr>
        <p:xfrm>
          <a:off x="844549" y="3923472"/>
          <a:ext cx="3248025" cy="1217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8" imgW="1841400" imgH="711000" progId="Equation.DSMT4">
                  <p:embed/>
                </p:oleObj>
              </mc:Choice>
              <mc:Fallback>
                <p:oleObj name="Equation" r:id="rId8" imgW="1841400" imgH="711000" progId="Equation.DSMT4">
                  <p:embed/>
                  <p:pic>
                    <p:nvPicPr>
                      <p:cNvPr id="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49" y="3923472"/>
                        <a:ext cx="3248025" cy="12176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252"/>
              </p:ext>
            </p:extLst>
          </p:nvPr>
        </p:nvGraphicFramePr>
        <p:xfrm>
          <a:off x="849715" y="5312047"/>
          <a:ext cx="44132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0" imgW="2501640" imgH="431640" progId="Equation.DSMT4">
                  <p:embed/>
                </p:oleObj>
              </mc:Choice>
              <mc:Fallback>
                <p:oleObj name="Equation" r:id="rId10" imgW="2501640" imgH="431640" progId="Equation.DSMT4">
                  <p:embed/>
                  <p:pic>
                    <p:nvPicPr>
                      <p:cNvPr id="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715" y="5312047"/>
                        <a:ext cx="4413250" cy="7397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63056" y="5449136"/>
            <a:ext cx="3063660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900" u="sng" dirty="0"/>
              <a:t>Interface stability condition</a:t>
            </a:r>
          </a:p>
        </p:txBody>
      </p:sp>
    </p:spTree>
    <p:extLst>
      <p:ext uri="{BB962C8B-B14F-4D97-AF65-F5344CB8AC3E}">
        <p14:creationId xmlns:p14="http://schemas.microsoft.com/office/powerpoint/2010/main" val="401913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constitutional </a:t>
            </a:r>
            <a:r>
              <a:rPr lang="en-US" dirty="0" err="1"/>
              <a:t>supercooling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67146" y="1677620"/>
            <a:ext cx="1276721" cy="1216870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Solid </a:t>
            </a:r>
            <a:r>
              <a:rPr kumimoji="0" 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1843868" y="1677620"/>
            <a:ext cx="1973476" cy="1216870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6600"/>
                </a:solidFill>
                <a:latin typeface="Arial" charset="0"/>
              </a:rPr>
              <a:t>Liquid </a:t>
            </a:r>
            <a:r>
              <a:rPr lang="en-US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 flipV="1">
            <a:off x="559462" y="3273006"/>
            <a:ext cx="7685" cy="252587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56776" y="5792420"/>
            <a:ext cx="3260568" cy="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3617930" y="5352666"/>
            <a:ext cx="298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6003" y="3122502"/>
            <a:ext cx="460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567147" y="5570284"/>
            <a:ext cx="1287092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V="1">
            <a:off x="1843868" y="2894488"/>
            <a:ext cx="0" cy="28986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557808" y="5140079"/>
            <a:ext cx="463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i="1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a</a:t>
            </a:r>
            <a:endParaRPr lang="en-US" sz="2000" i="1" dirty="0">
              <a:latin typeface="Symbol" panose="05050102010706020507" pitchFamily="18" charset="2"/>
              <a:cs typeface="Times New Roman" panose="02020603050405020304" pitchFamily="18" charset="0"/>
            </a:endParaRPr>
          </a:p>
        </p:txBody>
      </p:sp>
      <p:sp>
        <p:nvSpPr>
          <p:cNvPr id="57" name="Freeform 56"/>
          <p:cNvSpPr/>
          <p:nvPr/>
        </p:nvSpPr>
        <p:spPr bwMode="auto">
          <a:xfrm>
            <a:off x="1842887" y="3741484"/>
            <a:ext cx="1936377" cy="1093517"/>
          </a:xfrm>
          <a:custGeom>
            <a:avLst/>
            <a:gdLst>
              <a:gd name="connsiteX0" fmla="*/ 0 w 1936377"/>
              <a:gd name="connsiteY0" fmla="*/ 0 h 1031404"/>
              <a:gd name="connsiteX1" fmla="*/ 530198 w 1936377"/>
              <a:gd name="connsiteY1" fmla="*/ 868295 h 1031404"/>
              <a:gd name="connsiteX2" fmla="*/ 1936377 w 1936377"/>
              <a:gd name="connsiteY2" fmla="*/ 1029660 h 1031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6377" h="1031404">
                <a:moveTo>
                  <a:pt x="0" y="0"/>
                </a:moveTo>
                <a:cubicBezTo>
                  <a:pt x="103734" y="348342"/>
                  <a:pt x="207469" y="696685"/>
                  <a:pt x="530198" y="868295"/>
                </a:cubicBezTo>
                <a:cubicBezTo>
                  <a:pt x="852927" y="1039905"/>
                  <a:pt x="1394652" y="1034782"/>
                  <a:pt x="1936377" y="1029660"/>
                </a:cubicBezTo>
              </a:path>
            </a:pathLst>
          </a:custGeom>
          <a:noFill/>
          <a:ln w="254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 flipV="1">
            <a:off x="1838870" y="4833152"/>
            <a:ext cx="1947672" cy="184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1376652" y="3533017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388580" y="463184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4956537" y="1682911"/>
            <a:ext cx="1276721" cy="1216870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Solid </a:t>
            </a:r>
            <a:r>
              <a:rPr kumimoji="0" 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6233259" y="1682911"/>
            <a:ext cx="1973476" cy="1216870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6600"/>
                </a:solidFill>
                <a:latin typeface="Arial" charset="0"/>
              </a:rPr>
              <a:t>Liquid </a:t>
            </a:r>
            <a:r>
              <a:rPr lang="en-US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cxnSp>
        <p:nvCxnSpPr>
          <p:cNvPr id="49" name="Straight Arrow Connector 48"/>
          <p:cNvCxnSpPr/>
          <p:nvPr/>
        </p:nvCxnSpPr>
        <p:spPr bwMode="auto">
          <a:xfrm flipV="1">
            <a:off x="4948853" y="3278297"/>
            <a:ext cx="7685" cy="252587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0" name="Straight Arrow Connector 49"/>
          <p:cNvCxnSpPr/>
          <p:nvPr/>
        </p:nvCxnSpPr>
        <p:spPr bwMode="auto">
          <a:xfrm>
            <a:off x="4946167" y="5797711"/>
            <a:ext cx="3260568" cy="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8007321" y="5357957"/>
            <a:ext cx="298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981578" y="3127793"/>
            <a:ext cx="421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 bwMode="auto">
          <a:xfrm flipV="1">
            <a:off x="6233259" y="2899779"/>
            <a:ext cx="0" cy="28986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66" name="TextBox 65"/>
          <p:cNvSpPr txBox="1"/>
          <p:nvPr/>
        </p:nvSpPr>
        <p:spPr>
          <a:xfrm>
            <a:off x="5337168" y="3747517"/>
            <a:ext cx="888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ight Arrow 2"/>
          <p:cNvSpPr/>
          <p:nvPr/>
        </p:nvSpPr>
        <p:spPr bwMode="auto">
          <a:xfrm>
            <a:off x="4162172" y="2979484"/>
            <a:ext cx="381000" cy="15240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332440" y="5021516"/>
            <a:ext cx="8981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238255" y="3086420"/>
            <a:ext cx="1902236" cy="2135151"/>
            <a:chOff x="6238255" y="3086420"/>
            <a:chExt cx="1902236" cy="2135151"/>
          </a:xfrm>
        </p:grpSpPr>
        <p:cxnSp>
          <p:nvCxnSpPr>
            <p:cNvPr id="11" name="Straight Connector 10"/>
            <p:cNvCxnSpPr>
              <a:cxnSpLocks/>
            </p:cNvCxnSpPr>
            <p:nvPr/>
          </p:nvCxnSpPr>
          <p:spPr bwMode="auto">
            <a:xfrm flipV="1">
              <a:off x="6238255" y="3280691"/>
              <a:ext cx="483337" cy="194088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6644768" y="3086420"/>
              <a:ext cx="14957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Critical </a:t>
              </a:r>
              <a:r>
                <a:rPr lang="en-US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230571" y="3668833"/>
            <a:ext cx="2218966" cy="1696808"/>
            <a:chOff x="6230571" y="3668833"/>
            <a:chExt cx="2218966" cy="1696808"/>
          </a:xfrm>
        </p:grpSpPr>
        <p:sp>
          <p:nvSpPr>
            <p:cNvPr id="34" name="Freeform 33"/>
            <p:cNvSpPr/>
            <p:nvPr/>
          </p:nvSpPr>
          <p:spPr bwMode="auto">
            <a:xfrm>
              <a:off x="6243640" y="3961057"/>
              <a:ext cx="1533524" cy="1263408"/>
            </a:xfrm>
            <a:custGeom>
              <a:avLst/>
              <a:gdLst>
                <a:gd name="connsiteX0" fmla="*/ 0 w 1581150"/>
                <a:gd name="connsiteY0" fmla="*/ 1263408 h 1263408"/>
                <a:gd name="connsiteX1" fmla="*/ 157162 w 1581150"/>
                <a:gd name="connsiteY1" fmla="*/ 730008 h 1263408"/>
                <a:gd name="connsiteX2" fmla="*/ 395287 w 1581150"/>
                <a:gd name="connsiteY2" fmla="*/ 329958 h 1263408"/>
                <a:gd name="connsiteX3" fmla="*/ 747712 w 1581150"/>
                <a:gd name="connsiteY3" fmla="*/ 106120 h 1263408"/>
                <a:gd name="connsiteX4" fmla="*/ 1300162 w 1581150"/>
                <a:gd name="connsiteY4" fmla="*/ 10870 h 1263408"/>
                <a:gd name="connsiteX5" fmla="*/ 1581150 w 1581150"/>
                <a:gd name="connsiteY5" fmla="*/ 6108 h 1263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81150" h="1263408">
                  <a:moveTo>
                    <a:pt x="0" y="1263408"/>
                  </a:moveTo>
                  <a:cubicBezTo>
                    <a:pt x="45640" y="1074495"/>
                    <a:pt x="91281" y="885583"/>
                    <a:pt x="157162" y="730008"/>
                  </a:cubicBezTo>
                  <a:cubicBezTo>
                    <a:pt x="223043" y="574433"/>
                    <a:pt x="296862" y="433939"/>
                    <a:pt x="395287" y="329958"/>
                  </a:cubicBezTo>
                  <a:cubicBezTo>
                    <a:pt x="493712" y="225977"/>
                    <a:pt x="596900" y="159301"/>
                    <a:pt x="747712" y="106120"/>
                  </a:cubicBezTo>
                  <a:cubicBezTo>
                    <a:pt x="898524" y="52939"/>
                    <a:pt x="1161256" y="27539"/>
                    <a:pt x="1300162" y="10870"/>
                  </a:cubicBezTo>
                  <a:cubicBezTo>
                    <a:pt x="1439068" y="-5799"/>
                    <a:pt x="1510109" y="154"/>
                    <a:pt x="1581150" y="6108"/>
                  </a:cubicBezTo>
                </a:path>
              </a:pathLst>
            </a:custGeom>
            <a:pattFill prst="wdDnDiag">
              <a:fgClr>
                <a:srgbClr val="0000FF"/>
              </a:fgClr>
              <a:bgClr>
                <a:schemeClr val="bg1"/>
              </a:bgClr>
            </a:patt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70" name="Straight Connector 69"/>
            <p:cNvCxnSpPr>
              <a:stCxn id="69" idx="3"/>
            </p:cNvCxnSpPr>
            <p:nvPr/>
          </p:nvCxnSpPr>
          <p:spPr bwMode="auto">
            <a:xfrm flipV="1">
              <a:off x="6230571" y="3668833"/>
              <a:ext cx="1918305" cy="155273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" name="TextBox 70"/>
            <p:cNvSpPr txBox="1"/>
            <p:nvPr/>
          </p:nvSpPr>
          <p:spPr>
            <a:xfrm>
              <a:off x="6708844" y="4719310"/>
              <a:ext cx="17406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0000FF"/>
                  </a:solidFill>
                </a:rPr>
                <a:t>Supercooling</a:t>
              </a:r>
              <a:r>
                <a:rPr lang="en-US" dirty="0">
                  <a:solidFill>
                    <a:srgbClr val="0000FF"/>
                  </a:solidFill>
                </a:rPr>
                <a:t> zone </a:t>
              </a:r>
              <a:r>
                <a:rPr lang="en-US" dirty="0">
                  <a:solidFill>
                    <a:srgbClr val="0000FF"/>
                  </a:solidFill>
                  <a:latin typeface="Symbol" panose="05050102010706020507" pitchFamily="18" charset="2"/>
                </a:rPr>
                <a:t>D</a:t>
              </a:r>
              <a:r>
                <a:rPr lang="en-US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i="1" baseline="-250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&gt; 0</a:t>
              </a:r>
            </a:p>
          </p:txBody>
        </p:sp>
      </p:grpSp>
      <p:sp>
        <p:nvSpPr>
          <p:cNvPr id="60" name="Freeform 59"/>
          <p:cNvSpPr/>
          <p:nvPr/>
        </p:nvSpPr>
        <p:spPr bwMode="auto">
          <a:xfrm flipV="1">
            <a:off x="6239555" y="3950973"/>
            <a:ext cx="1936377" cy="1265453"/>
          </a:xfrm>
          <a:custGeom>
            <a:avLst/>
            <a:gdLst>
              <a:gd name="connsiteX0" fmla="*/ 0 w 1936377"/>
              <a:gd name="connsiteY0" fmla="*/ 0 h 1031404"/>
              <a:gd name="connsiteX1" fmla="*/ 530198 w 1936377"/>
              <a:gd name="connsiteY1" fmla="*/ 868295 h 1031404"/>
              <a:gd name="connsiteX2" fmla="*/ 1936377 w 1936377"/>
              <a:gd name="connsiteY2" fmla="*/ 1029660 h 1031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6377" h="1031404">
                <a:moveTo>
                  <a:pt x="0" y="0"/>
                </a:moveTo>
                <a:cubicBezTo>
                  <a:pt x="103734" y="348342"/>
                  <a:pt x="207469" y="696685"/>
                  <a:pt x="530198" y="868295"/>
                </a:cubicBezTo>
                <a:cubicBezTo>
                  <a:pt x="852927" y="1039905"/>
                  <a:pt x="1394652" y="1034782"/>
                  <a:pt x="1936377" y="1029660"/>
                </a:cubicBezTo>
              </a:path>
            </a:pathLst>
          </a:custGeom>
          <a:noFill/>
          <a:ln w="254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5" name="Straight Arrow Connector 64"/>
          <p:cNvCxnSpPr/>
          <p:nvPr/>
        </p:nvCxnSpPr>
        <p:spPr bwMode="auto">
          <a:xfrm flipV="1">
            <a:off x="6228260" y="3958552"/>
            <a:ext cx="1947672" cy="184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1489255" y="5798884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endPara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83010" y="5800605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endPara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86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u="sng" dirty="0"/>
              <a:t>Interface stability criterion:</a:t>
            </a:r>
            <a:r>
              <a:rPr lang="en-US" dirty="0"/>
              <a:t> </a:t>
            </a:r>
            <a:r>
              <a:rPr lang="en-US" dirty="0" err="1"/>
              <a:t>supercooling</a:t>
            </a:r>
            <a:r>
              <a:rPr lang="en-US" dirty="0"/>
              <a:t> decreases away from the solid-liquid interface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Single-component system: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Binary or multi-component system:</a:t>
            </a:r>
          </a:p>
          <a:p>
            <a:pPr>
              <a:spcBef>
                <a:spcPts val="1200"/>
              </a:spcBef>
            </a:pPr>
            <a:r>
              <a:rPr lang="en-US" dirty="0"/>
              <a:t>In single component systems, latent heat removal from the solid phase side usually indicates stable interface</a:t>
            </a:r>
          </a:p>
          <a:p>
            <a:pPr>
              <a:spcBef>
                <a:spcPts val="1200"/>
              </a:spcBef>
            </a:pPr>
            <a:r>
              <a:rPr lang="en-US" dirty="0"/>
              <a:t>Phase transition occurring at condition far away from equilibrium (large </a:t>
            </a:r>
            <a:r>
              <a:rPr lang="en-US" dirty="0" err="1"/>
              <a:t>supercooling</a:t>
            </a:r>
            <a:r>
              <a:rPr lang="en-US" dirty="0"/>
              <a:t>) is often accompanied by dendritic growth</a:t>
            </a:r>
          </a:p>
          <a:p>
            <a:pPr>
              <a:spcBef>
                <a:spcPts val="1200"/>
              </a:spcBef>
            </a:pPr>
            <a:r>
              <a:rPr lang="en-US" dirty="0"/>
              <a:t>Impurities can lead to constitutional </a:t>
            </a:r>
            <a:r>
              <a:rPr lang="en-US" dirty="0" err="1"/>
              <a:t>supercooling</a:t>
            </a:r>
            <a:r>
              <a:rPr lang="en-US" dirty="0"/>
              <a:t> and dendrite growth (even in nominally ‘single-component’ alloys)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420437"/>
              </p:ext>
            </p:extLst>
          </p:nvPr>
        </p:nvGraphicFramePr>
        <p:xfrm>
          <a:off x="4716716" y="2293684"/>
          <a:ext cx="21272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1206360" imgH="253800" progId="Equation.DSMT4">
                  <p:embed/>
                </p:oleObj>
              </mc:Choice>
              <mc:Fallback>
                <p:oleObj name="Equation" r:id="rId3" imgW="1206360" imgH="2538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716" y="2293684"/>
                        <a:ext cx="2127250" cy="4349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051386"/>
              </p:ext>
            </p:extLst>
          </p:nvPr>
        </p:nvGraphicFramePr>
        <p:xfrm>
          <a:off x="5735891" y="2784221"/>
          <a:ext cx="24860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5" imgW="1409400" imgH="253800" progId="Equation.DSMT4">
                  <p:embed/>
                </p:oleObj>
              </mc:Choice>
              <mc:Fallback>
                <p:oleObj name="Equation" r:id="rId5" imgW="1409400" imgH="2538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891" y="2784221"/>
                        <a:ext cx="2486025" cy="4349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508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/>
              <a:t> – supercooling, defined as the difference between the liquidus temperature and the phase transition temperature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/>
              <a:t> – melting point or liquidus temperature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/>
              <a:t> – temperature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– coordinate along the x-axis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/>
              <a:t> /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/>
              <a:t> – thermal conductivity of solid / liquid phase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/>
              <a:t> – precipitate growth rate measured by the velocity of the solid-liquid interface</a:t>
            </a:r>
          </a:p>
          <a:p>
            <a:r>
              <a:rPr lang="en-US" dirty="0" err="1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/>
              <a:t> – enthalpy of fusion per unit volume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/>
              <a:t> – concentration of component B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/>
              <a:t> – concentration of B in the starting liquid phase</a:t>
            </a:r>
          </a:p>
        </p:txBody>
      </p:sp>
    </p:spTree>
    <p:extLst>
      <p:ext uri="{BB962C8B-B14F-4D97-AF65-F5344CB8AC3E}">
        <p14:creationId xmlns:p14="http://schemas.microsoft.com/office/powerpoint/2010/main" val="143878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/>
              <a:t> – temperature at which the solidification takes place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a</a:t>
            </a:r>
            <a:r>
              <a:rPr lang="en-US" dirty="0"/>
              <a:t> /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/>
              <a:t> – equilibrium concentration of component B in the </a:t>
            </a:r>
            <a:r>
              <a:rPr lang="en-US" i="1" dirty="0">
                <a:latin typeface="Symbol" panose="05050102010706020507" pitchFamily="18" charset="2"/>
              </a:rPr>
              <a:t>a</a:t>
            </a:r>
            <a:r>
              <a:rPr lang="en-US" dirty="0"/>
              <a:t> / liquid phase at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dirty="0"/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/>
              <a:t> – diffusion coefficient of B in the liquid phase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/>
              <a:t> – liquidus temperature of the A-B binary alloy, which is a function of the alloy composition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114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Dendritic growth</a:t>
            </a:r>
          </a:p>
        </p:txBody>
      </p:sp>
      <p:pic>
        <p:nvPicPr>
          <p:cNvPr id="5" name="vVLZOoWknYI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3400" y="1615568"/>
            <a:ext cx="8001000" cy="45434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2DF78F-9D4F-4EB9-9E01-26EF9E989251}"/>
              </a:ext>
            </a:extLst>
          </p:cNvPr>
          <p:cNvSpPr txBox="1"/>
          <p:nvPr/>
        </p:nvSpPr>
        <p:spPr>
          <a:xfrm>
            <a:off x="7048180" y="6209980"/>
            <a:ext cx="16097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© Aqueous Technologies</a:t>
            </a:r>
          </a:p>
        </p:txBody>
      </p:sp>
    </p:spTree>
    <p:extLst>
      <p:ext uri="{BB962C8B-B14F-4D97-AF65-F5344CB8AC3E}">
        <p14:creationId xmlns:p14="http://schemas.microsoft.com/office/powerpoint/2010/main" val="1107554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for dendritic growth: interface instability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253548" y="1624469"/>
            <a:ext cx="4305300" cy="16764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0000"/>
                </a:schemeClr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Liquid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462848" y="1624469"/>
            <a:ext cx="1790700" cy="167640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Solid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613325" y="242456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303471" y="242456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82148" y="203193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72294" y="203193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858306"/>
              </p:ext>
            </p:extLst>
          </p:nvPr>
        </p:nvGraphicFramePr>
        <p:xfrm>
          <a:off x="4955962" y="2765492"/>
          <a:ext cx="24860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4" imgW="1409400" imgH="253800" progId="Equation.DSMT4">
                  <p:embed/>
                </p:oleObj>
              </mc:Choice>
              <mc:Fallback>
                <p:oleObj name="Equation" r:id="rId4" imgW="1409400" imgH="25380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5962" y="2765492"/>
                        <a:ext cx="2486025" cy="4349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 bwMode="auto">
          <a:xfrm>
            <a:off x="6484684" y="1913013"/>
            <a:ext cx="838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7164974" y="1917885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656398"/>
              </p:ext>
            </p:extLst>
          </p:nvPr>
        </p:nvGraphicFramePr>
        <p:xfrm>
          <a:off x="1577148" y="3428173"/>
          <a:ext cx="20621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6" imgW="1168200" imgH="253800" progId="Equation.DSMT4">
                  <p:embed/>
                </p:oleObj>
              </mc:Choice>
              <mc:Fallback>
                <p:oleObj name="Equation" r:id="rId6" imgW="1168200" imgH="25380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148" y="3428173"/>
                        <a:ext cx="2062163" cy="4349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807624" y="3437921"/>
            <a:ext cx="36599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Stable interface: planar growth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3253548" y="4149260"/>
            <a:ext cx="4305300" cy="1676400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alpha val="80000"/>
                </a:schemeClr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Liquid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1462848" y="4149260"/>
            <a:ext cx="1790700" cy="167640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Solid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3613325" y="494936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303471" y="494936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82148" y="455672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72294" y="455672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</a:t>
            </a: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6484684" y="4437804"/>
            <a:ext cx="838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7164974" y="4442676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302441"/>
              </p:ext>
            </p:extLst>
          </p:nvPr>
        </p:nvGraphicFramePr>
        <p:xfrm>
          <a:off x="1356232" y="5945279"/>
          <a:ext cx="20621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8" imgW="1168200" imgH="253800" progId="Equation.DSMT4">
                  <p:embed/>
                </p:oleObj>
              </mc:Choice>
              <mc:Fallback>
                <p:oleObj name="Equation" r:id="rId8" imgW="1168200" imgH="25380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232" y="5945279"/>
                        <a:ext cx="2062163" cy="4349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3536719" y="5962712"/>
            <a:ext cx="4201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Unstable interface: dendritic growth</a:t>
            </a:r>
          </a:p>
        </p:txBody>
      </p:sp>
    </p:spTree>
    <p:extLst>
      <p:ext uri="{BB962C8B-B14F-4D97-AF65-F5344CB8AC3E}">
        <p14:creationId xmlns:p14="http://schemas.microsoft.com/office/powerpoint/2010/main" val="93097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Bridgman-</a:t>
            </a:r>
            <a:r>
              <a:rPr lang="en-US" dirty="0" err="1"/>
              <a:t>Stockbarger</a:t>
            </a:r>
            <a:r>
              <a:rPr lang="en-US" dirty="0"/>
              <a:t> crystal growth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F28B03-81B5-4A10-B9D4-3B1ABBE7D2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84" t="9910" r="26923" b="12233"/>
          <a:stretch/>
        </p:blipFill>
        <p:spPr>
          <a:xfrm>
            <a:off x="685800" y="1676400"/>
            <a:ext cx="3581400" cy="4191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031ABF-A4E1-42B3-A784-EE44A267A09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2645" y="1913376"/>
            <a:ext cx="3781103" cy="40782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7DAC2EA-29DB-445B-A793-57EAAC86163F}"/>
              </a:ext>
            </a:extLst>
          </p:cNvPr>
          <p:cNvSpPr txBox="1"/>
          <p:nvPr/>
        </p:nvSpPr>
        <p:spPr>
          <a:xfrm>
            <a:off x="1767968" y="2590800"/>
            <a:ext cx="541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melt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20F6605-AA80-46D1-AC4A-6CFA78702C86}"/>
              </a:ext>
            </a:extLst>
          </p:cNvPr>
          <p:cNvCxnSpPr/>
          <p:nvPr/>
        </p:nvCxnSpPr>
        <p:spPr bwMode="auto">
          <a:xfrm>
            <a:off x="2027304" y="4038600"/>
            <a:ext cx="0" cy="10668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FB375A-4F4F-4C48-A864-436A98CF24A9}"/>
              </a:ext>
            </a:extLst>
          </p:cNvPr>
          <p:cNvSpPr/>
          <p:nvPr/>
        </p:nvSpPr>
        <p:spPr bwMode="auto">
          <a:xfrm rot="5400000">
            <a:off x="3581923" y="3831858"/>
            <a:ext cx="1996161" cy="231161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080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Bridgman-</a:t>
            </a:r>
            <a:r>
              <a:rPr lang="en-US" dirty="0" err="1"/>
              <a:t>Stockbarger</a:t>
            </a:r>
            <a:r>
              <a:rPr lang="en-US" dirty="0"/>
              <a:t> crystal growth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172200" y="1676401"/>
            <a:ext cx="2362200" cy="1142999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0000"/>
                </a:schemeClr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Liquid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648200" y="1676400"/>
            <a:ext cx="1524000" cy="1142999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Solid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4648200" y="3093464"/>
            <a:ext cx="0" cy="30883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640515" y="6197165"/>
            <a:ext cx="3832861" cy="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4665937" y="296220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43605" y="5741354"/>
            <a:ext cx="298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4648199" y="4635783"/>
            <a:ext cx="1513435" cy="127195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6161634" y="2819399"/>
            <a:ext cx="0" cy="3377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V="1">
            <a:off x="6161634" y="3747945"/>
            <a:ext cx="2319426" cy="88783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 flipH="1">
            <a:off x="4648200" y="4643469"/>
            <a:ext cx="151343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4648199" y="4207823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41" name="Right Arrow 40"/>
          <p:cNvSpPr/>
          <p:nvPr/>
        </p:nvSpPr>
        <p:spPr bwMode="auto">
          <a:xfrm flipH="1">
            <a:off x="5457715" y="3261409"/>
            <a:ext cx="952738" cy="609600"/>
          </a:xfrm>
          <a:prstGeom prst="rightArrow">
            <a:avLst>
              <a:gd name="adj1" fmla="val 50000"/>
              <a:gd name="adj2" fmla="val 41177"/>
            </a:avLst>
          </a:prstGeom>
          <a:gradFill>
            <a:gsLst>
              <a:gs pos="0">
                <a:schemeClr val="accent2">
                  <a:shade val="51000"/>
                  <a:satMod val="130000"/>
                  <a:alpha val="70000"/>
                </a:schemeClr>
              </a:gs>
              <a:gs pos="80000">
                <a:schemeClr val="accent2">
                  <a:shade val="93000"/>
                  <a:satMod val="130000"/>
                  <a:alpha val="70000"/>
                </a:schemeClr>
              </a:gs>
              <a:gs pos="100000">
                <a:schemeClr val="accent2">
                  <a:shade val="94000"/>
                  <a:satMod val="135000"/>
                  <a:alpha val="70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48628" y="3389227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Heat flux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53601" y="4984404"/>
            <a:ext cx="14990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Single-component system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C701DC7-116B-4CE7-8421-FD28436A805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60" y="1603249"/>
            <a:ext cx="4180865" cy="450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76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Bridgman-</a:t>
            </a:r>
            <a:r>
              <a:rPr lang="en-US" dirty="0" err="1"/>
              <a:t>Stockbarger</a:t>
            </a:r>
            <a:r>
              <a:rPr lang="en-US" dirty="0"/>
              <a:t> crystal growth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199" y="1455484"/>
            <a:ext cx="3740237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Heat flux continuity at solid-liquid interface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sz="1400" dirty="0"/>
          </a:p>
          <a:p>
            <a:pPr>
              <a:spcBef>
                <a:spcPts val="1200"/>
              </a:spcBef>
            </a:pPr>
            <a:r>
              <a:rPr lang="en-US" dirty="0" err="1"/>
              <a:t>Supercooling</a:t>
            </a:r>
            <a:r>
              <a:rPr lang="en-US" dirty="0"/>
              <a:t> in liquid</a:t>
            </a: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050316"/>
              </p:ext>
            </p:extLst>
          </p:nvPr>
        </p:nvGraphicFramePr>
        <p:xfrm>
          <a:off x="844646" y="2313683"/>
          <a:ext cx="333692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4" imgW="1892160" imgH="444240" progId="Equation.DSMT4">
                  <p:embed/>
                </p:oleObj>
              </mc:Choice>
              <mc:Fallback>
                <p:oleObj name="Equation" r:id="rId4" imgW="1892160" imgH="44424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646" y="2313683"/>
                        <a:ext cx="3336925" cy="7604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 bwMode="auto">
          <a:xfrm>
            <a:off x="6172200" y="1676401"/>
            <a:ext cx="2362200" cy="1142999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0000"/>
                </a:schemeClr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Liquid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648200" y="1676400"/>
            <a:ext cx="1524000" cy="1142999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Solid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flipV="1">
            <a:off x="4648200" y="3093464"/>
            <a:ext cx="0" cy="30883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4640515" y="6197165"/>
            <a:ext cx="3832861" cy="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4665937" y="296220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43605" y="5741354"/>
            <a:ext cx="298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 flipV="1">
            <a:off x="4648199" y="4635783"/>
            <a:ext cx="1513435" cy="127195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flipV="1">
            <a:off x="6161634" y="2819399"/>
            <a:ext cx="0" cy="3377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6161634" y="3747945"/>
            <a:ext cx="2319426" cy="88783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>
            <a:off x="4648200" y="4643469"/>
            <a:ext cx="151343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4648199" y="4207823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35" name="Right Arrow 34"/>
          <p:cNvSpPr/>
          <p:nvPr/>
        </p:nvSpPr>
        <p:spPr bwMode="auto">
          <a:xfrm flipH="1">
            <a:off x="5457715" y="3261409"/>
            <a:ext cx="952738" cy="609600"/>
          </a:xfrm>
          <a:prstGeom prst="rightArrow">
            <a:avLst>
              <a:gd name="adj1" fmla="val 50000"/>
              <a:gd name="adj2" fmla="val 41177"/>
            </a:avLst>
          </a:prstGeom>
          <a:gradFill>
            <a:gsLst>
              <a:gs pos="0">
                <a:schemeClr val="accent2">
                  <a:shade val="51000"/>
                  <a:satMod val="130000"/>
                  <a:alpha val="70000"/>
                </a:schemeClr>
              </a:gs>
              <a:gs pos="80000">
                <a:schemeClr val="accent2">
                  <a:shade val="93000"/>
                  <a:satMod val="130000"/>
                  <a:alpha val="70000"/>
                </a:schemeClr>
              </a:gs>
              <a:gs pos="100000">
                <a:schemeClr val="accent2">
                  <a:shade val="94000"/>
                  <a:satMod val="135000"/>
                  <a:alpha val="70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48628" y="3389227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Heat flux</a:t>
            </a:r>
          </a:p>
        </p:txBody>
      </p:sp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819067"/>
              </p:ext>
            </p:extLst>
          </p:nvPr>
        </p:nvGraphicFramePr>
        <p:xfrm>
          <a:off x="838200" y="3659188"/>
          <a:ext cx="205740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6" imgW="1168200" imgH="444240" progId="Equation.DSMT4">
                  <p:embed/>
                </p:oleObj>
              </mc:Choice>
              <mc:Fallback>
                <p:oleObj name="Equation" r:id="rId6" imgW="1168200" imgH="44424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659188"/>
                        <a:ext cx="2057400" cy="7604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6853601" y="4984404"/>
            <a:ext cx="14990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Single-component system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724740" y="5189284"/>
            <a:ext cx="3354924" cy="1000198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18288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Planar </a:t>
            </a:r>
            <a:r>
              <a:rPr lang="en-US" sz="2000" dirty="0" smtClean="0"/>
              <a:t>interface: heat removal via the solid side</a:t>
            </a:r>
            <a:endParaRPr lang="en-US" sz="2000" dirty="0"/>
          </a:p>
        </p:txBody>
      </p:sp>
      <p:graphicFrame>
        <p:nvGraphicFramePr>
          <p:cNvPr id="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091388"/>
              </p:ext>
            </p:extLst>
          </p:nvPr>
        </p:nvGraphicFramePr>
        <p:xfrm>
          <a:off x="844646" y="4545421"/>
          <a:ext cx="1636712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8" imgW="927000" imgH="215640" progId="Equation.DSMT4">
                  <p:embed/>
                </p:oleObj>
              </mc:Choice>
              <mc:Fallback>
                <p:oleObj name="Equation" r:id="rId8" imgW="927000" imgH="215640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646" y="4545421"/>
                        <a:ext cx="1636712" cy="3683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554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Solidification in a </a:t>
            </a:r>
            <a:r>
              <a:rPr lang="en-US" dirty="0" err="1"/>
              <a:t>supercooled</a:t>
            </a:r>
            <a:r>
              <a:rPr lang="en-US" dirty="0"/>
              <a:t> liquid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4648200" y="1676400"/>
            <a:ext cx="1524000" cy="1142999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Solid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4648200" y="3093464"/>
            <a:ext cx="0" cy="30883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4640515" y="6197165"/>
            <a:ext cx="3832861" cy="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4665937" y="296220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43605" y="5741354"/>
            <a:ext cx="298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4640515" y="4196957"/>
            <a:ext cx="1513436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6161634" y="2819399"/>
            <a:ext cx="0" cy="3377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6157793" y="4196957"/>
            <a:ext cx="2235051" cy="145027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H="1">
            <a:off x="4655884" y="4088446"/>
            <a:ext cx="373696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648198" y="3642232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5" name="Right Arrow 14"/>
          <p:cNvSpPr/>
          <p:nvPr/>
        </p:nvSpPr>
        <p:spPr bwMode="auto">
          <a:xfrm rot="10800000" flipH="1">
            <a:off x="5730369" y="3264184"/>
            <a:ext cx="952738" cy="609600"/>
          </a:xfrm>
          <a:prstGeom prst="rightArrow">
            <a:avLst>
              <a:gd name="adj1" fmla="val 50000"/>
              <a:gd name="adj2" fmla="val 41177"/>
            </a:avLst>
          </a:prstGeom>
          <a:gradFill>
            <a:gsLst>
              <a:gs pos="0">
                <a:schemeClr val="accent2">
                  <a:shade val="51000"/>
                  <a:satMod val="130000"/>
                  <a:alpha val="70000"/>
                </a:schemeClr>
              </a:gs>
              <a:gs pos="80000">
                <a:schemeClr val="accent2">
                  <a:shade val="93000"/>
                  <a:satMod val="130000"/>
                  <a:alpha val="70000"/>
                </a:schemeClr>
              </a:gs>
              <a:gs pos="100000">
                <a:schemeClr val="accent2">
                  <a:shade val="94000"/>
                  <a:satMod val="135000"/>
                  <a:alpha val="70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25287" y="3388969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Heat flux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095" y="5137222"/>
            <a:ext cx="14990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Single-component system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6172200" y="1675188"/>
            <a:ext cx="2301176" cy="1144211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alpha val="80000"/>
                </a:schemeClr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chemeClr val="bg1"/>
                </a:solidFill>
                <a:latin typeface="Arial" charset="0"/>
              </a:rPr>
              <a:t>Supercooled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 liquid</a:t>
            </a:r>
          </a:p>
        </p:txBody>
      </p:sp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989064"/>
              </p:ext>
            </p:extLst>
          </p:nvPr>
        </p:nvGraphicFramePr>
        <p:xfrm>
          <a:off x="834724" y="2287587"/>
          <a:ext cx="212725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4" imgW="1206360" imgH="444240" progId="Equation.DSMT4">
                  <p:embed/>
                </p:oleObj>
              </mc:Choice>
              <mc:Fallback>
                <p:oleObj name="Equation" r:id="rId4" imgW="1206360" imgH="44424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724" y="2287587"/>
                        <a:ext cx="2127250" cy="7604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57199" y="1455484"/>
            <a:ext cx="3740237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Heat flux continuity at solid-liquid interface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sz="1200" dirty="0"/>
          </a:p>
          <a:p>
            <a:pPr>
              <a:spcBef>
                <a:spcPts val="1200"/>
              </a:spcBef>
            </a:pPr>
            <a:r>
              <a:rPr lang="en-US" dirty="0" err="1"/>
              <a:t>Supercooling</a:t>
            </a:r>
            <a:r>
              <a:rPr lang="en-US" dirty="0"/>
              <a:t> in liquid</a:t>
            </a:r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526803"/>
              </p:ext>
            </p:extLst>
          </p:nvPr>
        </p:nvGraphicFramePr>
        <p:xfrm>
          <a:off x="834724" y="3639084"/>
          <a:ext cx="187960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6" imgW="1066680" imgH="444240" progId="Equation.DSMT4">
                  <p:embed/>
                </p:oleObj>
              </mc:Choice>
              <mc:Fallback>
                <p:oleObj name="Equation" r:id="rId6" imgW="1066680" imgH="44424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724" y="3639084"/>
                        <a:ext cx="1879600" cy="7604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684607"/>
              </p:ext>
            </p:extLst>
          </p:nvPr>
        </p:nvGraphicFramePr>
        <p:xfrm>
          <a:off x="844646" y="4530053"/>
          <a:ext cx="1636712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8" imgW="927000" imgH="215640" progId="Equation.DSMT4">
                  <p:embed/>
                </p:oleObj>
              </mc:Choice>
              <mc:Fallback>
                <p:oleObj name="Equation" r:id="rId8" imgW="927000" imgH="215640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646" y="4530053"/>
                        <a:ext cx="1636712" cy="3683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 bwMode="auto">
          <a:xfrm>
            <a:off x="770845" y="5189284"/>
            <a:ext cx="3185388" cy="1000198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18288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Heat extraction is more efficient at dendrites</a:t>
            </a:r>
          </a:p>
        </p:txBody>
      </p:sp>
    </p:spTree>
    <p:extLst>
      <p:ext uri="{BB962C8B-B14F-4D97-AF65-F5344CB8AC3E}">
        <p14:creationId xmlns:p14="http://schemas.microsoft.com/office/powerpoint/2010/main" val="192597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Dendrite branching and crystallography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52" y="1646304"/>
            <a:ext cx="4114800" cy="41065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86268" y="4839020"/>
            <a:ext cx="36551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Directionally solidified Co-Sm-Cu alloy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531846" y="1744916"/>
            <a:ext cx="1028551" cy="1479085"/>
            <a:chOff x="1531846" y="1744916"/>
            <a:chExt cx="1028551" cy="1479085"/>
          </a:xfrm>
        </p:grpSpPr>
        <p:cxnSp>
          <p:nvCxnSpPr>
            <p:cNvPr id="9" name="Straight Arrow Connector 8"/>
            <p:cNvCxnSpPr/>
            <p:nvPr/>
          </p:nvCxnSpPr>
          <p:spPr bwMode="auto">
            <a:xfrm flipH="1" flipV="1">
              <a:off x="2234133" y="1744916"/>
              <a:ext cx="310896" cy="886968"/>
            </a:xfrm>
            <a:prstGeom prst="straightConnector1">
              <a:avLst/>
            </a:prstGeom>
            <a:solidFill>
              <a:schemeClr val="accent1"/>
            </a:solidFill>
            <a:ln w="317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 flipH="1">
              <a:off x="1981200" y="2635213"/>
              <a:ext cx="579197" cy="219456"/>
            </a:xfrm>
            <a:prstGeom prst="straightConnector1">
              <a:avLst/>
            </a:prstGeom>
            <a:solidFill>
              <a:schemeClr val="accent1"/>
            </a:solidFill>
            <a:ln w="317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1531846" y="2854669"/>
              <a:ext cx="8386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&lt;100&gt;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368EBB4-DCBA-43C6-AFE2-D4F4E44BC344}"/>
              </a:ext>
            </a:extLst>
          </p:cNvPr>
          <p:cNvSpPr txBox="1"/>
          <p:nvPr/>
        </p:nvSpPr>
        <p:spPr>
          <a:xfrm>
            <a:off x="737483" y="5924274"/>
            <a:ext cx="36150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Image credit: University of Cambridge CC BY-NC-SA 2.0 UK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8B0B11-C99D-43E5-B765-C3FD67D33592}"/>
              </a:ext>
            </a:extLst>
          </p:cNvPr>
          <p:cNvSpPr txBox="1"/>
          <p:nvPr/>
        </p:nvSpPr>
        <p:spPr>
          <a:xfrm>
            <a:off x="5462724" y="5924274"/>
            <a:ext cx="26100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Image credit: Alexey </a:t>
            </a:r>
            <a:r>
              <a:rPr lang="en-US" sz="1000" dirty="0" err="1"/>
              <a:t>Kljatov</a:t>
            </a:r>
            <a:r>
              <a:rPr lang="en-US" sz="1000" dirty="0"/>
              <a:t> CC BY-SA 4.0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12494F1-35FA-4D2B-90CE-483E72B882E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14" t="13520" r="24395" b="12910"/>
          <a:stretch/>
        </p:blipFill>
        <p:spPr>
          <a:xfrm>
            <a:off x="4943938" y="1646303"/>
            <a:ext cx="3647582" cy="4106569"/>
          </a:xfrm>
          <a:prstGeom prst="rect">
            <a:avLst/>
          </a:prstGeom>
          <a:ln w="15875">
            <a:noFill/>
          </a:ln>
        </p:spPr>
      </p:pic>
    </p:spTree>
    <p:extLst>
      <p:ext uri="{BB962C8B-B14F-4D97-AF65-F5344CB8AC3E}">
        <p14:creationId xmlns:p14="http://schemas.microsoft.com/office/powerpoint/2010/main" val="37019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CapNpKHJ_M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77333" y="914400"/>
            <a:ext cx="7721600" cy="43434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77333" y="5410200"/>
            <a:ext cx="772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solidFill>
                  <a:srgbClr val="1A1818"/>
                </a:solidFill>
                <a:latin typeface="Lucida Grande"/>
              </a:rPr>
              <a:t>“</a:t>
            </a:r>
            <a:r>
              <a:rPr lang="en-US" sz="1600" i="1" dirty="0">
                <a:solidFill>
                  <a:srgbClr val="1A1818"/>
                </a:solidFill>
                <a:latin typeface="Lucida Grande"/>
              </a:rPr>
              <a:t>At sub-zero temperature, moisture from the surrounding atmosphere condenses almost immediately. The dendritic form of the crystallization is a natural fractal pattern.</a:t>
            </a:r>
            <a:r>
              <a:rPr lang="en-US" sz="1600" dirty="0">
                <a:solidFill>
                  <a:srgbClr val="1A1818"/>
                </a:solidFill>
                <a:latin typeface="Lucida Grande"/>
              </a:rPr>
              <a:t>”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4689882" y="6047840"/>
            <a:ext cx="37529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1600" dirty="0">
                <a:solidFill>
                  <a:srgbClr val="1A1818"/>
                </a:solidFill>
                <a:latin typeface="Lucida Grande"/>
              </a:rPr>
              <a:t>– Francis Chee / </a:t>
            </a:r>
            <a:r>
              <a:rPr lang="en-US" sz="1600" dirty="0">
                <a:solidFill>
                  <a:srgbClr val="1A1818"/>
                </a:solidFill>
                <a:latin typeface="Lucida Grande"/>
                <a:hlinkClick r:id="rId4"/>
              </a:rPr>
              <a:t>Science Photo Library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47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32032</TotalTime>
  <Words>560</Words>
  <Application>Microsoft Office PowerPoint</Application>
  <PresentationFormat>On-screen Show (4:3)</PresentationFormat>
  <Paragraphs>155</Paragraphs>
  <Slides>16</Slides>
  <Notes>8</Notes>
  <HiddenSlides>0</HiddenSlides>
  <MMClips>2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Lucida Grande</vt:lpstr>
      <vt:lpstr>Arial</vt:lpstr>
      <vt:lpstr>Arial Black</vt:lpstr>
      <vt:lpstr>Calibri</vt:lpstr>
      <vt:lpstr>Symbol</vt:lpstr>
      <vt:lpstr>Times New Roman</vt:lpstr>
      <vt:lpstr>Wingdings</vt:lpstr>
      <vt:lpstr>Pixel</vt:lpstr>
      <vt:lpstr>Equation</vt:lpstr>
      <vt:lpstr>MIT 3.022 Microstructural Evolution in Materials  14: Interface Stability</vt:lpstr>
      <vt:lpstr>Dendritic growth</vt:lpstr>
      <vt:lpstr>Condition for dendritic growth: interface instability</vt:lpstr>
      <vt:lpstr>Example 1: Bridgman-Stockbarger crystal growth</vt:lpstr>
      <vt:lpstr>Example 1: Bridgman-Stockbarger crystal growth</vt:lpstr>
      <vt:lpstr>Example 1: Bridgman-Stockbarger crystal growth</vt:lpstr>
      <vt:lpstr>Example 2: Solidification in a supercooled liquid</vt:lpstr>
      <vt:lpstr>Dendrite branching and crystallography</vt:lpstr>
      <vt:lpstr>PowerPoint Presentation</vt:lpstr>
      <vt:lpstr>Example 3: constitutional supercooling</vt:lpstr>
      <vt:lpstr>Example 3: constitutional supercooling</vt:lpstr>
      <vt:lpstr>Example 3: constitutional supercooling</vt:lpstr>
      <vt:lpstr>Example 3: constitutional supercooling</vt:lpstr>
      <vt:lpstr>Summary</vt:lpstr>
      <vt:lpstr>List of symbols</vt:lpstr>
      <vt:lpstr>List of symbols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JJ HU</cp:lastModifiedBy>
  <cp:revision>4229</cp:revision>
  <dcterms:created xsi:type="dcterms:W3CDTF">2006-08-16T00:00:00Z</dcterms:created>
  <dcterms:modified xsi:type="dcterms:W3CDTF">2019-05-13T02:08:02Z</dcterms:modified>
</cp:coreProperties>
</file>