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65" r:id="rId4"/>
    <p:sldId id="258" r:id="rId5"/>
    <p:sldId id="260" r:id="rId6"/>
    <p:sldId id="259" r:id="rId7"/>
    <p:sldId id="261" r:id="rId8"/>
    <p:sldId id="262" r:id="rId9"/>
    <p:sldId id="264" r:id="rId10"/>
    <p:sldId id="263" r:id="rId11"/>
    <p:sldId id="266" r:id="rId12"/>
    <p:sldId id="267" r:id="rId13"/>
    <p:sldId id="268" r:id="rId14"/>
    <p:sldId id="270" r:id="rId15"/>
    <p:sldId id="269" r:id="rId16"/>
    <p:sldId id="272" r:id="rId17"/>
    <p:sldId id="271"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920000"/>
    <a:srgbClr val="00CC00"/>
    <a:srgbClr val="89CC40"/>
    <a:srgbClr val="D1E1FF"/>
    <a:srgbClr val="ABC7FF"/>
    <a:srgbClr val="8FB7FF"/>
    <a:srgbClr val="F7FAFF"/>
    <a:srgbClr val="E1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7" autoAdjust="0"/>
    <p:restoredTop sz="93945" autoAdjust="0"/>
  </p:normalViewPr>
  <p:slideViewPr>
    <p:cSldViewPr>
      <p:cViewPr varScale="1">
        <p:scale>
          <a:sx n="62" d="100"/>
          <a:sy n="62" d="100"/>
        </p:scale>
        <p:origin x="798" y="3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J HU" userId="f9cbafaa3520ff22" providerId="LiveId" clId="{DE0053CA-B297-4298-8D6F-6EEAEFBF10B0}"/>
    <pc:docChg chg="undo redo custSel addSld modSld">
      <pc:chgData name="JJ HU" userId="f9cbafaa3520ff22" providerId="LiveId" clId="{DE0053CA-B297-4298-8D6F-6EEAEFBF10B0}" dt="2018-03-09T03:57:44.427" v="2597" actId="1035"/>
      <pc:docMkLst>
        <pc:docMk/>
      </pc:docMkLst>
      <pc:sldChg chg="modSp">
        <pc:chgData name="JJ HU" userId="f9cbafaa3520ff22" providerId="LiveId" clId="{DE0053CA-B297-4298-8D6F-6EEAEFBF10B0}" dt="2018-02-17T19:44:59.504" v="12" actId="6549"/>
        <pc:sldMkLst>
          <pc:docMk/>
          <pc:sldMk cId="1797252003" sldId="257"/>
        </pc:sldMkLst>
        <pc:spChg chg="mod">
          <ac:chgData name="JJ HU" userId="f9cbafaa3520ff22" providerId="LiveId" clId="{DE0053CA-B297-4298-8D6F-6EEAEFBF10B0}" dt="2018-02-17T19:44:59.504" v="12" actId="6549"/>
          <ac:spMkLst>
            <pc:docMk/>
            <pc:sldMk cId="1797252003" sldId="257"/>
            <ac:spMk id="106" creationId="{00000000-0000-0000-0000-000000000000}"/>
          </ac:spMkLst>
        </pc:spChg>
      </pc:sldChg>
      <pc:sldChg chg="addSp delSp modSp delAnim modAnim">
        <pc:chgData name="JJ HU" userId="f9cbafaa3520ff22" providerId="LiveId" clId="{DE0053CA-B297-4298-8D6F-6EEAEFBF10B0}" dt="2018-03-06T04:04:06.666" v="2063" actId="732"/>
        <pc:sldMkLst>
          <pc:docMk/>
          <pc:sldMk cId="1646245930" sldId="262"/>
        </pc:sldMkLst>
        <pc:grpChg chg="del">
          <ac:chgData name="JJ HU" userId="f9cbafaa3520ff22" providerId="LiveId" clId="{DE0053CA-B297-4298-8D6F-6EEAEFBF10B0}" dt="2018-02-17T19:46:12.272" v="13" actId="478"/>
          <ac:grpSpMkLst>
            <pc:docMk/>
            <pc:sldMk cId="1646245930" sldId="262"/>
            <ac:grpSpMk id="22" creationId="{00000000-0000-0000-0000-000000000000}"/>
          </ac:grpSpMkLst>
        </pc:grpChg>
        <pc:picChg chg="del">
          <ac:chgData name="JJ HU" userId="f9cbafaa3520ff22" providerId="LiveId" clId="{DE0053CA-B297-4298-8D6F-6EEAEFBF10B0}" dt="2018-02-17T19:46:12.272" v="13" actId="478"/>
          <ac:picMkLst>
            <pc:docMk/>
            <pc:sldMk cId="1646245930" sldId="262"/>
            <ac:picMk id="4" creationId="{00000000-0000-0000-0000-000000000000}"/>
          </ac:picMkLst>
        </pc:picChg>
        <pc:picChg chg="add mod modCrop">
          <ac:chgData name="JJ HU" userId="f9cbafaa3520ff22" providerId="LiveId" clId="{DE0053CA-B297-4298-8D6F-6EEAEFBF10B0}" dt="2018-03-06T04:04:06.666" v="2063" actId="732"/>
          <ac:picMkLst>
            <pc:docMk/>
            <pc:sldMk cId="1646245930" sldId="262"/>
            <ac:picMk id="14" creationId="{C7570B12-CD3D-4F48-94C7-7D794F7E44F0}"/>
          </ac:picMkLst>
        </pc:picChg>
        <pc:picChg chg="add del mod modCrop">
          <ac:chgData name="JJ HU" userId="f9cbafaa3520ff22" providerId="LiveId" clId="{DE0053CA-B297-4298-8D6F-6EEAEFBF10B0}" dt="2018-03-06T04:03:58.441" v="2062" actId="478"/>
          <ac:picMkLst>
            <pc:docMk/>
            <pc:sldMk cId="1646245930" sldId="262"/>
            <ac:picMk id="19" creationId="{1DA49891-2C9B-4D15-895A-10C4A3F13C36}"/>
          </ac:picMkLst>
        </pc:picChg>
      </pc:sldChg>
      <pc:sldChg chg="addSp modSp">
        <pc:chgData name="JJ HU" userId="f9cbafaa3520ff22" providerId="LiveId" clId="{DE0053CA-B297-4298-8D6F-6EEAEFBF10B0}" dt="2018-03-07T04:54:05.730" v="2203" actId="1035"/>
        <pc:sldMkLst>
          <pc:docMk/>
          <pc:sldMk cId="3202489022" sldId="263"/>
        </pc:sldMkLst>
        <pc:spChg chg="add mod">
          <ac:chgData name="JJ HU" userId="f9cbafaa3520ff22" providerId="LiveId" clId="{DE0053CA-B297-4298-8D6F-6EEAEFBF10B0}" dt="2018-03-07T04:53:42.248" v="2200" actId="1036"/>
          <ac:spMkLst>
            <pc:docMk/>
            <pc:sldMk cId="3202489022" sldId="263"/>
            <ac:spMk id="105" creationId="{C8EE7274-04D7-44A9-8421-8CAD1D5A2579}"/>
          </ac:spMkLst>
        </pc:spChg>
        <pc:spChg chg="mod">
          <ac:chgData name="JJ HU" userId="f9cbafaa3520ff22" providerId="LiveId" clId="{DE0053CA-B297-4298-8D6F-6EEAEFBF10B0}" dt="2018-03-07T04:54:05.730" v="2203" actId="1035"/>
          <ac:spMkLst>
            <pc:docMk/>
            <pc:sldMk cId="3202489022" sldId="263"/>
            <ac:spMk id="412" creationId="{00000000-0000-0000-0000-000000000000}"/>
          </ac:spMkLst>
        </pc:spChg>
        <pc:graphicFrameChg chg="mod">
          <ac:chgData name="JJ HU" userId="f9cbafaa3520ff22" providerId="LiveId" clId="{DE0053CA-B297-4298-8D6F-6EEAEFBF10B0}" dt="2018-03-07T04:54:05.730" v="2203" actId="1035"/>
          <ac:graphicFrameMkLst>
            <pc:docMk/>
            <pc:sldMk cId="3202489022" sldId="263"/>
            <ac:graphicFrameMk id="413" creationId="{00000000-0000-0000-0000-000000000000}"/>
          </ac:graphicFrameMkLst>
        </pc:graphicFrameChg>
        <pc:cxnChg chg="add mod">
          <ac:chgData name="JJ HU" userId="f9cbafaa3520ff22" providerId="LiveId" clId="{DE0053CA-B297-4298-8D6F-6EEAEFBF10B0}" dt="2018-03-07T04:53:10.210" v="2182" actId="692"/>
          <ac:cxnSpMkLst>
            <pc:docMk/>
            <pc:sldMk cId="3202489022" sldId="263"/>
            <ac:cxnSpMk id="98" creationId="{59E21910-B4EF-4278-86E1-99E95F19E849}"/>
          </ac:cxnSpMkLst>
        </pc:cxnChg>
      </pc:sldChg>
      <pc:sldChg chg="modSp">
        <pc:chgData name="JJ HU" userId="f9cbafaa3520ff22" providerId="LiveId" clId="{DE0053CA-B297-4298-8D6F-6EEAEFBF10B0}" dt="2018-03-06T03:46:00.529" v="2054" actId="1038"/>
        <pc:sldMkLst>
          <pc:docMk/>
          <pc:sldMk cId="2520643979" sldId="265"/>
        </pc:sldMkLst>
        <pc:graphicFrameChg chg="mod">
          <ac:chgData name="JJ HU" userId="f9cbafaa3520ff22" providerId="LiveId" clId="{DE0053CA-B297-4298-8D6F-6EEAEFBF10B0}" dt="2018-03-06T03:46:00.529" v="2054" actId="1038"/>
          <ac:graphicFrameMkLst>
            <pc:docMk/>
            <pc:sldMk cId="2520643979" sldId="265"/>
            <ac:graphicFrameMk id="4" creationId="{00000000-0000-0000-0000-000000000000}"/>
          </ac:graphicFrameMkLst>
        </pc:graphicFrameChg>
      </pc:sldChg>
      <pc:sldChg chg="addSp delSp modSp">
        <pc:chgData name="JJ HU" userId="f9cbafaa3520ff22" providerId="LiveId" clId="{DE0053CA-B297-4298-8D6F-6EEAEFBF10B0}" dt="2018-02-17T19:53:00.274" v="109" actId="1036"/>
        <pc:sldMkLst>
          <pc:docMk/>
          <pc:sldMk cId="3886219303" sldId="268"/>
        </pc:sldMkLst>
        <pc:spChg chg="mod">
          <ac:chgData name="JJ HU" userId="f9cbafaa3520ff22" providerId="LiveId" clId="{DE0053CA-B297-4298-8D6F-6EEAEFBF10B0}" dt="2018-02-17T19:48:54.922" v="57" actId="1076"/>
          <ac:spMkLst>
            <pc:docMk/>
            <pc:sldMk cId="3886219303" sldId="268"/>
            <ac:spMk id="3" creationId="{00000000-0000-0000-0000-000000000000}"/>
          </ac:spMkLst>
        </pc:spChg>
        <pc:spChg chg="add mod">
          <ac:chgData name="JJ HU" userId="f9cbafaa3520ff22" providerId="LiveId" clId="{DE0053CA-B297-4298-8D6F-6EEAEFBF10B0}" dt="2018-02-17T19:52:15.266" v="80" actId="1037"/>
          <ac:spMkLst>
            <pc:docMk/>
            <pc:sldMk cId="3886219303" sldId="268"/>
            <ac:spMk id="145" creationId="{4200526C-72A0-4056-A7C3-AEF10D8940A4}"/>
          </ac:spMkLst>
        </pc:spChg>
        <pc:spChg chg="add mod">
          <ac:chgData name="JJ HU" userId="f9cbafaa3520ff22" providerId="LiveId" clId="{DE0053CA-B297-4298-8D6F-6EEAEFBF10B0}" dt="2018-02-17T19:52:15.266" v="80" actId="1037"/>
          <ac:spMkLst>
            <pc:docMk/>
            <pc:sldMk cId="3886219303" sldId="268"/>
            <ac:spMk id="146" creationId="{2DCB3753-A87C-4DFB-B2FF-19B773013F4F}"/>
          </ac:spMkLst>
        </pc:spChg>
        <pc:spChg chg="add mod">
          <ac:chgData name="JJ HU" userId="f9cbafaa3520ff22" providerId="LiveId" clId="{DE0053CA-B297-4298-8D6F-6EEAEFBF10B0}" dt="2018-02-17T19:53:00.274" v="109" actId="1036"/>
          <ac:spMkLst>
            <pc:docMk/>
            <pc:sldMk cId="3886219303" sldId="268"/>
            <ac:spMk id="147" creationId="{3D4CAF31-4083-40B3-B639-5B95305A5DC1}"/>
          </ac:spMkLst>
        </pc:spChg>
        <pc:picChg chg="del">
          <ac:chgData name="JJ HU" userId="f9cbafaa3520ff22" providerId="LiveId" clId="{DE0053CA-B297-4298-8D6F-6EEAEFBF10B0}" dt="2018-02-17T19:47:04.073" v="25" actId="478"/>
          <ac:picMkLst>
            <pc:docMk/>
            <pc:sldMk cId="3886219303" sldId="268"/>
            <ac:picMk id="4" creationId="{00000000-0000-0000-0000-000000000000}"/>
          </ac:picMkLst>
        </pc:picChg>
        <pc:picChg chg="add mod">
          <ac:chgData name="JJ HU" userId="f9cbafaa3520ff22" providerId="LiveId" clId="{DE0053CA-B297-4298-8D6F-6EEAEFBF10B0}" dt="2018-02-17T19:52:15.266" v="80" actId="1037"/>
          <ac:picMkLst>
            <pc:docMk/>
            <pc:sldMk cId="3886219303" sldId="268"/>
            <ac:picMk id="143" creationId="{0CD074AA-8278-4A9D-B70B-18C70EE3DB88}"/>
          </ac:picMkLst>
        </pc:picChg>
        <pc:picChg chg="add mod">
          <ac:chgData name="JJ HU" userId="f9cbafaa3520ff22" providerId="LiveId" clId="{DE0053CA-B297-4298-8D6F-6EEAEFBF10B0}" dt="2018-02-17T19:52:15.266" v="80" actId="1037"/>
          <ac:picMkLst>
            <pc:docMk/>
            <pc:sldMk cId="3886219303" sldId="268"/>
            <ac:picMk id="144" creationId="{1E7ED903-06C4-4342-B299-D694F014241F}"/>
          </ac:picMkLst>
        </pc:picChg>
      </pc:sldChg>
      <pc:sldChg chg="addSp delSp modSp modAnim">
        <pc:chgData name="JJ HU" userId="f9cbafaa3520ff22" providerId="LiveId" clId="{DE0053CA-B297-4298-8D6F-6EEAEFBF10B0}" dt="2018-03-06T04:55:15.507" v="2064" actId="20577"/>
        <pc:sldMkLst>
          <pc:docMk/>
          <pc:sldMk cId="2352451115" sldId="269"/>
        </pc:sldMkLst>
        <pc:spChg chg="add del mod ord">
          <ac:chgData name="JJ HU" userId="f9cbafaa3520ff22" providerId="LiveId" clId="{DE0053CA-B297-4298-8D6F-6EEAEFBF10B0}" dt="2018-02-17T20:06:44.068" v="965" actId="478"/>
          <ac:spMkLst>
            <pc:docMk/>
            <pc:sldMk cId="2352451115" sldId="269"/>
            <ac:spMk id="5" creationId="{FCE83812-10DC-4426-AB61-A2F8BDBD845D}"/>
          </ac:spMkLst>
        </pc:spChg>
        <pc:spChg chg="add del mod">
          <ac:chgData name="JJ HU" userId="f9cbafaa3520ff22" providerId="LiveId" clId="{DE0053CA-B297-4298-8D6F-6EEAEFBF10B0}" dt="2018-02-17T20:05:50.903" v="946" actId="478"/>
          <ac:spMkLst>
            <pc:docMk/>
            <pc:sldMk cId="2352451115" sldId="269"/>
            <ac:spMk id="7" creationId="{4B834165-32FC-4375-BD09-5A05960C08DE}"/>
          </ac:spMkLst>
        </pc:spChg>
        <pc:spChg chg="add mod ord">
          <ac:chgData name="JJ HU" userId="f9cbafaa3520ff22" providerId="LiveId" clId="{DE0053CA-B297-4298-8D6F-6EEAEFBF10B0}" dt="2018-02-17T20:10:09.311" v="1003" actId="1038"/>
          <ac:spMkLst>
            <pc:docMk/>
            <pc:sldMk cId="2352451115" sldId="269"/>
            <ac:spMk id="8" creationId="{42C20AC7-6E5A-4BD4-9102-4347A9706BD1}"/>
          </ac:spMkLst>
        </pc:spChg>
        <pc:spChg chg="add mod">
          <ac:chgData name="JJ HU" userId="f9cbafaa3520ff22" providerId="LiveId" clId="{DE0053CA-B297-4298-8D6F-6EEAEFBF10B0}" dt="2018-02-17T20:12:03.324" v="1020" actId="1076"/>
          <ac:spMkLst>
            <pc:docMk/>
            <pc:sldMk cId="2352451115" sldId="269"/>
            <ac:spMk id="9" creationId="{12B9BBA4-8640-42B1-926F-F3034F12882C}"/>
          </ac:spMkLst>
        </pc:spChg>
        <pc:spChg chg="add mod">
          <ac:chgData name="JJ HU" userId="f9cbafaa3520ff22" providerId="LiveId" clId="{DE0053CA-B297-4298-8D6F-6EEAEFBF10B0}" dt="2018-02-19T02:03:17.207" v="1966" actId="1037"/>
          <ac:spMkLst>
            <pc:docMk/>
            <pc:sldMk cId="2352451115" sldId="269"/>
            <ac:spMk id="10" creationId="{0E924139-C3C2-4117-ACF7-AD0FF6DF80BC}"/>
          </ac:spMkLst>
        </pc:spChg>
        <pc:spChg chg="del">
          <ac:chgData name="JJ HU" userId="f9cbafaa3520ff22" providerId="LiveId" clId="{DE0053CA-B297-4298-8D6F-6EEAEFBF10B0}" dt="2018-02-17T19:59:56.808" v="893" actId="478"/>
          <ac:spMkLst>
            <pc:docMk/>
            <pc:sldMk cId="2352451115" sldId="269"/>
            <ac:spMk id="10" creationId="{00000000-0000-0000-0000-000000000000}"/>
          </ac:spMkLst>
        </pc:spChg>
        <pc:spChg chg="mod">
          <ac:chgData name="JJ HU" userId="f9cbafaa3520ff22" providerId="LiveId" clId="{DE0053CA-B297-4298-8D6F-6EEAEFBF10B0}" dt="2018-02-19T02:03:03.348" v="1964" actId="1035"/>
          <ac:spMkLst>
            <pc:docMk/>
            <pc:sldMk cId="2352451115" sldId="269"/>
            <ac:spMk id="11" creationId="{00000000-0000-0000-0000-000000000000}"/>
          </ac:spMkLst>
        </pc:spChg>
        <pc:picChg chg="del mod">
          <ac:chgData name="JJ HU" userId="f9cbafaa3520ff22" providerId="LiveId" clId="{DE0053CA-B297-4298-8D6F-6EEAEFBF10B0}" dt="2018-02-17T19:59:54.862" v="892" actId="478"/>
          <ac:picMkLst>
            <pc:docMk/>
            <pc:sldMk cId="2352451115" sldId="269"/>
            <ac:picMk id="4" creationId="{00000000-0000-0000-0000-000000000000}"/>
          </ac:picMkLst>
        </pc:picChg>
        <pc:picChg chg="mod">
          <ac:chgData name="JJ HU" userId="f9cbafaa3520ff22" providerId="LiveId" clId="{DE0053CA-B297-4298-8D6F-6EEAEFBF10B0}" dt="2018-02-19T02:03:03.348" v="1964" actId="1035"/>
          <ac:picMkLst>
            <pc:docMk/>
            <pc:sldMk cId="2352451115" sldId="269"/>
            <ac:picMk id="6" creationId="{00000000-0000-0000-0000-000000000000}"/>
          </ac:picMkLst>
        </pc:picChg>
      </pc:sldChg>
      <pc:sldChg chg="addSp modSp modAnim">
        <pc:chgData name="JJ HU" userId="f9cbafaa3520ff22" providerId="LiveId" clId="{DE0053CA-B297-4298-8D6F-6EEAEFBF10B0}" dt="2018-02-17T19:53:57.611" v="129" actId="1037"/>
        <pc:sldMkLst>
          <pc:docMk/>
          <pc:sldMk cId="3791556003" sldId="270"/>
        </pc:sldMkLst>
        <pc:spChg chg="add mod">
          <ac:chgData name="JJ HU" userId="f9cbafaa3520ff22" providerId="LiveId" clId="{DE0053CA-B297-4298-8D6F-6EEAEFBF10B0}" dt="2018-02-17T19:53:56.323" v="128" actId="164"/>
          <ac:spMkLst>
            <pc:docMk/>
            <pc:sldMk cId="3791556003" sldId="270"/>
            <ac:spMk id="6" creationId="{871B8762-B872-44E7-952F-3613FDAF71EC}"/>
          </ac:spMkLst>
        </pc:spChg>
        <pc:grpChg chg="add mod">
          <ac:chgData name="JJ HU" userId="f9cbafaa3520ff22" providerId="LiveId" clId="{DE0053CA-B297-4298-8D6F-6EEAEFBF10B0}" dt="2018-02-17T19:53:56.323" v="128" actId="164"/>
          <ac:grpSpMkLst>
            <pc:docMk/>
            <pc:sldMk cId="3791556003" sldId="270"/>
            <ac:grpSpMk id="7" creationId="{95A31305-4BB2-404B-83FE-8690B2C3630D}"/>
          </ac:grpSpMkLst>
        </pc:grpChg>
        <pc:picChg chg="mod">
          <ac:chgData name="JJ HU" userId="f9cbafaa3520ff22" providerId="LiveId" clId="{DE0053CA-B297-4298-8D6F-6EEAEFBF10B0}" dt="2018-02-17T19:53:56.323" v="128" actId="164"/>
          <ac:picMkLst>
            <pc:docMk/>
            <pc:sldMk cId="3791556003" sldId="270"/>
            <ac:picMk id="3" creationId="{00000000-0000-0000-0000-000000000000}"/>
          </ac:picMkLst>
        </pc:picChg>
      </pc:sldChg>
      <pc:sldChg chg="addSp delSp modSp">
        <pc:chgData name="JJ HU" userId="f9cbafaa3520ff22" providerId="LiveId" clId="{DE0053CA-B297-4298-8D6F-6EEAEFBF10B0}" dt="2018-02-17T20:13:04.319" v="1036" actId="1038"/>
        <pc:sldMkLst>
          <pc:docMk/>
          <pc:sldMk cId="3180124907" sldId="274"/>
        </pc:sldMkLst>
        <pc:spChg chg="add mod">
          <ac:chgData name="JJ HU" userId="f9cbafaa3520ff22" providerId="LiveId" clId="{DE0053CA-B297-4298-8D6F-6EEAEFBF10B0}" dt="2018-02-17T20:13:04.319" v="1036" actId="1038"/>
          <ac:spMkLst>
            <pc:docMk/>
            <pc:sldMk cId="3180124907" sldId="274"/>
            <ac:spMk id="12" creationId="{6C22FCDA-2388-4C0F-833A-38FD0AA6018C}"/>
          </ac:spMkLst>
        </pc:spChg>
        <pc:picChg chg="del">
          <ac:chgData name="JJ HU" userId="f9cbafaa3520ff22" providerId="LiveId" clId="{DE0053CA-B297-4298-8D6F-6EEAEFBF10B0}" dt="2018-02-17T20:12:36.536" v="1021" actId="478"/>
          <ac:picMkLst>
            <pc:docMk/>
            <pc:sldMk cId="3180124907" sldId="274"/>
            <ac:picMk id="4" creationId="{00000000-0000-0000-0000-000000000000}"/>
          </ac:picMkLst>
        </pc:picChg>
        <pc:picChg chg="add mod modCrop">
          <ac:chgData name="JJ HU" userId="f9cbafaa3520ff22" providerId="LiveId" clId="{DE0053CA-B297-4298-8D6F-6EEAEFBF10B0}" dt="2018-02-17T20:12:52.725" v="1028" actId="1037"/>
          <ac:picMkLst>
            <pc:docMk/>
            <pc:sldMk cId="3180124907" sldId="274"/>
            <ac:picMk id="10" creationId="{75F6CDF9-3FEF-4205-8E75-0933F2F470AD}"/>
          </ac:picMkLst>
        </pc:picChg>
      </pc:sldChg>
      <pc:sldChg chg="addSp delSp modSp">
        <pc:chgData name="JJ HU" userId="f9cbafaa3520ff22" providerId="LiveId" clId="{DE0053CA-B297-4298-8D6F-6EEAEFBF10B0}" dt="2018-03-09T03:57:44.427" v="2597" actId="1035"/>
        <pc:sldMkLst>
          <pc:docMk/>
          <pc:sldMk cId="297319360" sldId="275"/>
        </pc:sldMkLst>
        <pc:spChg chg="mod">
          <ac:chgData name="JJ HU" userId="f9cbafaa3520ff22" providerId="LiveId" clId="{DE0053CA-B297-4298-8D6F-6EEAEFBF10B0}" dt="2018-03-09T03:56:25.363" v="2565" actId="20577"/>
          <ac:spMkLst>
            <pc:docMk/>
            <pc:sldMk cId="297319360" sldId="275"/>
            <ac:spMk id="3" creationId="{00000000-0000-0000-0000-000000000000}"/>
          </ac:spMkLst>
        </pc:spChg>
        <pc:spChg chg="add del">
          <ac:chgData name="JJ HU" userId="f9cbafaa3520ff22" providerId="LiveId" clId="{DE0053CA-B297-4298-8D6F-6EEAEFBF10B0}" dt="2018-03-09T03:57:02.662" v="2577"/>
          <ac:spMkLst>
            <pc:docMk/>
            <pc:sldMk cId="297319360" sldId="275"/>
            <ac:spMk id="11" creationId="{48DDE9FC-480D-4311-B4AB-FEE944EA6874}"/>
          </ac:spMkLst>
        </pc:spChg>
        <pc:spChg chg="add mod">
          <ac:chgData name="JJ HU" userId="f9cbafaa3520ff22" providerId="LiveId" clId="{DE0053CA-B297-4298-8D6F-6EEAEFBF10B0}" dt="2018-03-09T03:57:44.427" v="2597" actId="1035"/>
          <ac:spMkLst>
            <pc:docMk/>
            <pc:sldMk cId="297319360" sldId="275"/>
            <ac:spMk id="12" creationId="{8494A31C-9217-4DA6-986F-20D912704161}"/>
          </ac:spMkLst>
        </pc:spChg>
        <pc:graphicFrameChg chg="mod">
          <ac:chgData name="JJ HU" userId="f9cbafaa3520ff22" providerId="LiveId" clId="{DE0053CA-B297-4298-8D6F-6EEAEFBF10B0}" dt="2018-03-09T03:54:26.685" v="2563" actId="1076"/>
          <ac:graphicFrameMkLst>
            <pc:docMk/>
            <pc:sldMk cId="297319360" sldId="275"/>
            <ac:graphicFrameMk id="4" creationId="{00000000-0000-0000-0000-000000000000}"/>
          </ac:graphicFrameMkLst>
        </pc:graphicFrameChg>
        <pc:graphicFrameChg chg="mod">
          <ac:chgData name="JJ HU" userId="f9cbafaa3520ff22" providerId="LiveId" clId="{DE0053CA-B297-4298-8D6F-6EEAEFBF10B0}" dt="2018-03-08T03:29:00.844" v="2541" actId="1037"/>
          <ac:graphicFrameMkLst>
            <pc:docMk/>
            <pc:sldMk cId="297319360" sldId="275"/>
            <ac:graphicFrameMk id="8" creationId="{00000000-0000-0000-0000-000000000000}"/>
          </ac:graphicFrameMkLst>
        </pc:graphicFrameChg>
        <pc:graphicFrameChg chg="add mod">
          <ac:chgData name="JJ HU" userId="f9cbafaa3520ff22" providerId="LiveId" clId="{DE0053CA-B297-4298-8D6F-6EEAEFBF10B0}" dt="2018-03-09T03:57:17.281" v="2591" actId="1037"/>
          <ac:graphicFrameMkLst>
            <pc:docMk/>
            <pc:sldMk cId="297319360" sldId="275"/>
            <ac:graphicFrameMk id="10" creationId="{F9B599D4-D7B7-4EE8-98C6-DE51490E6095}"/>
          </ac:graphicFrameMkLst>
        </pc:graphicFrameChg>
        <pc:graphicFrameChg chg="add del mod">
          <ac:chgData name="JJ HU" userId="f9cbafaa3520ff22" providerId="LiveId" clId="{DE0053CA-B297-4298-8D6F-6EEAEFBF10B0}" dt="2018-03-09T03:54:04.329" v="2545" actId="478"/>
          <ac:graphicFrameMkLst>
            <pc:docMk/>
            <pc:sldMk cId="297319360" sldId="275"/>
            <ac:graphicFrameMk id="10" creationId="{1EB8B8E7-130C-4D25-9543-087998CBABA4}"/>
          </ac:graphicFrameMkLst>
        </pc:graphicFrameChg>
      </pc:sldChg>
      <pc:sldChg chg="modSp add">
        <pc:chgData name="JJ HU" userId="f9cbafaa3520ff22" providerId="LiveId" clId="{DE0053CA-B297-4298-8D6F-6EEAEFBF10B0}" dt="2018-02-20T04:15:53.494" v="1981" actId="20577"/>
        <pc:sldMkLst>
          <pc:docMk/>
          <pc:sldMk cId="155122568" sldId="277"/>
        </pc:sldMkLst>
        <pc:spChg chg="mod">
          <ac:chgData name="JJ HU" userId="f9cbafaa3520ff22" providerId="LiveId" clId="{DE0053CA-B297-4298-8D6F-6EEAEFBF10B0}" dt="2018-02-20T04:15:53.494" v="1981" actId="20577"/>
          <ac:spMkLst>
            <pc:docMk/>
            <pc:sldMk cId="155122568" sldId="277"/>
            <ac:spMk id="3" creationId="{00000000-0000-0000-0000-000000000000}"/>
          </ac:spMkLst>
        </pc:spChg>
      </pc:sldChg>
      <pc:sldChg chg="addSp modSp add">
        <pc:chgData name="JJ HU" userId="f9cbafaa3520ff22" providerId="LiveId" clId="{DE0053CA-B297-4298-8D6F-6EEAEFBF10B0}" dt="2018-03-08T02:52:46.048" v="2342" actId="20577"/>
        <pc:sldMkLst>
          <pc:docMk/>
          <pc:sldMk cId="4162414334" sldId="278"/>
        </pc:sldMkLst>
        <pc:spChg chg="mod">
          <ac:chgData name="JJ HU" userId="f9cbafaa3520ff22" providerId="LiveId" clId="{DE0053CA-B297-4298-8D6F-6EEAEFBF10B0}" dt="2018-03-08T02:52:46.048" v="2342" actId="20577"/>
          <ac:spMkLst>
            <pc:docMk/>
            <pc:sldMk cId="4162414334" sldId="278"/>
            <ac:spMk id="3" creationId="{00000000-0000-0000-0000-000000000000}"/>
          </ac:spMkLst>
        </pc:spChg>
        <pc:graphicFrameChg chg="add mod">
          <ac:chgData name="JJ HU" userId="f9cbafaa3520ff22" providerId="LiveId" clId="{DE0053CA-B297-4298-8D6F-6EEAEFBF10B0}" dt="2018-02-17T20:25:05.221" v="1405" actId="1038"/>
          <ac:graphicFrameMkLst>
            <pc:docMk/>
            <pc:sldMk cId="4162414334" sldId="278"/>
            <ac:graphicFrameMk id="4" creationId="{ED2EC73C-9866-4BAD-96E5-69144DE30389}"/>
          </ac:graphicFrameMkLst>
        </pc:graphicFrameChg>
        <pc:graphicFrameChg chg="add mod">
          <ac:chgData name="JJ HU" userId="f9cbafaa3520ff22" providerId="LiveId" clId="{DE0053CA-B297-4298-8D6F-6EEAEFBF10B0}" dt="2018-03-07T18:24:34.592" v="2310" actId="1037"/>
          <ac:graphicFrameMkLst>
            <pc:docMk/>
            <pc:sldMk cId="4162414334" sldId="278"/>
            <ac:graphicFrameMk id="5" creationId="{A3B674E6-FAE9-4744-B696-80AA58CA0173}"/>
          </ac:graphicFrameMkLst>
        </pc:graphicFrameChg>
      </pc:sldChg>
      <pc:sldChg chg="addSp delSp modSp add">
        <pc:chgData name="JJ HU" userId="f9cbafaa3520ff22" providerId="LiveId" clId="{DE0053CA-B297-4298-8D6F-6EEAEFBF10B0}" dt="2018-03-07T18:24:13.972" v="2291" actId="1036"/>
        <pc:sldMkLst>
          <pc:docMk/>
          <pc:sldMk cId="2778689871" sldId="279"/>
        </pc:sldMkLst>
        <pc:spChg chg="mod">
          <ac:chgData name="JJ HU" userId="f9cbafaa3520ff22" providerId="LiveId" clId="{DE0053CA-B297-4298-8D6F-6EEAEFBF10B0}" dt="2018-03-07T18:24:13.972" v="2291" actId="1036"/>
          <ac:spMkLst>
            <pc:docMk/>
            <pc:sldMk cId="2778689871" sldId="279"/>
            <ac:spMk id="3" creationId="{00000000-0000-0000-0000-000000000000}"/>
          </ac:spMkLst>
        </pc:spChg>
        <pc:graphicFrameChg chg="del">
          <ac:chgData name="JJ HU" userId="f9cbafaa3520ff22" providerId="LiveId" clId="{DE0053CA-B297-4298-8D6F-6EEAEFBF10B0}" dt="2018-02-17T20:33:08.184" v="1510" actId="478"/>
          <ac:graphicFrameMkLst>
            <pc:docMk/>
            <pc:sldMk cId="2778689871" sldId="279"/>
            <ac:graphicFrameMk id="4" creationId="{ED2EC73C-9866-4BAD-96E5-69144DE30389}"/>
          </ac:graphicFrameMkLst>
        </pc:graphicFrameChg>
        <pc:graphicFrameChg chg="add del mod">
          <ac:chgData name="JJ HU" userId="f9cbafaa3520ff22" providerId="LiveId" clId="{DE0053CA-B297-4298-8D6F-6EEAEFBF10B0}" dt="2018-03-07T18:21:45.925" v="2206" actId="1036"/>
          <ac:graphicFrameMkLst>
            <pc:docMk/>
            <pc:sldMk cId="2778689871" sldId="279"/>
            <ac:graphicFrameMk id="5" creationId="{533A6357-ADAC-4D5A-9029-1801A937A2C4}"/>
          </ac:graphicFrameMkLst>
        </pc:graphicFrameChg>
      </pc:sldChg>
      <pc:sldChg chg="addSp delSp modSp add">
        <pc:chgData name="JJ HU" userId="f9cbafaa3520ff22" providerId="LiveId" clId="{DE0053CA-B297-4298-8D6F-6EEAEFBF10B0}" dt="2018-03-08T02:55:57.555" v="2539" actId="20577"/>
        <pc:sldMkLst>
          <pc:docMk/>
          <pc:sldMk cId="377376572" sldId="280"/>
        </pc:sldMkLst>
        <pc:spChg chg="mod">
          <ac:chgData name="JJ HU" userId="f9cbafaa3520ff22" providerId="LiveId" clId="{DE0053CA-B297-4298-8D6F-6EEAEFBF10B0}" dt="2018-03-08T02:55:57.555" v="2539" actId="20577"/>
          <ac:spMkLst>
            <pc:docMk/>
            <pc:sldMk cId="377376572" sldId="280"/>
            <ac:spMk id="3" creationId="{00000000-0000-0000-0000-000000000000}"/>
          </ac:spMkLst>
        </pc:spChg>
        <pc:graphicFrameChg chg="add del mod">
          <ac:chgData name="JJ HU" userId="f9cbafaa3520ff22" providerId="LiveId" clId="{DE0053CA-B297-4298-8D6F-6EEAEFBF10B0}" dt="2018-03-07T18:24:27.226" v="2298" actId="1036"/>
          <ac:graphicFrameMkLst>
            <pc:docMk/>
            <pc:sldMk cId="377376572" sldId="280"/>
            <ac:graphicFrameMk id="5" creationId="{8119B9B7-4064-4D14-89DF-A8E150B4E559}"/>
          </ac:graphicFrameMkLst>
        </pc:graphicFrameChg>
        <pc:graphicFrameChg chg="del">
          <ac:chgData name="JJ HU" userId="f9cbafaa3520ff22" providerId="LiveId" clId="{DE0053CA-B297-4298-8D6F-6EEAEFBF10B0}" dt="2018-02-17T20:50:37.247" v="1940" actId="478"/>
          <ac:graphicFrameMkLst>
            <pc:docMk/>
            <pc:sldMk cId="377376572" sldId="280"/>
            <ac:graphicFrameMk id="5" creationId="{533A6357-ADAC-4D5A-9029-1801A937A2C4}"/>
          </ac:graphicFrameMkLst>
        </pc:graphicFrameChg>
        <pc:graphicFrameChg chg="add mod">
          <ac:chgData name="JJ HU" userId="f9cbafaa3520ff22" providerId="LiveId" clId="{DE0053CA-B297-4298-8D6F-6EEAEFBF10B0}" dt="2018-03-08T02:55:39.143" v="2537" actId="1035"/>
          <ac:graphicFrameMkLst>
            <pc:docMk/>
            <pc:sldMk cId="377376572" sldId="280"/>
            <ac:graphicFrameMk id="6" creationId="{9B6EB771-C543-4393-AD54-ECA504C3D5D7}"/>
          </ac:graphicFrameMkLst>
        </pc:graphicFrame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20.wmf"/><Relationship Id="rId4"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3/6/2019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14445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a:t>
            </a:fld>
            <a:endParaRPr lang="en-US" dirty="0"/>
          </a:p>
        </p:txBody>
      </p:sp>
    </p:spTree>
    <p:extLst>
      <p:ext uri="{BB962C8B-B14F-4D97-AF65-F5344CB8AC3E}">
        <p14:creationId xmlns:p14="http://schemas.microsoft.com/office/powerpoint/2010/main" val="60656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Symbol" panose="05050102010706020507" pitchFamily="18" charset="2"/>
                <a:sym typeface="Symbol" panose="05050102010706020507" pitchFamily="18" charset="2"/>
              </a:rPr>
              <a:t></a:t>
            </a:r>
            <a:r>
              <a:rPr lang="en-US" smtClean="0"/>
              <a:t>Sv</a:t>
            </a:r>
            <a:r>
              <a:rPr lang="en-US" baseline="0" smtClean="0"/>
              <a:t> is due to v</a:t>
            </a:r>
            <a:r>
              <a:rPr lang="en-US" smtClean="0"/>
              <a:t>ibrational entropy</a:t>
            </a:r>
            <a:r>
              <a:rPr lang="en-US" baseline="0" smtClean="0"/>
              <a:t> change</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4</a:t>
            </a:fld>
            <a:endParaRPr lang="en-US"/>
          </a:p>
        </p:txBody>
      </p:sp>
    </p:spTree>
    <p:extLst>
      <p:ext uri="{BB962C8B-B14F-4D97-AF65-F5344CB8AC3E}">
        <p14:creationId xmlns:p14="http://schemas.microsoft.com/office/powerpoint/2010/main" val="173657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8</a:t>
            </a:fld>
            <a:endParaRPr lang="en-US"/>
          </a:p>
        </p:txBody>
      </p:sp>
    </p:spTree>
    <p:extLst>
      <p:ext uri="{BB962C8B-B14F-4D97-AF65-F5344CB8AC3E}">
        <p14:creationId xmlns:p14="http://schemas.microsoft.com/office/powerpoint/2010/main" val="3572314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10</a:t>
            </a:fld>
            <a:endParaRPr lang="en-US"/>
          </a:p>
        </p:txBody>
      </p:sp>
    </p:spTree>
    <p:extLst>
      <p:ext uri="{BB962C8B-B14F-4D97-AF65-F5344CB8AC3E}">
        <p14:creationId xmlns:p14="http://schemas.microsoft.com/office/powerpoint/2010/main" val="380555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11</a:t>
            </a:fld>
            <a:endParaRPr lang="en-US"/>
          </a:p>
        </p:txBody>
      </p:sp>
    </p:spTree>
    <p:extLst>
      <p:ext uri="{BB962C8B-B14F-4D97-AF65-F5344CB8AC3E}">
        <p14:creationId xmlns:p14="http://schemas.microsoft.com/office/powerpoint/2010/main" val="27416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voids are in fact formed in Cu3Sn IMC layer rather than in Cu (see for example: http://www.materialenkennis.nl/dico/UserFiles/File/Zacht-solderen-18-jan-2007.pdf)</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15</a:t>
            </a:fld>
            <a:endParaRPr lang="en-US"/>
          </a:p>
        </p:txBody>
      </p:sp>
    </p:spTree>
    <p:extLst>
      <p:ext uri="{BB962C8B-B14F-4D97-AF65-F5344CB8AC3E}">
        <p14:creationId xmlns:p14="http://schemas.microsoft.com/office/powerpoint/2010/main" val="277338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a:t>
            </a:r>
            <a:r>
              <a:rPr lang="en-US" dirty="0" err="1"/>
              <a:t>Kirkendall</a:t>
            </a:r>
            <a:r>
              <a:rPr lang="en-US" dirty="0"/>
              <a:t> effect in ionic diffusion pairs because there is no net vacancy flux</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19</a:t>
            </a:fld>
            <a:endParaRPr lang="en-US"/>
          </a:p>
        </p:txBody>
      </p:sp>
    </p:spTree>
    <p:extLst>
      <p:ext uri="{BB962C8B-B14F-4D97-AF65-F5344CB8AC3E}">
        <p14:creationId xmlns:p14="http://schemas.microsoft.com/office/powerpoint/2010/main" val="71724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21</a:t>
            </a:fld>
            <a:endParaRPr lang="en-US"/>
          </a:p>
        </p:txBody>
      </p:sp>
    </p:spTree>
    <p:extLst>
      <p:ext uri="{BB962C8B-B14F-4D97-AF65-F5344CB8AC3E}">
        <p14:creationId xmlns:p14="http://schemas.microsoft.com/office/powerpoint/2010/main" val="3121287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A115F476-2262-4491-A563-2831ECB37951}" type="datetime1">
              <a:rPr lang="en-US" smtClean="0"/>
              <a:t>3/6/2019</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97EDDFDC-F12E-47FB-B1A6-B08099EA5254}" type="datetime1">
              <a:rPr lang="en-US" smtClean="0"/>
              <a:t>3/6/2019</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FECECB13-9709-4F8C-80DA-15B8C827468A}" type="datetime1">
              <a:rPr lang="en-US" smtClean="0"/>
              <a:t>3/6/2019</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0" cy="990600"/>
          </a:xfrm>
        </p:spPr>
        <p:txBody>
          <a:bodyPr/>
          <a:lstStyle/>
          <a:p>
            <a:r>
              <a:rPr lang="en-US"/>
              <a:t>Click to edit Master title style</a:t>
            </a:r>
          </a:p>
        </p:txBody>
      </p:sp>
      <p:sp>
        <p:nvSpPr>
          <p:cNvPr id="3" name="Content Placeholder 2"/>
          <p:cNvSpPr>
            <a:spLocks noGrp="1"/>
          </p:cNvSpPr>
          <p:nvPr>
            <p:ph idx="1"/>
          </p:nvPr>
        </p:nvSpPr>
        <p:spPr>
          <a:xfrm>
            <a:off x="457200" y="1447800"/>
            <a:ext cx="8153400" cy="4800600"/>
          </a:xfrm>
        </p:spPr>
        <p:txBody>
          <a:bodyPr/>
          <a:lstStyle>
            <a:lvl1pPr>
              <a:spcBef>
                <a:spcPts val="800"/>
              </a:spcBef>
              <a:buClr>
                <a:schemeClr val="tx2"/>
              </a:buClr>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F1513FF-5FD6-45A2-AD54-5F27523095BD}" type="datetime1">
              <a:rPr lang="en-US" smtClean="0"/>
              <a:t>3/6/2019</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A5D5D6D2-D0CB-4A89-A968-2DF12039F5F5}" type="datetime1">
              <a:rPr lang="en-US" smtClean="0"/>
              <a:t>3/6/2019</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C0C8CFAF-D467-4349-BE2F-3953F2F26A67}" type="datetime1">
              <a:rPr lang="en-US" smtClean="0"/>
              <a:t>3/6/2019</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9261F6C4-1237-4C22-9609-0D0E587A90E5}" type="datetime1">
              <a:rPr lang="en-US" smtClean="0"/>
              <a:t>3/6/2019</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5D733DA8-1462-415A-9906-F273CBDA6551}" type="datetime1">
              <a:rPr lang="en-US" smtClean="0"/>
              <a:t>3/6/2019</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5088B070-B314-4E60-81F8-021A6E7D7285}" type="datetime1">
              <a:rPr lang="en-US" smtClean="0"/>
              <a:t>3/6/2019</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ABA6145-F2C8-45A2-9EED-79C31987D4B3}" type="datetime1">
              <a:rPr lang="en-US" smtClean="0"/>
              <a:t>3/6/2019</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0"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153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600200"/>
            <a:ext cx="81534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8BEA4FA0-9020-47B0-804C-22B8871EB603}" type="datetime1">
              <a:rPr lang="en-US" smtClean="0"/>
              <a:t>3/6/2019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juejun@mi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5.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2.wmf"/><Relationship Id="rId4" Type="http://schemas.openxmlformats.org/officeDocument/2006/relationships/oleObject" Target="../embeddings/oleObject17.bin"/><Relationship Id="rId9" Type="http://schemas.openxmlformats.org/officeDocument/2006/relationships/image" Target="../media/image24.wmf"/></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21.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indium.com/blog/intermetallics-in-soldering.ph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7.wmf"/><Relationship Id="rId5" Type="http://schemas.openxmlformats.org/officeDocument/2006/relationships/oleObject" Target="../embeddings/oleObject25.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1.wmf"/><Relationship Id="rId5" Type="http://schemas.openxmlformats.org/officeDocument/2006/relationships/oleObject" Target="../embeddings/oleObject29.bin"/><Relationship Id="rId4" Type="http://schemas.openxmlformats.org/officeDocument/2006/relationships/image" Target="../media/image40.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7.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1.bin"/><Relationship Id="rId5" Type="http://schemas.openxmlformats.org/officeDocument/2006/relationships/image" Target="../media/image42.wmf"/><Relationship Id="rId10" Type="http://schemas.openxmlformats.org/officeDocument/2006/relationships/image" Target="../media/image45.png"/><Relationship Id="rId4" Type="http://schemas.openxmlformats.org/officeDocument/2006/relationships/oleObject" Target="../embeddings/oleObject30.bin"/><Relationship Id="rId9" Type="http://schemas.openxmlformats.org/officeDocument/2006/relationships/image" Target="../media/image44.wmf"/></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3.bin"/><Relationship Id="rId7" Type="http://schemas.openxmlformats.org/officeDocument/2006/relationships/oleObject" Target="../embeddings/oleObject29.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7.wmf"/><Relationship Id="rId11" Type="http://schemas.openxmlformats.org/officeDocument/2006/relationships/oleObject" Target="../embeddings/oleObject15.bin"/><Relationship Id="rId5" Type="http://schemas.openxmlformats.org/officeDocument/2006/relationships/oleObject" Target="../embeddings/oleObject34.bin"/><Relationship Id="rId10" Type="http://schemas.openxmlformats.org/officeDocument/2006/relationships/image" Target="../media/image48.wmf"/><Relationship Id="rId4" Type="http://schemas.openxmlformats.org/officeDocument/2006/relationships/image" Target="../media/image46.wmf"/><Relationship Id="rId9" Type="http://schemas.openxmlformats.org/officeDocument/2006/relationships/oleObject" Target="../embeddings/oleObject35.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3.wmf"/><Relationship Id="rId3" Type="http://schemas.openxmlformats.org/officeDocument/2006/relationships/notesSlide" Target="../notesSlides/notesSlide8.xml"/><Relationship Id="rId7" Type="http://schemas.openxmlformats.org/officeDocument/2006/relationships/image" Target="../media/image50.wmf"/><Relationship Id="rId12" Type="http://schemas.openxmlformats.org/officeDocument/2006/relationships/oleObject" Target="../embeddings/oleObject40.bin"/><Relationship Id="rId17"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oleObject" Target="../embeddings/oleObject42.bin"/><Relationship Id="rId1" Type="http://schemas.openxmlformats.org/officeDocument/2006/relationships/vmlDrawing" Target="../drawings/vmlDrawing13.vml"/><Relationship Id="rId6" Type="http://schemas.openxmlformats.org/officeDocument/2006/relationships/oleObject" Target="../embeddings/oleObject37.bin"/><Relationship Id="rId11" Type="http://schemas.openxmlformats.org/officeDocument/2006/relationships/image" Target="../media/image52.wmf"/><Relationship Id="rId5" Type="http://schemas.openxmlformats.org/officeDocument/2006/relationships/image" Target="../media/image49.wmf"/><Relationship Id="rId15" Type="http://schemas.openxmlformats.org/officeDocument/2006/relationships/image" Target="../media/image54.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51.wmf"/><Relationship Id="rId1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7.wmf"/><Relationship Id="rId5" Type="http://schemas.openxmlformats.org/officeDocument/2006/relationships/oleObject" Target="../embeddings/oleObject44.bin"/><Relationship Id="rId4" Type="http://schemas.openxmlformats.org/officeDocument/2006/relationships/image" Target="../media/image5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8.wmf"/></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3.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5.wmf"/><Relationship Id="rId10" Type="http://schemas.openxmlformats.org/officeDocument/2006/relationships/image" Target="../media/image18.png"/><Relationship Id="rId4" Type="http://schemas.openxmlformats.org/officeDocument/2006/relationships/oleObject" Target="../embeddings/oleObject11.bin"/><Relationship Id="rId9"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5.bin"/><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791200" cy="2209800"/>
          </a:xfrm>
        </p:spPr>
        <p:txBody>
          <a:bodyPr/>
          <a:lstStyle/>
          <a:p>
            <a:pPr>
              <a:spcAft>
                <a:spcPts val="0"/>
              </a:spcAft>
            </a:pPr>
            <a:r>
              <a:rPr lang="en-US" sz="2600" dirty="0"/>
              <a:t>MIT 3.022</a:t>
            </a:r>
            <a:br>
              <a:rPr lang="en-US" sz="2600" dirty="0"/>
            </a:br>
            <a:r>
              <a:rPr lang="en-US" sz="2600" dirty="0"/>
              <a:t>Microstructural Evolution in Materials</a:t>
            </a:r>
            <a:br>
              <a:rPr lang="en-US" sz="2600" dirty="0"/>
            </a:br>
            <a:r>
              <a:rPr lang="en-US" sz="2600" dirty="0"/>
              <a:t/>
            </a:r>
            <a:br>
              <a:rPr lang="en-US" sz="2600" dirty="0"/>
            </a:br>
            <a:r>
              <a:rPr lang="en-US" sz="2500" dirty="0"/>
              <a:t>6: Substitutional Diffusion</a:t>
            </a:r>
          </a:p>
        </p:txBody>
      </p:sp>
      <p:sp>
        <p:nvSpPr>
          <p:cNvPr id="3" name="Subtitle 2"/>
          <p:cNvSpPr>
            <a:spLocks noGrp="1"/>
          </p:cNvSpPr>
          <p:nvPr>
            <p:ph type="subTitle" idx="1"/>
          </p:nvPr>
        </p:nvSpPr>
        <p:spPr>
          <a:xfrm>
            <a:off x="3124200" y="4267200"/>
            <a:ext cx="5867400" cy="1752600"/>
          </a:xfrm>
        </p:spPr>
        <p:txBody>
          <a:bodyPr/>
          <a:lstStyle/>
          <a:p>
            <a:endParaRPr lang="en-US" sz="2400" dirty="0"/>
          </a:p>
          <a:p>
            <a:r>
              <a:rPr lang="en-US" sz="2400" dirty="0"/>
              <a:t>Juejun (JJ) Hu</a:t>
            </a:r>
          </a:p>
          <a:p>
            <a:r>
              <a:rPr lang="en-US" sz="2400" dirty="0">
                <a:hlinkClick r:id="rId3"/>
              </a:rPr>
              <a:t>hujuejun@mit.edu</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84"/>
            <a:ext cx="8153400" cy="990600"/>
          </a:xfrm>
        </p:spPr>
        <p:txBody>
          <a:bodyPr/>
          <a:lstStyle/>
          <a:p>
            <a:r>
              <a:rPr lang="en-US" dirty="0" err="1"/>
              <a:t>Interdiffusion</a:t>
            </a:r>
            <a:r>
              <a:rPr lang="en-US" dirty="0"/>
              <a:t> in binary alloys</a:t>
            </a:r>
          </a:p>
        </p:txBody>
      </p:sp>
      <p:cxnSp>
        <p:nvCxnSpPr>
          <p:cNvPr id="6" name="Straight Connector 5"/>
          <p:cNvCxnSpPr>
            <a:stCxn id="4" idx="6"/>
            <a:endCxn id="5" idx="2"/>
          </p:cNvCxnSpPr>
          <p:nvPr/>
        </p:nvCxnSpPr>
        <p:spPr bwMode="auto">
          <a:xfrm>
            <a:off x="1682707" y="219257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a:stCxn id="4" idx="4"/>
            <a:endCxn id="7" idx="0"/>
          </p:cNvCxnSpPr>
          <p:nvPr/>
        </p:nvCxnSpPr>
        <p:spPr bwMode="auto">
          <a:xfrm>
            <a:off x="1530307" y="23449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5" idx="4"/>
            <a:endCxn id="8" idx="0"/>
          </p:cNvCxnSpPr>
          <p:nvPr/>
        </p:nvCxnSpPr>
        <p:spPr bwMode="auto">
          <a:xfrm>
            <a:off x="2063707" y="23449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7" idx="6"/>
            <a:endCxn id="8" idx="2"/>
          </p:cNvCxnSpPr>
          <p:nvPr/>
        </p:nvCxnSpPr>
        <p:spPr bwMode="auto">
          <a:xfrm>
            <a:off x="1682707" y="264977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a:endCxn id="12" idx="2"/>
          </p:cNvCxnSpPr>
          <p:nvPr/>
        </p:nvCxnSpPr>
        <p:spPr bwMode="auto">
          <a:xfrm>
            <a:off x="2216107" y="219257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a:stCxn id="12" idx="4"/>
          </p:cNvCxnSpPr>
          <p:nvPr/>
        </p:nvCxnSpPr>
        <p:spPr bwMode="auto">
          <a:xfrm>
            <a:off x="2597107" y="23449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216107" y="264977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a:stCxn id="7" idx="4"/>
          </p:cNvCxnSpPr>
          <p:nvPr/>
        </p:nvCxnSpPr>
        <p:spPr bwMode="auto">
          <a:xfrm>
            <a:off x="1530307" y="28021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a:stCxn id="8" idx="4"/>
          </p:cNvCxnSpPr>
          <p:nvPr/>
        </p:nvCxnSpPr>
        <p:spPr bwMode="auto">
          <a:xfrm>
            <a:off x="2063707" y="28021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2597107" y="28021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a:endCxn id="19" idx="2"/>
          </p:cNvCxnSpPr>
          <p:nvPr/>
        </p:nvCxnSpPr>
        <p:spPr bwMode="auto">
          <a:xfrm>
            <a:off x="2749507" y="219257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a:stCxn id="19" idx="4"/>
            <a:endCxn id="101" idx="0"/>
          </p:cNvCxnSpPr>
          <p:nvPr/>
        </p:nvCxnSpPr>
        <p:spPr bwMode="auto">
          <a:xfrm>
            <a:off x="3130507" y="23449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a:endCxn id="101" idx="2"/>
          </p:cNvCxnSpPr>
          <p:nvPr/>
        </p:nvCxnSpPr>
        <p:spPr bwMode="auto">
          <a:xfrm>
            <a:off x="2749507" y="264977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a:endCxn id="23" idx="2"/>
          </p:cNvCxnSpPr>
          <p:nvPr/>
        </p:nvCxnSpPr>
        <p:spPr bwMode="auto">
          <a:xfrm>
            <a:off x="3282907" y="219257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a:stCxn id="23" idx="4"/>
            <a:endCxn id="25" idx="0"/>
          </p:cNvCxnSpPr>
          <p:nvPr/>
        </p:nvCxnSpPr>
        <p:spPr bwMode="auto">
          <a:xfrm>
            <a:off x="3663907" y="23449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a:endCxn id="25" idx="2"/>
          </p:cNvCxnSpPr>
          <p:nvPr/>
        </p:nvCxnSpPr>
        <p:spPr bwMode="auto">
          <a:xfrm>
            <a:off x="3282907" y="264977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a:stCxn id="101" idx="4"/>
          </p:cNvCxnSpPr>
          <p:nvPr/>
        </p:nvCxnSpPr>
        <p:spPr bwMode="auto">
          <a:xfrm>
            <a:off x="3130507" y="28021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a:stCxn id="25" idx="4"/>
          </p:cNvCxnSpPr>
          <p:nvPr/>
        </p:nvCxnSpPr>
        <p:spPr bwMode="auto">
          <a:xfrm>
            <a:off x="3663907" y="28021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a:stCxn id="30" idx="6"/>
            <a:endCxn id="31" idx="2"/>
          </p:cNvCxnSpPr>
          <p:nvPr/>
        </p:nvCxnSpPr>
        <p:spPr bwMode="auto">
          <a:xfrm>
            <a:off x="1682707" y="173743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a:stCxn id="30" idx="4"/>
          </p:cNvCxnSpPr>
          <p:nvPr/>
        </p:nvCxnSpPr>
        <p:spPr bwMode="auto">
          <a:xfrm>
            <a:off x="1530307" y="188983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a:stCxn id="31" idx="4"/>
          </p:cNvCxnSpPr>
          <p:nvPr/>
        </p:nvCxnSpPr>
        <p:spPr bwMode="auto">
          <a:xfrm>
            <a:off x="2063707" y="188983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a:endCxn id="35" idx="2"/>
          </p:cNvCxnSpPr>
          <p:nvPr/>
        </p:nvCxnSpPr>
        <p:spPr bwMode="auto">
          <a:xfrm>
            <a:off x="2216107" y="173743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a:stCxn id="35" idx="4"/>
          </p:cNvCxnSpPr>
          <p:nvPr/>
        </p:nvCxnSpPr>
        <p:spPr bwMode="auto">
          <a:xfrm>
            <a:off x="2597107" y="188983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a:endCxn id="38" idx="2"/>
          </p:cNvCxnSpPr>
          <p:nvPr/>
        </p:nvCxnSpPr>
        <p:spPr bwMode="auto">
          <a:xfrm>
            <a:off x="2749507" y="173743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a:stCxn id="38" idx="4"/>
          </p:cNvCxnSpPr>
          <p:nvPr/>
        </p:nvCxnSpPr>
        <p:spPr bwMode="auto">
          <a:xfrm>
            <a:off x="3130507" y="188983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3282907" y="173743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a:stCxn id="41" idx="4"/>
          </p:cNvCxnSpPr>
          <p:nvPr/>
        </p:nvCxnSpPr>
        <p:spPr bwMode="auto">
          <a:xfrm>
            <a:off x="3663907" y="188983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a:endCxn id="44" idx="0"/>
          </p:cNvCxnSpPr>
          <p:nvPr/>
        </p:nvCxnSpPr>
        <p:spPr bwMode="auto">
          <a:xfrm>
            <a:off x="1530307" y="28217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a:endCxn id="45" idx="0"/>
          </p:cNvCxnSpPr>
          <p:nvPr/>
        </p:nvCxnSpPr>
        <p:spPr bwMode="auto">
          <a:xfrm>
            <a:off x="2063707" y="28217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a:stCxn id="44" idx="6"/>
            <a:endCxn id="45" idx="2"/>
          </p:cNvCxnSpPr>
          <p:nvPr/>
        </p:nvCxnSpPr>
        <p:spPr bwMode="auto">
          <a:xfrm>
            <a:off x="1682707" y="31265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a:endCxn id="49" idx="0"/>
          </p:cNvCxnSpPr>
          <p:nvPr/>
        </p:nvCxnSpPr>
        <p:spPr bwMode="auto">
          <a:xfrm>
            <a:off x="2597107" y="28217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a:endCxn id="49" idx="2"/>
          </p:cNvCxnSpPr>
          <p:nvPr/>
        </p:nvCxnSpPr>
        <p:spPr bwMode="auto">
          <a:xfrm>
            <a:off x="2216107" y="31265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a:stCxn id="44" idx="4"/>
          </p:cNvCxnSpPr>
          <p:nvPr/>
        </p:nvCxnSpPr>
        <p:spPr bwMode="auto">
          <a:xfrm>
            <a:off x="1530307" y="32789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p:cNvCxnSpPr>
            <a:stCxn id="45" idx="4"/>
            <a:endCxn id="53" idx="0"/>
          </p:cNvCxnSpPr>
          <p:nvPr/>
        </p:nvCxnSpPr>
        <p:spPr bwMode="auto">
          <a:xfrm>
            <a:off x="2063707" y="32789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p:cNvCxnSpPr>
            <a:endCxn id="53" idx="2"/>
          </p:cNvCxnSpPr>
          <p:nvPr/>
        </p:nvCxnSpPr>
        <p:spPr bwMode="auto">
          <a:xfrm>
            <a:off x="1682707" y="35837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Connector 57"/>
          <p:cNvCxnSpPr>
            <a:stCxn id="49" idx="4"/>
            <a:endCxn id="57" idx="0"/>
          </p:cNvCxnSpPr>
          <p:nvPr/>
        </p:nvCxnSpPr>
        <p:spPr bwMode="auto">
          <a:xfrm>
            <a:off x="2597107" y="32789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a:endCxn id="57" idx="2"/>
          </p:cNvCxnSpPr>
          <p:nvPr/>
        </p:nvCxnSpPr>
        <p:spPr bwMode="auto">
          <a:xfrm>
            <a:off x="2216107" y="35837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p:cNvCxnSpPr>
            <a:endCxn id="102" idx="0"/>
          </p:cNvCxnSpPr>
          <p:nvPr/>
        </p:nvCxnSpPr>
        <p:spPr bwMode="auto">
          <a:xfrm>
            <a:off x="3130507" y="28217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a:endCxn id="102" idx="2"/>
          </p:cNvCxnSpPr>
          <p:nvPr/>
        </p:nvCxnSpPr>
        <p:spPr bwMode="auto">
          <a:xfrm>
            <a:off x="2749507" y="31265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3663907" y="28217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3282907" y="31265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a:stCxn id="102" idx="4"/>
            <a:endCxn id="103" idx="0"/>
          </p:cNvCxnSpPr>
          <p:nvPr/>
        </p:nvCxnSpPr>
        <p:spPr bwMode="auto">
          <a:xfrm>
            <a:off x="3130507" y="32789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a:endCxn id="103" idx="2"/>
          </p:cNvCxnSpPr>
          <p:nvPr/>
        </p:nvCxnSpPr>
        <p:spPr bwMode="auto">
          <a:xfrm>
            <a:off x="2749507" y="35837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p:cNvCxnSpPr>
            <a:endCxn id="104" idx="0"/>
          </p:cNvCxnSpPr>
          <p:nvPr/>
        </p:nvCxnSpPr>
        <p:spPr bwMode="auto">
          <a:xfrm>
            <a:off x="3663907" y="32789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a:endCxn id="104" idx="2"/>
          </p:cNvCxnSpPr>
          <p:nvPr/>
        </p:nvCxnSpPr>
        <p:spPr bwMode="auto">
          <a:xfrm>
            <a:off x="3282907" y="35837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Connector 70"/>
          <p:cNvCxnSpPr>
            <a:endCxn id="69" idx="0"/>
          </p:cNvCxnSpPr>
          <p:nvPr/>
        </p:nvCxnSpPr>
        <p:spPr bwMode="auto">
          <a:xfrm>
            <a:off x="1534426" y="374850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a:endCxn id="70" idx="0"/>
          </p:cNvCxnSpPr>
          <p:nvPr/>
        </p:nvCxnSpPr>
        <p:spPr bwMode="auto">
          <a:xfrm>
            <a:off x="2067826" y="374850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p:cNvCxnSpPr>
            <a:stCxn id="69" idx="6"/>
            <a:endCxn id="70" idx="2"/>
          </p:cNvCxnSpPr>
          <p:nvPr/>
        </p:nvCxnSpPr>
        <p:spPr bwMode="auto">
          <a:xfrm>
            <a:off x="1686826" y="405330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a:endCxn id="74" idx="0"/>
          </p:cNvCxnSpPr>
          <p:nvPr/>
        </p:nvCxnSpPr>
        <p:spPr bwMode="auto">
          <a:xfrm>
            <a:off x="2601226" y="374850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Straight Connector 75"/>
          <p:cNvCxnSpPr>
            <a:endCxn id="74" idx="2"/>
          </p:cNvCxnSpPr>
          <p:nvPr/>
        </p:nvCxnSpPr>
        <p:spPr bwMode="auto">
          <a:xfrm>
            <a:off x="2220226" y="405330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a:endCxn id="77" idx="0"/>
          </p:cNvCxnSpPr>
          <p:nvPr/>
        </p:nvCxnSpPr>
        <p:spPr bwMode="auto">
          <a:xfrm>
            <a:off x="3134626" y="374850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Straight Connector 78"/>
          <p:cNvCxnSpPr>
            <a:endCxn id="77" idx="2"/>
          </p:cNvCxnSpPr>
          <p:nvPr/>
        </p:nvCxnSpPr>
        <p:spPr bwMode="auto">
          <a:xfrm>
            <a:off x="2753626" y="405330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a:endCxn id="80" idx="0"/>
          </p:cNvCxnSpPr>
          <p:nvPr/>
        </p:nvCxnSpPr>
        <p:spPr bwMode="auto">
          <a:xfrm>
            <a:off x="3668026" y="374850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a:endCxn id="80" idx="2"/>
          </p:cNvCxnSpPr>
          <p:nvPr/>
        </p:nvCxnSpPr>
        <p:spPr bwMode="auto">
          <a:xfrm>
            <a:off x="3287026" y="405330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a:endCxn id="83" idx="2"/>
          </p:cNvCxnSpPr>
          <p:nvPr/>
        </p:nvCxnSpPr>
        <p:spPr bwMode="auto">
          <a:xfrm>
            <a:off x="3821899" y="219956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p:cNvCxnSpPr>
            <a:stCxn id="83" idx="4"/>
            <a:endCxn id="85" idx="0"/>
          </p:cNvCxnSpPr>
          <p:nvPr/>
        </p:nvCxnSpPr>
        <p:spPr bwMode="auto">
          <a:xfrm>
            <a:off x="4202899" y="2351969"/>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Straight Connector 86"/>
          <p:cNvCxnSpPr>
            <a:endCxn id="85" idx="2"/>
          </p:cNvCxnSpPr>
          <p:nvPr/>
        </p:nvCxnSpPr>
        <p:spPr bwMode="auto">
          <a:xfrm>
            <a:off x="3821899" y="265676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a:stCxn id="85" idx="4"/>
          </p:cNvCxnSpPr>
          <p:nvPr/>
        </p:nvCxnSpPr>
        <p:spPr bwMode="auto">
          <a:xfrm>
            <a:off x="4202899" y="2809169"/>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a:endCxn id="89" idx="2"/>
          </p:cNvCxnSpPr>
          <p:nvPr/>
        </p:nvCxnSpPr>
        <p:spPr bwMode="auto">
          <a:xfrm>
            <a:off x="3821899" y="174442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Straight Connector 90"/>
          <p:cNvCxnSpPr>
            <a:stCxn id="89" idx="4"/>
          </p:cNvCxnSpPr>
          <p:nvPr/>
        </p:nvCxnSpPr>
        <p:spPr bwMode="auto">
          <a:xfrm>
            <a:off x="4202899" y="189682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Straight Connector 92"/>
          <p:cNvCxnSpPr>
            <a:endCxn id="92" idx="0"/>
          </p:cNvCxnSpPr>
          <p:nvPr/>
        </p:nvCxnSpPr>
        <p:spPr bwMode="auto">
          <a:xfrm>
            <a:off x="4202899" y="28287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a:endCxn id="92" idx="2"/>
          </p:cNvCxnSpPr>
          <p:nvPr/>
        </p:nvCxnSpPr>
        <p:spPr bwMode="auto">
          <a:xfrm>
            <a:off x="3821899" y="31335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p:cNvCxnSpPr>
            <a:stCxn id="92" idx="4"/>
            <a:endCxn id="95" idx="0"/>
          </p:cNvCxnSpPr>
          <p:nvPr/>
        </p:nvCxnSpPr>
        <p:spPr bwMode="auto">
          <a:xfrm>
            <a:off x="4202899" y="32859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Straight Connector 96"/>
          <p:cNvCxnSpPr>
            <a:endCxn id="95" idx="2"/>
          </p:cNvCxnSpPr>
          <p:nvPr/>
        </p:nvCxnSpPr>
        <p:spPr bwMode="auto">
          <a:xfrm>
            <a:off x="3821899" y="3590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Straight Connector 98"/>
          <p:cNvCxnSpPr/>
          <p:nvPr/>
        </p:nvCxnSpPr>
        <p:spPr bwMode="auto">
          <a:xfrm>
            <a:off x="4207018" y="3755493"/>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Straight Connector 99"/>
          <p:cNvCxnSpPr/>
          <p:nvPr/>
        </p:nvCxnSpPr>
        <p:spPr bwMode="auto">
          <a:xfrm>
            <a:off x="3826018" y="4060293"/>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1" name="Straight Connector 110"/>
          <p:cNvCxnSpPr>
            <a:endCxn id="109" idx="0"/>
          </p:cNvCxnSpPr>
          <p:nvPr/>
        </p:nvCxnSpPr>
        <p:spPr bwMode="auto">
          <a:xfrm>
            <a:off x="5245900" y="23449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p:cNvCxnSpPr>
            <a:endCxn id="113" idx="2"/>
          </p:cNvCxnSpPr>
          <p:nvPr/>
        </p:nvCxnSpPr>
        <p:spPr bwMode="auto">
          <a:xfrm>
            <a:off x="5398300" y="219257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 name="Straight Connector 114"/>
          <p:cNvCxnSpPr>
            <a:stCxn id="113" idx="4"/>
          </p:cNvCxnSpPr>
          <p:nvPr/>
        </p:nvCxnSpPr>
        <p:spPr bwMode="auto">
          <a:xfrm>
            <a:off x="5779300" y="23449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a:off x="5398300" y="264977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p:cNvCxnSpPr>
            <a:stCxn id="109" idx="4"/>
          </p:cNvCxnSpPr>
          <p:nvPr/>
        </p:nvCxnSpPr>
        <p:spPr bwMode="auto">
          <a:xfrm>
            <a:off x="5245900" y="28021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a:off x="5779300" y="28021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Straight Connector 120"/>
          <p:cNvCxnSpPr>
            <a:endCxn id="120" idx="2"/>
          </p:cNvCxnSpPr>
          <p:nvPr/>
        </p:nvCxnSpPr>
        <p:spPr bwMode="auto">
          <a:xfrm>
            <a:off x="5931700" y="219257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Straight Connector 121"/>
          <p:cNvCxnSpPr>
            <a:stCxn id="120" idx="4"/>
            <a:endCxn id="202" idx="0"/>
          </p:cNvCxnSpPr>
          <p:nvPr/>
        </p:nvCxnSpPr>
        <p:spPr bwMode="auto">
          <a:xfrm>
            <a:off x="6312700" y="23449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Straight Connector 122"/>
          <p:cNvCxnSpPr>
            <a:endCxn id="202" idx="2"/>
          </p:cNvCxnSpPr>
          <p:nvPr/>
        </p:nvCxnSpPr>
        <p:spPr bwMode="auto">
          <a:xfrm>
            <a:off x="5931700" y="264977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5" name="Straight Connector 124"/>
          <p:cNvCxnSpPr>
            <a:endCxn id="124" idx="2"/>
          </p:cNvCxnSpPr>
          <p:nvPr/>
        </p:nvCxnSpPr>
        <p:spPr bwMode="auto">
          <a:xfrm>
            <a:off x="6465100" y="219257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7" name="Straight Connector 126"/>
          <p:cNvCxnSpPr>
            <a:stCxn id="124" idx="4"/>
            <a:endCxn id="126" idx="0"/>
          </p:cNvCxnSpPr>
          <p:nvPr/>
        </p:nvCxnSpPr>
        <p:spPr bwMode="auto">
          <a:xfrm>
            <a:off x="6846100" y="23449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8" name="Straight Connector 127"/>
          <p:cNvCxnSpPr>
            <a:endCxn id="126" idx="2"/>
          </p:cNvCxnSpPr>
          <p:nvPr/>
        </p:nvCxnSpPr>
        <p:spPr bwMode="auto">
          <a:xfrm>
            <a:off x="6465100" y="264977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9" name="Straight Connector 128"/>
          <p:cNvCxnSpPr>
            <a:stCxn id="202" idx="4"/>
          </p:cNvCxnSpPr>
          <p:nvPr/>
        </p:nvCxnSpPr>
        <p:spPr bwMode="auto">
          <a:xfrm>
            <a:off x="6312700" y="28021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 name="Straight Connector 129"/>
          <p:cNvCxnSpPr>
            <a:stCxn id="126" idx="4"/>
          </p:cNvCxnSpPr>
          <p:nvPr/>
        </p:nvCxnSpPr>
        <p:spPr bwMode="auto">
          <a:xfrm>
            <a:off x="6846100" y="280217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5" name="Straight Connector 134"/>
          <p:cNvCxnSpPr>
            <a:stCxn id="132" idx="4"/>
          </p:cNvCxnSpPr>
          <p:nvPr/>
        </p:nvCxnSpPr>
        <p:spPr bwMode="auto">
          <a:xfrm>
            <a:off x="5245900" y="188983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 name="Straight Connector 136"/>
          <p:cNvCxnSpPr>
            <a:endCxn id="136" idx="2"/>
          </p:cNvCxnSpPr>
          <p:nvPr/>
        </p:nvCxnSpPr>
        <p:spPr bwMode="auto">
          <a:xfrm>
            <a:off x="5398300" y="173743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Straight Connector 137"/>
          <p:cNvCxnSpPr>
            <a:stCxn id="136" idx="4"/>
          </p:cNvCxnSpPr>
          <p:nvPr/>
        </p:nvCxnSpPr>
        <p:spPr bwMode="auto">
          <a:xfrm>
            <a:off x="5779300" y="188983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Straight Connector 139"/>
          <p:cNvCxnSpPr>
            <a:endCxn id="139" idx="2"/>
          </p:cNvCxnSpPr>
          <p:nvPr/>
        </p:nvCxnSpPr>
        <p:spPr bwMode="auto">
          <a:xfrm>
            <a:off x="5931700" y="173743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Straight Connector 140"/>
          <p:cNvCxnSpPr>
            <a:stCxn id="139" idx="4"/>
          </p:cNvCxnSpPr>
          <p:nvPr/>
        </p:nvCxnSpPr>
        <p:spPr bwMode="auto">
          <a:xfrm>
            <a:off x="6312700" y="188983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p:cNvCxnSpPr>
            <a:endCxn id="142" idx="2"/>
          </p:cNvCxnSpPr>
          <p:nvPr/>
        </p:nvCxnSpPr>
        <p:spPr bwMode="auto">
          <a:xfrm>
            <a:off x="6465100" y="173743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Straight Connector 143"/>
          <p:cNvCxnSpPr>
            <a:stCxn id="142" idx="4"/>
          </p:cNvCxnSpPr>
          <p:nvPr/>
        </p:nvCxnSpPr>
        <p:spPr bwMode="auto">
          <a:xfrm>
            <a:off x="6846100" y="188983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Straight Connector 147"/>
          <p:cNvCxnSpPr>
            <a:endCxn id="146" idx="0"/>
          </p:cNvCxnSpPr>
          <p:nvPr/>
        </p:nvCxnSpPr>
        <p:spPr bwMode="auto">
          <a:xfrm>
            <a:off x="5245900" y="28217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1" name="Straight Connector 150"/>
          <p:cNvCxnSpPr>
            <a:endCxn id="150" idx="0"/>
          </p:cNvCxnSpPr>
          <p:nvPr/>
        </p:nvCxnSpPr>
        <p:spPr bwMode="auto">
          <a:xfrm>
            <a:off x="5779300" y="28217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 name="Straight Connector 151"/>
          <p:cNvCxnSpPr>
            <a:endCxn id="150" idx="2"/>
          </p:cNvCxnSpPr>
          <p:nvPr/>
        </p:nvCxnSpPr>
        <p:spPr bwMode="auto">
          <a:xfrm>
            <a:off x="5398300" y="31265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6" name="Straight Connector 155"/>
          <p:cNvCxnSpPr>
            <a:stCxn id="146" idx="4"/>
            <a:endCxn id="154" idx="0"/>
          </p:cNvCxnSpPr>
          <p:nvPr/>
        </p:nvCxnSpPr>
        <p:spPr bwMode="auto">
          <a:xfrm>
            <a:off x="5245900" y="32789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Straight Connector 158"/>
          <p:cNvCxnSpPr>
            <a:stCxn id="150" idx="4"/>
            <a:endCxn id="158" idx="0"/>
          </p:cNvCxnSpPr>
          <p:nvPr/>
        </p:nvCxnSpPr>
        <p:spPr bwMode="auto">
          <a:xfrm>
            <a:off x="5779300" y="32789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Straight Connector 159"/>
          <p:cNvCxnSpPr>
            <a:endCxn id="158" idx="2"/>
          </p:cNvCxnSpPr>
          <p:nvPr/>
        </p:nvCxnSpPr>
        <p:spPr bwMode="auto">
          <a:xfrm>
            <a:off x="5398300" y="35837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a:off x="6312700" y="28217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2" name="Straight Connector 161"/>
          <p:cNvCxnSpPr/>
          <p:nvPr/>
        </p:nvCxnSpPr>
        <p:spPr bwMode="auto">
          <a:xfrm>
            <a:off x="5931700" y="31265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4" name="Straight Connector 163"/>
          <p:cNvCxnSpPr>
            <a:endCxn id="163" idx="0"/>
          </p:cNvCxnSpPr>
          <p:nvPr/>
        </p:nvCxnSpPr>
        <p:spPr bwMode="auto">
          <a:xfrm>
            <a:off x="6846100" y="28217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5" name="Straight Connector 164"/>
          <p:cNvCxnSpPr>
            <a:endCxn id="163" idx="2"/>
          </p:cNvCxnSpPr>
          <p:nvPr/>
        </p:nvCxnSpPr>
        <p:spPr bwMode="auto">
          <a:xfrm>
            <a:off x="6465100" y="31265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Straight Connector 165"/>
          <p:cNvCxnSpPr>
            <a:endCxn id="204" idx="0"/>
          </p:cNvCxnSpPr>
          <p:nvPr/>
        </p:nvCxnSpPr>
        <p:spPr bwMode="auto">
          <a:xfrm>
            <a:off x="6312700" y="32789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7" name="Straight Connector 166"/>
          <p:cNvCxnSpPr>
            <a:endCxn id="204" idx="2"/>
          </p:cNvCxnSpPr>
          <p:nvPr/>
        </p:nvCxnSpPr>
        <p:spPr bwMode="auto">
          <a:xfrm>
            <a:off x="5931700" y="35837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8" name="Straight Connector 167"/>
          <p:cNvCxnSpPr>
            <a:stCxn id="163" idx="4"/>
            <a:endCxn id="205" idx="0"/>
          </p:cNvCxnSpPr>
          <p:nvPr/>
        </p:nvCxnSpPr>
        <p:spPr bwMode="auto">
          <a:xfrm>
            <a:off x="6846100" y="32789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9" name="Straight Connector 168"/>
          <p:cNvCxnSpPr>
            <a:endCxn id="205" idx="2"/>
          </p:cNvCxnSpPr>
          <p:nvPr/>
        </p:nvCxnSpPr>
        <p:spPr bwMode="auto">
          <a:xfrm>
            <a:off x="6465100" y="35837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3" name="Straight Connector 172"/>
          <p:cNvCxnSpPr>
            <a:endCxn id="171" idx="0"/>
          </p:cNvCxnSpPr>
          <p:nvPr/>
        </p:nvCxnSpPr>
        <p:spPr bwMode="auto">
          <a:xfrm>
            <a:off x="5250019" y="374850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6" name="Straight Connector 175"/>
          <p:cNvCxnSpPr>
            <a:endCxn id="175" idx="0"/>
          </p:cNvCxnSpPr>
          <p:nvPr/>
        </p:nvCxnSpPr>
        <p:spPr bwMode="auto">
          <a:xfrm>
            <a:off x="5783419" y="374850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7" name="Straight Connector 176"/>
          <p:cNvCxnSpPr>
            <a:endCxn id="175" idx="2"/>
          </p:cNvCxnSpPr>
          <p:nvPr/>
        </p:nvCxnSpPr>
        <p:spPr bwMode="auto">
          <a:xfrm>
            <a:off x="5402419" y="405330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9" name="Straight Connector 178"/>
          <p:cNvCxnSpPr>
            <a:endCxn id="178" idx="0"/>
          </p:cNvCxnSpPr>
          <p:nvPr/>
        </p:nvCxnSpPr>
        <p:spPr bwMode="auto">
          <a:xfrm>
            <a:off x="6316819" y="3748502"/>
            <a:ext cx="0" cy="152400"/>
          </a:xfrm>
          <a:prstGeom prst="line">
            <a:avLst/>
          </a:prstGeom>
          <a:ln>
            <a:solidFill>
              <a:schemeClr val="tx1"/>
            </a:solid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cxnSp>
      <p:cxnSp>
        <p:nvCxnSpPr>
          <p:cNvPr id="180" name="Straight Connector 179"/>
          <p:cNvCxnSpPr>
            <a:endCxn id="178" idx="2"/>
          </p:cNvCxnSpPr>
          <p:nvPr/>
        </p:nvCxnSpPr>
        <p:spPr bwMode="auto">
          <a:xfrm>
            <a:off x="5935819" y="405330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2" name="Straight Connector 181"/>
          <p:cNvCxnSpPr/>
          <p:nvPr/>
        </p:nvCxnSpPr>
        <p:spPr bwMode="auto">
          <a:xfrm>
            <a:off x="6850219" y="374850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3" name="Straight Connector 182"/>
          <p:cNvCxnSpPr/>
          <p:nvPr/>
        </p:nvCxnSpPr>
        <p:spPr bwMode="auto">
          <a:xfrm>
            <a:off x="6469219" y="405330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5" name="Straight Connector 184"/>
          <p:cNvCxnSpPr>
            <a:endCxn id="184" idx="2"/>
          </p:cNvCxnSpPr>
          <p:nvPr/>
        </p:nvCxnSpPr>
        <p:spPr bwMode="auto">
          <a:xfrm>
            <a:off x="7004092" y="219956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7" name="Straight Connector 186"/>
          <p:cNvCxnSpPr>
            <a:stCxn id="184" idx="4"/>
            <a:endCxn id="186" idx="0"/>
          </p:cNvCxnSpPr>
          <p:nvPr/>
        </p:nvCxnSpPr>
        <p:spPr bwMode="auto">
          <a:xfrm>
            <a:off x="7385092" y="2351969"/>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8" name="Straight Connector 187"/>
          <p:cNvCxnSpPr>
            <a:endCxn id="186" idx="2"/>
          </p:cNvCxnSpPr>
          <p:nvPr/>
        </p:nvCxnSpPr>
        <p:spPr bwMode="auto">
          <a:xfrm>
            <a:off x="7004092" y="265676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9" name="Straight Connector 188"/>
          <p:cNvCxnSpPr>
            <a:stCxn id="186" idx="4"/>
          </p:cNvCxnSpPr>
          <p:nvPr/>
        </p:nvCxnSpPr>
        <p:spPr bwMode="auto">
          <a:xfrm>
            <a:off x="7385092" y="2809169"/>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1" name="Straight Connector 190"/>
          <p:cNvCxnSpPr>
            <a:endCxn id="190" idx="2"/>
          </p:cNvCxnSpPr>
          <p:nvPr/>
        </p:nvCxnSpPr>
        <p:spPr bwMode="auto">
          <a:xfrm>
            <a:off x="7004092" y="174442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2" name="Straight Connector 191"/>
          <p:cNvCxnSpPr>
            <a:stCxn id="190" idx="4"/>
          </p:cNvCxnSpPr>
          <p:nvPr/>
        </p:nvCxnSpPr>
        <p:spPr bwMode="auto">
          <a:xfrm>
            <a:off x="7385092" y="189682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4" name="Straight Connector 193"/>
          <p:cNvCxnSpPr>
            <a:endCxn id="193" idx="0"/>
          </p:cNvCxnSpPr>
          <p:nvPr/>
        </p:nvCxnSpPr>
        <p:spPr bwMode="auto">
          <a:xfrm>
            <a:off x="7385092" y="28287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5" name="Straight Connector 194"/>
          <p:cNvCxnSpPr>
            <a:endCxn id="193" idx="2"/>
          </p:cNvCxnSpPr>
          <p:nvPr/>
        </p:nvCxnSpPr>
        <p:spPr bwMode="auto">
          <a:xfrm>
            <a:off x="7004092" y="31335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7" name="Straight Connector 196"/>
          <p:cNvCxnSpPr>
            <a:stCxn id="193" idx="4"/>
            <a:endCxn id="196" idx="0"/>
          </p:cNvCxnSpPr>
          <p:nvPr/>
        </p:nvCxnSpPr>
        <p:spPr bwMode="auto">
          <a:xfrm>
            <a:off x="7385092" y="32859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8" name="Straight Connector 197"/>
          <p:cNvCxnSpPr>
            <a:endCxn id="196" idx="2"/>
          </p:cNvCxnSpPr>
          <p:nvPr/>
        </p:nvCxnSpPr>
        <p:spPr bwMode="auto">
          <a:xfrm>
            <a:off x="7004092" y="3590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0" name="Straight Connector 199"/>
          <p:cNvCxnSpPr>
            <a:endCxn id="199" idx="0"/>
          </p:cNvCxnSpPr>
          <p:nvPr/>
        </p:nvCxnSpPr>
        <p:spPr bwMode="auto">
          <a:xfrm>
            <a:off x="7389211" y="3755493"/>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1" name="Straight Connector 200"/>
          <p:cNvCxnSpPr>
            <a:endCxn id="199" idx="2"/>
          </p:cNvCxnSpPr>
          <p:nvPr/>
        </p:nvCxnSpPr>
        <p:spPr bwMode="auto">
          <a:xfrm>
            <a:off x="7008211" y="4060293"/>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3" name="Straight Connector 242"/>
          <p:cNvCxnSpPr>
            <a:endCxn id="242" idx="2"/>
          </p:cNvCxnSpPr>
          <p:nvPr/>
        </p:nvCxnSpPr>
        <p:spPr bwMode="auto">
          <a:xfrm>
            <a:off x="4343400" y="219791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5" name="Straight Connector 244"/>
          <p:cNvCxnSpPr>
            <a:stCxn id="242" idx="4"/>
            <a:endCxn id="244" idx="0"/>
          </p:cNvCxnSpPr>
          <p:nvPr/>
        </p:nvCxnSpPr>
        <p:spPr bwMode="auto">
          <a:xfrm>
            <a:off x="4724400" y="235031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6" name="Straight Connector 245"/>
          <p:cNvCxnSpPr>
            <a:endCxn id="244" idx="2"/>
          </p:cNvCxnSpPr>
          <p:nvPr/>
        </p:nvCxnSpPr>
        <p:spPr bwMode="auto">
          <a:xfrm>
            <a:off x="4343400" y="265511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7" name="Straight Connector 246"/>
          <p:cNvCxnSpPr/>
          <p:nvPr/>
        </p:nvCxnSpPr>
        <p:spPr bwMode="auto">
          <a:xfrm>
            <a:off x="4876800" y="219791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8" name="Straight Connector 247"/>
          <p:cNvCxnSpPr/>
          <p:nvPr/>
        </p:nvCxnSpPr>
        <p:spPr bwMode="auto">
          <a:xfrm>
            <a:off x="4876800" y="265511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9" name="Straight Connector 248"/>
          <p:cNvCxnSpPr>
            <a:stCxn id="244" idx="4"/>
          </p:cNvCxnSpPr>
          <p:nvPr/>
        </p:nvCxnSpPr>
        <p:spPr bwMode="auto">
          <a:xfrm>
            <a:off x="4724400" y="280751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1" name="Straight Connector 250"/>
          <p:cNvCxnSpPr>
            <a:endCxn id="250" idx="2"/>
          </p:cNvCxnSpPr>
          <p:nvPr/>
        </p:nvCxnSpPr>
        <p:spPr bwMode="auto">
          <a:xfrm>
            <a:off x="4343400" y="174277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2" name="Straight Connector 251"/>
          <p:cNvCxnSpPr>
            <a:stCxn id="250" idx="4"/>
          </p:cNvCxnSpPr>
          <p:nvPr/>
        </p:nvCxnSpPr>
        <p:spPr bwMode="auto">
          <a:xfrm>
            <a:off x="4724400" y="189517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3" name="Straight Connector 252"/>
          <p:cNvCxnSpPr/>
          <p:nvPr/>
        </p:nvCxnSpPr>
        <p:spPr bwMode="auto">
          <a:xfrm>
            <a:off x="4876800" y="174277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5" name="Straight Connector 254"/>
          <p:cNvCxnSpPr>
            <a:endCxn id="254" idx="0"/>
          </p:cNvCxnSpPr>
          <p:nvPr/>
        </p:nvCxnSpPr>
        <p:spPr bwMode="auto">
          <a:xfrm>
            <a:off x="4724400" y="282708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6" name="Straight Connector 255"/>
          <p:cNvCxnSpPr>
            <a:endCxn id="254" idx="2"/>
          </p:cNvCxnSpPr>
          <p:nvPr/>
        </p:nvCxnSpPr>
        <p:spPr bwMode="auto">
          <a:xfrm>
            <a:off x="4343400" y="313188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7" name="Straight Connector 256"/>
          <p:cNvCxnSpPr/>
          <p:nvPr/>
        </p:nvCxnSpPr>
        <p:spPr bwMode="auto">
          <a:xfrm>
            <a:off x="4876800" y="313188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9" name="Straight Connector 258"/>
          <p:cNvCxnSpPr>
            <a:stCxn id="254" idx="4"/>
            <a:endCxn id="258" idx="0"/>
          </p:cNvCxnSpPr>
          <p:nvPr/>
        </p:nvCxnSpPr>
        <p:spPr bwMode="auto">
          <a:xfrm>
            <a:off x="4724400" y="328428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0" name="Straight Connector 259"/>
          <p:cNvCxnSpPr>
            <a:endCxn id="258" idx="2"/>
          </p:cNvCxnSpPr>
          <p:nvPr/>
        </p:nvCxnSpPr>
        <p:spPr bwMode="auto">
          <a:xfrm>
            <a:off x="4343400" y="358908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1" name="Straight Connector 260"/>
          <p:cNvCxnSpPr/>
          <p:nvPr/>
        </p:nvCxnSpPr>
        <p:spPr bwMode="auto">
          <a:xfrm>
            <a:off x="4876800" y="358908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3" name="Straight Connector 262"/>
          <p:cNvCxnSpPr>
            <a:endCxn id="262" idx="0"/>
          </p:cNvCxnSpPr>
          <p:nvPr/>
        </p:nvCxnSpPr>
        <p:spPr bwMode="auto">
          <a:xfrm>
            <a:off x="4728519" y="37538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4" name="Straight Connector 263"/>
          <p:cNvCxnSpPr>
            <a:endCxn id="262" idx="2"/>
          </p:cNvCxnSpPr>
          <p:nvPr/>
        </p:nvCxnSpPr>
        <p:spPr bwMode="auto">
          <a:xfrm>
            <a:off x="4347519" y="40586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5" name="Straight Connector 264"/>
          <p:cNvCxnSpPr/>
          <p:nvPr/>
        </p:nvCxnSpPr>
        <p:spPr bwMode="auto">
          <a:xfrm>
            <a:off x="4880919" y="40586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2" name="Straight Connector 271"/>
          <p:cNvCxnSpPr>
            <a:endCxn id="270" idx="0"/>
          </p:cNvCxnSpPr>
          <p:nvPr/>
        </p:nvCxnSpPr>
        <p:spPr bwMode="auto">
          <a:xfrm>
            <a:off x="1530307" y="420766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3" name="Straight Connector 272"/>
          <p:cNvCxnSpPr>
            <a:endCxn id="271" idx="0"/>
          </p:cNvCxnSpPr>
          <p:nvPr/>
        </p:nvCxnSpPr>
        <p:spPr bwMode="auto">
          <a:xfrm>
            <a:off x="2063707" y="420766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4" name="Straight Connector 273"/>
          <p:cNvCxnSpPr>
            <a:stCxn id="270" idx="6"/>
            <a:endCxn id="271" idx="2"/>
          </p:cNvCxnSpPr>
          <p:nvPr/>
        </p:nvCxnSpPr>
        <p:spPr bwMode="auto">
          <a:xfrm>
            <a:off x="1682707" y="451246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6" name="Straight Connector 275"/>
          <p:cNvCxnSpPr>
            <a:endCxn id="275" idx="0"/>
          </p:cNvCxnSpPr>
          <p:nvPr/>
        </p:nvCxnSpPr>
        <p:spPr bwMode="auto">
          <a:xfrm>
            <a:off x="2597107" y="420766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7" name="Straight Connector 276"/>
          <p:cNvCxnSpPr>
            <a:endCxn id="275" idx="2"/>
          </p:cNvCxnSpPr>
          <p:nvPr/>
        </p:nvCxnSpPr>
        <p:spPr bwMode="auto">
          <a:xfrm>
            <a:off x="2216107" y="451246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9" name="Straight Connector 278"/>
          <p:cNvCxnSpPr>
            <a:endCxn id="278" idx="0"/>
          </p:cNvCxnSpPr>
          <p:nvPr/>
        </p:nvCxnSpPr>
        <p:spPr bwMode="auto">
          <a:xfrm>
            <a:off x="3130507" y="420766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0" name="Straight Connector 279"/>
          <p:cNvCxnSpPr>
            <a:endCxn id="278" idx="2"/>
          </p:cNvCxnSpPr>
          <p:nvPr/>
        </p:nvCxnSpPr>
        <p:spPr bwMode="auto">
          <a:xfrm>
            <a:off x="2749507" y="451246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2" name="Straight Connector 281"/>
          <p:cNvCxnSpPr>
            <a:endCxn id="281" idx="0"/>
          </p:cNvCxnSpPr>
          <p:nvPr/>
        </p:nvCxnSpPr>
        <p:spPr bwMode="auto">
          <a:xfrm>
            <a:off x="3663907" y="420766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3" name="Straight Connector 282"/>
          <p:cNvCxnSpPr>
            <a:endCxn id="281" idx="2"/>
          </p:cNvCxnSpPr>
          <p:nvPr/>
        </p:nvCxnSpPr>
        <p:spPr bwMode="auto">
          <a:xfrm>
            <a:off x="3282907" y="451246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5" name="Straight Connector 284"/>
          <p:cNvCxnSpPr>
            <a:endCxn id="284" idx="0"/>
          </p:cNvCxnSpPr>
          <p:nvPr/>
        </p:nvCxnSpPr>
        <p:spPr bwMode="auto">
          <a:xfrm>
            <a:off x="4202899" y="421465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6" name="Straight Connector 285"/>
          <p:cNvCxnSpPr>
            <a:endCxn id="284" idx="2"/>
          </p:cNvCxnSpPr>
          <p:nvPr/>
        </p:nvCxnSpPr>
        <p:spPr bwMode="auto">
          <a:xfrm>
            <a:off x="3821899" y="451945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8" name="Straight Connector 287"/>
          <p:cNvCxnSpPr>
            <a:endCxn id="287" idx="0"/>
          </p:cNvCxnSpPr>
          <p:nvPr/>
        </p:nvCxnSpPr>
        <p:spPr bwMode="auto">
          <a:xfrm>
            <a:off x="5245900" y="420766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0" name="Straight Connector 289"/>
          <p:cNvCxnSpPr>
            <a:endCxn id="289" idx="0"/>
          </p:cNvCxnSpPr>
          <p:nvPr/>
        </p:nvCxnSpPr>
        <p:spPr bwMode="auto">
          <a:xfrm>
            <a:off x="5779300" y="420766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1" name="Straight Connector 290"/>
          <p:cNvCxnSpPr>
            <a:endCxn id="289" idx="2"/>
          </p:cNvCxnSpPr>
          <p:nvPr/>
        </p:nvCxnSpPr>
        <p:spPr bwMode="auto">
          <a:xfrm>
            <a:off x="5398300" y="451246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3" name="Straight Connector 292"/>
          <p:cNvCxnSpPr>
            <a:endCxn id="292" idx="0"/>
          </p:cNvCxnSpPr>
          <p:nvPr/>
        </p:nvCxnSpPr>
        <p:spPr bwMode="auto">
          <a:xfrm>
            <a:off x="6312700" y="4207665"/>
            <a:ext cx="0" cy="152400"/>
          </a:xfrm>
          <a:prstGeom prst="line">
            <a:avLst/>
          </a:prstGeom>
          <a:ln>
            <a:solidFill>
              <a:schemeClr val="tx1"/>
            </a:solid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cxnSp>
      <p:cxnSp>
        <p:nvCxnSpPr>
          <p:cNvPr id="294" name="Straight Connector 293"/>
          <p:cNvCxnSpPr>
            <a:endCxn id="292" idx="2"/>
          </p:cNvCxnSpPr>
          <p:nvPr/>
        </p:nvCxnSpPr>
        <p:spPr bwMode="auto">
          <a:xfrm>
            <a:off x="5931700" y="451246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6" name="Straight Connector 295"/>
          <p:cNvCxnSpPr>
            <a:endCxn id="295" idx="0"/>
          </p:cNvCxnSpPr>
          <p:nvPr/>
        </p:nvCxnSpPr>
        <p:spPr bwMode="auto">
          <a:xfrm>
            <a:off x="6846100" y="420766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7" name="Straight Connector 296"/>
          <p:cNvCxnSpPr>
            <a:endCxn id="295" idx="2"/>
          </p:cNvCxnSpPr>
          <p:nvPr/>
        </p:nvCxnSpPr>
        <p:spPr bwMode="auto">
          <a:xfrm>
            <a:off x="6465100" y="451246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9" name="Straight Connector 298"/>
          <p:cNvCxnSpPr>
            <a:endCxn id="298" idx="0"/>
          </p:cNvCxnSpPr>
          <p:nvPr/>
        </p:nvCxnSpPr>
        <p:spPr bwMode="auto">
          <a:xfrm>
            <a:off x="7385092" y="421465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0" name="Straight Connector 299"/>
          <p:cNvCxnSpPr>
            <a:endCxn id="298" idx="2"/>
          </p:cNvCxnSpPr>
          <p:nvPr/>
        </p:nvCxnSpPr>
        <p:spPr bwMode="auto">
          <a:xfrm>
            <a:off x="7004092" y="451945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2" name="Straight Connector 301"/>
          <p:cNvCxnSpPr>
            <a:endCxn id="301" idx="0"/>
          </p:cNvCxnSpPr>
          <p:nvPr/>
        </p:nvCxnSpPr>
        <p:spPr bwMode="auto">
          <a:xfrm>
            <a:off x="4724400" y="421300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3" name="Straight Connector 302"/>
          <p:cNvCxnSpPr>
            <a:endCxn id="301" idx="2"/>
          </p:cNvCxnSpPr>
          <p:nvPr/>
        </p:nvCxnSpPr>
        <p:spPr bwMode="auto">
          <a:xfrm>
            <a:off x="4343400" y="451780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4" name="Straight Connector 303"/>
          <p:cNvCxnSpPr/>
          <p:nvPr/>
        </p:nvCxnSpPr>
        <p:spPr bwMode="auto">
          <a:xfrm>
            <a:off x="4876800" y="451780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9" name="Oval 108"/>
          <p:cNvSpPr/>
          <p:nvPr/>
        </p:nvSpPr>
        <p:spPr bwMode="auto">
          <a:xfrm>
            <a:off x="5093500" y="2497378"/>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3" name="Oval 112"/>
          <p:cNvSpPr/>
          <p:nvPr/>
        </p:nvSpPr>
        <p:spPr bwMode="auto">
          <a:xfrm>
            <a:off x="5626900" y="2040178"/>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0" name="Oval 119"/>
          <p:cNvSpPr/>
          <p:nvPr/>
        </p:nvSpPr>
        <p:spPr bwMode="auto">
          <a:xfrm>
            <a:off x="6160300" y="2040178"/>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4" name="Oval 123"/>
          <p:cNvSpPr/>
          <p:nvPr/>
        </p:nvSpPr>
        <p:spPr bwMode="auto">
          <a:xfrm>
            <a:off x="6693700" y="2040178"/>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6" name="Oval 125"/>
          <p:cNvSpPr/>
          <p:nvPr/>
        </p:nvSpPr>
        <p:spPr bwMode="auto">
          <a:xfrm>
            <a:off x="6693700" y="2497378"/>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2" name="Oval 131"/>
          <p:cNvSpPr/>
          <p:nvPr/>
        </p:nvSpPr>
        <p:spPr bwMode="auto">
          <a:xfrm>
            <a:off x="5093500" y="1585037"/>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6" name="Oval 135"/>
          <p:cNvSpPr/>
          <p:nvPr/>
        </p:nvSpPr>
        <p:spPr bwMode="auto">
          <a:xfrm>
            <a:off x="5626900" y="1585037"/>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9" name="Oval 138"/>
          <p:cNvSpPr/>
          <p:nvPr/>
        </p:nvSpPr>
        <p:spPr bwMode="auto">
          <a:xfrm>
            <a:off x="6160300" y="1585037"/>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2" name="Oval 141"/>
          <p:cNvSpPr/>
          <p:nvPr/>
        </p:nvSpPr>
        <p:spPr bwMode="auto">
          <a:xfrm>
            <a:off x="6693700" y="1585037"/>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6" name="Oval 145"/>
          <p:cNvSpPr/>
          <p:nvPr/>
        </p:nvSpPr>
        <p:spPr bwMode="auto">
          <a:xfrm>
            <a:off x="5093500" y="2974144"/>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0" name="Oval 149"/>
          <p:cNvSpPr/>
          <p:nvPr/>
        </p:nvSpPr>
        <p:spPr bwMode="auto">
          <a:xfrm>
            <a:off x="5626900" y="2974144"/>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4" name="Oval 153"/>
          <p:cNvSpPr/>
          <p:nvPr/>
        </p:nvSpPr>
        <p:spPr bwMode="auto">
          <a:xfrm>
            <a:off x="5093500" y="3431344"/>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8" name="Oval 157"/>
          <p:cNvSpPr/>
          <p:nvPr/>
        </p:nvSpPr>
        <p:spPr bwMode="auto">
          <a:xfrm>
            <a:off x="5626900" y="3431344"/>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3" name="Oval 162"/>
          <p:cNvSpPr/>
          <p:nvPr/>
        </p:nvSpPr>
        <p:spPr bwMode="auto">
          <a:xfrm>
            <a:off x="6693700" y="2974144"/>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1" name="Oval 170"/>
          <p:cNvSpPr/>
          <p:nvPr/>
        </p:nvSpPr>
        <p:spPr bwMode="auto">
          <a:xfrm>
            <a:off x="5097619" y="3900902"/>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5" name="Oval 174"/>
          <p:cNvSpPr/>
          <p:nvPr/>
        </p:nvSpPr>
        <p:spPr bwMode="auto">
          <a:xfrm>
            <a:off x="5631019" y="3900902"/>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8" name="Oval 177"/>
          <p:cNvSpPr/>
          <p:nvPr/>
        </p:nvSpPr>
        <p:spPr bwMode="auto">
          <a:xfrm>
            <a:off x="6164419" y="3900902"/>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4" name="Oval 183"/>
          <p:cNvSpPr/>
          <p:nvPr/>
        </p:nvSpPr>
        <p:spPr bwMode="auto">
          <a:xfrm>
            <a:off x="7232692" y="2047169"/>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6" name="Oval 185"/>
          <p:cNvSpPr/>
          <p:nvPr/>
        </p:nvSpPr>
        <p:spPr bwMode="auto">
          <a:xfrm>
            <a:off x="7232692" y="2504369"/>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0" name="Oval 189"/>
          <p:cNvSpPr/>
          <p:nvPr/>
        </p:nvSpPr>
        <p:spPr bwMode="auto">
          <a:xfrm>
            <a:off x="7232692" y="1592028"/>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3" name="Oval 192"/>
          <p:cNvSpPr/>
          <p:nvPr/>
        </p:nvSpPr>
        <p:spPr bwMode="auto">
          <a:xfrm>
            <a:off x="7232692" y="2981135"/>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6" name="Oval 195"/>
          <p:cNvSpPr/>
          <p:nvPr/>
        </p:nvSpPr>
        <p:spPr bwMode="auto">
          <a:xfrm>
            <a:off x="7232692" y="3438335"/>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9" name="Oval 198"/>
          <p:cNvSpPr/>
          <p:nvPr/>
        </p:nvSpPr>
        <p:spPr bwMode="auto">
          <a:xfrm>
            <a:off x="7236811" y="3907893"/>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2" name="Oval 201"/>
          <p:cNvSpPr/>
          <p:nvPr/>
        </p:nvSpPr>
        <p:spPr bwMode="auto">
          <a:xfrm>
            <a:off x="6160300" y="2497378"/>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4" name="Oval 203"/>
          <p:cNvSpPr/>
          <p:nvPr/>
        </p:nvSpPr>
        <p:spPr bwMode="auto">
          <a:xfrm>
            <a:off x="6160300" y="3431344"/>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5" name="Oval 204"/>
          <p:cNvSpPr/>
          <p:nvPr/>
        </p:nvSpPr>
        <p:spPr bwMode="auto">
          <a:xfrm>
            <a:off x="6693700" y="3431344"/>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2" name="Oval 241"/>
          <p:cNvSpPr/>
          <p:nvPr/>
        </p:nvSpPr>
        <p:spPr bwMode="auto">
          <a:xfrm>
            <a:off x="4572000" y="2045518"/>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4" name="Oval 243"/>
          <p:cNvSpPr/>
          <p:nvPr/>
        </p:nvSpPr>
        <p:spPr bwMode="auto">
          <a:xfrm>
            <a:off x="4572000" y="2502718"/>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0" name="Oval 249"/>
          <p:cNvSpPr/>
          <p:nvPr/>
        </p:nvSpPr>
        <p:spPr bwMode="auto">
          <a:xfrm>
            <a:off x="4572000" y="1590377"/>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4" name="Oval 253"/>
          <p:cNvSpPr/>
          <p:nvPr/>
        </p:nvSpPr>
        <p:spPr bwMode="auto">
          <a:xfrm>
            <a:off x="4572000" y="2979484"/>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8" name="Oval 257"/>
          <p:cNvSpPr/>
          <p:nvPr/>
        </p:nvSpPr>
        <p:spPr bwMode="auto">
          <a:xfrm>
            <a:off x="4572000" y="3436684"/>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2" name="Oval 261"/>
          <p:cNvSpPr/>
          <p:nvPr/>
        </p:nvSpPr>
        <p:spPr bwMode="auto">
          <a:xfrm>
            <a:off x="4576119" y="3906242"/>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87" name="Oval 286"/>
          <p:cNvSpPr/>
          <p:nvPr/>
        </p:nvSpPr>
        <p:spPr bwMode="auto">
          <a:xfrm>
            <a:off x="5093500" y="4360065"/>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9" name="Oval 288"/>
          <p:cNvSpPr/>
          <p:nvPr/>
        </p:nvSpPr>
        <p:spPr bwMode="auto">
          <a:xfrm>
            <a:off x="5626900" y="4360065"/>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92" name="Oval 291"/>
          <p:cNvSpPr/>
          <p:nvPr/>
        </p:nvSpPr>
        <p:spPr bwMode="auto">
          <a:xfrm>
            <a:off x="6160300" y="4360065"/>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95" name="Oval 294"/>
          <p:cNvSpPr/>
          <p:nvPr/>
        </p:nvSpPr>
        <p:spPr bwMode="auto">
          <a:xfrm>
            <a:off x="6693700" y="4360065"/>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98" name="Oval 297"/>
          <p:cNvSpPr/>
          <p:nvPr/>
        </p:nvSpPr>
        <p:spPr bwMode="auto">
          <a:xfrm>
            <a:off x="7232692" y="4367056"/>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01" name="Oval 300"/>
          <p:cNvSpPr/>
          <p:nvPr/>
        </p:nvSpPr>
        <p:spPr bwMode="auto">
          <a:xfrm>
            <a:off x="4572000" y="4365405"/>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05" name="Oval 304"/>
          <p:cNvSpPr/>
          <p:nvPr/>
        </p:nvSpPr>
        <p:spPr bwMode="auto">
          <a:xfrm>
            <a:off x="5614999" y="2502718"/>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06" name="Oval 305"/>
          <p:cNvSpPr/>
          <p:nvPr/>
        </p:nvSpPr>
        <p:spPr bwMode="auto">
          <a:xfrm>
            <a:off x="6699866" y="3911915"/>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Oval 3"/>
          <p:cNvSpPr/>
          <p:nvPr/>
        </p:nvSpPr>
        <p:spPr bwMode="auto">
          <a:xfrm>
            <a:off x="1377907" y="204017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Oval 4"/>
          <p:cNvSpPr/>
          <p:nvPr/>
        </p:nvSpPr>
        <p:spPr bwMode="auto">
          <a:xfrm>
            <a:off x="1911307" y="204017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Oval 6"/>
          <p:cNvSpPr/>
          <p:nvPr/>
        </p:nvSpPr>
        <p:spPr bwMode="auto">
          <a:xfrm>
            <a:off x="1377907" y="249737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Oval 7"/>
          <p:cNvSpPr/>
          <p:nvPr/>
        </p:nvSpPr>
        <p:spPr bwMode="auto">
          <a:xfrm>
            <a:off x="1911307" y="249737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Oval 11"/>
          <p:cNvSpPr/>
          <p:nvPr/>
        </p:nvSpPr>
        <p:spPr bwMode="auto">
          <a:xfrm>
            <a:off x="2444707" y="204017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Oval 18"/>
          <p:cNvSpPr/>
          <p:nvPr/>
        </p:nvSpPr>
        <p:spPr bwMode="auto">
          <a:xfrm>
            <a:off x="2978107" y="204017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Oval 22"/>
          <p:cNvSpPr/>
          <p:nvPr/>
        </p:nvSpPr>
        <p:spPr bwMode="auto">
          <a:xfrm>
            <a:off x="3511507" y="204017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Oval 24"/>
          <p:cNvSpPr/>
          <p:nvPr/>
        </p:nvSpPr>
        <p:spPr bwMode="auto">
          <a:xfrm>
            <a:off x="3511507" y="249737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0" name="Oval 29"/>
          <p:cNvSpPr/>
          <p:nvPr/>
        </p:nvSpPr>
        <p:spPr bwMode="auto">
          <a:xfrm>
            <a:off x="1377907" y="158503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 name="Oval 30"/>
          <p:cNvSpPr/>
          <p:nvPr/>
        </p:nvSpPr>
        <p:spPr bwMode="auto">
          <a:xfrm>
            <a:off x="1911307" y="158503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5" name="Oval 34"/>
          <p:cNvSpPr/>
          <p:nvPr/>
        </p:nvSpPr>
        <p:spPr bwMode="auto">
          <a:xfrm>
            <a:off x="2444707" y="158503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 name="Oval 37"/>
          <p:cNvSpPr/>
          <p:nvPr/>
        </p:nvSpPr>
        <p:spPr bwMode="auto">
          <a:xfrm>
            <a:off x="2978107" y="158503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 name="Oval 40"/>
          <p:cNvSpPr/>
          <p:nvPr/>
        </p:nvSpPr>
        <p:spPr bwMode="auto">
          <a:xfrm>
            <a:off x="3511507" y="158503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4" name="Oval 43"/>
          <p:cNvSpPr/>
          <p:nvPr/>
        </p:nvSpPr>
        <p:spPr bwMode="auto">
          <a:xfrm>
            <a:off x="1377907" y="297414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Oval 44"/>
          <p:cNvSpPr/>
          <p:nvPr/>
        </p:nvSpPr>
        <p:spPr bwMode="auto">
          <a:xfrm>
            <a:off x="1911307" y="297414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9" name="Oval 48"/>
          <p:cNvSpPr/>
          <p:nvPr/>
        </p:nvSpPr>
        <p:spPr bwMode="auto">
          <a:xfrm>
            <a:off x="2444707" y="297414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Oval 52"/>
          <p:cNvSpPr/>
          <p:nvPr/>
        </p:nvSpPr>
        <p:spPr bwMode="auto">
          <a:xfrm>
            <a:off x="1911307" y="343134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7" name="Oval 56"/>
          <p:cNvSpPr/>
          <p:nvPr/>
        </p:nvSpPr>
        <p:spPr bwMode="auto">
          <a:xfrm>
            <a:off x="2444707" y="343134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9" name="Oval 68"/>
          <p:cNvSpPr/>
          <p:nvPr/>
        </p:nvSpPr>
        <p:spPr bwMode="auto">
          <a:xfrm>
            <a:off x="1382026" y="390090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0" name="Oval 69"/>
          <p:cNvSpPr/>
          <p:nvPr/>
        </p:nvSpPr>
        <p:spPr bwMode="auto">
          <a:xfrm>
            <a:off x="1915426" y="390090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4" name="Oval 73"/>
          <p:cNvSpPr/>
          <p:nvPr/>
        </p:nvSpPr>
        <p:spPr bwMode="auto">
          <a:xfrm>
            <a:off x="2448826" y="390090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7" name="Oval 76"/>
          <p:cNvSpPr/>
          <p:nvPr/>
        </p:nvSpPr>
        <p:spPr bwMode="auto">
          <a:xfrm>
            <a:off x="2982226" y="390090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0" name="Oval 79"/>
          <p:cNvSpPr/>
          <p:nvPr/>
        </p:nvSpPr>
        <p:spPr bwMode="auto">
          <a:xfrm>
            <a:off x="3515626" y="390090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3" name="Oval 82"/>
          <p:cNvSpPr/>
          <p:nvPr/>
        </p:nvSpPr>
        <p:spPr bwMode="auto">
          <a:xfrm>
            <a:off x="4050499" y="204716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5" name="Oval 84"/>
          <p:cNvSpPr/>
          <p:nvPr/>
        </p:nvSpPr>
        <p:spPr bwMode="auto">
          <a:xfrm>
            <a:off x="4050499" y="250436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9" name="Oval 88"/>
          <p:cNvSpPr/>
          <p:nvPr/>
        </p:nvSpPr>
        <p:spPr bwMode="auto">
          <a:xfrm>
            <a:off x="4050499" y="159202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2" name="Oval 91"/>
          <p:cNvSpPr/>
          <p:nvPr/>
        </p:nvSpPr>
        <p:spPr bwMode="auto">
          <a:xfrm>
            <a:off x="4050499" y="29811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5" name="Oval 94"/>
          <p:cNvSpPr/>
          <p:nvPr/>
        </p:nvSpPr>
        <p:spPr bwMode="auto">
          <a:xfrm>
            <a:off x="4050499" y="3438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1" name="Oval 100"/>
          <p:cNvSpPr/>
          <p:nvPr/>
        </p:nvSpPr>
        <p:spPr bwMode="auto">
          <a:xfrm>
            <a:off x="2978107" y="249737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2" name="Oval 101"/>
          <p:cNvSpPr/>
          <p:nvPr/>
        </p:nvSpPr>
        <p:spPr bwMode="auto">
          <a:xfrm>
            <a:off x="2978107" y="297414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3" name="Oval 102"/>
          <p:cNvSpPr/>
          <p:nvPr/>
        </p:nvSpPr>
        <p:spPr bwMode="auto">
          <a:xfrm>
            <a:off x="2978107" y="343134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4" name="Oval 103"/>
          <p:cNvSpPr/>
          <p:nvPr/>
        </p:nvSpPr>
        <p:spPr bwMode="auto">
          <a:xfrm>
            <a:off x="3511507" y="343134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0" name="Oval 269"/>
          <p:cNvSpPr/>
          <p:nvPr/>
        </p:nvSpPr>
        <p:spPr bwMode="auto">
          <a:xfrm>
            <a:off x="1377907" y="436006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1" name="Oval 270"/>
          <p:cNvSpPr/>
          <p:nvPr/>
        </p:nvSpPr>
        <p:spPr bwMode="auto">
          <a:xfrm>
            <a:off x="1911307" y="436006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5" name="Oval 274"/>
          <p:cNvSpPr/>
          <p:nvPr/>
        </p:nvSpPr>
        <p:spPr bwMode="auto">
          <a:xfrm>
            <a:off x="2444707" y="436006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8" name="Oval 277"/>
          <p:cNvSpPr/>
          <p:nvPr/>
        </p:nvSpPr>
        <p:spPr bwMode="auto">
          <a:xfrm>
            <a:off x="2978107" y="436006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1" name="Oval 280"/>
          <p:cNvSpPr/>
          <p:nvPr/>
        </p:nvSpPr>
        <p:spPr bwMode="auto">
          <a:xfrm>
            <a:off x="3511507" y="436006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4" name="Oval 283"/>
          <p:cNvSpPr/>
          <p:nvPr/>
        </p:nvSpPr>
        <p:spPr bwMode="auto">
          <a:xfrm>
            <a:off x="4050499" y="436705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09" name="Straight Connector 308"/>
          <p:cNvCxnSpPr>
            <a:stCxn id="336" idx="4"/>
            <a:endCxn id="338" idx="0"/>
          </p:cNvCxnSpPr>
          <p:nvPr/>
        </p:nvCxnSpPr>
        <p:spPr bwMode="auto">
          <a:xfrm>
            <a:off x="1002120" y="2351969"/>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1" name="Straight Connector 310"/>
          <p:cNvCxnSpPr/>
          <p:nvPr/>
        </p:nvCxnSpPr>
        <p:spPr bwMode="auto">
          <a:xfrm>
            <a:off x="1154520" y="219956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2" name="Straight Connector 311"/>
          <p:cNvCxnSpPr/>
          <p:nvPr/>
        </p:nvCxnSpPr>
        <p:spPr bwMode="auto">
          <a:xfrm>
            <a:off x="1154520" y="265676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4" name="Straight Connector 313"/>
          <p:cNvCxnSpPr>
            <a:stCxn id="338" idx="4"/>
          </p:cNvCxnSpPr>
          <p:nvPr/>
        </p:nvCxnSpPr>
        <p:spPr bwMode="auto">
          <a:xfrm>
            <a:off x="1002120" y="2809169"/>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7" name="Straight Connector 316"/>
          <p:cNvCxnSpPr>
            <a:stCxn id="340" idx="4"/>
          </p:cNvCxnSpPr>
          <p:nvPr/>
        </p:nvCxnSpPr>
        <p:spPr bwMode="auto">
          <a:xfrm>
            <a:off x="1002120" y="189682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8" name="Straight Connector 317"/>
          <p:cNvCxnSpPr/>
          <p:nvPr/>
        </p:nvCxnSpPr>
        <p:spPr bwMode="auto">
          <a:xfrm>
            <a:off x="1154520" y="174442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0" name="Straight Connector 319"/>
          <p:cNvCxnSpPr>
            <a:endCxn id="342" idx="0"/>
          </p:cNvCxnSpPr>
          <p:nvPr/>
        </p:nvCxnSpPr>
        <p:spPr bwMode="auto">
          <a:xfrm>
            <a:off x="1002120" y="28287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2" name="Straight Connector 321"/>
          <p:cNvCxnSpPr/>
          <p:nvPr/>
        </p:nvCxnSpPr>
        <p:spPr bwMode="auto">
          <a:xfrm>
            <a:off x="1154520" y="31335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4" name="Straight Connector 323"/>
          <p:cNvCxnSpPr>
            <a:stCxn id="342" idx="4"/>
            <a:endCxn id="344" idx="0"/>
          </p:cNvCxnSpPr>
          <p:nvPr/>
        </p:nvCxnSpPr>
        <p:spPr bwMode="auto">
          <a:xfrm>
            <a:off x="1002120" y="32859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6" name="Straight Connector 325"/>
          <p:cNvCxnSpPr/>
          <p:nvPr/>
        </p:nvCxnSpPr>
        <p:spPr bwMode="auto">
          <a:xfrm>
            <a:off x="1154520" y="3590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8" name="Straight Connector 327"/>
          <p:cNvCxnSpPr>
            <a:endCxn id="346" idx="0"/>
          </p:cNvCxnSpPr>
          <p:nvPr/>
        </p:nvCxnSpPr>
        <p:spPr bwMode="auto">
          <a:xfrm>
            <a:off x="1006239" y="3755493"/>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0" name="Straight Connector 329"/>
          <p:cNvCxnSpPr/>
          <p:nvPr/>
        </p:nvCxnSpPr>
        <p:spPr bwMode="auto">
          <a:xfrm>
            <a:off x="1158639" y="4060293"/>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2" name="Straight Connector 331"/>
          <p:cNvCxnSpPr>
            <a:endCxn id="348" idx="0"/>
          </p:cNvCxnSpPr>
          <p:nvPr/>
        </p:nvCxnSpPr>
        <p:spPr bwMode="auto">
          <a:xfrm>
            <a:off x="1000085" y="4232249"/>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4" name="Straight Connector 333"/>
          <p:cNvCxnSpPr/>
          <p:nvPr/>
        </p:nvCxnSpPr>
        <p:spPr bwMode="auto">
          <a:xfrm>
            <a:off x="1154520" y="451945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6" name="Oval 335"/>
          <p:cNvSpPr/>
          <p:nvPr/>
        </p:nvSpPr>
        <p:spPr bwMode="auto">
          <a:xfrm>
            <a:off x="849720" y="204716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8" name="Oval 337"/>
          <p:cNvSpPr/>
          <p:nvPr/>
        </p:nvSpPr>
        <p:spPr bwMode="auto">
          <a:xfrm>
            <a:off x="849720" y="250436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40" name="Oval 339"/>
          <p:cNvSpPr/>
          <p:nvPr/>
        </p:nvSpPr>
        <p:spPr bwMode="auto">
          <a:xfrm>
            <a:off x="849720" y="159202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a:t>
            </a:r>
          </a:p>
        </p:txBody>
      </p:sp>
      <p:sp>
        <p:nvSpPr>
          <p:cNvPr id="342" name="Oval 341"/>
          <p:cNvSpPr/>
          <p:nvPr/>
        </p:nvSpPr>
        <p:spPr bwMode="auto">
          <a:xfrm>
            <a:off x="849720" y="29811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44" name="Oval 343"/>
          <p:cNvSpPr/>
          <p:nvPr/>
        </p:nvSpPr>
        <p:spPr bwMode="auto">
          <a:xfrm>
            <a:off x="849720" y="34383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46" name="Oval 345"/>
          <p:cNvSpPr/>
          <p:nvPr/>
        </p:nvSpPr>
        <p:spPr bwMode="auto">
          <a:xfrm>
            <a:off x="853839" y="3907893"/>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48" name="Oval 347"/>
          <p:cNvSpPr/>
          <p:nvPr/>
        </p:nvSpPr>
        <p:spPr bwMode="auto">
          <a:xfrm>
            <a:off x="847685" y="438464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49" name="Straight Connector 348"/>
          <p:cNvCxnSpPr>
            <a:endCxn id="363" idx="2"/>
          </p:cNvCxnSpPr>
          <p:nvPr/>
        </p:nvCxnSpPr>
        <p:spPr bwMode="auto">
          <a:xfrm>
            <a:off x="7539519" y="219956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0" name="Straight Connector 349"/>
          <p:cNvCxnSpPr>
            <a:stCxn id="363" idx="4"/>
            <a:endCxn id="364" idx="0"/>
          </p:cNvCxnSpPr>
          <p:nvPr/>
        </p:nvCxnSpPr>
        <p:spPr bwMode="auto">
          <a:xfrm>
            <a:off x="7920519" y="2351969"/>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1" name="Straight Connector 350"/>
          <p:cNvCxnSpPr>
            <a:endCxn id="364" idx="2"/>
          </p:cNvCxnSpPr>
          <p:nvPr/>
        </p:nvCxnSpPr>
        <p:spPr bwMode="auto">
          <a:xfrm>
            <a:off x="7539519" y="265676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2" name="Straight Connector 351"/>
          <p:cNvCxnSpPr>
            <a:stCxn id="364" idx="4"/>
          </p:cNvCxnSpPr>
          <p:nvPr/>
        </p:nvCxnSpPr>
        <p:spPr bwMode="auto">
          <a:xfrm>
            <a:off x="7920519" y="2809169"/>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3" name="Straight Connector 352"/>
          <p:cNvCxnSpPr>
            <a:endCxn id="365" idx="2"/>
          </p:cNvCxnSpPr>
          <p:nvPr/>
        </p:nvCxnSpPr>
        <p:spPr bwMode="auto">
          <a:xfrm>
            <a:off x="7539519" y="174442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4" name="Straight Connector 353"/>
          <p:cNvCxnSpPr>
            <a:stCxn id="365" idx="4"/>
          </p:cNvCxnSpPr>
          <p:nvPr/>
        </p:nvCxnSpPr>
        <p:spPr bwMode="auto">
          <a:xfrm>
            <a:off x="7920519" y="189682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5" name="Straight Connector 354"/>
          <p:cNvCxnSpPr>
            <a:endCxn id="366" idx="0"/>
          </p:cNvCxnSpPr>
          <p:nvPr/>
        </p:nvCxnSpPr>
        <p:spPr bwMode="auto">
          <a:xfrm>
            <a:off x="7920519" y="28287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6" name="Straight Connector 355"/>
          <p:cNvCxnSpPr>
            <a:endCxn id="366" idx="2"/>
          </p:cNvCxnSpPr>
          <p:nvPr/>
        </p:nvCxnSpPr>
        <p:spPr bwMode="auto">
          <a:xfrm>
            <a:off x="7539519" y="31335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7" name="Straight Connector 356"/>
          <p:cNvCxnSpPr>
            <a:stCxn id="366" idx="4"/>
            <a:endCxn id="367" idx="0"/>
          </p:cNvCxnSpPr>
          <p:nvPr/>
        </p:nvCxnSpPr>
        <p:spPr bwMode="auto">
          <a:xfrm>
            <a:off x="7920519" y="32859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8" name="Straight Connector 357"/>
          <p:cNvCxnSpPr>
            <a:endCxn id="367" idx="2"/>
          </p:cNvCxnSpPr>
          <p:nvPr/>
        </p:nvCxnSpPr>
        <p:spPr bwMode="auto">
          <a:xfrm>
            <a:off x="7539519" y="35907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9" name="Straight Connector 358"/>
          <p:cNvCxnSpPr>
            <a:endCxn id="368" idx="0"/>
          </p:cNvCxnSpPr>
          <p:nvPr/>
        </p:nvCxnSpPr>
        <p:spPr bwMode="auto">
          <a:xfrm>
            <a:off x="7924638" y="3755493"/>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0" name="Straight Connector 359"/>
          <p:cNvCxnSpPr>
            <a:endCxn id="368" idx="2"/>
          </p:cNvCxnSpPr>
          <p:nvPr/>
        </p:nvCxnSpPr>
        <p:spPr bwMode="auto">
          <a:xfrm>
            <a:off x="7543638" y="4060293"/>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1" name="Straight Connector 360"/>
          <p:cNvCxnSpPr>
            <a:endCxn id="369" idx="0"/>
          </p:cNvCxnSpPr>
          <p:nvPr/>
        </p:nvCxnSpPr>
        <p:spPr bwMode="auto">
          <a:xfrm>
            <a:off x="7920519" y="421465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2" name="Straight Connector 361"/>
          <p:cNvCxnSpPr>
            <a:endCxn id="369" idx="2"/>
          </p:cNvCxnSpPr>
          <p:nvPr/>
        </p:nvCxnSpPr>
        <p:spPr bwMode="auto">
          <a:xfrm>
            <a:off x="7539519" y="451945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3" name="Oval 362"/>
          <p:cNvSpPr/>
          <p:nvPr/>
        </p:nvSpPr>
        <p:spPr bwMode="auto">
          <a:xfrm>
            <a:off x="7768119" y="2047169"/>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64" name="Oval 363"/>
          <p:cNvSpPr/>
          <p:nvPr/>
        </p:nvSpPr>
        <p:spPr bwMode="auto">
          <a:xfrm>
            <a:off x="7768119" y="2504369"/>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65" name="Oval 364"/>
          <p:cNvSpPr/>
          <p:nvPr/>
        </p:nvSpPr>
        <p:spPr bwMode="auto">
          <a:xfrm>
            <a:off x="7768119" y="1592028"/>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a:t>
            </a:r>
          </a:p>
        </p:txBody>
      </p:sp>
      <p:sp>
        <p:nvSpPr>
          <p:cNvPr id="366" name="Oval 365"/>
          <p:cNvSpPr/>
          <p:nvPr/>
        </p:nvSpPr>
        <p:spPr bwMode="auto">
          <a:xfrm>
            <a:off x="7768119" y="2981135"/>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67" name="Oval 366"/>
          <p:cNvSpPr/>
          <p:nvPr/>
        </p:nvSpPr>
        <p:spPr bwMode="auto">
          <a:xfrm>
            <a:off x="7768119" y="3438335"/>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68" name="Oval 367"/>
          <p:cNvSpPr/>
          <p:nvPr/>
        </p:nvSpPr>
        <p:spPr bwMode="auto">
          <a:xfrm>
            <a:off x="7772238" y="3907893"/>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69" name="Oval 368"/>
          <p:cNvSpPr/>
          <p:nvPr/>
        </p:nvSpPr>
        <p:spPr bwMode="auto">
          <a:xfrm>
            <a:off x="7768119" y="4367056"/>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0" name="Oval 369"/>
          <p:cNvSpPr/>
          <p:nvPr/>
        </p:nvSpPr>
        <p:spPr bwMode="auto">
          <a:xfrm>
            <a:off x="3523049" y="2979573"/>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71" name="Straight Connector 370"/>
          <p:cNvCxnSpPr>
            <a:endCxn id="400" idx="0"/>
          </p:cNvCxnSpPr>
          <p:nvPr/>
        </p:nvCxnSpPr>
        <p:spPr bwMode="auto">
          <a:xfrm>
            <a:off x="1530307" y="466910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2" name="Straight Connector 371"/>
          <p:cNvCxnSpPr>
            <a:endCxn id="401" idx="0"/>
          </p:cNvCxnSpPr>
          <p:nvPr/>
        </p:nvCxnSpPr>
        <p:spPr bwMode="auto">
          <a:xfrm>
            <a:off x="2063707" y="466910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3" name="Straight Connector 372"/>
          <p:cNvCxnSpPr>
            <a:stCxn id="400" idx="6"/>
            <a:endCxn id="401" idx="2"/>
          </p:cNvCxnSpPr>
          <p:nvPr/>
        </p:nvCxnSpPr>
        <p:spPr bwMode="auto">
          <a:xfrm>
            <a:off x="1682707" y="497390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4" name="Straight Connector 373"/>
          <p:cNvCxnSpPr>
            <a:endCxn id="402" idx="0"/>
          </p:cNvCxnSpPr>
          <p:nvPr/>
        </p:nvCxnSpPr>
        <p:spPr bwMode="auto">
          <a:xfrm>
            <a:off x="2597107" y="466910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5" name="Straight Connector 374"/>
          <p:cNvCxnSpPr>
            <a:endCxn id="402" idx="2"/>
          </p:cNvCxnSpPr>
          <p:nvPr/>
        </p:nvCxnSpPr>
        <p:spPr bwMode="auto">
          <a:xfrm>
            <a:off x="2216107" y="497390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6" name="Straight Connector 375"/>
          <p:cNvCxnSpPr>
            <a:endCxn id="403" idx="0"/>
          </p:cNvCxnSpPr>
          <p:nvPr/>
        </p:nvCxnSpPr>
        <p:spPr bwMode="auto">
          <a:xfrm>
            <a:off x="3130507" y="466910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7" name="Straight Connector 376"/>
          <p:cNvCxnSpPr>
            <a:endCxn id="403" idx="2"/>
          </p:cNvCxnSpPr>
          <p:nvPr/>
        </p:nvCxnSpPr>
        <p:spPr bwMode="auto">
          <a:xfrm>
            <a:off x="2749507" y="497390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8" name="Straight Connector 377"/>
          <p:cNvCxnSpPr>
            <a:endCxn id="404" idx="0"/>
          </p:cNvCxnSpPr>
          <p:nvPr/>
        </p:nvCxnSpPr>
        <p:spPr bwMode="auto">
          <a:xfrm>
            <a:off x="3663907" y="466910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9" name="Straight Connector 378"/>
          <p:cNvCxnSpPr>
            <a:endCxn id="404" idx="2"/>
          </p:cNvCxnSpPr>
          <p:nvPr/>
        </p:nvCxnSpPr>
        <p:spPr bwMode="auto">
          <a:xfrm>
            <a:off x="3282907" y="497390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0" name="Straight Connector 379"/>
          <p:cNvCxnSpPr>
            <a:endCxn id="405" idx="0"/>
          </p:cNvCxnSpPr>
          <p:nvPr/>
        </p:nvCxnSpPr>
        <p:spPr bwMode="auto">
          <a:xfrm>
            <a:off x="4202899" y="467609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1" name="Straight Connector 380"/>
          <p:cNvCxnSpPr>
            <a:endCxn id="405" idx="2"/>
          </p:cNvCxnSpPr>
          <p:nvPr/>
        </p:nvCxnSpPr>
        <p:spPr bwMode="auto">
          <a:xfrm>
            <a:off x="3821899" y="498089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2" name="Straight Connector 381"/>
          <p:cNvCxnSpPr>
            <a:endCxn id="394" idx="0"/>
          </p:cNvCxnSpPr>
          <p:nvPr/>
        </p:nvCxnSpPr>
        <p:spPr bwMode="auto">
          <a:xfrm>
            <a:off x="5245900" y="466910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3" name="Straight Connector 382"/>
          <p:cNvCxnSpPr>
            <a:endCxn id="395" idx="0"/>
          </p:cNvCxnSpPr>
          <p:nvPr/>
        </p:nvCxnSpPr>
        <p:spPr bwMode="auto">
          <a:xfrm>
            <a:off x="5779300" y="466910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4" name="Straight Connector 383"/>
          <p:cNvCxnSpPr>
            <a:endCxn id="395" idx="2"/>
          </p:cNvCxnSpPr>
          <p:nvPr/>
        </p:nvCxnSpPr>
        <p:spPr bwMode="auto">
          <a:xfrm>
            <a:off x="5398300" y="497390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5" name="Straight Connector 384"/>
          <p:cNvCxnSpPr>
            <a:endCxn id="396" idx="0"/>
          </p:cNvCxnSpPr>
          <p:nvPr/>
        </p:nvCxnSpPr>
        <p:spPr bwMode="auto">
          <a:xfrm>
            <a:off x="6312700" y="4669104"/>
            <a:ext cx="0" cy="152400"/>
          </a:xfrm>
          <a:prstGeom prst="line">
            <a:avLst/>
          </a:prstGeom>
          <a:ln>
            <a:solidFill>
              <a:schemeClr val="tx1"/>
            </a:solid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cxnSp>
      <p:cxnSp>
        <p:nvCxnSpPr>
          <p:cNvPr id="386" name="Straight Connector 385"/>
          <p:cNvCxnSpPr>
            <a:endCxn id="396" idx="2"/>
          </p:cNvCxnSpPr>
          <p:nvPr/>
        </p:nvCxnSpPr>
        <p:spPr bwMode="auto">
          <a:xfrm>
            <a:off x="5931700" y="497390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7" name="Straight Connector 386"/>
          <p:cNvCxnSpPr>
            <a:endCxn id="397" idx="0"/>
          </p:cNvCxnSpPr>
          <p:nvPr/>
        </p:nvCxnSpPr>
        <p:spPr bwMode="auto">
          <a:xfrm>
            <a:off x="6846100" y="466910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8" name="Straight Connector 387"/>
          <p:cNvCxnSpPr>
            <a:endCxn id="397" idx="2"/>
          </p:cNvCxnSpPr>
          <p:nvPr/>
        </p:nvCxnSpPr>
        <p:spPr bwMode="auto">
          <a:xfrm>
            <a:off x="6465100" y="497390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9" name="Straight Connector 388"/>
          <p:cNvCxnSpPr>
            <a:endCxn id="398" idx="0"/>
          </p:cNvCxnSpPr>
          <p:nvPr/>
        </p:nvCxnSpPr>
        <p:spPr bwMode="auto">
          <a:xfrm>
            <a:off x="7385092" y="467609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0" name="Straight Connector 389"/>
          <p:cNvCxnSpPr>
            <a:endCxn id="398" idx="2"/>
          </p:cNvCxnSpPr>
          <p:nvPr/>
        </p:nvCxnSpPr>
        <p:spPr bwMode="auto">
          <a:xfrm>
            <a:off x="7004092" y="498089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1" name="Straight Connector 390"/>
          <p:cNvCxnSpPr>
            <a:endCxn id="399" idx="0"/>
          </p:cNvCxnSpPr>
          <p:nvPr/>
        </p:nvCxnSpPr>
        <p:spPr bwMode="auto">
          <a:xfrm>
            <a:off x="4724400" y="46744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2" name="Straight Connector 391"/>
          <p:cNvCxnSpPr>
            <a:endCxn id="399" idx="2"/>
          </p:cNvCxnSpPr>
          <p:nvPr/>
        </p:nvCxnSpPr>
        <p:spPr bwMode="auto">
          <a:xfrm>
            <a:off x="4343400" y="49792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3" name="Straight Connector 392"/>
          <p:cNvCxnSpPr/>
          <p:nvPr/>
        </p:nvCxnSpPr>
        <p:spPr bwMode="auto">
          <a:xfrm>
            <a:off x="4876800" y="49792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94" name="Oval 393"/>
          <p:cNvSpPr/>
          <p:nvPr/>
        </p:nvSpPr>
        <p:spPr bwMode="auto">
          <a:xfrm>
            <a:off x="5093500" y="4821504"/>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5" name="Oval 394"/>
          <p:cNvSpPr/>
          <p:nvPr/>
        </p:nvSpPr>
        <p:spPr bwMode="auto">
          <a:xfrm>
            <a:off x="5626900" y="4821504"/>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6" name="Oval 395"/>
          <p:cNvSpPr/>
          <p:nvPr/>
        </p:nvSpPr>
        <p:spPr bwMode="auto">
          <a:xfrm>
            <a:off x="6160300" y="4821504"/>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7" name="Oval 396"/>
          <p:cNvSpPr/>
          <p:nvPr/>
        </p:nvSpPr>
        <p:spPr bwMode="auto">
          <a:xfrm>
            <a:off x="6693700" y="4821504"/>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8" name="Oval 397"/>
          <p:cNvSpPr/>
          <p:nvPr/>
        </p:nvSpPr>
        <p:spPr bwMode="auto">
          <a:xfrm>
            <a:off x="7232692" y="4828495"/>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9" name="Oval 398"/>
          <p:cNvSpPr/>
          <p:nvPr/>
        </p:nvSpPr>
        <p:spPr bwMode="auto">
          <a:xfrm>
            <a:off x="4572000" y="4826844"/>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0" name="Oval 399"/>
          <p:cNvSpPr/>
          <p:nvPr/>
        </p:nvSpPr>
        <p:spPr bwMode="auto">
          <a:xfrm>
            <a:off x="1377907" y="482150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1" name="Oval 400"/>
          <p:cNvSpPr/>
          <p:nvPr/>
        </p:nvSpPr>
        <p:spPr bwMode="auto">
          <a:xfrm>
            <a:off x="1911307" y="482150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2" name="Oval 401"/>
          <p:cNvSpPr/>
          <p:nvPr/>
        </p:nvSpPr>
        <p:spPr bwMode="auto">
          <a:xfrm>
            <a:off x="2444707" y="482150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3" name="Oval 402"/>
          <p:cNvSpPr/>
          <p:nvPr/>
        </p:nvSpPr>
        <p:spPr bwMode="auto">
          <a:xfrm>
            <a:off x="2978107" y="482150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4" name="Oval 403"/>
          <p:cNvSpPr/>
          <p:nvPr/>
        </p:nvSpPr>
        <p:spPr bwMode="auto">
          <a:xfrm>
            <a:off x="3511507" y="482150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5" name="Oval 404"/>
          <p:cNvSpPr/>
          <p:nvPr/>
        </p:nvSpPr>
        <p:spPr bwMode="auto">
          <a:xfrm>
            <a:off x="4050499" y="482849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06" name="Straight Connector 405"/>
          <p:cNvCxnSpPr>
            <a:endCxn id="408" idx="0"/>
          </p:cNvCxnSpPr>
          <p:nvPr/>
        </p:nvCxnSpPr>
        <p:spPr bwMode="auto">
          <a:xfrm>
            <a:off x="1002120" y="467609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7" name="Straight Connector 406"/>
          <p:cNvCxnSpPr/>
          <p:nvPr/>
        </p:nvCxnSpPr>
        <p:spPr bwMode="auto">
          <a:xfrm>
            <a:off x="1154520" y="498089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8" name="Oval 407"/>
          <p:cNvSpPr/>
          <p:nvPr/>
        </p:nvSpPr>
        <p:spPr bwMode="auto">
          <a:xfrm>
            <a:off x="849720" y="482849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09" name="Straight Connector 408"/>
          <p:cNvCxnSpPr>
            <a:endCxn id="411" idx="0"/>
          </p:cNvCxnSpPr>
          <p:nvPr/>
        </p:nvCxnSpPr>
        <p:spPr bwMode="auto">
          <a:xfrm>
            <a:off x="7920519" y="467609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0" name="Straight Connector 409"/>
          <p:cNvCxnSpPr>
            <a:endCxn id="411" idx="2"/>
          </p:cNvCxnSpPr>
          <p:nvPr/>
        </p:nvCxnSpPr>
        <p:spPr bwMode="auto">
          <a:xfrm>
            <a:off x="7539519" y="498089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11" name="Oval 410"/>
          <p:cNvSpPr/>
          <p:nvPr/>
        </p:nvSpPr>
        <p:spPr bwMode="auto">
          <a:xfrm>
            <a:off x="7768119" y="4828495"/>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2" name="TextBox 411"/>
          <p:cNvSpPr txBox="1"/>
          <p:nvPr/>
        </p:nvSpPr>
        <p:spPr>
          <a:xfrm>
            <a:off x="2106408" y="5562600"/>
            <a:ext cx="4729180" cy="461665"/>
          </a:xfrm>
          <a:prstGeom prst="rect">
            <a:avLst/>
          </a:prstGeom>
          <a:noFill/>
        </p:spPr>
        <p:txBody>
          <a:bodyPr wrap="none" rtlCol="0">
            <a:spAutoFit/>
          </a:bodyPr>
          <a:lstStyle/>
          <a:p>
            <a:pPr algn="ctr"/>
            <a:r>
              <a:rPr lang="en-US" sz="2400" dirty="0"/>
              <a:t>What happens when	       ?</a:t>
            </a:r>
          </a:p>
        </p:txBody>
      </p:sp>
      <p:graphicFrame>
        <p:nvGraphicFramePr>
          <p:cNvPr id="413" name="Object 2"/>
          <p:cNvGraphicFramePr>
            <a:graphicFrameLocks noChangeAspect="1"/>
          </p:cNvGraphicFramePr>
          <p:nvPr>
            <p:extLst>
              <p:ext uri="{D42A27DB-BD31-4B8C-83A1-F6EECF244321}">
                <p14:modId xmlns:p14="http://schemas.microsoft.com/office/powerpoint/2010/main" val="1181280805"/>
              </p:ext>
            </p:extLst>
          </p:nvPr>
        </p:nvGraphicFramePr>
        <p:xfrm>
          <a:off x="5143078" y="5610272"/>
          <a:ext cx="1346200" cy="446088"/>
        </p:xfrm>
        <a:graphic>
          <a:graphicData uri="http://schemas.openxmlformats.org/presentationml/2006/ole">
            <mc:AlternateContent xmlns:mc="http://schemas.openxmlformats.org/markup-compatibility/2006">
              <mc:Choice xmlns:v="urn:schemas-microsoft-com:vml" Requires="v">
                <p:oleObj spid="_x0000_s12290" name="Equation" r:id="rId4" imgW="711000" imgH="241200" progId="Equation.DSMT4">
                  <p:embed/>
                </p:oleObj>
              </mc:Choice>
              <mc:Fallback>
                <p:oleObj name="Equation" r:id="rId4" imgW="711000" imgH="241200" progId="Equation.DSMT4">
                  <p:embed/>
                  <p:pic>
                    <p:nvPicPr>
                      <p:cNvPr id="413" name="Object 2"/>
                      <p:cNvPicPr>
                        <a:picLocks noChangeAspect="1" noChangeArrowheads="1"/>
                      </p:cNvPicPr>
                      <p:nvPr/>
                    </p:nvPicPr>
                    <p:blipFill>
                      <a:blip r:embed="rId5"/>
                      <a:srcRect/>
                      <a:stretch>
                        <a:fillRect/>
                      </a:stretch>
                    </p:blipFill>
                    <p:spPr bwMode="auto">
                      <a:xfrm>
                        <a:off x="5143078" y="5610272"/>
                        <a:ext cx="1346200" cy="446088"/>
                      </a:xfrm>
                      <a:prstGeom prst="rect">
                        <a:avLst/>
                      </a:prstGeom>
                      <a:noFill/>
                      <a:extLst/>
                    </p:spPr>
                  </p:pic>
                </p:oleObj>
              </mc:Fallback>
            </mc:AlternateContent>
          </a:graphicData>
        </a:graphic>
      </p:graphicFrame>
      <p:sp>
        <p:nvSpPr>
          <p:cNvPr id="3" name="Left Arrow 2"/>
          <p:cNvSpPr/>
          <p:nvPr/>
        </p:nvSpPr>
        <p:spPr bwMode="auto">
          <a:xfrm>
            <a:off x="3655535" y="1795398"/>
            <a:ext cx="1590365" cy="820978"/>
          </a:xfrm>
          <a:prstGeom prst="leftArrow">
            <a:avLst/>
          </a:prstGeom>
          <a:gradFill>
            <a:gsLst>
              <a:gs pos="0">
                <a:schemeClr val="accent2">
                  <a:tint val="50000"/>
                  <a:satMod val="300000"/>
                  <a:alpha val="40000"/>
                </a:schemeClr>
              </a:gs>
              <a:gs pos="35000">
                <a:schemeClr val="accent2">
                  <a:tint val="37000"/>
                  <a:satMod val="300000"/>
                  <a:alpha val="40000"/>
                </a:schemeClr>
              </a:gs>
              <a:gs pos="100000">
                <a:schemeClr val="accent2">
                  <a:tint val="15000"/>
                  <a:satMod val="350000"/>
                  <a:alpha val="40000"/>
                </a:schemeClr>
              </a:gs>
            </a:gsLst>
          </a:gradFill>
          <a:ln w="19050">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latin typeface="Arial" charset="0"/>
              </a:rPr>
              <a:t>B</a:t>
            </a:r>
            <a:r>
              <a:rPr kumimoji="0" lang="en-US" sz="1800" b="0" i="0" u="none" strike="noStrike" cap="none" normalizeH="0" baseline="0" dirty="0">
                <a:ln>
                  <a:noFill/>
                </a:ln>
                <a:solidFill>
                  <a:schemeClr val="tx1"/>
                </a:solidFill>
                <a:effectLst/>
                <a:latin typeface="Arial" charset="0"/>
              </a:rPr>
              <a:t> atom</a:t>
            </a:r>
          </a:p>
        </p:txBody>
      </p:sp>
      <p:sp>
        <p:nvSpPr>
          <p:cNvPr id="52" name="Right Arrow 51"/>
          <p:cNvSpPr/>
          <p:nvPr/>
        </p:nvSpPr>
        <p:spPr bwMode="auto">
          <a:xfrm>
            <a:off x="3687015" y="2958812"/>
            <a:ext cx="1565570" cy="840632"/>
          </a:xfrm>
          <a:prstGeom prst="rightArrow">
            <a:avLst/>
          </a:prstGeom>
          <a:gradFill>
            <a:gsLst>
              <a:gs pos="0">
                <a:schemeClr val="accent1">
                  <a:tint val="50000"/>
                  <a:satMod val="300000"/>
                  <a:alpha val="40000"/>
                </a:schemeClr>
              </a:gs>
              <a:gs pos="35000">
                <a:schemeClr val="accent1">
                  <a:tint val="37000"/>
                  <a:satMod val="300000"/>
                  <a:alpha val="40000"/>
                </a:schemeClr>
              </a:gs>
              <a:gs pos="100000">
                <a:schemeClr val="accent1">
                  <a:tint val="15000"/>
                  <a:satMod val="350000"/>
                  <a:alpha val="40000"/>
                </a:schemeClr>
              </a:gs>
            </a:gsLst>
          </a:gradFill>
          <a:ln w="19050">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latin typeface="Arial" charset="0"/>
              </a:rPr>
              <a:t>A</a:t>
            </a:r>
            <a:r>
              <a:rPr kumimoji="0" lang="en-US" sz="1800" b="0" i="0" u="none" strike="noStrike" cap="none" normalizeH="0" baseline="0" dirty="0">
                <a:ln>
                  <a:noFill/>
                </a:ln>
                <a:solidFill>
                  <a:schemeClr val="tx1"/>
                </a:solidFill>
                <a:effectLst/>
                <a:latin typeface="Arial" charset="0"/>
              </a:rPr>
              <a:t> atom</a:t>
            </a:r>
          </a:p>
        </p:txBody>
      </p:sp>
      <p:sp>
        <p:nvSpPr>
          <p:cNvPr id="331" name="Right Arrow 330"/>
          <p:cNvSpPr/>
          <p:nvPr/>
        </p:nvSpPr>
        <p:spPr bwMode="auto">
          <a:xfrm>
            <a:off x="3678284" y="4087590"/>
            <a:ext cx="1565570" cy="840632"/>
          </a:xfrm>
          <a:prstGeom prst="rightArrow">
            <a:avLst/>
          </a:prstGeom>
          <a:solidFill>
            <a:schemeClr val="lt1">
              <a:alpha val="40000"/>
            </a:schemeClr>
          </a:solidFill>
          <a:ln w="2540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latin typeface="Arial" charset="0"/>
              </a:rPr>
              <a:t>Vacancy</a:t>
            </a:r>
            <a:endParaRPr kumimoji="0" lang="en-US" b="0" i="0" u="none" strike="noStrike" cap="none" normalizeH="0" baseline="0" dirty="0">
              <a:ln>
                <a:noFill/>
              </a:ln>
              <a:solidFill>
                <a:schemeClr val="tx1"/>
              </a:solidFill>
              <a:effectLst/>
              <a:latin typeface="Arial" charset="0"/>
            </a:endParaRPr>
          </a:p>
        </p:txBody>
      </p:sp>
      <p:cxnSp>
        <p:nvCxnSpPr>
          <p:cNvPr id="98" name="Straight Arrow Connector 97">
            <a:extLst>
              <a:ext uri="{FF2B5EF4-FFF2-40B4-BE49-F238E27FC236}">
                <a16:creationId xmlns:a16="http://schemas.microsoft.com/office/drawing/2014/main" id="{59E21910-B4EF-4278-86E1-99E95F19E849}"/>
              </a:ext>
            </a:extLst>
          </p:cNvPr>
          <p:cNvCxnSpPr/>
          <p:nvPr/>
        </p:nvCxnSpPr>
        <p:spPr bwMode="auto">
          <a:xfrm>
            <a:off x="7232692" y="5410200"/>
            <a:ext cx="840227" cy="0"/>
          </a:xfrm>
          <a:prstGeom prst="straightConnector1">
            <a:avLst/>
          </a:prstGeom>
          <a:solidFill>
            <a:schemeClr val="accent1"/>
          </a:solidFill>
          <a:ln w="25400" cap="flat" cmpd="sng" algn="ctr">
            <a:solidFill>
              <a:schemeClr val="tx1"/>
            </a:solidFill>
            <a:prstDash val="solid"/>
            <a:round/>
            <a:headEnd type="none" w="med" len="med"/>
            <a:tailEnd type="stealth" w="lg" len="lg"/>
          </a:ln>
          <a:effectLst/>
        </p:spPr>
      </p:cxnSp>
      <p:sp>
        <p:nvSpPr>
          <p:cNvPr id="105" name="TextBox 104">
            <a:extLst>
              <a:ext uri="{FF2B5EF4-FFF2-40B4-BE49-F238E27FC236}">
                <a16:creationId xmlns:a16="http://schemas.microsoft.com/office/drawing/2014/main" id="{C8EE7274-04D7-44A9-8421-8CAD1D5A2579}"/>
              </a:ext>
            </a:extLst>
          </p:cNvPr>
          <p:cNvSpPr txBox="1"/>
          <p:nvPr/>
        </p:nvSpPr>
        <p:spPr>
          <a:xfrm>
            <a:off x="7854920" y="5395950"/>
            <a:ext cx="298480" cy="400110"/>
          </a:xfrm>
          <a:prstGeom prst="rect">
            <a:avLst/>
          </a:prstGeom>
          <a:noFill/>
        </p:spPr>
        <p:txBody>
          <a:bodyPr wrap="none" rtlCol="0">
            <a:spAutoFit/>
          </a:bodyPr>
          <a:lstStyle/>
          <a:p>
            <a:pPr algn="ctr"/>
            <a:r>
              <a:rPr lang="en-US" sz="2000" i="1" dirty="0">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320248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1.85185E-6 L -0.05764 -0.00093 " pathEditMode="relative" rAng="0" ptsTypes="AA">
                                      <p:cBhvr>
                                        <p:cTn id="6" dur="2000" fill="hold"/>
                                        <p:tgtEl>
                                          <p:spTgt spid="262"/>
                                        </p:tgtEl>
                                        <p:attrNameLst>
                                          <p:attrName>ppt_x</p:attrName>
                                          <p:attrName>ppt_y</p:attrName>
                                        </p:attrNameLst>
                                      </p:cBhvr>
                                      <p:rCtr x="-2882" y="-4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94444E-6 -2.22222E-6 L -0.05694 0.00093 " pathEditMode="relative" rAng="0" ptsTypes="AA">
                                      <p:cBhvr>
                                        <p:cTn id="10" dur="2000" fill="hold"/>
                                        <p:tgtEl>
                                          <p:spTgt spid="171"/>
                                        </p:tgtEl>
                                        <p:attrNameLst>
                                          <p:attrName>ppt_x</p:attrName>
                                          <p:attrName>ppt_y</p:attrName>
                                        </p:attrNameLst>
                                      </p:cBhvr>
                                      <p:rCtr x="-2882" y="46"/>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1"/>
                                        </p:tgtEl>
                                        <p:attrNameLst>
                                          <p:attrName>style.visibility</p:attrName>
                                        </p:attrNameLst>
                                      </p:cBhvr>
                                      <p:to>
                                        <p:strVal val="visible"/>
                                      </p:to>
                                    </p:set>
                                    <p:animEffect transition="in" filter="fade">
                                      <p:cBhvr>
                                        <p:cTn id="23"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262" grpId="0" animBg="1"/>
      <p:bldP spid="3" grpId="0" animBg="1"/>
      <p:bldP spid="52" grpId="0" animBg="1"/>
      <p:bldP spid="3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Re-examine the Fick’s 1</a:t>
            </a:r>
            <a:r>
              <a:rPr lang="en-US" baseline="30000" dirty="0"/>
              <a:t>st</a:t>
            </a:r>
            <a:r>
              <a:rPr lang="en-US" dirty="0"/>
              <a:t> law</a:t>
            </a:r>
          </a:p>
        </p:txBody>
      </p:sp>
      <p:sp>
        <p:nvSpPr>
          <p:cNvPr id="3" name="Content Placeholder 2"/>
          <p:cNvSpPr>
            <a:spLocks noGrp="1"/>
          </p:cNvSpPr>
          <p:nvPr>
            <p:ph idx="1"/>
          </p:nvPr>
        </p:nvSpPr>
        <p:spPr>
          <a:xfrm>
            <a:off x="464894" y="1447800"/>
            <a:ext cx="8153400" cy="4800600"/>
          </a:xfrm>
        </p:spPr>
        <p:txBody>
          <a:bodyPr/>
          <a:lstStyle/>
          <a:p>
            <a:pPr>
              <a:spcBef>
                <a:spcPts val="1200"/>
              </a:spcBef>
            </a:pPr>
            <a:r>
              <a:rPr lang="en-US" dirty="0"/>
              <a:t>Number of atoms hopped from plane </a:t>
            </a:r>
            <a:r>
              <a:rPr lang="en-US" dirty="0">
                <a:solidFill>
                  <a:srgbClr val="FF0000"/>
                </a:solidFill>
              </a:rPr>
              <a:t>1</a:t>
            </a:r>
            <a:r>
              <a:rPr lang="en-US" dirty="0"/>
              <a:t> to </a:t>
            </a:r>
            <a:r>
              <a:rPr lang="en-US" dirty="0">
                <a:solidFill>
                  <a:srgbClr val="006600"/>
                </a:solidFill>
              </a:rPr>
              <a:t>2</a:t>
            </a:r>
            <a:r>
              <a:rPr lang="en-US" dirty="0"/>
              <a:t> per unit time and per unit area:</a:t>
            </a:r>
          </a:p>
        </p:txBody>
      </p:sp>
      <p:sp>
        <p:nvSpPr>
          <p:cNvPr id="4" name="Oval 3"/>
          <p:cNvSpPr/>
          <p:nvPr/>
        </p:nvSpPr>
        <p:spPr bwMode="auto">
          <a:xfrm>
            <a:off x="762000" y="384728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Oval 4"/>
          <p:cNvSpPr/>
          <p:nvPr/>
        </p:nvSpPr>
        <p:spPr bwMode="auto">
          <a:xfrm>
            <a:off x="1295400" y="384728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 name="Straight Connector 5"/>
          <p:cNvCxnSpPr>
            <a:stCxn id="4" idx="6"/>
            <a:endCxn id="5" idx="2"/>
          </p:cNvCxnSpPr>
          <p:nvPr/>
        </p:nvCxnSpPr>
        <p:spPr bwMode="auto">
          <a:xfrm>
            <a:off x="1066800" y="399968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Oval 6"/>
          <p:cNvSpPr/>
          <p:nvPr/>
        </p:nvSpPr>
        <p:spPr bwMode="auto">
          <a:xfrm>
            <a:off x="762000" y="430448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Oval 7"/>
          <p:cNvSpPr/>
          <p:nvPr/>
        </p:nvSpPr>
        <p:spPr bwMode="auto">
          <a:xfrm>
            <a:off x="1295400" y="430448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 name="Straight Connector 8"/>
          <p:cNvCxnSpPr>
            <a:stCxn id="4" idx="4"/>
            <a:endCxn id="7" idx="0"/>
          </p:cNvCxnSpPr>
          <p:nvPr/>
        </p:nvCxnSpPr>
        <p:spPr bwMode="auto">
          <a:xfrm>
            <a:off x="914400" y="415208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5" idx="4"/>
            <a:endCxn id="8" idx="0"/>
          </p:cNvCxnSpPr>
          <p:nvPr/>
        </p:nvCxnSpPr>
        <p:spPr bwMode="auto">
          <a:xfrm>
            <a:off x="1447800" y="415208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7" idx="6"/>
            <a:endCxn id="8" idx="2"/>
          </p:cNvCxnSpPr>
          <p:nvPr/>
        </p:nvCxnSpPr>
        <p:spPr bwMode="auto">
          <a:xfrm>
            <a:off x="1066800" y="445688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Oval 11"/>
          <p:cNvSpPr/>
          <p:nvPr/>
        </p:nvSpPr>
        <p:spPr bwMode="auto">
          <a:xfrm>
            <a:off x="1828800" y="384728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 name="Straight Connector 12"/>
          <p:cNvCxnSpPr>
            <a:endCxn id="12" idx="2"/>
          </p:cNvCxnSpPr>
          <p:nvPr/>
        </p:nvCxnSpPr>
        <p:spPr bwMode="auto">
          <a:xfrm>
            <a:off x="1600200" y="399968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a:stCxn id="12" idx="4"/>
          </p:cNvCxnSpPr>
          <p:nvPr/>
        </p:nvCxnSpPr>
        <p:spPr bwMode="auto">
          <a:xfrm>
            <a:off x="1981200" y="415208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600200" y="445688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a:stCxn id="7" idx="4"/>
          </p:cNvCxnSpPr>
          <p:nvPr/>
        </p:nvCxnSpPr>
        <p:spPr bwMode="auto">
          <a:xfrm>
            <a:off x="914400" y="460928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a:stCxn id="8" idx="4"/>
          </p:cNvCxnSpPr>
          <p:nvPr/>
        </p:nvCxnSpPr>
        <p:spPr bwMode="auto">
          <a:xfrm>
            <a:off x="1447800" y="460928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981200" y="460928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 name="Oval 18"/>
          <p:cNvSpPr/>
          <p:nvPr/>
        </p:nvSpPr>
        <p:spPr bwMode="auto">
          <a:xfrm>
            <a:off x="2362200" y="384728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0" name="Straight Connector 19"/>
          <p:cNvCxnSpPr>
            <a:endCxn id="19" idx="2"/>
          </p:cNvCxnSpPr>
          <p:nvPr/>
        </p:nvCxnSpPr>
        <p:spPr bwMode="auto">
          <a:xfrm>
            <a:off x="2133600" y="399968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Oval 20"/>
          <p:cNvSpPr/>
          <p:nvPr/>
        </p:nvSpPr>
        <p:spPr bwMode="auto">
          <a:xfrm>
            <a:off x="2362200" y="430448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2" name="Straight Connector 21"/>
          <p:cNvCxnSpPr>
            <a:stCxn id="19" idx="4"/>
            <a:endCxn id="21" idx="0"/>
          </p:cNvCxnSpPr>
          <p:nvPr/>
        </p:nvCxnSpPr>
        <p:spPr bwMode="auto">
          <a:xfrm>
            <a:off x="2514600" y="415208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a:endCxn id="21" idx="2"/>
          </p:cNvCxnSpPr>
          <p:nvPr/>
        </p:nvCxnSpPr>
        <p:spPr bwMode="auto">
          <a:xfrm>
            <a:off x="2133600" y="445688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Oval 23"/>
          <p:cNvSpPr/>
          <p:nvPr/>
        </p:nvSpPr>
        <p:spPr bwMode="auto">
          <a:xfrm>
            <a:off x="2895600" y="384728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5" name="Straight Connector 24"/>
          <p:cNvCxnSpPr>
            <a:endCxn id="24" idx="2"/>
          </p:cNvCxnSpPr>
          <p:nvPr/>
        </p:nvCxnSpPr>
        <p:spPr bwMode="auto">
          <a:xfrm>
            <a:off x="2667000" y="399968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Oval 25"/>
          <p:cNvSpPr/>
          <p:nvPr/>
        </p:nvSpPr>
        <p:spPr bwMode="auto">
          <a:xfrm>
            <a:off x="2895600" y="430448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7" name="Straight Connector 26"/>
          <p:cNvCxnSpPr>
            <a:stCxn id="24" idx="4"/>
            <a:endCxn id="26" idx="0"/>
          </p:cNvCxnSpPr>
          <p:nvPr/>
        </p:nvCxnSpPr>
        <p:spPr bwMode="auto">
          <a:xfrm>
            <a:off x="3048000" y="415208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a:endCxn id="26" idx="2"/>
          </p:cNvCxnSpPr>
          <p:nvPr/>
        </p:nvCxnSpPr>
        <p:spPr bwMode="auto">
          <a:xfrm>
            <a:off x="2667000" y="445688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a:stCxn id="21" idx="4"/>
          </p:cNvCxnSpPr>
          <p:nvPr/>
        </p:nvCxnSpPr>
        <p:spPr bwMode="auto">
          <a:xfrm>
            <a:off x="2514600" y="460928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a:stCxn id="26" idx="4"/>
          </p:cNvCxnSpPr>
          <p:nvPr/>
        </p:nvCxnSpPr>
        <p:spPr bwMode="auto">
          <a:xfrm>
            <a:off x="3048000" y="460928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Oval 30"/>
          <p:cNvSpPr/>
          <p:nvPr/>
        </p:nvSpPr>
        <p:spPr bwMode="auto">
          <a:xfrm>
            <a:off x="762000" y="339214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2" name="Oval 31"/>
          <p:cNvSpPr/>
          <p:nvPr/>
        </p:nvSpPr>
        <p:spPr bwMode="auto">
          <a:xfrm>
            <a:off x="1295400" y="339214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3" name="Straight Connector 32"/>
          <p:cNvCxnSpPr>
            <a:stCxn id="31" idx="6"/>
            <a:endCxn id="32" idx="2"/>
          </p:cNvCxnSpPr>
          <p:nvPr/>
        </p:nvCxnSpPr>
        <p:spPr bwMode="auto">
          <a:xfrm>
            <a:off x="1066800" y="35445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a:stCxn id="31" idx="4"/>
          </p:cNvCxnSpPr>
          <p:nvPr/>
        </p:nvCxnSpPr>
        <p:spPr bwMode="auto">
          <a:xfrm>
            <a:off x="914400" y="36969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a:stCxn id="32" idx="4"/>
          </p:cNvCxnSpPr>
          <p:nvPr/>
        </p:nvCxnSpPr>
        <p:spPr bwMode="auto">
          <a:xfrm>
            <a:off x="1447800" y="36969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Oval 35"/>
          <p:cNvSpPr/>
          <p:nvPr/>
        </p:nvSpPr>
        <p:spPr bwMode="auto">
          <a:xfrm>
            <a:off x="1828800" y="339214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7" name="Straight Connector 36"/>
          <p:cNvCxnSpPr>
            <a:endCxn id="36" idx="2"/>
          </p:cNvCxnSpPr>
          <p:nvPr/>
        </p:nvCxnSpPr>
        <p:spPr bwMode="auto">
          <a:xfrm>
            <a:off x="1600200" y="35445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a:stCxn id="36" idx="4"/>
          </p:cNvCxnSpPr>
          <p:nvPr/>
        </p:nvCxnSpPr>
        <p:spPr bwMode="auto">
          <a:xfrm>
            <a:off x="1981200" y="36969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9" name="Oval 38"/>
          <p:cNvSpPr/>
          <p:nvPr/>
        </p:nvSpPr>
        <p:spPr bwMode="auto">
          <a:xfrm>
            <a:off x="2362200" y="339214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0" name="Straight Connector 39"/>
          <p:cNvCxnSpPr>
            <a:endCxn id="39" idx="2"/>
          </p:cNvCxnSpPr>
          <p:nvPr/>
        </p:nvCxnSpPr>
        <p:spPr bwMode="auto">
          <a:xfrm>
            <a:off x="2133600" y="35445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a:stCxn id="39" idx="4"/>
          </p:cNvCxnSpPr>
          <p:nvPr/>
        </p:nvCxnSpPr>
        <p:spPr bwMode="auto">
          <a:xfrm>
            <a:off x="2514600" y="36969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2" name="Oval 41"/>
          <p:cNvSpPr/>
          <p:nvPr/>
        </p:nvSpPr>
        <p:spPr bwMode="auto">
          <a:xfrm>
            <a:off x="2895600" y="339214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3" name="Straight Connector 42"/>
          <p:cNvCxnSpPr>
            <a:endCxn id="42" idx="2"/>
          </p:cNvCxnSpPr>
          <p:nvPr/>
        </p:nvCxnSpPr>
        <p:spPr bwMode="auto">
          <a:xfrm>
            <a:off x="2667000" y="354454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a:stCxn id="42" idx="4"/>
          </p:cNvCxnSpPr>
          <p:nvPr/>
        </p:nvCxnSpPr>
        <p:spPr bwMode="auto">
          <a:xfrm>
            <a:off x="3048000" y="3696944"/>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Oval 44"/>
          <p:cNvSpPr/>
          <p:nvPr/>
        </p:nvSpPr>
        <p:spPr bwMode="auto">
          <a:xfrm>
            <a:off x="762000" y="478125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6" name="Oval 45"/>
          <p:cNvSpPr/>
          <p:nvPr/>
        </p:nvSpPr>
        <p:spPr bwMode="auto">
          <a:xfrm>
            <a:off x="1295400" y="478125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7" name="Straight Connector 46"/>
          <p:cNvCxnSpPr>
            <a:endCxn id="45" idx="0"/>
          </p:cNvCxnSpPr>
          <p:nvPr/>
        </p:nvCxnSpPr>
        <p:spPr bwMode="auto">
          <a:xfrm>
            <a:off x="914400" y="462885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a:endCxn id="46" idx="0"/>
          </p:cNvCxnSpPr>
          <p:nvPr/>
        </p:nvCxnSpPr>
        <p:spPr bwMode="auto">
          <a:xfrm>
            <a:off x="1447800" y="462885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a:stCxn id="45" idx="6"/>
            <a:endCxn id="46" idx="2"/>
          </p:cNvCxnSpPr>
          <p:nvPr/>
        </p:nvCxnSpPr>
        <p:spPr bwMode="auto">
          <a:xfrm>
            <a:off x="1066800" y="493365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0" name="Oval 49"/>
          <p:cNvSpPr/>
          <p:nvPr/>
        </p:nvSpPr>
        <p:spPr bwMode="auto">
          <a:xfrm>
            <a:off x="1828800" y="478125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1" name="Straight Connector 50"/>
          <p:cNvCxnSpPr>
            <a:endCxn id="50" idx="0"/>
          </p:cNvCxnSpPr>
          <p:nvPr/>
        </p:nvCxnSpPr>
        <p:spPr bwMode="auto">
          <a:xfrm>
            <a:off x="1981200" y="462885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Connector 51"/>
          <p:cNvCxnSpPr>
            <a:endCxn id="50" idx="2"/>
          </p:cNvCxnSpPr>
          <p:nvPr/>
        </p:nvCxnSpPr>
        <p:spPr bwMode="auto">
          <a:xfrm>
            <a:off x="1600200" y="493365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Oval 52"/>
          <p:cNvSpPr/>
          <p:nvPr/>
        </p:nvSpPr>
        <p:spPr bwMode="auto">
          <a:xfrm>
            <a:off x="762000" y="523845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4" name="Oval 53"/>
          <p:cNvSpPr/>
          <p:nvPr/>
        </p:nvSpPr>
        <p:spPr bwMode="auto">
          <a:xfrm>
            <a:off x="1295400" y="523845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5" name="Straight Connector 54"/>
          <p:cNvCxnSpPr>
            <a:stCxn id="45" idx="4"/>
            <a:endCxn id="53" idx="0"/>
          </p:cNvCxnSpPr>
          <p:nvPr/>
        </p:nvCxnSpPr>
        <p:spPr bwMode="auto">
          <a:xfrm>
            <a:off x="914400" y="508605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p:cNvCxnSpPr>
            <a:stCxn id="46" idx="4"/>
            <a:endCxn id="54" idx="0"/>
          </p:cNvCxnSpPr>
          <p:nvPr/>
        </p:nvCxnSpPr>
        <p:spPr bwMode="auto">
          <a:xfrm>
            <a:off x="1447800" y="508605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a:stCxn id="53" idx="6"/>
            <a:endCxn id="54" idx="2"/>
          </p:cNvCxnSpPr>
          <p:nvPr/>
        </p:nvCxnSpPr>
        <p:spPr bwMode="auto">
          <a:xfrm>
            <a:off x="1066800" y="539085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8" name="Oval 57"/>
          <p:cNvSpPr/>
          <p:nvPr/>
        </p:nvSpPr>
        <p:spPr bwMode="auto">
          <a:xfrm>
            <a:off x="1828800" y="523845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9" name="Straight Connector 58"/>
          <p:cNvCxnSpPr>
            <a:stCxn id="50" idx="4"/>
            <a:endCxn id="58" idx="0"/>
          </p:cNvCxnSpPr>
          <p:nvPr/>
        </p:nvCxnSpPr>
        <p:spPr bwMode="auto">
          <a:xfrm>
            <a:off x="1981200" y="508605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p:cNvCxnSpPr>
            <a:endCxn id="58" idx="2"/>
          </p:cNvCxnSpPr>
          <p:nvPr/>
        </p:nvCxnSpPr>
        <p:spPr bwMode="auto">
          <a:xfrm>
            <a:off x="1600200" y="539085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1" name="Oval 60"/>
          <p:cNvSpPr/>
          <p:nvPr/>
        </p:nvSpPr>
        <p:spPr bwMode="auto">
          <a:xfrm>
            <a:off x="2362200" y="478125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2" name="Straight Connector 61"/>
          <p:cNvCxnSpPr>
            <a:endCxn id="61" idx="0"/>
          </p:cNvCxnSpPr>
          <p:nvPr/>
        </p:nvCxnSpPr>
        <p:spPr bwMode="auto">
          <a:xfrm>
            <a:off x="2514600" y="462885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a:endCxn id="61" idx="2"/>
          </p:cNvCxnSpPr>
          <p:nvPr/>
        </p:nvCxnSpPr>
        <p:spPr bwMode="auto">
          <a:xfrm>
            <a:off x="2133600" y="493365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4" name="Oval 63"/>
          <p:cNvSpPr/>
          <p:nvPr/>
        </p:nvSpPr>
        <p:spPr bwMode="auto">
          <a:xfrm>
            <a:off x="2895600" y="478125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5" name="Straight Connector 64"/>
          <p:cNvCxnSpPr>
            <a:endCxn id="64" idx="0"/>
          </p:cNvCxnSpPr>
          <p:nvPr/>
        </p:nvCxnSpPr>
        <p:spPr bwMode="auto">
          <a:xfrm>
            <a:off x="3048000" y="462885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a:endCxn id="64" idx="2"/>
          </p:cNvCxnSpPr>
          <p:nvPr/>
        </p:nvCxnSpPr>
        <p:spPr bwMode="auto">
          <a:xfrm>
            <a:off x="2667000" y="493365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7" name="Oval 66"/>
          <p:cNvSpPr/>
          <p:nvPr/>
        </p:nvSpPr>
        <p:spPr bwMode="auto">
          <a:xfrm>
            <a:off x="2362200" y="523845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8" name="Straight Connector 67"/>
          <p:cNvCxnSpPr>
            <a:stCxn id="61" idx="4"/>
            <a:endCxn id="67" idx="0"/>
          </p:cNvCxnSpPr>
          <p:nvPr/>
        </p:nvCxnSpPr>
        <p:spPr bwMode="auto">
          <a:xfrm>
            <a:off x="2514600" y="508605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Straight Connector 68"/>
          <p:cNvCxnSpPr>
            <a:endCxn id="67" idx="2"/>
          </p:cNvCxnSpPr>
          <p:nvPr/>
        </p:nvCxnSpPr>
        <p:spPr bwMode="auto">
          <a:xfrm>
            <a:off x="2133600" y="539085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0" name="Oval 69"/>
          <p:cNvSpPr/>
          <p:nvPr/>
        </p:nvSpPr>
        <p:spPr bwMode="auto">
          <a:xfrm>
            <a:off x="2895600" y="523845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1" name="Straight Connector 70"/>
          <p:cNvCxnSpPr>
            <a:stCxn id="64" idx="4"/>
            <a:endCxn id="70" idx="0"/>
          </p:cNvCxnSpPr>
          <p:nvPr/>
        </p:nvCxnSpPr>
        <p:spPr bwMode="auto">
          <a:xfrm>
            <a:off x="3048000" y="508605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a:endCxn id="70" idx="2"/>
          </p:cNvCxnSpPr>
          <p:nvPr/>
        </p:nvCxnSpPr>
        <p:spPr bwMode="auto">
          <a:xfrm>
            <a:off x="2667000" y="539085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3" name="Oval 72"/>
          <p:cNvSpPr/>
          <p:nvPr/>
        </p:nvSpPr>
        <p:spPr bwMode="auto">
          <a:xfrm>
            <a:off x="766119" y="570800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4" name="Oval 73"/>
          <p:cNvSpPr/>
          <p:nvPr/>
        </p:nvSpPr>
        <p:spPr bwMode="auto">
          <a:xfrm>
            <a:off x="1299519" y="570800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5" name="Straight Connector 74"/>
          <p:cNvCxnSpPr>
            <a:endCxn id="73" idx="0"/>
          </p:cNvCxnSpPr>
          <p:nvPr/>
        </p:nvCxnSpPr>
        <p:spPr bwMode="auto">
          <a:xfrm>
            <a:off x="918519" y="5555609"/>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Straight Connector 75"/>
          <p:cNvCxnSpPr>
            <a:endCxn id="74" idx="0"/>
          </p:cNvCxnSpPr>
          <p:nvPr/>
        </p:nvCxnSpPr>
        <p:spPr bwMode="auto">
          <a:xfrm>
            <a:off x="1451919" y="5555609"/>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p:cNvCxnSpPr>
            <a:stCxn id="73" idx="6"/>
            <a:endCxn id="74" idx="2"/>
          </p:cNvCxnSpPr>
          <p:nvPr/>
        </p:nvCxnSpPr>
        <p:spPr bwMode="auto">
          <a:xfrm>
            <a:off x="1070919" y="586040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8" name="Oval 77"/>
          <p:cNvSpPr/>
          <p:nvPr/>
        </p:nvSpPr>
        <p:spPr bwMode="auto">
          <a:xfrm>
            <a:off x="1832919" y="570800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9" name="Straight Connector 78"/>
          <p:cNvCxnSpPr>
            <a:endCxn id="78" idx="0"/>
          </p:cNvCxnSpPr>
          <p:nvPr/>
        </p:nvCxnSpPr>
        <p:spPr bwMode="auto">
          <a:xfrm>
            <a:off x="1985319" y="5555609"/>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a:endCxn id="78" idx="2"/>
          </p:cNvCxnSpPr>
          <p:nvPr/>
        </p:nvCxnSpPr>
        <p:spPr bwMode="auto">
          <a:xfrm>
            <a:off x="1604319" y="586040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1" name="Oval 80"/>
          <p:cNvSpPr/>
          <p:nvPr/>
        </p:nvSpPr>
        <p:spPr bwMode="auto">
          <a:xfrm>
            <a:off x="2366319" y="570800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2" name="Straight Connector 81"/>
          <p:cNvCxnSpPr>
            <a:endCxn id="81" idx="0"/>
          </p:cNvCxnSpPr>
          <p:nvPr/>
        </p:nvCxnSpPr>
        <p:spPr bwMode="auto">
          <a:xfrm>
            <a:off x="2518719" y="5555609"/>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p:cNvCxnSpPr>
            <a:endCxn id="81" idx="2"/>
          </p:cNvCxnSpPr>
          <p:nvPr/>
        </p:nvCxnSpPr>
        <p:spPr bwMode="auto">
          <a:xfrm>
            <a:off x="2137719" y="586040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4" name="Oval 83"/>
          <p:cNvSpPr/>
          <p:nvPr/>
        </p:nvSpPr>
        <p:spPr bwMode="auto">
          <a:xfrm>
            <a:off x="2899719" y="570800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5" name="Straight Connector 84"/>
          <p:cNvCxnSpPr>
            <a:endCxn id="84" idx="0"/>
          </p:cNvCxnSpPr>
          <p:nvPr/>
        </p:nvCxnSpPr>
        <p:spPr bwMode="auto">
          <a:xfrm>
            <a:off x="3052119" y="5555609"/>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p:cNvCxnSpPr>
            <a:endCxn id="84" idx="2"/>
          </p:cNvCxnSpPr>
          <p:nvPr/>
        </p:nvCxnSpPr>
        <p:spPr bwMode="auto">
          <a:xfrm>
            <a:off x="2671119" y="586040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7" name="Oval 86"/>
          <p:cNvSpPr/>
          <p:nvPr/>
        </p:nvSpPr>
        <p:spPr bwMode="auto">
          <a:xfrm>
            <a:off x="3434592" y="38542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8" name="Straight Connector 87"/>
          <p:cNvCxnSpPr>
            <a:endCxn id="87" idx="2"/>
          </p:cNvCxnSpPr>
          <p:nvPr/>
        </p:nvCxnSpPr>
        <p:spPr bwMode="auto">
          <a:xfrm>
            <a:off x="3205992" y="40066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Oval 88"/>
          <p:cNvSpPr/>
          <p:nvPr/>
        </p:nvSpPr>
        <p:spPr bwMode="auto">
          <a:xfrm>
            <a:off x="3434592" y="431147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0" name="Straight Connector 89"/>
          <p:cNvCxnSpPr>
            <a:stCxn id="87" idx="4"/>
            <a:endCxn id="89" idx="0"/>
          </p:cNvCxnSpPr>
          <p:nvPr/>
        </p:nvCxnSpPr>
        <p:spPr bwMode="auto">
          <a:xfrm>
            <a:off x="3586992" y="41590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Straight Connector 90"/>
          <p:cNvCxnSpPr>
            <a:endCxn id="89" idx="2"/>
          </p:cNvCxnSpPr>
          <p:nvPr/>
        </p:nvCxnSpPr>
        <p:spPr bwMode="auto">
          <a:xfrm>
            <a:off x="3205992" y="446387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a:stCxn id="89" idx="4"/>
          </p:cNvCxnSpPr>
          <p:nvPr/>
        </p:nvCxnSpPr>
        <p:spPr bwMode="auto">
          <a:xfrm>
            <a:off x="3586992" y="461627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3" name="Oval 92"/>
          <p:cNvSpPr/>
          <p:nvPr/>
        </p:nvSpPr>
        <p:spPr bwMode="auto">
          <a:xfrm>
            <a:off x="3434592" y="339913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4" name="Straight Connector 93"/>
          <p:cNvCxnSpPr>
            <a:endCxn id="93" idx="2"/>
          </p:cNvCxnSpPr>
          <p:nvPr/>
        </p:nvCxnSpPr>
        <p:spPr bwMode="auto">
          <a:xfrm>
            <a:off x="3205992" y="355153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Straight Connector 94"/>
          <p:cNvCxnSpPr>
            <a:stCxn id="93" idx="4"/>
          </p:cNvCxnSpPr>
          <p:nvPr/>
        </p:nvCxnSpPr>
        <p:spPr bwMode="auto">
          <a:xfrm>
            <a:off x="3586992" y="370393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6" name="Oval 95"/>
          <p:cNvSpPr/>
          <p:nvPr/>
        </p:nvSpPr>
        <p:spPr bwMode="auto">
          <a:xfrm>
            <a:off x="3434592" y="47882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7" name="Straight Connector 96"/>
          <p:cNvCxnSpPr>
            <a:endCxn id="96" idx="0"/>
          </p:cNvCxnSpPr>
          <p:nvPr/>
        </p:nvCxnSpPr>
        <p:spPr bwMode="auto">
          <a:xfrm>
            <a:off x="3586992" y="46358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Straight Connector 97"/>
          <p:cNvCxnSpPr>
            <a:endCxn id="96" idx="2"/>
          </p:cNvCxnSpPr>
          <p:nvPr/>
        </p:nvCxnSpPr>
        <p:spPr bwMode="auto">
          <a:xfrm>
            <a:off x="3205992" y="49406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9" name="Oval 98"/>
          <p:cNvSpPr/>
          <p:nvPr/>
        </p:nvSpPr>
        <p:spPr bwMode="auto">
          <a:xfrm>
            <a:off x="3434592" y="524544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0" name="Straight Connector 99"/>
          <p:cNvCxnSpPr>
            <a:stCxn id="96" idx="4"/>
            <a:endCxn id="99" idx="0"/>
          </p:cNvCxnSpPr>
          <p:nvPr/>
        </p:nvCxnSpPr>
        <p:spPr bwMode="auto">
          <a:xfrm>
            <a:off x="3586992" y="509304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 name="Straight Connector 100"/>
          <p:cNvCxnSpPr>
            <a:endCxn id="99" idx="2"/>
          </p:cNvCxnSpPr>
          <p:nvPr/>
        </p:nvCxnSpPr>
        <p:spPr bwMode="auto">
          <a:xfrm>
            <a:off x="3205992" y="539784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Oval 101"/>
          <p:cNvSpPr/>
          <p:nvPr/>
        </p:nvSpPr>
        <p:spPr bwMode="auto">
          <a:xfrm>
            <a:off x="3438711" y="57150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3" name="Straight Connector 102"/>
          <p:cNvCxnSpPr>
            <a:endCxn id="102" idx="0"/>
          </p:cNvCxnSpPr>
          <p:nvPr/>
        </p:nvCxnSpPr>
        <p:spPr bwMode="auto">
          <a:xfrm>
            <a:off x="3591111" y="55626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4" name="Straight Connector 103"/>
          <p:cNvCxnSpPr>
            <a:endCxn id="102" idx="2"/>
          </p:cNvCxnSpPr>
          <p:nvPr/>
        </p:nvCxnSpPr>
        <p:spPr bwMode="auto">
          <a:xfrm>
            <a:off x="3210111" y="58674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5" name="Oval 104"/>
          <p:cNvSpPr/>
          <p:nvPr/>
        </p:nvSpPr>
        <p:spPr bwMode="auto">
          <a:xfrm>
            <a:off x="1823208" y="4306543"/>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6" name="Oval 105"/>
          <p:cNvSpPr/>
          <p:nvPr/>
        </p:nvSpPr>
        <p:spPr bwMode="auto">
          <a:xfrm>
            <a:off x="1634217" y="4145502"/>
            <a:ext cx="173736" cy="17196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176" name="Object 2"/>
          <p:cNvGraphicFramePr>
            <a:graphicFrameLocks noChangeAspect="1"/>
          </p:cNvGraphicFramePr>
          <p:nvPr>
            <p:extLst/>
          </p:nvPr>
        </p:nvGraphicFramePr>
        <p:xfrm>
          <a:off x="845311" y="2294258"/>
          <a:ext cx="1565275" cy="725487"/>
        </p:xfrm>
        <a:graphic>
          <a:graphicData uri="http://schemas.openxmlformats.org/presentationml/2006/ole">
            <mc:AlternateContent xmlns:mc="http://schemas.openxmlformats.org/markup-compatibility/2006">
              <mc:Choice xmlns:v="urn:schemas-microsoft-com:vml" Requires="v">
                <p:oleObj spid="_x0000_s2052" name="Equation" r:id="rId4" imgW="825480" imgH="393480" progId="Equation.DSMT4">
                  <p:embed/>
                </p:oleObj>
              </mc:Choice>
              <mc:Fallback>
                <p:oleObj name="Equation" r:id="rId4" imgW="825480" imgH="393480" progId="Equation.DSMT4">
                  <p:embed/>
                  <p:pic>
                    <p:nvPicPr>
                      <p:cNvPr id="176" name="Object 2"/>
                      <p:cNvPicPr>
                        <a:picLocks noChangeAspect="1" noChangeArrowheads="1"/>
                      </p:cNvPicPr>
                      <p:nvPr/>
                    </p:nvPicPr>
                    <p:blipFill>
                      <a:blip r:embed="rId5"/>
                      <a:srcRect/>
                      <a:stretch>
                        <a:fillRect/>
                      </a:stretch>
                    </p:blipFill>
                    <p:spPr bwMode="auto">
                      <a:xfrm>
                        <a:off x="845311" y="2294258"/>
                        <a:ext cx="1565275" cy="725487"/>
                      </a:xfrm>
                      <a:prstGeom prst="rect">
                        <a:avLst/>
                      </a:prstGeom>
                      <a:noFill/>
                      <a:extLst/>
                    </p:spPr>
                  </p:pic>
                </p:oleObj>
              </mc:Fallback>
            </mc:AlternateContent>
          </a:graphicData>
        </a:graphic>
      </p:graphicFrame>
      <p:cxnSp>
        <p:nvCxnSpPr>
          <p:cNvPr id="180" name="Straight Arrow Connector 179"/>
          <p:cNvCxnSpPr>
            <a:stCxn id="106" idx="6"/>
          </p:cNvCxnSpPr>
          <p:nvPr/>
        </p:nvCxnSpPr>
        <p:spPr bwMode="auto">
          <a:xfrm>
            <a:off x="1807953" y="4231485"/>
            <a:ext cx="4572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181" name="Oval 180"/>
          <p:cNvSpPr/>
          <p:nvPr/>
        </p:nvSpPr>
        <p:spPr bwMode="auto">
          <a:xfrm>
            <a:off x="1634217" y="5080856"/>
            <a:ext cx="173736" cy="17196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82" name="Straight Arrow Connector 181"/>
          <p:cNvCxnSpPr>
            <a:stCxn id="181" idx="6"/>
          </p:cNvCxnSpPr>
          <p:nvPr/>
        </p:nvCxnSpPr>
        <p:spPr bwMode="auto">
          <a:xfrm>
            <a:off x="1807953" y="5166839"/>
            <a:ext cx="4572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183" name="Oval 182"/>
          <p:cNvSpPr/>
          <p:nvPr/>
        </p:nvSpPr>
        <p:spPr bwMode="auto">
          <a:xfrm>
            <a:off x="2162131" y="4609284"/>
            <a:ext cx="173736" cy="17196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84" name="Straight Arrow Connector 183"/>
          <p:cNvCxnSpPr>
            <a:stCxn id="183" idx="2"/>
          </p:cNvCxnSpPr>
          <p:nvPr/>
        </p:nvCxnSpPr>
        <p:spPr bwMode="auto">
          <a:xfrm flipH="1" flipV="1">
            <a:off x="1704931" y="4692475"/>
            <a:ext cx="457200" cy="2792"/>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185" name="Oval 184"/>
          <p:cNvSpPr/>
          <p:nvPr/>
        </p:nvSpPr>
        <p:spPr bwMode="auto">
          <a:xfrm>
            <a:off x="3237543" y="5552817"/>
            <a:ext cx="173736" cy="17196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86" name="Straight Arrow Connector 185"/>
          <p:cNvCxnSpPr/>
          <p:nvPr/>
        </p:nvCxnSpPr>
        <p:spPr bwMode="auto">
          <a:xfrm flipV="1">
            <a:off x="3324411" y="5112127"/>
            <a:ext cx="0" cy="4572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grpSp>
        <p:nvGrpSpPr>
          <p:cNvPr id="191" name="Group 190"/>
          <p:cNvGrpSpPr/>
          <p:nvPr/>
        </p:nvGrpSpPr>
        <p:grpSpPr>
          <a:xfrm>
            <a:off x="1417826" y="3268239"/>
            <a:ext cx="842187" cy="3094141"/>
            <a:chOff x="1486342" y="3268239"/>
            <a:chExt cx="842187" cy="3094141"/>
          </a:xfrm>
        </p:grpSpPr>
        <p:cxnSp>
          <p:nvCxnSpPr>
            <p:cNvPr id="187" name="Straight Arrow Connector 186"/>
            <p:cNvCxnSpPr/>
            <p:nvPr/>
          </p:nvCxnSpPr>
          <p:spPr bwMode="auto">
            <a:xfrm flipV="1">
              <a:off x="1788815" y="3276686"/>
              <a:ext cx="0" cy="2834640"/>
            </a:xfrm>
            <a:prstGeom prst="straightConnector1">
              <a:avLst/>
            </a:prstGeom>
            <a:solidFill>
              <a:schemeClr val="accent1"/>
            </a:solidFill>
            <a:ln w="25400" cap="flat" cmpd="sng" algn="ctr">
              <a:solidFill>
                <a:srgbClr val="FF0000"/>
              </a:solidFill>
              <a:prstDash val="dashDot"/>
              <a:round/>
              <a:headEnd type="none" w="med" len="med"/>
              <a:tailEnd type="none" w="lg" len="lg"/>
            </a:ln>
            <a:effectLst/>
          </p:spPr>
        </p:cxnSp>
        <p:cxnSp>
          <p:nvCxnSpPr>
            <p:cNvPr id="188" name="Straight Arrow Connector 187"/>
            <p:cNvCxnSpPr/>
            <p:nvPr/>
          </p:nvCxnSpPr>
          <p:spPr bwMode="auto">
            <a:xfrm flipV="1">
              <a:off x="2310617" y="3268239"/>
              <a:ext cx="0" cy="2834640"/>
            </a:xfrm>
            <a:prstGeom prst="straightConnector1">
              <a:avLst/>
            </a:prstGeom>
            <a:solidFill>
              <a:schemeClr val="accent1"/>
            </a:solidFill>
            <a:ln w="25400" cap="flat" cmpd="sng" algn="ctr">
              <a:solidFill>
                <a:srgbClr val="006600"/>
              </a:solidFill>
              <a:prstDash val="dashDot"/>
              <a:round/>
              <a:headEnd type="none" w="med" len="med"/>
              <a:tailEnd type="none" w="lg" len="lg"/>
            </a:ln>
            <a:effectLst/>
          </p:spPr>
        </p:cxnSp>
        <p:sp>
          <p:nvSpPr>
            <p:cNvPr id="189" name="TextBox 188"/>
            <p:cNvSpPr txBox="1"/>
            <p:nvPr/>
          </p:nvSpPr>
          <p:spPr>
            <a:xfrm>
              <a:off x="1486342" y="5993048"/>
              <a:ext cx="312906" cy="369332"/>
            </a:xfrm>
            <a:prstGeom prst="rect">
              <a:avLst/>
            </a:prstGeom>
            <a:noFill/>
          </p:spPr>
          <p:txBody>
            <a:bodyPr wrap="none" rtlCol="0">
              <a:spAutoFit/>
            </a:bodyPr>
            <a:lstStyle/>
            <a:p>
              <a:pPr algn="ctr"/>
              <a:r>
                <a:rPr lang="en-US" dirty="0">
                  <a:solidFill>
                    <a:srgbClr val="FF0000"/>
                  </a:solidFill>
                </a:rPr>
                <a:t>1</a:t>
              </a:r>
            </a:p>
          </p:txBody>
        </p:sp>
        <p:sp>
          <p:nvSpPr>
            <p:cNvPr id="190" name="TextBox 189"/>
            <p:cNvSpPr txBox="1"/>
            <p:nvPr/>
          </p:nvSpPr>
          <p:spPr>
            <a:xfrm>
              <a:off x="2015623" y="5992018"/>
              <a:ext cx="312906" cy="369332"/>
            </a:xfrm>
            <a:prstGeom prst="rect">
              <a:avLst/>
            </a:prstGeom>
            <a:noFill/>
          </p:spPr>
          <p:txBody>
            <a:bodyPr wrap="none" rtlCol="0">
              <a:spAutoFit/>
            </a:bodyPr>
            <a:lstStyle/>
            <a:p>
              <a:pPr algn="ctr"/>
              <a:r>
                <a:rPr lang="en-US" dirty="0">
                  <a:solidFill>
                    <a:srgbClr val="006600"/>
                  </a:solidFill>
                </a:rPr>
                <a:t>2</a:t>
              </a:r>
            </a:p>
          </p:txBody>
        </p:sp>
      </p:grpSp>
      <p:sp>
        <p:nvSpPr>
          <p:cNvPr id="193" name="Rectangle 192"/>
          <p:cNvSpPr/>
          <p:nvPr/>
        </p:nvSpPr>
        <p:spPr>
          <a:xfrm>
            <a:off x="2702040" y="2460600"/>
            <a:ext cx="3741730" cy="400110"/>
          </a:xfrm>
          <a:prstGeom prst="rect">
            <a:avLst/>
          </a:prstGeom>
        </p:spPr>
        <p:txBody>
          <a:bodyPr wrap="none">
            <a:spAutoFit/>
          </a:bodyPr>
          <a:lstStyle/>
          <a:p>
            <a:pPr lvl="0" fontAlgn="base">
              <a:spcBef>
                <a:spcPts val="1200"/>
              </a:spcBef>
              <a:spcAft>
                <a:spcPct val="0"/>
              </a:spcAft>
              <a:buClr>
                <a:srgbClr val="1F497D"/>
              </a:buClr>
              <a:buSzPct val="75000"/>
            </a:pPr>
            <a:r>
              <a:rPr lang="en-US" sz="2000" kern="0" dirty="0">
                <a:solidFill>
                  <a:prstClr val="black"/>
                </a:solidFill>
              </a:rPr>
              <a:t>Similarly, the flux from </a:t>
            </a:r>
            <a:r>
              <a:rPr lang="en-US" sz="2000" kern="0" dirty="0">
                <a:solidFill>
                  <a:srgbClr val="006600"/>
                </a:solidFill>
              </a:rPr>
              <a:t>2</a:t>
            </a:r>
            <a:r>
              <a:rPr lang="en-US" sz="2000" kern="0" dirty="0">
                <a:solidFill>
                  <a:prstClr val="black"/>
                </a:solidFill>
              </a:rPr>
              <a:t> to </a:t>
            </a:r>
            <a:r>
              <a:rPr lang="en-US" sz="2000" kern="0" dirty="0">
                <a:solidFill>
                  <a:srgbClr val="FF0000"/>
                </a:solidFill>
              </a:rPr>
              <a:t>1</a:t>
            </a:r>
            <a:r>
              <a:rPr lang="en-US" sz="2000" kern="0" dirty="0">
                <a:solidFill>
                  <a:prstClr val="black"/>
                </a:solidFill>
              </a:rPr>
              <a:t> is:</a:t>
            </a:r>
          </a:p>
        </p:txBody>
      </p:sp>
      <p:graphicFrame>
        <p:nvGraphicFramePr>
          <p:cNvPr id="194" name="Object 2"/>
          <p:cNvGraphicFramePr>
            <a:graphicFrameLocks noChangeAspect="1"/>
          </p:cNvGraphicFramePr>
          <p:nvPr>
            <p:extLst/>
          </p:nvPr>
        </p:nvGraphicFramePr>
        <p:xfrm>
          <a:off x="6389688" y="2295525"/>
          <a:ext cx="1589087" cy="725488"/>
        </p:xfrm>
        <a:graphic>
          <a:graphicData uri="http://schemas.openxmlformats.org/presentationml/2006/ole">
            <mc:AlternateContent xmlns:mc="http://schemas.openxmlformats.org/markup-compatibility/2006">
              <mc:Choice xmlns:v="urn:schemas-microsoft-com:vml" Requires="v">
                <p:oleObj spid="_x0000_s2053" name="Equation" r:id="rId6" imgW="838080" imgH="393480" progId="Equation.DSMT4">
                  <p:embed/>
                </p:oleObj>
              </mc:Choice>
              <mc:Fallback>
                <p:oleObj name="Equation" r:id="rId6" imgW="838080" imgH="393480" progId="Equation.DSMT4">
                  <p:embed/>
                  <p:pic>
                    <p:nvPicPr>
                      <p:cNvPr id="194" name="Object 2"/>
                      <p:cNvPicPr>
                        <a:picLocks noChangeAspect="1" noChangeArrowheads="1"/>
                      </p:cNvPicPr>
                      <p:nvPr/>
                    </p:nvPicPr>
                    <p:blipFill>
                      <a:blip r:embed="rId7"/>
                      <a:srcRect/>
                      <a:stretch>
                        <a:fillRect/>
                      </a:stretch>
                    </p:blipFill>
                    <p:spPr bwMode="auto">
                      <a:xfrm>
                        <a:off x="6389688" y="2295525"/>
                        <a:ext cx="1589087" cy="725488"/>
                      </a:xfrm>
                      <a:prstGeom prst="rect">
                        <a:avLst/>
                      </a:prstGeom>
                      <a:noFill/>
                      <a:extLst/>
                    </p:spPr>
                  </p:pic>
                </p:oleObj>
              </mc:Fallback>
            </mc:AlternateContent>
          </a:graphicData>
        </a:graphic>
      </p:graphicFrame>
      <p:sp>
        <p:nvSpPr>
          <p:cNvPr id="195" name="Content Placeholder 2"/>
          <p:cNvSpPr txBox="1">
            <a:spLocks/>
          </p:cNvSpPr>
          <p:nvPr/>
        </p:nvSpPr>
        <p:spPr bwMode="auto">
          <a:xfrm>
            <a:off x="4160264" y="3147251"/>
            <a:ext cx="4407656" cy="31011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spcBef>
                <a:spcPts val="1200"/>
              </a:spcBef>
            </a:pPr>
            <a:r>
              <a:rPr lang="en-US" kern="0" dirty="0"/>
              <a:t>The net diffusion flux is:</a:t>
            </a:r>
          </a:p>
        </p:txBody>
      </p:sp>
      <p:graphicFrame>
        <p:nvGraphicFramePr>
          <p:cNvPr id="196" name="Object 2"/>
          <p:cNvGraphicFramePr>
            <a:graphicFrameLocks noChangeAspect="1"/>
          </p:cNvGraphicFramePr>
          <p:nvPr>
            <p:extLst/>
          </p:nvPr>
        </p:nvGraphicFramePr>
        <p:xfrm>
          <a:off x="4219315" y="3638601"/>
          <a:ext cx="3395663" cy="1497012"/>
        </p:xfrm>
        <a:graphic>
          <a:graphicData uri="http://schemas.openxmlformats.org/presentationml/2006/ole">
            <mc:AlternateContent xmlns:mc="http://schemas.openxmlformats.org/markup-compatibility/2006">
              <mc:Choice xmlns:v="urn:schemas-microsoft-com:vml" Requires="v">
                <p:oleObj spid="_x0000_s2054" name="Equation" r:id="rId8" imgW="1790640" imgH="812520" progId="Equation.DSMT4">
                  <p:embed/>
                </p:oleObj>
              </mc:Choice>
              <mc:Fallback>
                <p:oleObj name="Equation" r:id="rId8" imgW="1790640" imgH="812520" progId="Equation.DSMT4">
                  <p:embed/>
                  <p:pic>
                    <p:nvPicPr>
                      <p:cNvPr id="196" name="Object 2"/>
                      <p:cNvPicPr>
                        <a:picLocks noChangeAspect="1" noChangeArrowheads="1"/>
                      </p:cNvPicPr>
                      <p:nvPr/>
                    </p:nvPicPr>
                    <p:blipFill>
                      <a:blip r:embed="rId9"/>
                      <a:srcRect/>
                      <a:stretch>
                        <a:fillRect/>
                      </a:stretch>
                    </p:blipFill>
                    <p:spPr bwMode="auto">
                      <a:xfrm>
                        <a:off x="4219315" y="3638601"/>
                        <a:ext cx="3395663" cy="1497012"/>
                      </a:xfrm>
                      <a:prstGeom prst="rect">
                        <a:avLst/>
                      </a:prstGeom>
                      <a:noFill/>
                      <a:extLst/>
                    </p:spPr>
                  </p:pic>
                </p:oleObj>
              </mc:Fallback>
            </mc:AlternateContent>
          </a:graphicData>
        </a:graphic>
      </p:graphicFrame>
      <p:sp>
        <p:nvSpPr>
          <p:cNvPr id="198" name="Rectangle 197"/>
          <p:cNvSpPr/>
          <p:nvPr/>
        </p:nvSpPr>
        <p:spPr>
          <a:xfrm>
            <a:off x="7134866" y="4567274"/>
            <a:ext cx="1645002" cy="400110"/>
          </a:xfrm>
          <a:prstGeom prst="rect">
            <a:avLst/>
          </a:prstGeom>
        </p:spPr>
        <p:txBody>
          <a:bodyPr wrap="none">
            <a:spAutoFit/>
          </a:bodyPr>
          <a:lstStyle/>
          <a:p>
            <a:pPr lvl="0" fontAlgn="base">
              <a:spcBef>
                <a:spcPts val="1200"/>
              </a:spcBef>
              <a:spcAft>
                <a:spcPct val="0"/>
              </a:spcAft>
              <a:buClr>
                <a:srgbClr val="1F497D"/>
              </a:buClr>
              <a:buSzPct val="75000"/>
            </a:pPr>
            <a:r>
              <a:rPr lang="en-US" sz="2000" kern="0" dirty="0">
                <a:solidFill>
                  <a:prstClr val="black"/>
                </a:solidFill>
              </a:rPr>
              <a:t>Fick’s 1</a:t>
            </a:r>
            <a:r>
              <a:rPr lang="en-US" sz="2000" kern="0" baseline="30000" dirty="0">
                <a:solidFill>
                  <a:prstClr val="black"/>
                </a:solidFill>
              </a:rPr>
              <a:t>st</a:t>
            </a:r>
            <a:r>
              <a:rPr lang="en-US" sz="2000" kern="0" dirty="0">
                <a:solidFill>
                  <a:prstClr val="black"/>
                </a:solidFill>
              </a:rPr>
              <a:t> law</a:t>
            </a:r>
          </a:p>
        </p:txBody>
      </p:sp>
      <p:sp>
        <p:nvSpPr>
          <p:cNvPr id="131" name="Content Placeholder 2"/>
          <p:cNvSpPr txBox="1">
            <a:spLocks/>
          </p:cNvSpPr>
          <p:nvPr/>
        </p:nvSpPr>
        <p:spPr bwMode="auto">
          <a:xfrm>
            <a:off x="4160264" y="5278969"/>
            <a:ext cx="4145536" cy="9617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spcBef>
                <a:spcPts val="1200"/>
              </a:spcBef>
            </a:pPr>
            <a:r>
              <a:rPr lang="en-US" kern="0" dirty="0"/>
              <a:t>The flux is defined with respect to </a:t>
            </a:r>
            <a:r>
              <a:rPr lang="en-US" kern="0" dirty="0">
                <a:solidFill>
                  <a:srgbClr val="FF0000"/>
                </a:solidFill>
              </a:rPr>
              <a:t>lattice planes</a:t>
            </a:r>
          </a:p>
        </p:txBody>
      </p:sp>
    </p:spTree>
    <p:extLst>
      <p:ext uri="{BB962C8B-B14F-4D97-AF65-F5344CB8AC3E}">
        <p14:creationId xmlns:p14="http://schemas.microsoft.com/office/powerpoint/2010/main" val="115936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Vacancy diffusion in a binary system</a:t>
            </a:r>
          </a:p>
        </p:txBody>
      </p:sp>
      <p:sp>
        <p:nvSpPr>
          <p:cNvPr id="3" name="Content Placeholder 2"/>
          <p:cNvSpPr>
            <a:spLocks noGrp="1"/>
          </p:cNvSpPr>
          <p:nvPr>
            <p:ph idx="1"/>
          </p:nvPr>
        </p:nvSpPr>
        <p:spPr/>
        <p:txBody>
          <a:bodyPr/>
          <a:lstStyle/>
          <a:p>
            <a:pPr>
              <a:spcBef>
                <a:spcPts val="1200"/>
              </a:spcBef>
            </a:pPr>
            <a:r>
              <a:rPr lang="en-US" dirty="0"/>
              <a:t>Diffusion flux of atoms with respect to the lattice</a:t>
            </a:r>
          </a:p>
          <a:p>
            <a:pPr>
              <a:spcBef>
                <a:spcPts val="1200"/>
              </a:spcBef>
            </a:pPr>
            <a:endParaRPr lang="en-US" sz="4000" dirty="0"/>
          </a:p>
          <a:p>
            <a:pPr>
              <a:spcBef>
                <a:spcPts val="1200"/>
              </a:spcBef>
            </a:pPr>
            <a:r>
              <a:rPr lang="en-US" dirty="0"/>
              <a:t>Concentration of lattice sites</a:t>
            </a:r>
          </a:p>
          <a:p>
            <a:pPr>
              <a:spcBef>
                <a:spcPts val="1200"/>
              </a:spcBef>
            </a:pPr>
            <a:endParaRPr lang="en-US" dirty="0"/>
          </a:p>
          <a:p>
            <a:pPr>
              <a:spcBef>
                <a:spcPts val="1200"/>
              </a:spcBef>
            </a:pPr>
            <a:r>
              <a:rPr lang="en-US" dirty="0"/>
              <a:t>Net vacancy diffusion flux (with respect to the lattice)</a:t>
            </a:r>
          </a:p>
        </p:txBody>
      </p:sp>
      <p:graphicFrame>
        <p:nvGraphicFramePr>
          <p:cNvPr id="4" name="Object 2"/>
          <p:cNvGraphicFramePr>
            <a:graphicFrameLocks noChangeAspect="1"/>
          </p:cNvGraphicFramePr>
          <p:nvPr>
            <p:extLst>
              <p:ext uri="{D42A27DB-BD31-4B8C-83A1-F6EECF244321}">
                <p14:modId xmlns:p14="http://schemas.microsoft.com/office/powerpoint/2010/main" val="2438263965"/>
              </p:ext>
            </p:extLst>
          </p:nvPr>
        </p:nvGraphicFramePr>
        <p:xfrm>
          <a:off x="838200" y="2004252"/>
          <a:ext cx="1673225" cy="688975"/>
        </p:xfrm>
        <a:graphic>
          <a:graphicData uri="http://schemas.openxmlformats.org/presentationml/2006/ole">
            <mc:AlternateContent xmlns:mc="http://schemas.openxmlformats.org/markup-compatibility/2006">
              <mc:Choice xmlns:v="urn:schemas-microsoft-com:vml" Requires="v">
                <p:oleObj spid="_x0000_s8197" name="Equation" r:id="rId3" imgW="927000" imgH="393480" progId="Equation.DSMT4">
                  <p:embed/>
                </p:oleObj>
              </mc:Choice>
              <mc:Fallback>
                <p:oleObj name="Equation" r:id="rId3" imgW="927000" imgH="393480" progId="Equation.DSMT4">
                  <p:embed/>
                  <p:pic>
                    <p:nvPicPr>
                      <p:cNvPr id="4" name="Object 2"/>
                      <p:cNvPicPr>
                        <a:picLocks noChangeAspect="1" noChangeArrowheads="1"/>
                      </p:cNvPicPr>
                      <p:nvPr/>
                    </p:nvPicPr>
                    <p:blipFill>
                      <a:blip r:embed="rId4"/>
                      <a:srcRect/>
                      <a:stretch>
                        <a:fillRect/>
                      </a:stretch>
                    </p:blipFill>
                    <p:spPr bwMode="auto">
                      <a:xfrm>
                        <a:off x="838200" y="2004252"/>
                        <a:ext cx="1673225" cy="68897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89493050"/>
              </p:ext>
            </p:extLst>
          </p:nvPr>
        </p:nvGraphicFramePr>
        <p:xfrm>
          <a:off x="3059499" y="2004252"/>
          <a:ext cx="1673225" cy="688975"/>
        </p:xfrm>
        <a:graphic>
          <a:graphicData uri="http://schemas.openxmlformats.org/presentationml/2006/ole">
            <mc:AlternateContent xmlns:mc="http://schemas.openxmlformats.org/markup-compatibility/2006">
              <mc:Choice xmlns:v="urn:schemas-microsoft-com:vml" Requires="v">
                <p:oleObj spid="_x0000_s8198" name="Equation" r:id="rId5" imgW="927000" imgH="393480" progId="Equation.DSMT4">
                  <p:embed/>
                </p:oleObj>
              </mc:Choice>
              <mc:Fallback>
                <p:oleObj name="Equation" r:id="rId5" imgW="927000" imgH="393480" progId="Equation.DSMT4">
                  <p:embed/>
                  <p:pic>
                    <p:nvPicPr>
                      <p:cNvPr id="5" name="Object 2"/>
                      <p:cNvPicPr>
                        <a:picLocks noChangeAspect="1" noChangeArrowheads="1"/>
                      </p:cNvPicPr>
                      <p:nvPr/>
                    </p:nvPicPr>
                    <p:blipFill>
                      <a:blip r:embed="rId6"/>
                      <a:srcRect/>
                      <a:stretch>
                        <a:fillRect/>
                      </a:stretch>
                    </p:blipFill>
                    <p:spPr bwMode="auto">
                      <a:xfrm>
                        <a:off x="3059499" y="2004252"/>
                        <a:ext cx="1673225" cy="688975"/>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939009609"/>
              </p:ext>
            </p:extLst>
          </p:nvPr>
        </p:nvGraphicFramePr>
        <p:xfrm>
          <a:off x="838200" y="3285058"/>
          <a:ext cx="3165475" cy="400050"/>
        </p:xfrm>
        <a:graphic>
          <a:graphicData uri="http://schemas.openxmlformats.org/presentationml/2006/ole">
            <mc:AlternateContent xmlns:mc="http://schemas.openxmlformats.org/markup-compatibility/2006">
              <mc:Choice xmlns:v="urn:schemas-microsoft-com:vml" Requires="v">
                <p:oleObj spid="_x0000_s8199" name="Equation" r:id="rId7" imgW="1752480" imgH="228600" progId="Equation.DSMT4">
                  <p:embed/>
                </p:oleObj>
              </mc:Choice>
              <mc:Fallback>
                <p:oleObj name="Equation" r:id="rId7" imgW="1752480" imgH="228600" progId="Equation.DSMT4">
                  <p:embed/>
                  <p:pic>
                    <p:nvPicPr>
                      <p:cNvPr id="6" name="Object 2"/>
                      <p:cNvPicPr>
                        <a:picLocks noChangeAspect="1" noChangeArrowheads="1"/>
                      </p:cNvPicPr>
                      <p:nvPr/>
                    </p:nvPicPr>
                    <p:blipFill>
                      <a:blip r:embed="rId8"/>
                      <a:srcRect/>
                      <a:stretch>
                        <a:fillRect/>
                      </a:stretch>
                    </p:blipFill>
                    <p:spPr bwMode="auto">
                      <a:xfrm>
                        <a:off x="838200" y="3285058"/>
                        <a:ext cx="3165475" cy="400050"/>
                      </a:xfrm>
                      <a:prstGeom prst="rect">
                        <a:avLst/>
                      </a:prstGeom>
                      <a:noFill/>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3637502353"/>
              </p:ext>
            </p:extLst>
          </p:nvPr>
        </p:nvGraphicFramePr>
        <p:xfrm>
          <a:off x="838200" y="4359275"/>
          <a:ext cx="5318126" cy="1889125"/>
        </p:xfrm>
        <a:graphic>
          <a:graphicData uri="http://schemas.openxmlformats.org/presentationml/2006/ole">
            <mc:AlternateContent xmlns:mc="http://schemas.openxmlformats.org/markup-compatibility/2006">
              <mc:Choice xmlns:v="urn:schemas-microsoft-com:vml" Requires="v">
                <p:oleObj spid="_x0000_s8200" name="Equation" r:id="rId9" imgW="2946240" imgH="1079280" progId="Equation.DSMT4">
                  <p:embed/>
                </p:oleObj>
              </mc:Choice>
              <mc:Fallback>
                <p:oleObj name="Equation" r:id="rId9" imgW="2946240" imgH="1079280" progId="Equation.DSMT4">
                  <p:embed/>
                  <p:pic>
                    <p:nvPicPr>
                      <p:cNvPr id="7" name="Object 2"/>
                      <p:cNvPicPr>
                        <a:picLocks noChangeAspect="1" noChangeArrowheads="1"/>
                      </p:cNvPicPr>
                      <p:nvPr/>
                    </p:nvPicPr>
                    <p:blipFill>
                      <a:blip r:embed="rId10"/>
                      <a:srcRect/>
                      <a:stretch>
                        <a:fillRect/>
                      </a:stretch>
                    </p:blipFill>
                    <p:spPr bwMode="auto">
                      <a:xfrm>
                        <a:off x="838200" y="4359275"/>
                        <a:ext cx="5318126" cy="1889125"/>
                      </a:xfrm>
                      <a:prstGeom prst="rect">
                        <a:avLst/>
                      </a:prstGeom>
                      <a:noFill/>
                      <a:extLst/>
                    </p:spPr>
                  </p:pic>
                </p:oleObj>
              </mc:Fallback>
            </mc:AlternateContent>
          </a:graphicData>
        </a:graphic>
      </p:graphicFrame>
    </p:spTree>
    <p:extLst>
      <p:ext uri="{BB962C8B-B14F-4D97-AF65-F5344CB8AC3E}">
        <p14:creationId xmlns:p14="http://schemas.microsoft.com/office/powerpoint/2010/main" val="283153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and sinks of vacancy</a:t>
            </a:r>
          </a:p>
        </p:txBody>
      </p:sp>
      <p:sp>
        <p:nvSpPr>
          <p:cNvPr id="3" name="Content Placeholder 2"/>
          <p:cNvSpPr>
            <a:spLocks noGrp="1"/>
          </p:cNvSpPr>
          <p:nvPr>
            <p:ph idx="1"/>
          </p:nvPr>
        </p:nvSpPr>
        <p:spPr>
          <a:xfrm>
            <a:off x="465015" y="1482823"/>
            <a:ext cx="8153400" cy="4800600"/>
          </a:xfrm>
        </p:spPr>
        <p:txBody>
          <a:bodyPr/>
          <a:lstStyle/>
          <a:p>
            <a:r>
              <a:rPr lang="en-US" dirty="0"/>
              <a:t>Surfaces, voids, grain boundaries, dislocations</a:t>
            </a:r>
          </a:p>
        </p:txBody>
      </p:sp>
      <p:sp>
        <p:nvSpPr>
          <p:cNvPr id="5" name="Oval 4"/>
          <p:cNvSpPr/>
          <p:nvPr/>
        </p:nvSpPr>
        <p:spPr bwMode="auto">
          <a:xfrm>
            <a:off x="4899212" y="3121123"/>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Oval 5"/>
          <p:cNvSpPr/>
          <p:nvPr/>
        </p:nvSpPr>
        <p:spPr bwMode="auto">
          <a:xfrm>
            <a:off x="5432612" y="3121123"/>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 name="Straight Connector 6"/>
          <p:cNvCxnSpPr>
            <a:stCxn id="5" idx="6"/>
            <a:endCxn id="6" idx="2"/>
          </p:cNvCxnSpPr>
          <p:nvPr/>
        </p:nvCxnSpPr>
        <p:spPr bwMode="auto">
          <a:xfrm>
            <a:off x="5204012" y="3273523"/>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Oval 7"/>
          <p:cNvSpPr/>
          <p:nvPr/>
        </p:nvSpPr>
        <p:spPr bwMode="auto">
          <a:xfrm>
            <a:off x="4940557" y="3578323"/>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Oval 8"/>
          <p:cNvSpPr/>
          <p:nvPr/>
        </p:nvSpPr>
        <p:spPr bwMode="auto">
          <a:xfrm>
            <a:off x="5473957" y="3578323"/>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 name="Straight Connector 9"/>
          <p:cNvCxnSpPr>
            <a:stCxn id="5" idx="4"/>
            <a:endCxn id="8" idx="0"/>
          </p:cNvCxnSpPr>
          <p:nvPr/>
        </p:nvCxnSpPr>
        <p:spPr bwMode="auto">
          <a:xfrm>
            <a:off x="5051612" y="3425923"/>
            <a:ext cx="41345"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6" idx="4"/>
            <a:endCxn id="9" idx="0"/>
          </p:cNvCxnSpPr>
          <p:nvPr/>
        </p:nvCxnSpPr>
        <p:spPr bwMode="auto">
          <a:xfrm>
            <a:off x="5585012" y="3425923"/>
            <a:ext cx="41345"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a:stCxn id="8" idx="6"/>
            <a:endCxn id="9" idx="2"/>
          </p:cNvCxnSpPr>
          <p:nvPr/>
        </p:nvCxnSpPr>
        <p:spPr bwMode="auto">
          <a:xfrm>
            <a:off x="5245357" y="3730723"/>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Oval 12"/>
          <p:cNvSpPr/>
          <p:nvPr/>
        </p:nvSpPr>
        <p:spPr bwMode="auto">
          <a:xfrm>
            <a:off x="5966012" y="3121123"/>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4" name="Straight Connector 13"/>
          <p:cNvCxnSpPr>
            <a:endCxn id="13" idx="2"/>
          </p:cNvCxnSpPr>
          <p:nvPr/>
        </p:nvCxnSpPr>
        <p:spPr bwMode="auto">
          <a:xfrm>
            <a:off x="5737412" y="3273523"/>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a:stCxn id="13" idx="4"/>
            <a:endCxn id="89" idx="0"/>
          </p:cNvCxnSpPr>
          <p:nvPr/>
        </p:nvCxnSpPr>
        <p:spPr bwMode="auto">
          <a:xfrm>
            <a:off x="6118412" y="3425923"/>
            <a:ext cx="37780" cy="15857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5778757" y="3730723"/>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Oval 16"/>
          <p:cNvSpPr/>
          <p:nvPr/>
        </p:nvSpPr>
        <p:spPr bwMode="auto">
          <a:xfrm>
            <a:off x="6499412" y="3121123"/>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8" name="Straight Connector 17"/>
          <p:cNvCxnSpPr>
            <a:endCxn id="17" idx="2"/>
          </p:cNvCxnSpPr>
          <p:nvPr/>
        </p:nvCxnSpPr>
        <p:spPr bwMode="auto">
          <a:xfrm>
            <a:off x="6270812" y="3273523"/>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a:stCxn id="17" idx="4"/>
          </p:cNvCxnSpPr>
          <p:nvPr/>
        </p:nvCxnSpPr>
        <p:spPr bwMode="auto">
          <a:xfrm>
            <a:off x="6651812" y="3425923"/>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6270812" y="3730723"/>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Oval 20"/>
          <p:cNvSpPr/>
          <p:nvPr/>
        </p:nvSpPr>
        <p:spPr bwMode="auto">
          <a:xfrm>
            <a:off x="7032812" y="3121123"/>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2" name="Straight Connector 21"/>
          <p:cNvCxnSpPr>
            <a:endCxn id="21" idx="2"/>
          </p:cNvCxnSpPr>
          <p:nvPr/>
        </p:nvCxnSpPr>
        <p:spPr bwMode="auto">
          <a:xfrm>
            <a:off x="6804212" y="3273523"/>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Oval 22"/>
          <p:cNvSpPr/>
          <p:nvPr/>
        </p:nvSpPr>
        <p:spPr bwMode="auto">
          <a:xfrm>
            <a:off x="6986708" y="3578323"/>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4" name="Straight Connector 23"/>
          <p:cNvCxnSpPr>
            <a:stCxn id="21" idx="4"/>
            <a:endCxn id="23" idx="0"/>
          </p:cNvCxnSpPr>
          <p:nvPr/>
        </p:nvCxnSpPr>
        <p:spPr bwMode="auto">
          <a:xfrm flipH="1">
            <a:off x="7139108" y="3425923"/>
            <a:ext cx="46104"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a:endCxn id="23" idx="2"/>
          </p:cNvCxnSpPr>
          <p:nvPr/>
        </p:nvCxnSpPr>
        <p:spPr bwMode="auto">
          <a:xfrm>
            <a:off x="6758108" y="3730723"/>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Oval 25"/>
          <p:cNvSpPr/>
          <p:nvPr/>
        </p:nvSpPr>
        <p:spPr bwMode="auto">
          <a:xfrm>
            <a:off x="4899212" y="266598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 name="Oval 26"/>
          <p:cNvSpPr/>
          <p:nvPr/>
        </p:nvSpPr>
        <p:spPr bwMode="auto">
          <a:xfrm>
            <a:off x="5432612" y="266598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8" name="Straight Connector 27"/>
          <p:cNvCxnSpPr>
            <a:stCxn id="26" idx="6"/>
            <a:endCxn id="27" idx="2"/>
          </p:cNvCxnSpPr>
          <p:nvPr/>
        </p:nvCxnSpPr>
        <p:spPr bwMode="auto">
          <a:xfrm>
            <a:off x="5204012" y="281838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a:stCxn id="26" idx="4"/>
          </p:cNvCxnSpPr>
          <p:nvPr/>
        </p:nvCxnSpPr>
        <p:spPr bwMode="auto">
          <a:xfrm>
            <a:off x="5051612" y="297078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a:stCxn id="27" idx="4"/>
          </p:cNvCxnSpPr>
          <p:nvPr/>
        </p:nvCxnSpPr>
        <p:spPr bwMode="auto">
          <a:xfrm>
            <a:off x="5585012" y="297078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Oval 30"/>
          <p:cNvSpPr/>
          <p:nvPr/>
        </p:nvSpPr>
        <p:spPr bwMode="auto">
          <a:xfrm>
            <a:off x="5966012" y="266598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2" name="Straight Connector 31"/>
          <p:cNvCxnSpPr>
            <a:endCxn id="31" idx="2"/>
          </p:cNvCxnSpPr>
          <p:nvPr/>
        </p:nvCxnSpPr>
        <p:spPr bwMode="auto">
          <a:xfrm>
            <a:off x="5737412" y="281838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a:stCxn id="31" idx="4"/>
          </p:cNvCxnSpPr>
          <p:nvPr/>
        </p:nvCxnSpPr>
        <p:spPr bwMode="auto">
          <a:xfrm>
            <a:off x="6118412" y="297078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Oval 33"/>
          <p:cNvSpPr/>
          <p:nvPr/>
        </p:nvSpPr>
        <p:spPr bwMode="auto">
          <a:xfrm>
            <a:off x="6499412" y="266598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5" name="Straight Connector 34"/>
          <p:cNvCxnSpPr>
            <a:endCxn id="34" idx="2"/>
          </p:cNvCxnSpPr>
          <p:nvPr/>
        </p:nvCxnSpPr>
        <p:spPr bwMode="auto">
          <a:xfrm>
            <a:off x="6270812" y="281838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a:stCxn id="34" idx="4"/>
          </p:cNvCxnSpPr>
          <p:nvPr/>
        </p:nvCxnSpPr>
        <p:spPr bwMode="auto">
          <a:xfrm>
            <a:off x="6651812" y="297078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Oval 36"/>
          <p:cNvSpPr/>
          <p:nvPr/>
        </p:nvSpPr>
        <p:spPr bwMode="auto">
          <a:xfrm>
            <a:off x="7032812" y="266598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8" name="Straight Connector 37"/>
          <p:cNvCxnSpPr>
            <a:endCxn id="37" idx="2"/>
          </p:cNvCxnSpPr>
          <p:nvPr/>
        </p:nvCxnSpPr>
        <p:spPr bwMode="auto">
          <a:xfrm>
            <a:off x="6804212" y="281838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a:stCxn id="37" idx="4"/>
          </p:cNvCxnSpPr>
          <p:nvPr/>
        </p:nvCxnSpPr>
        <p:spPr bwMode="auto">
          <a:xfrm>
            <a:off x="7185212" y="297078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 name="Oval 39"/>
          <p:cNvSpPr/>
          <p:nvPr/>
        </p:nvSpPr>
        <p:spPr bwMode="auto">
          <a:xfrm>
            <a:off x="5028560" y="405508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 name="Oval 40"/>
          <p:cNvSpPr/>
          <p:nvPr/>
        </p:nvSpPr>
        <p:spPr bwMode="auto">
          <a:xfrm>
            <a:off x="5561960" y="405508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2" name="Straight Connector 41"/>
          <p:cNvCxnSpPr>
            <a:stCxn id="8" idx="4"/>
            <a:endCxn id="40" idx="0"/>
          </p:cNvCxnSpPr>
          <p:nvPr/>
        </p:nvCxnSpPr>
        <p:spPr bwMode="auto">
          <a:xfrm>
            <a:off x="5092957" y="3883123"/>
            <a:ext cx="88003" cy="1719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a:stCxn id="9" idx="4"/>
            <a:endCxn id="41" idx="0"/>
          </p:cNvCxnSpPr>
          <p:nvPr/>
        </p:nvCxnSpPr>
        <p:spPr bwMode="auto">
          <a:xfrm>
            <a:off x="5626357" y="3883123"/>
            <a:ext cx="88003" cy="1719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a:stCxn id="40" idx="6"/>
            <a:endCxn id="41" idx="2"/>
          </p:cNvCxnSpPr>
          <p:nvPr/>
        </p:nvCxnSpPr>
        <p:spPr bwMode="auto">
          <a:xfrm>
            <a:off x="5333360" y="420748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Oval 44"/>
          <p:cNvSpPr/>
          <p:nvPr/>
        </p:nvSpPr>
        <p:spPr bwMode="auto">
          <a:xfrm>
            <a:off x="6095360" y="405508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6" name="Straight Connector 45"/>
          <p:cNvCxnSpPr>
            <a:stCxn id="89" idx="4"/>
            <a:endCxn id="45" idx="0"/>
          </p:cNvCxnSpPr>
          <p:nvPr/>
        </p:nvCxnSpPr>
        <p:spPr bwMode="auto">
          <a:xfrm>
            <a:off x="6156192" y="3889301"/>
            <a:ext cx="91568" cy="1657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a:endCxn id="45" idx="2"/>
          </p:cNvCxnSpPr>
          <p:nvPr/>
        </p:nvCxnSpPr>
        <p:spPr bwMode="auto">
          <a:xfrm>
            <a:off x="5866760" y="420748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8" name="Oval 47"/>
          <p:cNvSpPr/>
          <p:nvPr/>
        </p:nvSpPr>
        <p:spPr bwMode="auto">
          <a:xfrm>
            <a:off x="5133404" y="451228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9" name="Oval 48"/>
          <p:cNvSpPr/>
          <p:nvPr/>
        </p:nvSpPr>
        <p:spPr bwMode="auto">
          <a:xfrm>
            <a:off x="5666804" y="451228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0" name="Straight Connector 49"/>
          <p:cNvCxnSpPr>
            <a:stCxn id="40" idx="4"/>
            <a:endCxn id="48" idx="0"/>
          </p:cNvCxnSpPr>
          <p:nvPr/>
        </p:nvCxnSpPr>
        <p:spPr bwMode="auto">
          <a:xfrm>
            <a:off x="5180960" y="4359889"/>
            <a:ext cx="104844"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a:stCxn id="41" idx="4"/>
            <a:endCxn id="49" idx="0"/>
          </p:cNvCxnSpPr>
          <p:nvPr/>
        </p:nvCxnSpPr>
        <p:spPr bwMode="auto">
          <a:xfrm>
            <a:off x="5714360" y="4359889"/>
            <a:ext cx="104844"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Connector 51"/>
          <p:cNvCxnSpPr>
            <a:stCxn id="48" idx="6"/>
            <a:endCxn id="49" idx="2"/>
          </p:cNvCxnSpPr>
          <p:nvPr/>
        </p:nvCxnSpPr>
        <p:spPr bwMode="auto">
          <a:xfrm>
            <a:off x="5438204" y="466468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Oval 52"/>
          <p:cNvSpPr/>
          <p:nvPr/>
        </p:nvSpPr>
        <p:spPr bwMode="auto">
          <a:xfrm>
            <a:off x="6200204" y="451228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4" name="Straight Connector 53"/>
          <p:cNvCxnSpPr>
            <a:stCxn id="45" idx="4"/>
            <a:endCxn id="53" idx="0"/>
          </p:cNvCxnSpPr>
          <p:nvPr/>
        </p:nvCxnSpPr>
        <p:spPr bwMode="auto">
          <a:xfrm>
            <a:off x="6247760" y="4359889"/>
            <a:ext cx="104844"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p:cNvCxnSpPr>
            <a:endCxn id="53" idx="2"/>
          </p:cNvCxnSpPr>
          <p:nvPr/>
        </p:nvCxnSpPr>
        <p:spPr bwMode="auto">
          <a:xfrm>
            <a:off x="5971604" y="466468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Oval 55"/>
          <p:cNvSpPr/>
          <p:nvPr/>
        </p:nvSpPr>
        <p:spPr bwMode="auto">
          <a:xfrm>
            <a:off x="6866133" y="405508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7" name="Straight Connector 56"/>
          <p:cNvCxnSpPr>
            <a:stCxn id="23" idx="4"/>
            <a:endCxn id="56" idx="0"/>
          </p:cNvCxnSpPr>
          <p:nvPr/>
        </p:nvCxnSpPr>
        <p:spPr bwMode="auto">
          <a:xfrm flipH="1">
            <a:off x="7018533" y="3883123"/>
            <a:ext cx="120575" cy="1719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Connector 57"/>
          <p:cNvCxnSpPr>
            <a:stCxn id="56" idx="4"/>
            <a:endCxn id="88" idx="0"/>
          </p:cNvCxnSpPr>
          <p:nvPr/>
        </p:nvCxnSpPr>
        <p:spPr bwMode="auto">
          <a:xfrm flipH="1">
            <a:off x="6890123" y="4359889"/>
            <a:ext cx="12841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a:stCxn id="53" idx="6"/>
            <a:endCxn id="88" idx="2"/>
          </p:cNvCxnSpPr>
          <p:nvPr/>
        </p:nvCxnSpPr>
        <p:spPr bwMode="auto">
          <a:xfrm>
            <a:off x="6505004" y="4664689"/>
            <a:ext cx="23271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0" name="Oval 59"/>
          <p:cNvSpPr/>
          <p:nvPr/>
        </p:nvSpPr>
        <p:spPr bwMode="auto">
          <a:xfrm>
            <a:off x="5137523" y="498184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1" name="Oval 60"/>
          <p:cNvSpPr/>
          <p:nvPr/>
        </p:nvSpPr>
        <p:spPr bwMode="auto">
          <a:xfrm>
            <a:off x="5670923" y="498184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2" name="Straight Connector 61"/>
          <p:cNvCxnSpPr>
            <a:endCxn id="60" idx="0"/>
          </p:cNvCxnSpPr>
          <p:nvPr/>
        </p:nvCxnSpPr>
        <p:spPr bwMode="auto">
          <a:xfrm>
            <a:off x="5289923" y="482944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a:endCxn id="61" idx="0"/>
          </p:cNvCxnSpPr>
          <p:nvPr/>
        </p:nvCxnSpPr>
        <p:spPr bwMode="auto">
          <a:xfrm>
            <a:off x="5823323" y="482944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Connector 63"/>
          <p:cNvCxnSpPr>
            <a:stCxn id="60" idx="6"/>
            <a:endCxn id="61" idx="2"/>
          </p:cNvCxnSpPr>
          <p:nvPr/>
        </p:nvCxnSpPr>
        <p:spPr bwMode="auto">
          <a:xfrm>
            <a:off x="5442323" y="513424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5" name="Oval 64"/>
          <p:cNvSpPr/>
          <p:nvPr/>
        </p:nvSpPr>
        <p:spPr bwMode="auto">
          <a:xfrm>
            <a:off x="6204323" y="498184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6" name="Straight Connector 65"/>
          <p:cNvCxnSpPr>
            <a:endCxn id="65" idx="0"/>
          </p:cNvCxnSpPr>
          <p:nvPr/>
        </p:nvCxnSpPr>
        <p:spPr bwMode="auto">
          <a:xfrm>
            <a:off x="6356723" y="482944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p:cNvCxnSpPr>
            <a:endCxn id="65" idx="2"/>
          </p:cNvCxnSpPr>
          <p:nvPr/>
        </p:nvCxnSpPr>
        <p:spPr bwMode="auto">
          <a:xfrm>
            <a:off x="5975723" y="513424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8" name="Oval 67"/>
          <p:cNvSpPr/>
          <p:nvPr/>
        </p:nvSpPr>
        <p:spPr bwMode="auto">
          <a:xfrm>
            <a:off x="6741842" y="498184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9" name="Straight Connector 68"/>
          <p:cNvCxnSpPr>
            <a:endCxn id="68" idx="0"/>
          </p:cNvCxnSpPr>
          <p:nvPr/>
        </p:nvCxnSpPr>
        <p:spPr bwMode="auto">
          <a:xfrm>
            <a:off x="6894242" y="482944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a:stCxn id="65" idx="6"/>
            <a:endCxn id="68" idx="2"/>
          </p:cNvCxnSpPr>
          <p:nvPr/>
        </p:nvCxnSpPr>
        <p:spPr bwMode="auto">
          <a:xfrm>
            <a:off x="6509123" y="5134247"/>
            <a:ext cx="23271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1" name="Oval 70"/>
          <p:cNvSpPr/>
          <p:nvPr/>
        </p:nvSpPr>
        <p:spPr bwMode="auto">
          <a:xfrm>
            <a:off x="7571804" y="312811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2" name="Straight Connector 71"/>
          <p:cNvCxnSpPr>
            <a:endCxn id="71" idx="2"/>
          </p:cNvCxnSpPr>
          <p:nvPr/>
        </p:nvCxnSpPr>
        <p:spPr bwMode="auto">
          <a:xfrm>
            <a:off x="7343204" y="328051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3" name="Oval 72"/>
          <p:cNvSpPr/>
          <p:nvPr/>
        </p:nvSpPr>
        <p:spPr bwMode="auto">
          <a:xfrm>
            <a:off x="7518016" y="3585314"/>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4" name="Straight Connector 73"/>
          <p:cNvCxnSpPr>
            <a:stCxn id="71" idx="4"/>
            <a:endCxn id="73" idx="0"/>
          </p:cNvCxnSpPr>
          <p:nvPr/>
        </p:nvCxnSpPr>
        <p:spPr bwMode="auto">
          <a:xfrm flipH="1">
            <a:off x="7670416" y="3432914"/>
            <a:ext cx="53788"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a:endCxn id="73" idx="2"/>
          </p:cNvCxnSpPr>
          <p:nvPr/>
        </p:nvCxnSpPr>
        <p:spPr bwMode="auto">
          <a:xfrm>
            <a:off x="7289416" y="3737714"/>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Oval 75"/>
          <p:cNvSpPr/>
          <p:nvPr/>
        </p:nvSpPr>
        <p:spPr bwMode="auto">
          <a:xfrm>
            <a:off x="7571804" y="2672973"/>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7" name="Straight Connector 76"/>
          <p:cNvCxnSpPr>
            <a:endCxn id="76" idx="2"/>
          </p:cNvCxnSpPr>
          <p:nvPr/>
        </p:nvCxnSpPr>
        <p:spPr bwMode="auto">
          <a:xfrm>
            <a:off x="7343204" y="2825373"/>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a:stCxn id="76" idx="4"/>
          </p:cNvCxnSpPr>
          <p:nvPr/>
        </p:nvCxnSpPr>
        <p:spPr bwMode="auto">
          <a:xfrm>
            <a:off x="7724204" y="2977773"/>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 name="Oval 78"/>
          <p:cNvSpPr/>
          <p:nvPr/>
        </p:nvSpPr>
        <p:spPr bwMode="auto">
          <a:xfrm>
            <a:off x="7405125" y="406208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0" name="Straight Connector 79"/>
          <p:cNvCxnSpPr>
            <a:stCxn id="73" idx="4"/>
            <a:endCxn id="79" idx="0"/>
          </p:cNvCxnSpPr>
          <p:nvPr/>
        </p:nvCxnSpPr>
        <p:spPr bwMode="auto">
          <a:xfrm flipH="1">
            <a:off x="7557525" y="3890114"/>
            <a:ext cx="112891" cy="1719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a:endCxn id="79" idx="2"/>
          </p:cNvCxnSpPr>
          <p:nvPr/>
        </p:nvCxnSpPr>
        <p:spPr bwMode="auto">
          <a:xfrm>
            <a:off x="7176525" y="421448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2" name="Oval 81"/>
          <p:cNvSpPr/>
          <p:nvPr/>
        </p:nvSpPr>
        <p:spPr bwMode="auto">
          <a:xfrm>
            <a:off x="7276715" y="451928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3" name="Straight Connector 82"/>
          <p:cNvCxnSpPr>
            <a:stCxn id="79" idx="4"/>
            <a:endCxn id="82" idx="0"/>
          </p:cNvCxnSpPr>
          <p:nvPr/>
        </p:nvCxnSpPr>
        <p:spPr bwMode="auto">
          <a:xfrm flipH="1">
            <a:off x="7429115" y="4366880"/>
            <a:ext cx="12841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a:endCxn id="82" idx="2"/>
          </p:cNvCxnSpPr>
          <p:nvPr/>
        </p:nvCxnSpPr>
        <p:spPr bwMode="auto">
          <a:xfrm>
            <a:off x="7048115" y="467168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5" name="Oval 84"/>
          <p:cNvSpPr/>
          <p:nvPr/>
        </p:nvSpPr>
        <p:spPr bwMode="auto">
          <a:xfrm>
            <a:off x="7280834" y="498883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6" name="Straight Connector 85"/>
          <p:cNvCxnSpPr>
            <a:endCxn id="85" idx="0"/>
          </p:cNvCxnSpPr>
          <p:nvPr/>
        </p:nvCxnSpPr>
        <p:spPr bwMode="auto">
          <a:xfrm>
            <a:off x="7433234" y="483643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Straight Connector 86"/>
          <p:cNvCxnSpPr>
            <a:endCxn id="85" idx="2"/>
          </p:cNvCxnSpPr>
          <p:nvPr/>
        </p:nvCxnSpPr>
        <p:spPr bwMode="auto">
          <a:xfrm>
            <a:off x="7052234" y="514123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8" name="Oval 87"/>
          <p:cNvSpPr/>
          <p:nvPr/>
        </p:nvSpPr>
        <p:spPr bwMode="auto">
          <a:xfrm>
            <a:off x="6737723" y="451228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9" name="Oval 88"/>
          <p:cNvSpPr/>
          <p:nvPr/>
        </p:nvSpPr>
        <p:spPr bwMode="auto">
          <a:xfrm>
            <a:off x="6003792" y="358450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0" name="Oval 89"/>
          <p:cNvSpPr/>
          <p:nvPr/>
        </p:nvSpPr>
        <p:spPr bwMode="auto">
          <a:xfrm>
            <a:off x="8091479" y="312763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1" name="Straight Connector 90"/>
          <p:cNvCxnSpPr>
            <a:endCxn id="90" idx="2"/>
          </p:cNvCxnSpPr>
          <p:nvPr/>
        </p:nvCxnSpPr>
        <p:spPr bwMode="auto">
          <a:xfrm>
            <a:off x="7862879" y="328003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Oval 91"/>
          <p:cNvSpPr/>
          <p:nvPr/>
        </p:nvSpPr>
        <p:spPr bwMode="auto">
          <a:xfrm>
            <a:off x="8037691" y="3584839"/>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3" name="Straight Connector 92"/>
          <p:cNvCxnSpPr>
            <a:stCxn id="90" idx="4"/>
            <a:endCxn id="92" idx="0"/>
          </p:cNvCxnSpPr>
          <p:nvPr/>
        </p:nvCxnSpPr>
        <p:spPr bwMode="auto">
          <a:xfrm flipH="1">
            <a:off x="8190091" y="3432439"/>
            <a:ext cx="53788"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a:endCxn id="92" idx="2"/>
          </p:cNvCxnSpPr>
          <p:nvPr/>
        </p:nvCxnSpPr>
        <p:spPr bwMode="auto">
          <a:xfrm>
            <a:off x="7809091" y="3737239"/>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5" name="Oval 94"/>
          <p:cNvSpPr/>
          <p:nvPr/>
        </p:nvSpPr>
        <p:spPr bwMode="auto">
          <a:xfrm>
            <a:off x="8091479" y="267249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6" name="Straight Connector 95"/>
          <p:cNvCxnSpPr>
            <a:endCxn id="95" idx="2"/>
          </p:cNvCxnSpPr>
          <p:nvPr/>
        </p:nvCxnSpPr>
        <p:spPr bwMode="auto">
          <a:xfrm>
            <a:off x="7862879" y="282489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Straight Connector 96"/>
          <p:cNvCxnSpPr>
            <a:stCxn id="95" idx="4"/>
          </p:cNvCxnSpPr>
          <p:nvPr/>
        </p:nvCxnSpPr>
        <p:spPr bwMode="auto">
          <a:xfrm>
            <a:off x="8243879" y="297729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8" name="Oval 97"/>
          <p:cNvSpPr/>
          <p:nvPr/>
        </p:nvSpPr>
        <p:spPr bwMode="auto">
          <a:xfrm>
            <a:off x="7924800" y="406160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9" name="Straight Connector 98"/>
          <p:cNvCxnSpPr>
            <a:stCxn id="92" idx="4"/>
            <a:endCxn id="98" idx="0"/>
          </p:cNvCxnSpPr>
          <p:nvPr/>
        </p:nvCxnSpPr>
        <p:spPr bwMode="auto">
          <a:xfrm flipH="1">
            <a:off x="8077200" y="3889639"/>
            <a:ext cx="112891" cy="1719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Straight Connector 99"/>
          <p:cNvCxnSpPr>
            <a:endCxn id="98" idx="2"/>
          </p:cNvCxnSpPr>
          <p:nvPr/>
        </p:nvCxnSpPr>
        <p:spPr bwMode="auto">
          <a:xfrm>
            <a:off x="7696200" y="421400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1" name="Oval 100"/>
          <p:cNvSpPr/>
          <p:nvPr/>
        </p:nvSpPr>
        <p:spPr bwMode="auto">
          <a:xfrm>
            <a:off x="7796390" y="451880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2" name="Straight Connector 101"/>
          <p:cNvCxnSpPr>
            <a:stCxn id="98" idx="4"/>
            <a:endCxn id="101" idx="0"/>
          </p:cNvCxnSpPr>
          <p:nvPr/>
        </p:nvCxnSpPr>
        <p:spPr bwMode="auto">
          <a:xfrm flipH="1">
            <a:off x="7948790" y="4366405"/>
            <a:ext cx="12841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 name="Straight Connector 102"/>
          <p:cNvCxnSpPr>
            <a:endCxn id="101" idx="2"/>
          </p:cNvCxnSpPr>
          <p:nvPr/>
        </p:nvCxnSpPr>
        <p:spPr bwMode="auto">
          <a:xfrm>
            <a:off x="7567790" y="467120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4" name="Oval 103"/>
          <p:cNvSpPr/>
          <p:nvPr/>
        </p:nvSpPr>
        <p:spPr bwMode="auto">
          <a:xfrm>
            <a:off x="7800509" y="4988363"/>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5" name="Straight Connector 104"/>
          <p:cNvCxnSpPr>
            <a:endCxn id="104" idx="0"/>
          </p:cNvCxnSpPr>
          <p:nvPr/>
        </p:nvCxnSpPr>
        <p:spPr bwMode="auto">
          <a:xfrm>
            <a:off x="7952909" y="4835963"/>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Straight Connector 105"/>
          <p:cNvCxnSpPr>
            <a:endCxn id="104" idx="2"/>
          </p:cNvCxnSpPr>
          <p:nvPr/>
        </p:nvCxnSpPr>
        <p:spPr bwMode="auto">
          <a:xfrm>
            <a:off x="7571909" y="5140763"/>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 name="Straight Connector 106"/>
          <p:cNvCxnSpPr/>
          <p:nvPr/>
        </p:nvCxnSpPr>
        <p:spPr bwMode="auto">
          <a:xfrm>
            <a:off x="5204012" y="281798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5737412" y="281798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 name="Straight Connector 108"/>
          <p:cNvCxnSpPr/>
          <p:nvPr/>
        </p:nvCxnSpPr>
        <p:spPr bwMode="auto">
          <a:xfrm>
            <a:off x="6270812" y="281798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6804212" y="281798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1" name="Oval 110"/>
          <p:cNvSpPr/>
          <p:nvPr/>
        </p:nvSpPr>
        <p:spPr bwMode="auto">
          <a:xfrm>
            <a:off x="4899212" y="221044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2" name="Oval 111"/>
          <p:cNvSpPr/>
          <p:nvPr/>
        </p:nvSpPr>
        <p:spPr bwMode="auto">
          <a:xfrm>
            <a:off x="5432612" y="221044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13" name="Straight Connector 112"/>
          <p:cNvCxnSpPr>
            <a:stCxn id="111" idx="6"/>
            <a:endCxn id="112" idx="2"/>
          </p:cNvCxnSpPr>
          <p:nvPr/>
        </p:nvCxnSpPr>
        <p:spPr bwMode="auto">
          <a:xfrm>
            <a:off x="5204012" y="236284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p:cNvCxnSpPr>
            <a:stCxn id="111" idx="4"/>
          </p:cNvCxnSpPr>
          <p:nvPr/>
        </p:nvCxnSpPr>
        <p:spPr bwMode="auto">
          <a:xfrm>
            <a:off x="5051612" y="251524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 name="Straight Connector 114"/>
          <p:cNvCxnSpPr>
            <a:stCxn id="112" idx="4"/>
          </p:cNvCxnSpPr>
          <p:nvPr/>
        </p:nvCxnSpPr>
        <p:spPr bwMode="auto">
          <a:xfrm>
            <a:off x="5585012" y="251524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6" name="Oval 115"/>
          <p:cNvSpPr/>
          <p:nvPr/>
        </p:nvSpPr>
        <p:spPr bwMode="auto">
          <a:xfrm>
            <a:off x="5966012" y="221044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17" name="Straight Connector 116"/>
          <p:cNvCxnSpPr>
            <a:endCxn id="116" idx="2"/>
          </p:cNvCxnSpPr>
          <p:nvPr/>
        </p:nvCxnSpPr>
        <p:spPr bwMode="auto">
          <a:xfrm>
            <a:off x="5737412" y="236284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p:cNvCxnSpPr>
            <a:stCxn id="116" idx="4"/>
          </p:cNvCxnSpPr>
          <p:nvPr/>
        </p:nvCxnSpPr>
        <p:spPr bwMode="auto">
          <a:xfrm>
            <a:off x="6118412" y="251524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9" name="Oval 118"/>
          <p:cNvSpPr/>
          <p:nvPr/>
        </p:nvSpPr>
        <p:spPr bwMode="auto">
          <a:xfrm>
            <a:off x="6499412" y="221044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20" name="Straight Connector 119"/>
          <p:cNvCxnSpPr>
            <a:endCxn id="119" idx="2"/>
          </p:cNvCxnSpPr>
          <p:nvPr/>
        </p:nvCxnSpPr>
        <p:spPr bwMode="auto">
          <a:xfrm>
            <a:off x="6270812" y="236284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Straight Connector 120"/>
          <p:cNvCxnSpPr>
            <a:stCxn id="119" idx="4"/>
          </p:cNvCxnSpPr>
          <p:nvPr/>
        </p:nvCxnSpPr>
        <p:spPr bwMode="auto">
          <a:xfrm>
            <a:off x="6651812" y="251524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2" name="Oval 121"/>
          <p:cNvSpPr/>
          <p:nvPr/>
        </p:nvSpPr>
        <p:spPr bwMode="auto">
          <a:xfrm>
            <a:off x="7032812" y="221044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23" name="Straight Connector 122"/>
          <p:cNvCxnSpPr>
            <a:endCxn id="122" idx="2"/>
          </p:cNvCxnSpPr>
          <p:nvPr/>
        </p:nvCxnSpPr>
        <p:spPr bwMode="auto">
          <a:xfrm>
            <a:off x="6804212" y="236284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Straight Connector 123"/>
          <p:cNvCxnSpPr>
            <a:stCxn id="122" idx="4"/>
          </p:cNvCxnSpPr>
          <p:nvPr/>
        </p:nvCxnSpPr>
        <p:spPr bwMode="auto">
          <a:xfrm>
            <a:off x="7185212" y="251524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a:off x="7343204" y="282497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6" name="Oval 125"/>
          <p:cNvSpPr/>
          <p:nvPr/>
        </p:nvSpPr>
        <p:spPr bwMode="auto">
          <a:xfrm>
            <a:off x="7571804" y="221743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27" name="Straight Connector 126"/>
          <p:cNvCxnSpPr>
            <a:endCxn id="126" idx="2"/>
          </p:cNvCxnSpPr>
          <p:nvPr/>
        </p:nvCxnSpPr>
        <p:spPr bwMode="auto">
          <a:xfrm>
            <a:off x="7343204" y="236983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8" name="Straight Connector 127"/>
          <p:cNvCxnSpPr>
            <a:stCxn id="126" idx="4"/>
          </p:cNvCxnSpPr>
          <p:nvPr/>
        </p:nvCxnSpPr>
        <p:spPr bwMode="auto">
          <a:xfrm>
            <a:off x="7724204" y="252223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a:off x="7862879" y="282449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0" name="Oval 129"/>
          <p:cNvSpPr/>
          <p:nvPr/>
        </p:nvSpPr>
        <p:spPr bwMode="auto">
          <a:xfrm>
            <a:off x="8091479" y="221695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1" name="Straight Connector 130"/>
          <p:cNvCxnSpPr>
            <a:endCxn id="130" idx="2"/>
          </p:cNvCxnSpPr>
          <p:nvPr/>
        </p:nvCxnSpPr>
        <p:spPr bwMode="auto">
          <a:xfrm>
            <a:off x="7862879" y="236935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2" name="Straight Connector 131"/>
          <p:cNvCxnSpPr>
            <a:stCxn id="130" idx="4"/>
          </p:cNvCxnSpPr>
          <p:nvPr/>
        </p:nvCxnSpPr>
        <p:spPr bwMode="auto">
          <a:xfrm>
            <a:off x="8243879" y="252175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3" name="Group 132"/>
          <p:cNvGrpSpPr/>
          <p:nvPr/>
        </p:nvGrpSpPr>
        <p:grpSpPr>
          <a:xfrm>
            <a:off x="6460491" y="2973533"/>
            <a:ext cx="381000" cy="304800"/>
            <a:chOff x="6438900" y="2895600"/>
            <a:chExt cx="381000" cy="304800"/>
          </a:xfrm>
        </p:grpSpPr>
        <p:cxnSp>
          <p:nvCxnSpPr>
            <p:cNvPr id="134" name="Straight Connector 133"/>
            <p:cNvCxnSpPr/>
            <p:nvPr/>
          </p:nvCxnSpPr>
          <p:spPr bwMode="auto">
            <a:xfrm>
              <a:off x="6629400" y="2895600"/>
              <a:ext cx="0" cy="30480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35" name="Straight Connector 134"/>
            <p:cNvCxnSpPr/>
            <p:nvPr/>
          </p:nvCxnSpPr>
          <p:spPr bwMode="auto">
            <a:xfrm flipH="1">
              <a:off x="6438900" y="3200400"/>
              <a:ext cx="381000"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sp>
        <p:nvSpPr>
          <p:cNvPr id="136" name="Oval 135"/>
          <p:cNvSpPr/>
          <p:nvPr/>
        </p:nvSpPr>
        <p:spPr bwMode="auto">
          <a:xfrm>
            <a:off x="6498772" y="358369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37" name="Group 136"/>
          <p:cNvGrpSpPr/>
          <p:nvPr/>
        </p:nvGrpSpPr>
        <p:grpSpPr>
          <a:xfrm>
            <a:off x="6458431" y="3430597"/>
            <a:ext cx="381000" cy="304800"/>
            <a:chOff x="6438900" y="2895600"/>
            <a:chExt cx="381000" cy="304800"/>
          </a:xfrm>
        </p:grpSpPr>
        <p:cxnSp>
          <p:nvCxnSpPr>
            <p:cNvPr id="138" name="Straight Connector 137"/>
            <p:cNvCxnSpPr/>
            <p:nvPr/>
          </p:nvCxnSpPr>
          <p:spPr bwMode="auto">
            <a:xfrm>
              <a:off x="6629400" y="2895600"/>
              <a:ext cx="0" cy="30480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39" name="Straight Connector 138"/>
            <p:cNvCxnSpPr/>
            <p:nvPr/>
          </p:nvCxnSpPr>
          <p:spPr bwMode="auto">
            <a:xfrm flipH="1">
              <a:off x="6438900" y="3200400"/>
              <a:ext cx="381000"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grpSp>
        <p:nvGrpSpPr>
          <p:cNvPr id="140" name="Group 139"/>
          <p:cNvGrpSpPr/>
          <p:nvPr/>
        </p:nvGrpSpPr>
        <p:grpSpPr>
          <a:xfrm>
            <a:off x="6046429" y="4032513"/>
            <a:ext cx="1149867" cy="1765824"/>
            <a:chOff x="1733765" y="3422273"/>
            <a:chExt cx="1149867" cy="1765824"/>
          </a:xfrm>
        </p:grpSpPr>
        <p:cxnSp>
          <p:nvCxnSpPr>
            <p:cNvPr id="141" name="Straight Arrow Connector 140"/>
            <p:cNvCxnSpPr/>
            <p:nvPr/>
          </p:nvCxnSpPr>
          <p:spPr bwMode="auto">
            <a:xfrm flipV="1">
              <a:off x="2308700" y="3422273"/>
              <a:ext cx="0" cy="1370644"/>
            </a:xfrm>
            <a:prstGeom prst="straightConnector1">
              <a:avLst/>
            </a:prstGeom>
            <a:solidFill>
              <a:schemeClr val="accent1"/>
            </a:solidFill>
            <a:ln w="38100" cap="flat" cmpd="sng" algn="ctr">
              <a:solidFill>
                <a:srgbClr val="FF0000"/>
              </a:solidFill>
              <a:prstDash val="solid"/>
              <a:round/>
              <a:headEnd type="none" w="med" len="med"/>
              <a:tailEnd type="stealth" w="lg" len="lg"/>
            </a:ln>
            <a:effectLst/>
          </p:spPr>
        </p:cxnSp>
        <p:sp>
          <p:nvSpPr>
            <p:cNvPr id="142" name="TextBox 141"/>
            <p:cNvSpPr txBox="1"/>
            <p:nvPr/>
          </p:nvSpPr>
          <p:spPr>
            <a:xfrm>
              <a:off x="1733765" y="4787987"/>
              <a:ext cx="1149867" cy="400110"/>
            </a:xfrm>
            <a:prstGeom prst="rect">
              <a:avLst/>
            </a:prstGeom>
            <a:noFill/>
          </p:spPr>
          <p:txBody>
            <a:bodyPr wrap="none" rtlCol="0">
              <a:spAutoFit/>
            </a:bodyPr>
            <a:lstStyle/>
            <a:p>
              <a:pPr algn="ctr"/>
              <a:r>
                <a:rPr lang="en-US" sz="2000" dirty="0">
                  <a:solidFill>
                    <a:srgbClr val="FF0000"/>
                  </a:solidFill>
                </a:rPr>
                <a:t>Vacancy</a:t>
              </a:r>
            </a:p>
          </p:txBody>
        </p:sp>
      </p:grpSp>
      <p:pic>
        <p:nvPicPr>
          <p:cNvPr id="143" name="Picture 142">
            <a:extLst>
              <a:ext uri="{FF2B5EF4-FFF2-40B4-BE49-F238E27FC236}">
                <a16:creationId xmlns:a16="http://schemas.microsoft.com/office/drawing/2014/main" id="{0CD074AA-8278-4A9D-B70B-18C70EE3D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905" y="2224771"/>
            <a:ext cx="2541597" cy="1981200"/>
          </a:xfrm>
          <a:prstGeom prst="rect">
            <a:avLst/>
          </a:prstGeom>
        </p:spPr>
      </p:pic>
      <p:pic>
        <p:nvPicPr>
          <p:cNvPr id="144" name="Picture 143">
            <a:extLst>
              <a:ext uri="{FF2B5EF4-FFF2-40B4-BE49-F238E27FC236}">
                <a16:creationId xmlns:a16="http://schemas.microsoft.com/office/drawing/2014/main" id="{1E7ED903-06C4-4342-B299-D694F0142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905" y="4405921"/>
            <a:ext cx="2516388" cy="1885908"/>
          </a:xfrm>
          <a:prstGeom prst="rect">
            <a:avLst/>
          </a:prstGeom>
        </p:spPr>
      </p:pic>
      <p:sp>
        <p:nvSpPr>
          <p:cNvPr id="145" name="TextBox 146">
            <a:extLst>
              <a:ext uri="{FF2B5EF4-FFF2-40B4-BE49-F238E27FC236}">
                <a16:creationId xmlns:a16="http://schemas.microsoft.com/office/drawing/2014/main" id="{4200526C-72A0-4056-A7C3-AEF10D8940A4}"/>
              </a:ext>
            </a:extLst>
          </p:cNvPr>
          <p:cNvSpPr txBox="1"/>
          <p:nvPr/>
        </p:nvSpPr>
        <p:spPr>
          <a:xfrm>
            <a:off x="486510" y="2936659"/>
            <a:ext cx="12297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Heat treated at 1000 °C in Argon for 1 min</a:t>
            </a:r>
          </a:p>
        </p:txBody>
      </p:sp>
      <p:sp>
        <p:nvSpPr>
          <p:cNvPr id="146" name="TextBox 146">
            <a:extLst>
              <a:ext uri="{FF2B5EF4-FFF2-40B4-BE49-F238E27FC236}">
                <a16:creationId xmlns:a16="http://schemas.microsoft.com/office/drawing/2014/main" id="{2DCB3753-A87C-4DFB-B2FF-19B773013F4F}"/>
              </a:ext>
            </a:extLst>
          </p:cNvPr>
          <p:cNvSpPr txBox="1"/>
          <p:nvPr/>
        </p:nvSpPr>
        <p:spPr>
          <a:xfrm>
            <a:off x="378601" y="5025709"/>
            <a:ext cx="133769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Heat treated at 1000 °C in Argon for 15 min</a:t>
            </a:r>
          </a:p>
        </p:txBody>
      </p:sp>
      <p:sp>
        <p:nvSpPr>
          <p:cNvPr id="147" name="TextBox 146">
            <a:extLst>
              <a:ext uri="{FF2B5EF4-FFF2-40B4-BE49-F238E27FC236}">
                <a16:creationId xmlns:a16="http://schemas.microsoft.com/office/drawing/2014/main" id="{3D4CAF31-4083-40B3-B639-5B95305A5DC1}"/>
              </a:ext>
            </a:extLst>
          </p:cNvPr>
          <p:cNvSpPr txBox="1"/>
          <p:nvPr/>
        </p:nvSpPr>
        <p:spPr>
          <a:xfrm>
            <a:off x="4387156" y="5963187"/>
            <a:ext cx="4192184" cy="383941"/>
          </a:xfrm>
          <a:prstGeom prst="rect">
            <a:avLst/>
          </a:prstGeom>
          <a:noFill/>
        </p:spPr>
        <p:txBody>
          <a:bodyPr wrap="square" rtlCol="0">
            <a:spAutoFit/>
          </a:bodyPr>
          <a:lstStyle/>
          <a:p>
            <a:pPr algn="just"/>
            <a:r>
              <a:rPr lang="en-US" sz="900" dirty="0"/>
              <a:t>“An analysis of diffusion-induced porosity in Cu-Ni laminate composites,” A124, I. Choi, D. Matlock, L15-L18, Copyright 1990, with permission from Elsevier.</a:t>
            </a:r>
          </a:p>
        </p:txBody>
      </p:sp>
    </p:spTree>
    <p:extLst>
      <p:ext uri="{BB962C8B-B14F-4D97-AF65-F5344CB8AC3E}">
        <p14:creationId xmlns:p14="http://schemas.microsoft.com/office/powerpoint/2010/main" val="388621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wipe(down)">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6"/>
                                        </p:tgtEl>
                                      </p:cBhvr>
                                    </p:animEffect>
                                    <p:set>
                                      <p:cBhvr>
                                        <p:cTn id="17" dur="1" fill="hold">
                                          <p:stCondLst>
                                            <p:cond delay="499"/>
                                          </p:stCondLst>
                                        </p:cTn>
                                        <p:tgtEl>
                                          <p:spTgt spid="13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37"/>
                                        </p:tgtEl>
                                      </p:cBhvr>
                                    </p:animEffect>
                                    <p:set>
                                      <p:cBhvr>
                                        <p:cTn id="20" dur="1" fill="hold">
                                          <p:stCondLst>
                                            <p:cond delay="499"/>
                                          </p:stCondLst>
                                        </p:cTn>
                                        <p:tgtEl>
                                          <p:spTgt spid="13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Dislocation motion and crystal plane growth/removal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84" y="1538728"/>
            <a:ext cx="5774222" cy="3581400"/>
          </a:xfrm>
          <a:prstGeom prst="rect">
            <a:avLst/>
          </a:prstGeom>
        </p:spPr>
      </p:pic>
      <p:sp>
        <p:nvSpPr>
          <p:cNvPr id="5" name="Rectangle 4"/>
          <p:cNvSpPr/>
          <p:nvPr/>
        </p:nvSpPr>
        <p:spPr bwMode="auto">
          <a:xfrm>
            <a:off x="754316" y="5486400"/>
            <a:ext cx="7620000" cy="685800"/>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dirty="0"/>
              <a:t>Climb of edge dislocations leads to crystal plane growth/removal</a:t>
            </a:r>
          </a:p>
        </p:txBody>
      </p:sp>
      <p:grpSp>
        <p:nvGrpSpPr>
          <p:cNvPr id="7" name="Group 6">
            <a:extLst>
              <a:ext uri="{FF2B5EF4-FFF2-40B4-BE49-F238E27FC236}">
                <a16:creationId xmlns:a16="http://schemas.microsoft.com/office/drawing/2014/main" id="{95A31305-4BB2-404B-83FE-8690B2C3630D}"/>
              </a:ext>
            </a:extLst>
          </p:cNvPr>
          <p:cNvGrpSpPr/>
          <p:nvPr/>
        </p:nvGrpSpPr>
        <p:grpSpPr>
          <a:xfrm>
            <a:off x="6673060" y="1743192"/>
            <a:ext cx="1828799" cy="3450662"/>
            <a:chOff x="6673060" y="1743192"/>
            <a:chExt cx="1828799" cy="345066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605" y="1743192"/>
              <a:ext cx="1573711" cy="3000542"/>
            </a:xfrm>
            <a:prstGeom prst="rect">
              <a:avLst/>
            </a:prstGeom>
          </p:spPr>
        </p:pic>
        <p:sp>
          <p:nvSpPr>
            <p:cNvPr id="6" name="TextBox 5">
              <a:extLst>
                <a:ext uri="{FF2B5EF4-FFF2-40B4-BE49-F238E27FC236}">
                  <a16:creationId xmlns:a16="http://schemas.microsoft.com/office/drawing/2014/main" id="{871B8762-B872-44E7-952F-3613FDAF71EC}"/>
                </a:ext>
              </a:extLst>
            </p:cNvPr>
            <p:cNvSpPr txBox="1"/>
            <p:nvPr/>
          </p:nvSpPr>
          <p:spPr>
            <a:xfrm>
              <a:off x="6673060" y="4793744"/>
              <a:ext cx="1828799" cy="400110"/>
            </a:xfrm>
            <a:prstGeom prst="rect">
              <a:avLst/>
            </a:prstGeom>
            <a:noFill/>
          </p:spPr>
          <p:txBody>
            <a:bodyPr wrap="square" rtlCol="0">
              <a:spAutoFit/>
            </a:bodyPr>
            <a:lstStyle/>
            <a:p>
              <a:pPr algn="ctr"/>
              <a:r>
                <a:rPr lang="en-US" sz="1000" dirty="0"/>
                <a:t>Image Credit: Nick </a:t>
              </a:r>
              <a:r>
                <a:rPr lang="en-US" sz="1000" dirty="0" err="1"/>
                <a:t>Bagnall</a:t>
              </a:r>
              <a:r>
                <a:rPr lang="en-US" sz="1000" dirty="0"/>
                <a:t>; CC0 1.0 Universal License</a:t>
              </a:r>
            </a:p>
          </p:txBody>
        </p:sp>
      </p:grpSp>
    </p:spTree>
    <p:extLst>
      <p:ext uri="{BB962C8B-B14F-4D97-AF65-F5344CB8AC3E}">
        <p14:creationId xmlns:p14="http://schemas.microsoft.com/office/powerpoint/2010/main" val="379155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84"/>
            <a:ext cx="8153400" cy="951540"/>
          </a:xfrm>
        </p:spPr>
        <p:txBody>
          <a:bodyPr/>
          <a:lstStyle/>
          <a:p>
            <a:r>
              <a:rPr lang="en-US" sz="2800" dirty="0"/>
              <a:t>The </a:t>
            </a:r>
            <a:r>
              <a:rPr lang="en-US" sz="2800" dirty="0" err="1"/>
              <a:t>Kirkendall</a:t>
            </a:r>
            <a:r>
              <a:rPr lang="en-US" sz="2800" dirty="0"/>
              <a:t> effect</a:t>
            </a:r>
          </a:p>
        </p:txBody>
      </p:sp>
      <p:sp>
        <p:nvSpPr>
          <p:cNvPr id="3" name="Content Placeholder 2"/>
          <p:cNvSpPr>
            <a:spLocks noGrp="1"/>
          </p:cNvSpPr>
          <p:nvPr>
            <p:ph idx="1"/>
          </p:nvPr>
        </p:nvSpPr>
        <p:spPr>
          <a:xfrm>
            <a:off x="459760" y="1424748"/>
            <a:ext cx="7846039" cy="4800600"/>
          </a:xfrm>
        </p:spPr>
        <p:txBody>
          <a:bodyPr/>
          <a:lstStyle/>
          <a:p>
            <a:r>
              <a:rPr lang="en-US" sz="2000" dirty="0"/>
              <a:t>Motion of the boundary between a diffusion pair with different diffusion coefficients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230" t="9292" r="50393" b="21012"/>
          <a:stretch/>
        </p:blipFill>
        <p:spPr>
          <a:xfrm>
            <a:off x="4926017" y="2667000"/>
            <a:ext cx="3437464" cy="2787133"/>
          </a:xfrm>
          <a:prstGeom prst="rect">
            <a:avLst/>
          </a:prstGeom>
        </p:spPr>
      </p:pic>
      <p:sp>
        <p:nvSpPr>
          <p:cNvPr id="11" name="TextBox 10"/>
          <p:cNvSpPr txBox="1"/>
          <p:nvPr/>
        </p:nvSpPr>
        <p:spPr>
          <a:xfrm>
            <a:off x="6246449" y="3733308"/>
            <a:ext cx="926857" cy="400110"/>
          </a:xfrm>
          <a:prstGeom prst="rect">
            <a:avLst/>
          </a:prstGeom>
          <a:noFill/>
        </p:spPr>
        <p:txBody>
          <a:bodyPr wrap="none" rtlCol="0">
            <a:spAutoFit/>
          </a:bodyPr>
          <a:lstStyle/>
          <a:p>
            <a:pPr algn="ctr"/>
            <a:r>
              <a:rPr lang="en-US" sz="2000" dirty="0"/>
              <a:t>Solder</a:t>
            </a:r>
          </a:p>
        </p:txBody>
      </p:sp>
      <p:sp>
        <p:nvSpPr>
          <p:cNvPr id="8" name="Rectangle 7">
            <a:extLst>
              <a:ext uri="{FF2B5EF4-FFF2-40B4-BE49-F238E27FC236}">
                <a16:creationId xmlns:a16="http://schemas.microsoft.com/office/drawing/2014/main" id="{42C20AC7-6E5A-4BD4-9102-4347A9706BD1}"/>
              </a:ext>
            </a:extLst>
          </p:cNvPr>
          <p:cNvSpPr/>
          <p:nvPr/>
        </p:nvSpPr>
        <p:spPr bwMode="auto">
          <a:xfrm>
            <a:off x="838200" y="2399904"/>
            <a:ext cx="3657600" cy="379527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274320" tIns="182880" rIns="274320" bIns="182880" numCol="1" rtlCol="0" anchor="ctr" anchorCtr="0" compatLnSpc="1">
            <a:prstTxWarp prst="textNoShape">
              <a:avLst/>
            </a:prstTxWarp>
          </a:bodyPr>
          <a:lstStyle/>
          <a:p>
            <a:pPr algn="just" eaLnBrk="0" fontAlgn="base" hangingPunct="0">
              <a:spcBef>
                <a:spcPct val="0"/>
              </a:spcBef>
              <a:spcAft>
                <a:spcPct val="0"/>
              </a:spcAft>
            </a:pPr>
            <a:r>
              <a:rPr lang="en-US" sz="1400" dirty="0"/>
              <a:t>“</a:t>
            </a:r>
            <a:r>
              <a:rPr lang="en-US" sz="1400" dirty="0" err="1"/>
              <a:t>Kirkendall</a:t>
            </a:r>
            <a:r>
              <a:rPr lang="en-US" sz="1400" dirty="0"/>
              <a:t> voiding is a phenomenon related to the intermetallic formation of a Cu/Sn alloy matrix. When the solder joints solidifies, the intermetallic becomes the bond mechanism between the bulk solder and the Cu pad on the circuit board. Over time, and particularly at elevated temperature, the Cu/Sn intermetallic will increase in thickness. This intermetallic growth is caused by the solid state diffusion of the Cu and the Sn into one another. The Cu diffuses into Sn much faster than Sn diffuses in Cu, which results in vacancies forming throughout the intermetallic bond area.”</a:t>
            </a:r>
          </a:p>
        </p:txBody>
      </p:sp>
      <p:sp>
        <p:nvSpPr>
          <p:cNvPr id="9" name="Rectangle 8">
            <a:extLst>
              <a:ext uri="{FF2B5EF4-FFF2-40B4-BE49-F238E27FC236}">
                <a16:creationId xmlns:a16="http://schemas.microsoft.com/office/drawing/2014/main" id="{12B9BBA4-8640-42B1-926F-F3034F12882C}"/>
              </a:ext>
            </a:extLst>
          </p:cNvPr>
          <p:cNvSpPr/>
          <p:nvPr/>
        </p:nvSpPr>
        <p:spPr>
          <a:xfrm>
            <a:off x="4739749" y="5787089"/>
            <a:ext cx="3810000" cy="261610"/>
          </a:xfrm>
          <a:prstGeom prst="rect">
            <a:avLst/>
          </a:prstGeom>
        </p:spPr>
        <p:txBody>
          <a:bodyPr wrap="square">
            <a:spAutoFit/>
          </a:bodyPr>
          <a:lstStyle/>
          <a:p>
            <a:pPr algn="ctr"/>
            <a:r>
              <a:rPr lang="en-US" sz="1100" dirty="0">
                <a:hlinkClick r:id="rId4"/>
              </a:rPr>
              <a:t>http://www.indium.com/blog/intermetallics-in-soldering.php</a:t>
            </a:r>
            <a:endParaRPr lang="en-US" sz="1100" dirty="0"/>
          </a:p>
        </p:txBody>
      </p:sp>
      <p:sp>
        <p:nvSpPr>
          <p:cNvPr id="10" name="TextBox 9">
            <a:extLst>
              <a:ext uri="{FF2B5EF4-FFF2-40B4-BE49-F238E27FC236}">
                <a16:creationId xmlns:a16="http://schemas.microsoft.com/office/drawing/2014/main" id="{0E924139-C3C2-4117-ACF7-AD0FF6DF80BC}"/>
              </a:ext>
            </a:extLst>
          </p:cNvPr>
          <p:cNvSpPr txBox="1"/>
          <p:nvPr/>
        </p:nvSpPr>
        <p:spPr>
          <a:xfrm>
            <a:off x="7642583" y="5468779"/>
            <a:ext cx="824265" cy="246221"/>
          </a:xfrm>
          <a:prstGeom prst="rect">
            <a:avLst/>
          </a:prstGeom>
          <a:noFill/>
        </p:spPr>
        <p:txBody>
          <a:bodyPr wrap="none" rtlCol="0">
            <a:spAutoFit/>
          </a:bodyPr>
          <a:lstStyle/>
          <a:p>
            <a:r>
              <a:rPr lang="en-US" sz="1000" dirty="0"/>
              <a:t>© unknown</a:t>
            </a:r>
          </a:p>
        </p:txBody>
      </p:sp>
    </p:spTree>
    <p:extLst>
      <p:ext uri="{BB962C8B-B14F-4D97-AF65-F5344CB8AC3E}">
        <p14:creationId xmlns:p14="http://schemas.microsoft.com/office/powerpoint/2010/main" val="2352451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t>Kirkendall</a:t>
            </a:r>
            <a:r>
              <a:rPr lang="en-US" sz="2800" dirty="0"/>
              <a:t> effect in nanomaterial synthesis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66667"/>
          <a:stretch/>
        </p:blipFill>
        <p:spPr>
          <a:xfrm>
            <a:off x="1824882" y="1676400"/>
            <a:ext cx="5981700" cy="1609485"/>
          </a:xfrm>
          <a:prstGeom prst="rect">
            <a:avLst/>
          </a:prstGeom>
        </p:spPr>
      </p:pic>
      <p:sp>
        <p:nvSpPr>
          <p:cNvPr id="10" name="Rectangle 9"/>
          <p:cNvSpPr/>
          <p:nvPr/>
        </p:nvSpPr>
        <p:spPr>
          <a:xfrm>
            <a:off x="457200" y="2281088"/>
            <a:ext cx="1398140" cy="400110"/>
          </a:xfrm>
          <a:prstGeom prst="rect">
            <a:avLst/>
          </a:prstGeom>
        </p:spPr>
        <p:txBody>
          <a:bodyPr wrap="none">
            <a:spAutoFit/>
          </a:bodyPr>
          <a:lstStyle/>
          <a:p>
            <a:r>
              <a:rPr lang="en-US" sz="2000" kern="0" dirty="0" err="1">
                <a:solidFill>
                  <a:prstClr val="black"/>
                </a:solidFill>
              </a:rPr>
              <a:t>Nanoshell</a:t>
            </a:r>
            <a:r>
              <a:rPr lang="en-US" sz="2000" kern="0" dirty="0">
                <a:solidFill>
                  <a:prstClr val="black"/>
                </a:solidFill>
              </a:rPr>
              <a:t>:</a:t>
            </a:r>
            <a:endParaRPr lang="en-US" sz="16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497" y="3733800"/>
            <a:ext cx="5496155" cy="1752600"/>
          </a:xfrm>
          <a:prstGeom prst="rect">
            <a:avLst/>
          </a:prstGeom>
        </p:spPr>
      </p:pic>
      <p:sp>
        <p:nvSpPr>
          <p:cNvPr id="12" name="Rectangle 11"/>
          <p:cNvSpPr/>
          <p:nvPr/>
        </p:nvSpPr>
        <p:spPr>
          <a:xfrm>
            <a:off x="457200" y="4410045"/>
            <a:ext cx="1367682" cy="400110"/>
          </a:xfrm>
          <a:prstGeom prst="rect">
            <a:avLst/>
          </a:prstGeom>
        </p:spPr>
        <p:txBody>
          <a:bodyPr wrap="none">
            <a:spAutoFit/>
          </a:bodyPr>
          <a:lstStyle/>
          <a:p>
            <a:r>
              <a:rPr lang="en-US" sz="2000" kern="0" dirty="0">
                <a:solidFill>
                  <a:prstClr val="black"/>
                </a:solidFill>
              </a:rPr>
              <a:t>Nanotube:</a:t>
            </a:r>
            <a:endParaRPr lang="en-US" sz="1600" dirty="0"/>
          </a:p>
        </p:txBody>
      </p:sp>
      <p:sp>
        <p:nvSpPr>
          <p:cNvPr id="14" name="Rectangle 13"/>
          <p:cNvSpPr/>
          <p:nvPr/>
        </p:nvSpPr>
        <p:spPr>
          <a:xfrm>
            <a:off x="2438400" y="5852032"/>
            <a:ext cx="5889754" cy="338554"/>
          </a:xfrm>
          <a:prstGeom prst="rect">
            <a:avLst/>
          </a:prstGeom>
        </p:spPr>
        <p:txBody>
          <a:bodyPr wrap="none">
            <a:spAutoFit/>
          </a:bodyPr>
          <a:lstStyle/>
          <a:p>
            <a:r>
              <a:rPr lang="en-US" sz="1600" i="1" dirty="0"/>
              <a:t>Nanoscale</a:t>
            </a:r>
            <a:r>
              <a:rPr lang="en-US" sz="1600" dirty="0"/>
              <a:t> </a:t>
            </a:r>
            <a:r>
              <a:rPr lang="en-US" sz="1600" b="1" dirty="0"/>
              <a:t>6</a:t>
            </a:r>
            <a:r>
              <a:rPr lang="en-US" sz="1600" dirty="0"/>
              <a:t>, 12195 (2014); </a:t>
            </a:r>
            <a:r>
              <a:rPr lang="en-US" sz="1600" i="1" dirty="0"/>
              <a:t>Chem. </a:t>
            </a:r>
            <a:r>
              <a:rPr lang="en-US" sz="1600" i="1" dirty="0" err="1"/>
              <a:t>Commun</a:t>
            </a:r>
            <a:r>
              <a:rPr lang="en-US" sz="1600" i="1" dirty="0"/>
              <a:t>.</a:t>
            </a:r>
            <a:r>
              <a:rPr lang="en-US" sz="1600" dirty="0"/>
              <a:t> </a:t>
            </a:r>
            <a:r>
              <a:rPr lang="en-US" sz="1600" b="1" dirty="0"/>
              <a:t>12</a:t>
            </a:r>
            <a:r>
              <a:rPr lang="en-US" sz="1600" dirty="0"/>
              <a:t>, 1565 (2009).</a:t>
            </a:r>
          </a:p>
        </p:txBody>
      </p:sp>
    </p:spTree>
    <p:extLst>
      <p:ext uri="{BB962C8B-B14F-4D97-AF65-F5344CB8AC3E}">
        <p14:creationId xmlns:p14="http://schemas.microsoft.com/office/powerpoint/2010/main" val="964346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Convective flow: motion of crystal planes</a:t>
            </a:r>
          </a:p>
        </p:txBody>
      </p:sp>
      <p:sp>
        <p:nvSpPr>
          <p:cNvPr id="6" name="Content Placeholder 2"/>
          <p:cNvSpPr>
            <a:spLocks noGrp="1"/>
          </p:cNvSpPr>
          <p:nvPr>
            <p:ph idx="1"/>
          </p:nvPr>
        </p:nvSpPr>
        <p:spPr>
          <a:xfrm>
            <a:off x="457200" y="1447800"/>
            <a:ext cx="8153400" cy="4800600"/>
          </a:xfrm>
        </p:spPr>
        <p:txBody>
          <a:bodyPr/>
          <a:lstStyle/>
          <a:p>
            <a:pPr>
              <a:spcBef>
                <a:spcPts val="1200"/>
              </a:spcBef>
            </a:pPr>
            <a:r>
              <a:rPr lang="en-US" dirty="0"/>
              <a:t>Concentration of lattice sites</a:t>
            </a:r>
          </a:p>
          <a:p>
            <a:pPr>
              <a:spcBef>
                <a:spcPts val="1200"/>
              </a:spcBef>
            </a:pPr>
            <a:endParaRPr lang="en-US" dirty="0"/>
          </a:p>
          <a:p>
            <a:pPr>
              <a:spcBef>
                <a:spcPts val="1200"/>
              </a:spcBef>
            </a:pPr>
            <a:r>
              <a:rPr lang="en-US" dirty="0"/>
              <a:t>Flux of lattice sites (opposing to the vacancy flux)</a:t>
            </a:r>
          </a:p>
          <a:p>
            <a:pPr>
              <a:spcBef>
                <a:spcPts val="1200"/>
              </a:spcBef>
            </a:pPr>
            <a:endParaRPr lang="en-US" sz="4000" dirty="0"/>
          </a:p>
          <a:p>
            <a:pPr>
              <a:spcBef>
                <a:spcPts val="1200"/>
              </a:spcBef>
            </a:pPr>
            <a:r>
              <a:rPr lang="en-US" dirty="0"/>
              <a:t>Velocity of crystal plane motion</a:t>
            </a:r>
          </a:p>
        </p:txBody>
      </p:sp>
      <p:graphicFrame>
        <p:nvGraphicFramePr>
          <p:cNvPr id="7" name="Object 2"/>
          <p:cNvGraphicFramePr>
            <a:graphicFrameLocks noChangeAspect="1"/>
          </p:cNvGraphicFramePr>
          <p:nvPr>
            <p:extLst>
              <p:ext uri="{D42A27DB-BD31-4B8C-83A1-F6EECF244321}">
                <p14:modId xmlns:p14="http://schemas.microsoft.com/office/powerpoint/2010/main" val="4128277895"/>
              </p:ext>
            </p:extLst>
          </p:nvPr>
        </p:nvGraphicFramePr>
        <p:xfrm>
          <a:off x="853568" y="2004252"/>
          <a:ext cx="3165475" cy="400050"/>
        </p:xfrm>
        <a:graphic>
          <a:graphicData uri="http://schemas.openxmlformats.org/presentationml/2006/ole">
            <mc:AlternateContent xmlns:mc="http://schemas.openxmlformats.org/markup-compatibility/2006">
              <mc:Choice xmlns:v="urn:schemas-microsoft-com:vml" Requires="v">
                <p:oleObj spid="_x0000_s6149" name="Equation" r:id="rId3" imgW="1752480" imgH="228600" progId="Equation.DSMT4">
                  <p:embed/>
                </p:oleObj>
              </mc:Choice>
              <mc:Fallback>
                <p:oleObj name="Equation" r:id="rId3" imgW="1752480" imgH="228600" progId="Equation.DSMT4">
                  <p:embed/>
                  <p:pic>
                    <p:nvPicPr>
                      <p:cNvPr id="7" name="Object 2"/>
                      <p:cNvPicPr>
                        <a:picLocks noChangeAspect="1" noChangeArrowheads="1"/>
                      </p:cNvPicPr>
                      <p:nvPr/>
                    </p:nvPicPr>
                    <p:blipFill>
                      <a:blip r:embed="rId4"/>
                      <a:srcRect/>
                      <a:stretch>
                        <a:fillRect/>
                      </a:stretch>
                    </p:blipFill>
                    <p:spPr bwMode="auto">
                      <a:xfrm>
                        <a:off x="853568" y="2004252"/>
                        <a:ext cx="3165475" cy="400050"/>
                      </a:xfrm>
                      <a:prstGeom prst="rect">
                        <a:avLst/>
                      </a:prstGeom>
                      <a:noFill/>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1875714561"/>
              </p:ext>
            </p:extLst>
          </p:nvPr>
        </p:nvGraphicFramePr>
        <p:xfrm>
          <a:off x="853568" y="3018958"/>
          <a:ext cx="3254375" cy="688975"/>
        </p:xfrm>
        <a:graphic>
          <a:graphicData uri="http://schemas.openxmlformats.org/presentationml/2006/ole">
            <mc:AlternateContent xmlns:mc="http://schemas.openxmlformats.org/markup-compatibility/2006">
              <mc:Choice xmlns:v="urn:schemas-microsoft-com:vml" Requires="v">
                <p:oleObj spid="_x0000_s6150" name="Equation" r:id="rId5" imgW="1803240" imgH="393480" progId="Equation.DSMT4">
                  <p:embed/>
                </p:oleObj>
              </mc:Choice>
              <mc:Fallback>
                <p:oleObj name="Equation" r:id="rId5" imgW="1803240" imgH="393480" progId="Equation.DSMT4">
                  <p:embed/>
                  <p:pic>
                    <p:nvPicPr>
                      <p:cNvPr id="8" name="Object 2"/>
                      <p:cNvPicPr>
                        <a:picLocks noChangeAspect="1" noChangeArrowheads="1"/>
                      </p:cNvPicPr>
                      <p:nvPr/>
                    </p:nvPicPr>
                    <p:blipFill>
                      <a:blip r:embed="rId6"/>
                      <a:srcRect/>
                      <a:stretch>
                        <a:fillRect/>
                      </a:stretch>
                    </p:blipFill>
                    <p:spPr bwMode="auto">
                      <a:xfrm>
                        <a:off x="853568" y="3018958"/>
                        <a:ext cx="3254375" cy="688975"/>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783393313"/>
              </p:ext>
            </p:extLst>
          </p:nvPr>
        </p:nvGraphicFramePr>
        <p:xfrm>
          <a:off x="853568" y="4377498"/>
          <a:ext cx="3394075" cy="1466850"/>
        </p:xfrm>
        <a:graphic>
          <a:graphicData uri="http://schemas.openxmlformats.org/presentationml/2006/ole">
            <mc:AlternateContent xmlns:mc="http://schemas.openxmlformats.org/markup-compatibility/2006">
              <mc:Choice xmlns:v="urn:schemas-microsoft-com:vml" Requires="v">
                <p:oleObj spid="_x0000_s6151" name="Equation" r:id="rId7" imgW="1879560" imgH="838080" progId="Equation.DSMT4">
                  <p:embed/>
                </p:oleObj>
              </mc:Choice>
              <mc:Fallback>
                <p:oleObj name="Equation" r:id="rId7" imgW="1879560" imgH="838080" progId="Equation.DSMT4">
                  <p:embed/>
                  <p:pic>
                    <p:nvPicPr>
                      <p:cNvPr id="9" name="Object 2"/>
                      <p:cNvPicPr>
                        <a:picLocks noChangeAspect="1" noChangeArrowheads="1"/>
                      </p:cNvPicPr>
                      <p:nvPr/>
                    </p:nvPicPr>
                    <p:blipFill>
                      <a:blip r:embed="rId8"/>
                      <a:srcRect/>
                      <a:stretch>
                        <a:fillRect/>
                      </a:stretch>
                    </p:blipFill>
                    <p:spPr bwMode="auto">
                      <a:xfrm>
                        <a:off x="853568" y="4377498"/>
                        <a:ext cx="3394075" cy="1466850"/>
                      </a:xfrm>
                      <a:prstGeom prst="rect">
                        <a:avLst/>
                      </a:prstGeom>
                      <a:noFill/>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3670923418"/>
              </p:ext>
            </p:extLst>
          </p:nvPr>
        </p:nvGraphicFramePr>
        <p:xfrm>
          <a:off x="5565775" y="4742043"/>
          <a:ext cx="987425" cy="755650"/>
        </p:xfrm>
        <a:graphic>
          <a:graphicData uri="http://schemas.openxmlformats.org/presentationml/2006/ole">
            <mc:AlternateContent xmlns:mc="http://schemas.openxmlformats.org/markup-compatibility/2006">
              <mc:Choice xmlns:v="urn:schemas-microsoft-com:vml" Requires="v">
                <p:oleObj spid="_x0000_s6152" name="Equation" r:id="rId9" imgW="545760" imgH="431640" progId="Equation.DSMT4">
                  <p:embed/>
                </p:oleObj>
              </mc:Choice>
              <mc:Fallback>
                <p:oleObj name="Equation" r:id="rId9" imgW="545760" imgH="431640" progId="Equation.DSMT4">
                  <p:embed/>
                  <p:pic>
                    <p:nvPicPr>
                      <p:cNvPr id="10" name="Object 2"/>
                      <p:cNvPicPr>
                        <a:picLocks noChangeAspect="1" noChangeArrowheads="1"/>
                      </p:cNvPicPr>
                      <p:nvPr/>
                    </p:nvPicPr>
                    <p:blipFill>
                      <a:blip r:embed="rId10"/>
                      <a:srcRect/>
                      <a:stretch>
                        <a:fillRect/>
                      </a:stretch>
                    </p:blipFill>
                    <p:spPr bwMode="auto">
                      <a:xfrm>
                        <a:off x="5565775" y="4742043"/>
                        <a:ext cx="987425" cy="755650"/>
                      </a:xfrm>
                      <a:prstGeom prst="rect">
                        <a:avLst/>
                      </a:prstGeom>
                      <a:noFill/>
                      <a:extLst/>
                    </p:spPr>
                  </p:pic>
                </p:oleObj>
              </mc:Fallback>
            </mc:AlternateContent>
          </a:graphicData>
        </a:graphic>
      </p:graphicFrame>
      <p:sp>
        <p:nvSpPr>
          <p:cNvPr id="11" name="Rectangle 10"/>
          <p:cNvSpPr/>
          <p:nvPr/>
        </p:nvSpPr>
        <p:spPr>
          <a:xfrm>
            <a:off x="4689884" y="4881393"/>
            <a:ext cx="883575" cy="400110"/>
          </a:xfrm>
          <a:prstGeom prst="rect">
            <a:avLst/>
          </a:prstGeom>
        </p:spPr>
        <p:txBody>
          <a:bodyPr wrap="none">
            <a:spAutoFit/>
          </a:bodyPr>
          <a:lstStyle/>
          <a:p>
            <a:r>
              <a:rPr lang="en-US" sz="2000" kern="0" dirty="0">
                <a:solidFill>
                  <a:prstClr val="black"/>
                </a:solidFill>
              </a:rPr>
              <a:t>where</a:t>
            </a:r>
            <a:endParaRPr lang="en-US" sz="1600" dirty="0"/>
          </a:p>
        </p:txBody>
      </p:sp>
    </p:spTree>
    <p:extLst>
      <p:ext uri="{BB962C8B-B14F-4D97-AF65-F5344CB8AC3E}">
        <p14:creationId xmlns:p14="http://schemas.microsoft.com/office/powerpoint/2010/main" val="229270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Diffusion in the laboratory reference frame</a:t>
            </a:r>
          </a:p>
        </p:txBody>
      </p:sp>
      <p:sp>
        <p:nvSpPr>
          <p:cNvPr id="3" name="Content Placeholder 2"/>
          <p:cNvSpPr>
            <a:spLocks noGrp="1"/>
          </p:cNvSpPr>
          <p:nvPr>
            <p:ph idx="1"/>
          </p:nvPr>
        </p:nvSpPr>
        <p:spPr/>
        <p:txBody>
          <a:bodyPr/>
          <a:lstStyle/>
          <a:p>
            <a:pPr>
              <a:spcBef>
                <a:spcPts val="1200"/>
              </a:spcBef>
            </a:pPr>
            <a:r>
              <a:rPr lang="en-US" dirty="0"/>
              <a:t>In the laboratory reference frame, both </a:t>
            </a:r>
            <a:r>
              <a:rPr lang="en-US" dirty="0">
                <a:solidFill>
                  <a:srgbClr val="0000FF"/>
                </a:solidFill>
              </a:rPr>
              <a:t>diffusion</a:t>
            </a:r>
            <a:r>
              <a:rPr lang="en-US" dirty="0"/>
              <a:t> and </a:t>
            </a:r>
            <a:r>
              <a:rPr lang="en-US" dirty="0">
                <a:solidFill>
                  <a:srgbClr val="FF0000"/>
                </a:solidFill>
              </a:rPr>
              <a:t>convective flow</a:t>
            </a:r>
            <a:r>
              <a:rPr lang="en-US" dirty="0"/>
              <a:t> contribute to atomic flux</a:t>
            </a:r>
          </a:p>
          <a:p>
            <a:pPr>
              <a:spcBef>
                <a:spcPts val="1200"/>
              </a:spcBef>
            </a:pPr>
            <a:endParaRPr lang="en-US" dirty="0"/>
          </a:p>
          <a:p>
            <a:pPr>
              <a:spcBef>
                <a:spcPts val="1200"/>
              </a:spcBef>
            </a:pPr>
            <a:endParaRPr lang="en-US" dirty="0"/>
          </a:p>
          <a:p>
            <a:pPr>
              <a:spcBef>
                <a:spcPts val="1200"/>
              </a:spcBef>
            </a:pPr>
            <a:endParaRPr lang="en-US" dirty="0"/>
          </a:p>
          <a:p>
            <a:pPr>
              <a:spcBef>
                <a:spcPts val="1200"/>
              </a:spcBef>
            </a:pPr>
            <a:r>
              <a:rPr lang="en-US" dirty="0" err="1"/>
              <a:t>Interdiffusion</a:t>
            </a:r>
            <a:r>
              <a:rPr lang="en-US" dirty="0"/>
              <a:t> coefficient for a binary alloy</a:t>
            </a:r>
          </a:p>
          <a:p>
            <a:pPr>
              <a:spcBef>
                <a:spcPts val="1200"/>
              </a:spcBef>
            </a:pPr>
            <a:endParaRPr lang="en-US" sz="2800" dirty="0"/>
          </a:p>
          <a:p>
            <a:pPr>
              <a:spcBef>
                <a:spcPts val="1200"/>
              </a:spcBef>
            </a:pPr>
            <a:r>
              <a:rPr lang="en-US" dirty="0"/>
              <a:t>The diffusion coefficient of A approaches that of pure A (the solute) when A is dilute in B</a:t>
            </a:r>
          </a:p>
        </p:txBody>
      </p:sp>
      <p:graphicFrame>
        <p:nvGraphicFramePr>
          <p:cNvPr id="4" name="Object 2"/>
          <p:cNvGraphicFramePr>
            <a:graphicFrameLocks noChangeAspect="1"/>
          </p:cNvGraphicFramePr>
          <p:nvPr>
            <p:extLst>
              <p:ext uri="{D42A27DB-BD31-4B8C-83A1-F6EECF244321}">
                <p14:modId xmlns:p14="http://schemas.microsoft.com/office/powerpoint/2010/main" val="2048079402"/>
              </p:ext>
            </p:extLst>
          </p:nvPr>
        </p:nvGraphicFramePr>
        <p:xfrm>
          <a:off x="838200" y="2349500"/>
          <a:ext cx="4840288" cy="1422400"/>
        </p:xfrm>
        <a:graphic>
          <a:graphicData uri="http://schemas.openxmlformats.org/presentationml/2006/ole">
            <mc:AlternateContent xmlns:mc="http://schemas.openxmlformats.org/markup-compatibility/2006">
              <mc:Choice xmlns:v="urn:schemas-microsoft-com:vml" Requires="v">
                <p:oleObj spid="_x0000_s10243" name="Equation" r:id="rId3" imgW="2679480" imgH="812520" progId="Equation.DSMT4">
                  <p:embed/>
                </p:oleObj>
              </mc:Choice>
              <mc:Fallback>
                <p:oleObj name="Equation" r:id="rId3" imgW="2679480" imgH="812520" progId="Equation.DSMT4">
                  <p:embed/>
                  <p:pic>
                    <p:nvPicPr>
                      <p:cNvPr id="4" name="Object 2"/>
                      <p:cNvPicPr>
                        <a:picLocks noChangeAspect="1" noChangeArrowheads="1"/>
                      </p:cNvPicPr>
                      <p:nvPr/>
                    </p:nvPicPr>
                    <p:blipFill>
                      <a:blip r:embed="rId4"/>
                      <a:srcRect/>
                      <a:stretch>
                        <a:fillRect/>
                      </a:stretch>
                    </p:blipFill>
                    <p:spPr bwMode="auto">
                      <a:xfrm>
                        <a:off x="838200" y="2349500"/>
                        <a:ext cx="4840288" cy="1422400"/>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2062219755"/>
              </p:ext>
            </p:extLst>
          </p:nvPr>
        </p:nvGraphicFramePr>
        <p:xfrm>
          <a:off x="865468" y="4454138"/>
          <a:ext cx="1973263" cy="422275"/>
        </p:xfrm>
        <a:graphic>
          <a:graphicData uri="http://schemas.openxmlformats.org/presentationml/2006/ole">
            <mc:AlternateContent xmlns:mc="http://schemas.openxmlformats.org/markup-compatibility/2006">
              <mc:Choice xmlns:v="urn:schemas-microsoft-com:vml" Requires="v">
                <p:oleObj spid="_x0000_s10244" name="Equation" r:id="rId5" imgW="1091880" imgH="241200" progId="Equation.DSMT4">
                  <p:embed/>
                </p:oleObj>
              </mc:Choice>
              <mc:Fallback>
                <p:oleObj name="Equation" r:id="rId5" imgW="1091880" imgH="241200" progId="Equation.DSMT4">
                  <p:embed/>
                  <p:pic>
                    <p:nvPicPr>
                      <p:cNvPr id="5" name="Object 2"/>
                      <p:cNvPicPr>
                        <a:picLocks noChangeAspect="1" noChangeArrowheads="1"/>
                      </p:cNvPicPr>
                      <p:nvPr/>
                    </p:nvPicPr>
                    <p:blipFill>
                      <a:blip r:embed="rId6"/>
                      <a:srcRect/>
                      <a:stretch>
                        <a:fillRect/>
                      </a:stretch>
                    </p:blipFill>
                    <p:spPr bwMode="auto">
                      <a:xfrm>
                        <a:off x="865468" y="4454138"/>
                        <a:ext cx="1973263" cy="422275"/>
                      </a:xfrm>
                      <a:prstGeom prst="rect">
                        <a:avLst/>
                      </a:prstGeom>
                      <a:noFill/>
                      <a:extLst/>
                    </p:spPr>
                  </p:pic>
                </p:oleObj>
              </mc:Fallback>
            </mc:AlternateContent>
          </a:graphicData>
        </a:graphic>
      </p:graphicFrame>
      <p:sp>
        <p:nvSpPr>
          <p:cNvPr id="6" name="TextBox 5"/>
          <p:cNvSpPr txBox="1"/>
          <p:nvPr/>
        </p:nvSpPr>
        <p:spPr>
          <a:xfrm>
            <a:off x="3115009" y="4457536"/>
            <a:ext cx="2066591" cy="400110"/>
          </a:xfrm>
          <a:prstGeom prst="rect">
            <a:avLst/>
          </a:prstGeom>
          <a:noFill/>
        </p:spPr>
        <p:txBody>
          <a:bodyPr wrap="none" rtlCol="0">
            <a:spAutoFit/>
          </a:bodyPr>
          <a:lstStyle/>
          <a:p>
            <a:pPr algn="ctr"/>
            <a:r>
              <a:rPr lang="en-US" sz="2000" dirty="0"/>
              <a:t>Darken equation</a:t>
            </a:r>
          </a:p>
        </p:txBody>
      </p:sp>
    </p:spTree>
    <p:extLst>
      <p:ext uri="{BB962C8B-B14F-4D97-AF65-F5344CB8AC3E}">
        <p14:creationId xmlns:p14="http://schemas.microsoft.com/office/powerpoint/2010/main" val="3051358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84"/>
            <a:ext cx="8153400" cy="990600"/>
          </a:xfrm>
        </p:spPr>
        <p:txBody>
          <a:bodyPr/>
          <a:lstStyle/>
          <a:p>
            <a:r>
              <a:rPr lang="en-US" dirty="0" err="1"/>
              <a:t>Interdiffusion</a:t>
            </a:r>
            <a:r>
              <a:rPr lang="en-US" dirty="0"/>
              <a:t> in ionic solids</a:t>
            </a:r>
          </a:p>
        </p:txBody>
      </p:sp>
      <p:sp>
        <p:nvSpPr>
          <p:cNvPr id="5" name="Content Placeholder 2"/>
          <p:cNvSpPr>
            <a:spLocks noGrp="1"/>
          </p:cNvSpPr>
          <p:nvPr>
            <p:ph idx="1"/>
          </p:nvPr>
        </p:nvSpPr>
        <p:spPr>
          <a:xfrm>
            <a:off x="457200" y="1554095"/>
            <a:ext cx="3810001" cy="3165815"/>
          </a:xfrm>
        </p:spPr>
        <p:txBody>
          <a:bodyPr/>
          <a:lstStyle/>
          <a:p>
            <a:r>
              <a:rPr lang="en-US" sz="2000" dirty="0"/>
              <a:t>Ion exchange in salt bath</a:t>
            </a:r>
          </a:p>
          <a:p>
            <a:r>
              <a:rPr lang="en-US" sz="2000" dirty="0" err="1"/>
              <a:t>Interdiffusion</a:t>
            </a:r>
            <a:r>
              <a:rPr lang="en-US" sz="2000" dirty="0"/>
              <a:t> process</a:t>
            </a:r>
            <a:endParaRPr lang="en-US" sz="4400" dirty="0"/>
          </a:p>
          <a:p>
            <a:endParaRPr lang="en-US" sz="4400" dirty="0"/>
          </a:p>
          <a:p>
            <a:endParaRPr lang="en-US" sz="4400" dirty="0"/>
          </a:p>
          <a:p>
            <a:endParaRPr lang="en-US" sz="4000" dirty="0"/>
          </a:p>
          <a:p>
            <a:pPr marL="684213" lvl="1"/>
            <a:r>
              <a:rPr lang="en-US" dirty="0"/>
              <a:t>Kinetics limited by slow-moving ion species</a:t>
            </a:r>
          </a:p>
        </p:txBody>
      </p:sp>
      <p:graphicFrame>
        <p:nvGraphicFramePr>
          <p:cNvPr id="6" name="Object 5"/>
          <p:cNvGraphicFramePr>
            <a:graphicFrameLocks noChangeAspect="1"/>
          </p:cNvGraphicFramePr>
          <p:nvPr>
            <p:extLst>
              <p:ext uri="{D42A27DB-BD31-4B8C-83A1-F6EECF244321}">
                <p14:modId xmlns:p14="http://schemas.microsoft.com/office/powerpoint/2010/main" val="1521031592"/>
              </p:ext>
            </p:extLst>
          </p:nvPr>
        </p:nvGraphicFramePr>
        <p:xfrm>
          <a:off x="862453" y="2430463"/>
          <a:ext cx="2439988" cy="782637"/>
        </p:xfrm>
        <a:graphic>
          <a:graphicData uri="http://schemas.openxmlformats.org/presentationml/2006/ole">
            <mc:AlternateContent xmlns:mc="http://schemas.openxmlformats.org/markup-compatibility/2006">
              <mc:Choice xmlns:v="urn:schemas-microsoft-com:vml" Requires="v">
                <p:oleObj spid="_x0000_s11268" name="Equation" r:id="rId4" imgW="1257120" imgH="431640" progId="Equation.DSMT4">
                  <p:embed/>
                </p:oleObj>
              </mc:Choice>
              <mc:Fallback>
                <p:oleObj name="Equation" r:id="rId4" imgW="1257120" imgH="431640" progId="Equation.DSMT4">
                  <p:embed/>
                  <p:pic>
                    <p:nvPicPr>
                      <p:cNvPr id="6" name="Object 5"/>
                      <p:cNvPicPr>
                        <a:picLocks noChangeAspect="1" noChangeArrowheads="1"/>
                      </p:cNvPicPr>
                      <p:nvPr/>
                    </p:nvPicPr>
                    <p:blipFill>
                      <a:blip r:embed="rId5"/>
                      <a:srcRect/>
                      <a:stretch>
                        <a:fillRect/>
                      </a:stretch>
                    </p:blipFill>
                    <p:spPr bwMode="auto">
                      <a:xfrm>
                        <a:off x="862453" y="2430463"/>
                        <a:ext cx="2439988"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02740191"/>
              </p:ext>
            </p:extLst>
          </p:nvPr>
        </p:nvGraphicFramePr>
        <p:xfrm>
          <a:off x="833691" y="4038600"/>
          <a:ext cx="1331913" cy="484188"/>
        </p:xfrm>
        <a:graphic>
          <a:graphicData uri="http://schemas.openxmlformats.org/presentationml/2006/ole">
            <mc:AlternateContent xmlns:mc="http://schemas.openxmlformats.org/markup-compatibility/2006">
              <mc:Choice xmlns:v="urn:schemas-microsoft-com:vml" Requires="v">
                <p:oleObj spid="_x0000_s11269" name="Equation" r:id="rId6" imgW="685800" imgH="266400" progId="Equation.DSMT4">
                  <p:embed/>
                </p:oleObj>
              </mc:Choice>
              <mc:Fallback>
                <p:oleObj name="Equation" r:id="rId6" imgW="685800" imgH="266400" progId="Equation.DSMT4">
                  <p:embed/>
                  <p:pic>
                    <p:nvPicPr>
                      <p:cNvPr id="8" name="Object 7"/>
                      <p:cNvPicPr>
                        <a:picLocks noChangeAspect="1" noChangeArrowheads="1"/>
                      </p:cNvPicPr>
                      <p:nvPr/>
                    </p:nvPicPr>
                    <p:blipFill>
                      <a:blip r:embed="rId7"/>
                      <a:srcRect/>
                      <a:stretch>
                        <a:fillRect/>
                      </a:stretch>
                    </p:blipFill>
                    <p:spPr bwMode="auto">
                      <a:xfrm>
                        <a:off x="833691" y="4038600"/>
                        <a:ext cx="1331913"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57200" y="5374448"/>
            <a:ext cx="4217821" cy="400110"/>
          </a:xfrm>
          <a:prstGeom prst="rect">
            <a:avLst/>
          </a:prstGeom>
        </p:spPr>
        <p:txBody>
          <a:bodyPr wrap="none">
            <a:spAutoFit/>
          </a:bodyPr>
          <a:lstStyle/>
          <a:p>
            <a:pPr marL="342900" lvl="0" indent="-342900" fontAlgn="base">
              <a:spcBef>
                <a:spcPts val="800"/>
              </a:spcBef>
              <a:spcAft>
                <a:spcPct val="0"/>
              </a:spcAft>
              <a:buClr>
                <a:srgbClr val="1F497D"/>
              </a:buClr>
              <a:buSzPct val="75000"/>
              <a:buFont typeface="Wingdings" pitchFamily="2" charset="2"/>
              <a:buChar char="n"/>
            </a:pPr>
            <a:r>
              <a:rPr lang="en-US" sz="2000" kern="0" dirty="0">
                <a:solidFill>
                  <a:prstClr val="black"/>
                </a:solidFill>
              </a:rPr>
              <a:t>Charge neutrality at steady state</a:t>
            </a:r>
          </a:p>
        </p:txBody>
      </p:sp>
      <p:graphicFrame>
        <p:nvGraphicFramePr>
          <p:cNvPr id="11" name="Object 2"/>
          <p:cNvGraphicFramePr>
            <a:graphicFrameLocks noChangeAspect="1"/>
          </p:cNvGraphicFramePr>
          <p:nvPr>
            <p:extLst>
              <p:ext uri="{D42A27DB-BD31-4B8C-83A1-F6EECF244321}">
                <p14:modId xmlns:p14="http://schemas.microsoft.com/office/powerpoint/2010/main" val="1371851680"/>
              </p:ext>
            </p:extLst>
          </p:nvPr>
        </p:nvGraphicFramePr>
        <p:xfrm>
          <a:off x="4651375" y="5402366"/>
          <a:ext cx="1444625" cy="400050"/>
        </p:xfrm>
        <a:graphic>
          <a:graphicData uri="http://schemas.openxmlformats.org/presentationml/2006/ole">
            <mc:AlternateContent xmlns:mc="http://schemas.openxmlformats.org/markup-compatibility/2006">
              <mc:Choice xmlns:v="urn:schemas-microsoft-com:vml" Requires="v">
                <p:oleObj spid="_x0000_s11270" name="Equation" r:id="rId8" imgW="799920" imgH="228600" progId="Equation.DSMT4">
                  <p:embed/>
                </p:oleObj>
              </mc:Choice>
              <mc:Fallback>
                <p:oleObj name="Equation" r:id="rId8" imgW="799920" imgH="228600" progId="Equation.DSMT4">
                  <p:embed/>
                  <p:pic>
                    <p:nvPicPr>
                      <p:cNvPr id="11" name="Object 2"/>
                      <p:cNvPicPr>
                        <a:picLocks noChangeAspect="1" noChangeArrowheads="1"/>
                      </p:cNvPicPr>
                      <p:nvPr/>
                    </p:nvPicPr>
                    <p:blipFill>
                      <a:blip r:embed="rId9"/>
                      <a:srcRect/>
                      <a:stretch>
                        <a:fillRect/>
                      </a:stretch>
                    </p:blipFill>
                    <p:spPr bwMode="auto">
                      <a:xfrm>
                        <a:off x="4651375" y="5402366"/>
                        <a:ext cx="1444625" cy="400050"/>
                      </a:xfrm>
                      <a:prstGeom prst="rect">
                        <a:avLst/>
                      </a:prstGeom>
                      <a:noFill/>
                      <a:extLst/>
                    </p:spPr>
                  </p:pic>
                </p:oleObj>
              </mc:Fallback>
            </mc:AlternateContent>
          </a:graphicData>
        </a:graphic>
      </p:graphicFrame>
      <p:sp>
        <p:nvSpPr>
          <p:cNvPr id="13" name="Rectangle 12"/>
          <p:cNvSpPr/>
          <p:nvPr/>
        </p:nvSpPr>
        <p:spPr>
          <a:xfrm>
            <a:off x="762000" y="3284284"/>
            <a:ext cx="3200400" cy="707886"/>
          </a:xfrm>
          <a:prstGeom prst="rect">
            <a:avLst/>
          </a:prstGeom>
        </p:spPr>
        <p:txBody>
          <a:bodyPr wrap="square">
            <a:spAutoFit/>
          </a:bodyPr>
          <a:lstStyle/>
          <a:p>
            <a:r>
              <a:rPr lang="en-US" sz="2000" kern="0" dirty="0">
                <a:solidFill>
                  <a:prstClr val="black"/>
                </a:solidFill>
              </a:rPr>
              <a:t>Nernst-Planck equation for diffusion in ionic crystals</a:t>
            </a:r>
            <a:endParaRPr lang="en-US" sz="1600" dirty="0"/>
          </a:p>
        </p:txBody>
      </p:sp>
      <p:pic>
        <p:nvPicPr>
          <p:cNvPr id="10" name="Picture 9">
            <a:extLst>
              <a:ext uri="{FF2B5EF4-FFF2-40B4-BE49-F238E27FC236}">
                <a16:creationId xmlns:a16="http://schemas.microsoft.com/office/drawing/2014/main" id="{75F6CDF9-3FEF-4205-8E75-0933F2F470AD}"/>
              </a:ext>
            </a:extLst>
          </p:cNvPr>
          <p:cNvPicPr>
            <a:picLocks noChangeAspect="1"/>
          </p:cNvPicPr>
          <p:nvPr/>
        </p:nvPicPr>
        <p:blipFill rotWithShape="1">
          <a:blip r:embed="rId10">
            <a:extLst>
              <a:ext uri="{28A0092B-C50C-407E-A947-70E740481C1C}">
                <a14:useLocalDpi xmlns:a14="http://schemas.microsoft.com/office/drawing/2010/main" val="0"/>
              </a:ext>
            </a:extLst>
          </a:blip>
          <a:srcRect b="4878"/>
          <a:stretch/>
        </p:blipFill>
        <p:spPr>
          <a:xfrm>
            <a:off x="4191000" y="1600200"/>
            <a:ext cx="4503717" cy="2971800"/>
          </a:xfrm>
          <a:prstGeom prst="rect">
            <a:avLst/>
          </a:prstGeom>
        </p:spPr>
      </p:pic>
      <p:sp>
        <p:nvSpPr>
          <p:cNvPr id="12" name="TextBox 11">
            <a:extLst>
              <a:ext uri="{FF2B5EF4-FFF2-40B4-BE49-F238E27FC236}">
                <a16:creationId xmlns:a16="http://schemas.microsoft.com/office/drawing/2014/main" id="{6C22FCDA-2388-4C0F-833A-38FD0AA6018C}"/>
              </a:ext>
            </a:extLst>
          </p:cNvPr>
          <p:cNvSpPr txBox="1"/>
          <p:nvPr/>
        </p:nvSpPr>
        <p:spPr>
          <a:xfrm>
            <a:off x="7956061" y="4616940"/>
            <a:ext cx="657552" cy="276999"/>
          </a:xfrm>
          <a:prstGeom prst="rect">
            <a:avLst/>
          </a:prstGeom>
          <a:noFill/>
        </p:spPr>
        <p:txBody>
          <a:bodyPr wrap="none" rtlCol="0">
            <a:spAutoFit/>
          </a:bodyPr>
          <a:lstStyle/>
          <a:p>
            <a:r>
              <a:rPr lang="en-US" sz="1200" dirty="0"/>
              <a:t>© BCE</a:t>
            </a:r>
          </a:p>
        </p:txBody>
      </p:sp>
    </p:spTree>
    <p:extLst>
      <p:ext uri="{BB962C8B-B14F-4D97-AF65-F5344CB8AC3E}">
        <p14:creationId xmlns:p14="http://schemas.microsoft.com/office/powerpoint/2010/main" val="3180124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Vacancy mechanism (substitutional diffusion)</a:t>
            </a:r>
          </a:p>
        </p:txBody>
      </p:sp>
      <p:sp>
        <p:nvSpPr>
          <p:cNvPr id="4" name="Oval 3"/>
          <p:cNvSpPr/>
          <p:nvPr/>
        </p:nvSpPr>
        <p:spPr bwMode="auto">
          <a:xfrm>
            <a:off x="828489" y="220774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Oval 4"/>
          <p:cNvSpPr/>
          <p:nvPr/>
        </p:nvSpPr>
        <p:spPr bwMode="auto">
          <a:xfrm>
            <a:off x="1361889" y="220774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 name="Straight Connector 5"/>
          <p:cNvCxnSpPr>
            <a:stCxn id="4" idx="6"/>
            <a:endCxn id="5" idx="2"/>
          </p:cNvCxnSpPr>
          <p:nvPr/>
        </p:nvCxnSpPr>
        <p:spPr bwMode="auto">
          <a:xfrm>
            <a:off x="1133289" y="236014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Oval 6"/>
          <p:cNvSpPr/>
          <p:nvPr/>
        </p:nvSpPr>
        <p:spPr bwMode="auto">
          <a:xfrm>
            <a:off x="828489" y="266494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Oval 7"/>
          <p:cNvSpPr/>
          <p:nvPr/>
        </p:nvSpPr>
        <p:spPr bwMode="auto">
          <a:xfrm>
            <a:off x="1361889" y="266494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 name="Straight Connector 8"/>
          <p:cNvCxnSpPr>
            <a:stCxn id="4" idx="4"/>
            <a:endCxn id="7" idx="0"/>
          </p:cNvCxnSpPr>
          <p:nvPr/>
        </p:nvCxnSpPr>
        <p:spPr bwMode="auto">
          <a:xfrm>
            <a:off x="980889" y="251254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5" idx="4"/>
            <a:endCxn id="8" idx="0"/>
          </p:cNvCxnSpPr>
          <p:nvPr/>
        </p:nvCxnSpPr>
        <p:spPr bwMode="auto">
          <a:xfrm>
            <a:off x="1514289" y="251254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7" idx="6"/>
            <a:endCxn id="8" idx="2"/>
          </p:cNvCxnSpPr>
          <p:nvPr/>
        </p:nvCxnSpPr>
        <p:spPr bwMode="auto">
          <a:xfrm>
            <a:off x="1133289" y="281734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Oval 11"/>
          <p:cNvSpPr/>
          <p:nvPr/>
        </p:nvSpPr>
        <p:spPr bwMode="auto">
          <a:xfrm>
            <a:off x="1895289" y="220774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 name="Straight Connector 12"/>
          <p:cNvCxnSpPr>
            <a:endCxn id="12" idx="2"/>
          </p:cNvCxnSpPr>
          <p:nvPr/>
        </p:nvCxnSpPr>
        <p:spPr bwMode="auto">
          <a:xfrm>
            <a:off x="1666689" y="236014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a:stCxn id="12" idx="4"/>
          </p:cNvCxnSpPr>
          <p:nvPr/>
        </p:nvCxnSpPr>
        <p:spPr bwMode="auto">
          <a:xfrm>
            <a:off x="2047689" y="251254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666689" y="281734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a:stCxn id="7" idx="4"/>
          </p:cNvCxnSpPr>
          <p:nvPr/>
        </p:nvCxnSpPr>
        <p:spPr bwMode="auto">
          <a:xfrm>
            <a:off x="980889" y="296974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a:stCxn id="8" idx="4"/>
          </p:cNvCxnSpPr>
          <p:nvPr/>
        </p:nvCxnSpPr>
        <p:spPr bwMode="auto">
          <a:xfrm>
            <a:off x="1514289" y="296974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2047689" y="296974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 name="Oval 18"/>
          <p:cNvSpPr/>
          <p:nvPr/>
        </p:nvSpPr>
        <p:spPr bwMode="auto">
          <a:xfrm>
            <a:off x="2428689" y="220774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0" name="Straight Connector 19"/>
          <p:cNvCxnSpPr>
            <a:endCxn id="19" idx="2"/>
          </p:cNvCxnSpPr>
          <p:nvPr/>
        </p:nvCxnSpPr>
        <p:spPr bwMode="auto">
          <a:xfrm>
            <a:off x="2200089" y="236014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a:stCxn id="19" idx="4"/>
            <a:endCxn id="101" idx="0"/>
          </p:cNvCxnSpPr>
          <p:nvPr/>
        </p:nvCxnSpPr>
        <p:spPr bwMode="auto">
          <a:xfrm>
            <a:off x="2581089" y="251254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a:endCxn id="101" idx="2"/>
          </p:cNvCxnSpPr>
          <p:nvPr/>
        </p:nvCxnSpPr>
        <p:spPr bwMode="auto">
          <a:xfrm>
            <a:off x="2200089" y="281734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Oval 22"/>
          <p:cNvSpPr/>
          <p:nvPr/>
        </p:nvSpPr>
        <p:spPr bwMode="auto">
          <a:xfrm>
            <a:off x="2962089" y="220774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4" name="Straight Connector 23"/>
          <p:cNvCxnSpPr>
            <a:endCxn id="23" idx="2"/>
          </p:cNvCxnSpPr>
          <p:nvPr/>
        </p:nvCxnSpPr>
        <p:spPr bwMode="auto">
          <a:xfrm>
            <a:off x="2733489" y="236014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Oval 24"/>
          <p:cNvSpPr/>
          <p:nvPr/>
        </p:nvSpPr>
        <p:spPr bwMode="auto">
          <a:xfrm>
            <a:off x="2962089" y="266494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6" name="Straight Connector 25"/>
          <p:cNvCxnSpPr>
            <a:stCxn id="23" idx="4"/>
            <a:endCxn id="25" idx="0"/>
          </p:cNvCxnSpPr>
          <p:nvPr/>
        </p:nvCxnSpPr>
        <p:spPr bwMode="auto">
          <a:xfrm>
            <a:off x="3114489" y="251254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a:endCxn id="25" idx="2"/>
          </p:cNvCxnSpPr>
          <p:nvPr/>
        </p:nvCxnSpPr>
        <p:spPr bwMode="auto">
          <a:xfrm>
            <a:off x="2733489" y="281734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a:stCxn id="101" idx="4"/>
          </p:cNvCxnSpPr>
          <p:nvPr/>
        </p:nvCxnSpPr>
        <p:spPr bwMode="auto">
          <a:xfrm>
            <a:off x="2581089" y="296974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a:stCxn id="25" idx="4"/>
          </p:cNvCxnSpPr>
          <p:nvPr/>
        </p:nvCxnSpPr>
        <p:spPr bwMode="auto">
          <a:xfrm>
            <a:off x="3114489" y="296974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Oval 29"/>
          <p:cNvSpPr/>
          <p:nvPr/>
        </p:nvSpPr>
        <p:spPr bwMode="auto">
          <a:xfrm>
            <a:off x="828489" y="17526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 name="Oval 30"/>
          <p:cNvSpPr/>
          <p:nvPr/>
        </p:nvSpPr>
        <p:spPr bwMode="auto">
          <a:xfrm>
            <a:off x="1361889" y="17526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2" name="Straight Connector 31"/>
          <p:cNvCxnSpPr>
            <a:stCxn id="30" idx="6"/>
            <a:endCxn id="31" idx="2"/>
          </p:cNvCxnSpPr>
          <p:nvPr/>
        </p:nvCxnSpPr>
        <p:spPr bwMode="auto">
          <a:xfrm>
            <a:off x="1133289" y="19050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a:stCxn id="30" idx="4"/>
          </p:cNvCxnSpPr>
          <p:nvPr/>
        </p:nvCxnSpPr>
        <p:spPr bwMode="auto">
          <a:xfrm>
            <a:off x="980889" y="2057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a:stCxn id="31" idx="4"/>
          </p:cNvCxnSpPr>
          <p:nvPr/>
        </p:nvCxnSpPr>
        <p:spPr bwMode="auto">
          <a:xfrm>
            <a:off x="1514289" y="2057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5" name="Oval 34"/>
          <p:cNvSpPr/>
          <p:nvPr/>
        </p:nvSpPr>
        <p:spPr bwMode="auto">
          <a:xfrm>
            <a:off x="1895289" y="17526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6" name="Straight Connector 35"/>
          <p:cNvCxnSpPr>
            <a:endCxn id="35" idx="2"/>
          </p:cNvCxnSpPr>
          <p:nvPr/>
        </p:nvCxnSpPr>
        <p:spPr bwMode="auto">
          <a:xfrm>
            <a:off x="1666689" y="19050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a:stCxn id="35" idx="4"/>
          </p:cNvCxnSpPr>
          <p:nvPr/>
        </p:nvCxnSpPr>
        <p:spPr bwMode="auto">
          <a:xfrm>
            <a:off x="2047689" y="2057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Oval 37"/>
          <p:cNvSpPr/>
          <p:nvPr/>
        </p:nvSpPr>
        <p:spPr bwMode="auto">
          <a:xfrm>
            <a:off x="2428689" y="17526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9" name="Straight Connector 38"/>
          <p:cNvCxnSpPr>
            <a:endCxn id="38" idx="2"/>
          </p:cNvCxnSpPr>
          <p:nvPr/>
        </p:nvCxnSpPr>
        <p:spPr bwMode="auto">
          <a:xfrm>
            <a:off x="2200089" y="19050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a:stCxn id="38" idx="4"/>
          </p:cNvCxnSpPr>
          <p:nvPr/>
        </p:nvCxnSpPr>
        <p:spPr bwMode="auto">
          <a:xfrm>
            <a:off x="2581089" y="2057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1" name="Oval 40"/>
          <p:cNvSpPr/>
          <p:nvPr/>
        </p:nvSpPr>
        <p:spPr bwMode="auto">
          <a:xfrm>
            <a:off x="2962089" y="1752600"/>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2" name="Straight Connector 41"/>
          <p:cNvCxnSpPr>
            <a:endCxn id="41" idx="2"/>
          </p:cNvCxnSpPr>
          <p:nvPr/>
        </p:nvCxnSpPr>
        <p:spPr bwMode="auto">
          <a:xfrm>
            <a:off x="2733489" y="1905000"/>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a:stCxn id="41" idx="4"/>
          </p:cNvCxnSpPr>
          <p:nvPr/>
        </p:nvCxnSpPr>
        <p:spPr bwMode="auto">
          <a:xfrm>
            <a:off x="3114489" y="20574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4" name="Oval 43"/>
          <p:cNvSpPr/>
          <p:nvPr/>
        </p:nvSpPr>
        <p:spPr bwMode="auto">
          <a:xfrm>
            <a:off x="828489" y="314170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Oval 44"/>
          <p:cNvSpPr/>
          <p:nvPr/>
        </p:nvSpPr>
        <p:spPr bwMode="auto">
          <a:xfrm>
            <a:off x="1361889" y="314170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6" name="Straight Connector 45"/>
          <p:cNvCxnSpPr>
            <a:endCxn id="44" idx="0"/>
          </p:cNvCxnSpPr>
          <p:nvPr/>
        </p:nvCxnSpPr>
        <p:spPr bwMode="auto">
          <a:xfrm>
            <a:off x="980889" y="298930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a:endCxn id="45" idx="0"/>
          </p:cNvCxnSpPr>
          <p:nvPr/>
        </p:nvCxnSpPr>
        <p:spPr bwMode="auto">
          <a:xfrm>
            <a:off x="1514289" y="298930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a:stCxn id="44" idx="6"/>
            <a:endCxn id="45" idx="2"/>
          </p:cNvCxnSpPr>
          <p:nvPr/>
        </p:nvCxnSpPr>
        <p:spPr bwMode="auto">
          <a:xfrm>
            <a:off x="1133289" y="329410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9" name="Oval 48"/>
          <p:cNvSpPr/>
          <p:nvPr/>
        </p:nvSpPr>
        <p:spPr bwMode="auto">
          <a:xfrm>
            <a:off x="1895289" y="314170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0" name="Straight Connector 49"/>
          <p:cNvCxnSpPr>
            <a:endCxn id="49" idx="0"/>
          </p:cNvCxnSpPr>
          <p:nvPr/>
        </p:nvCxnSpPr>
        <p:spPr bwMode="auto">
          <a:xfrm>
            <a:off x="2047689" y="298930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a:endCxn id="49" idx="2"/>
          </p:cNvCxnSpPr>
          <p:nvPr/>
        </p:nvCxnSpPr>
        <p:spPr bwMode="auto">
          <a:xfrm>
            <a:off x="1666689" y="329410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2" name="Oval 51"/>
          <p:cNvSpPr/>
          <p:nvPr/>
        </p:nvSpPr>
        <p:spPr bwMode="auto">
          <a:xfrm>
            <a:off x="828489" y="359890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Oval 52"/>
          <p:cNvSpPr/>
          <p:nvPr/>
        </p:nvSpPr>
        <p:spPr bwMode="auto">
          <a:xfrm>
            <a:off x="1361889" y="359890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4" name="Straight Connector 53"/>
          <p:cNvCxnSpPr>
            <a:stCxn id="44" idx="4"/>
            <a:endCxn id="52" idx="0"/>
          </p:cNvCxnSpPr>
          <p:nvPr/>
        </p:nvCxnSpPr>
        <p:spPr bwMode="auto">
          <a:xfrm>
            <a:off x="980889" y="344650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p:cNvCxnSpPr>
            <a:stCxn id="45" idx="4"/>
            <a:endCxn id="53" idx="0"/>
          </p:cNvCxnSpPr>
          <p:nvPr/>
        </p:nvCxnSpPr>
        <p:spPr bwMode="auto">
          <a:xfrm>
            <a:off x="1514289" y="344650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p:cNvCxnSpPr>
            <a:stCxn id="52" idx="6"/>
            <a:endCxn id="53" idx="2"/>
          </p:cNvCxnSpPr>
          <p:nvPr/>
        </p:nvCxnSpPr>
        <p:spPr bwMode="auto">
          <a:xfrm>
            <a:off x="1133289" y="375130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7" name="Oval 56"/>
          <p:cNvSpPr/>
          <p:nvPr/>
        </p:nvSpPr>
        <p:spPr bwMode="auto">
          <a:xfrm>
            <a:off x="1895289" y="359890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8" name="Straight Connector 57"/>
          <p:cNvCxnSpPr>
            <a:stCxn id="49" idx="4"/>
            <a:endCxn id="57" idx="0"/>
          </p:cNvCxnSpPr>
          <p:nvPr/>
        </p:nvCxnSpPr>
        <p:spPr bwMode="auto">
          <a:xfrm>
            <a:off x="2047689" y="344650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a:endCxn id="57" idx="2"/>
          </p:cNvCxnSpPr>
          <p:nvPr/>
        </p:nvCxnSpPr>
        <p:spPr bwMode="auto">
          <a:xfrm>
            <a:off x="1666689" y="375130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p:cNvCxnSpPr>
            <a:endCxn id="102" idx="0"/>
          </p:cNvCxnSpPr>
          <p:nvPr/>
        </p:nvCxnSpPr>
        <p:spPr bwMode="auto">
          <a:xfrm>
            <a:off x="2581089" y="298930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a:endCxn id="102" idx="2"/>
          </p:cNvCxnSpPr>
          <p:nvPr/>
        </p:nvCxnSpPr>
        <p:spPr bwMode="auto">
          <a:xfrm>
            <a:off x="2200089" y="329410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2" name="Oval 61"/>
          <p:cNvSpPr/>
          <p:nvPr/>
        </p:nvSpPr>
        <p:spPr bwMode="auto">
          <a:xfrm>
            <a:off x="2962089" y="314170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3" name="Straight Connector 62"/>
          <p:cNvCxnSpPr>
            <a:endCxn id="62" idx="0"/>
          </p:cNvCxnSpPr>
          <p:nvPr/>
        </p:nvCxnSpPr>
        <p:spPr bwMode="auto">
          <a:xfrm>
            <a:off x="3114489" y="298930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Connector 63"/>
          <p:cNvCxnSpPr>
            <a:endCxn id="62" idx="2"/>
          </p:cNvCxnSpPr>
          <p:nvPr/>
        </p:nvCxnSpPr>
        <p:spPr bwMode="auto">
          <a:xfrm>
            <a:off x="2733489" y="329410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a:stCxn id="102" idx="4"/>
            <a:endCxn id="103" idx="0"/>
          </p:cNvCxnSpPr>
          <p:nvPr/>
        </p:nvCxnSpPr>
        <p:spPr bwMode="auto">
          <a:xfrm>
            <a:off x="2581089" y="344650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a:endCxn id="103" idx="2"/>
          </p:cNvCxnSpPr>
          <p:nvPr/>
        </p:nvCxnSpPr>
        <p:spPr bwMode="auto">
          <a:xfrm>
            <a:off x="2200089" y="375130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p:cNvCxnSpPr>
            <a:stCxn id="62" idx="4"/>
            <a:endCxn id="104" idx="0"/>
          </p:cNvCxnSpPr>
          <p:nvPr/>
        </p:nvCxnSpPr>
        <p:spPr bwMode="auto">
          <a:xfrm>
            <a:off x="3114489" y="3446507"/>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a:endCxn id="104" idx="2"/>
          </p:cNvCxnSpPr>
          <p:nvPr/>
        </p:nvCxnSpPr>
        <p:spPr bwMode="auto">
          <a:xfrm>
            <a:off x="2733489" y="3751307"/>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9" name="Oval 68"/>
          <p:cNvSpPr/>
          <p:nvPr/>
        </p:nvSpPr>
        <p:spPr bwMode="auto">
          <a:xfrm>
            <a:off x="832608" y="406846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0" name="Oval 69"/>
          <p:cNvSpPr/>
          <p:nvPr/>
        </p:nvSpPr>
        <p:spPr bwMode="auto">
          <a:xfrm>
            <a:off x="1366008" y="406846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1" name="Straight Connector 70"/>
          <p:cNvCxnSpPr>
            <a:endCxn id="69" idx="0"/>
          </p:cNvCxnSpPr>
          <p:nvPr/>
        </p:nvCxnSpPr>
        <p:spPr bwMode="auto">
          <a:xfrm>
            <a:off x="985008" y="391606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a:endCxn id="70" idx="0"/>
          </p:cNvCxnSpPr>
          <p:nvPr/>
        </p:nvCxnSpPr>
        <p:spPr bwMode="auto">
          <a:xfrm>
            <a:off x="1518408" y="391606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p:cNvCxnSpPr>
            <a:stCxn id="69" idx="6"/>
            <a:endCxn id="70" idx="2"/>
          </p:cNvCxnSpPr>
          <p:nvPr/>
        </p:nvCxnSpPr>
        <p:spPr bwMode="auto">
          <a:xfrm>
            <a:off x="1137408" y="422086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4" name="Oval 73"/>
          <p:cNvSpPr/>
          <p:nvPr/>
        </p:nvSpPr>
        <p:spPr bwMode="auto">
          <a:xfrm>
            <a:off x="1899408" y="406846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5" name="Straight Connector 74"/>
          <p:cNvCxnSpPr>
            <a:endCxn id="74" idx="0"/>
          </p:cNvCxnSpPr>
          <p:nvPr/>
        </p:nvCxnSpPr>
        <p:spPr bwMode="auto">
          <a:xfrm>
            <a:off x="2051808" y="391606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Straight Connector 75"/>
          <p:cNvCxnSpPr>
            <a:endCxn id="74" idx="2"/>
          </p:cNvCxnSpPr>
          <p:nvPr/>
        </p:nvCxnSpPr>
        <p:spPr bwMode="auto">
          <a:xfrm>
            <a:off x="1670808" y="422086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7" name="Oval 76"/>
          <p:cNvSpPr/>
          <p:nvPr/>
        </p:nvSpPr>
        <p:spPr bwMode="auto">
          <a:xfrm>
            <a:off x="2432808" y="406846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8" name="Straight Connector 77"/>
          <p:cNvCxnSpPr>
            <a:endCxn id="77" idx="0"/>
          </p:cNvCxnSpPr>
          <p:nvPr/>
        </p:nvCxnSpPr>
        <p:spPr bwMode="auto">
          <a:xfrm>
            <a:off x="2585208" y="391606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Straight Connector 78"/>
          <p:cNvCxnSpPr>
            <a:endCxn id="77" idx="2"/>
          </p:cNvCxnSpPr>
          <p:nvPr/>
        </p:nvCxnSpPr>
        <p:spPr bwMode="auto">
          <a:xfrm>
            <a:off x="2204208" y="422086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0" name="Oval 79"/>
          <p:cNvSpPr/>
          <p:nvPr/>
        </p:nvSpPr>
        <p:spPr bwMode="auto">
          <a:xfrm>
            <a:off x="2966208" y="4068465"/>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1" name="Straight Connector 80"/>
          <p:cNvCxnSpPr>
            <a:endCxn id="80" idx="0"/>
          </p:cNvCxnSpPr>
          <p:nvPr/>
        </p:nvCxnSpPr>
        <p:spPr bwMode="auto">
          <a:xfrm>
            <a:off x="3118608" y="3916065"/>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a:endCxn id="80" idx="2"/>
          </p:cNvCxnSpPr>
          <p:nvPr/>
        </p:nvCxnSpPr>
        <p:spPr bwMode="auto">
          <a:xfrm>
            <a:off x="2737608" y="4220865"/>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Oval 82"/>
          <p:cNvSpPr/>
          <p:nvPr/>
        </p:nvSpPr>
        <p:spPr bwMode="auto">
          <a:xfrm>
            <a:off x="3501081" y="221473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4" name="Straight Connector 83"/>
          <p:cNvCxnSpPr>
            <a:endCxn id="83" idx="2"/>
          </p:cNvCxnSpPr>
          <p:nvPr/>
        </p:nvCxnSpPr>
        <p:spPr bwMode="auto">
          <a:xfrm>
            <a:off x="3272481" y="236713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5" name="Oval 84"/>
          <p:cNvSpPr/>
          <p:nvPr/>
        </p:nvSpPr>
        <p:spPr bwMode="auto">
          <a:xfrm>
            <a:off x="3501081" y="2671932"/>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6" name="Straight Connector 85"/>
          <p:cNvCxnSpPr>
            <a:stCxn id="83" idx="4"/>
            <a:endCxn id="85" idx="0"/>
          </p:cNvCxnSpPr>
          <p:nvPr/>
        </p:nvCxnSpPr>
        <p:spPr bwMode="auto">
          <a:xfrm>
            <a:off x="3653481" y="251953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Straight Connector 86"/>
          <p:cNvCxnSpPr>
            <a:endCxn id="85" idx="2"/>
          </p:cNvCxnSpPr>
          <p:nvPr/>
        </p:nvCxnSpPr>
        <p:spPr bwMode="auto">
          <a:xfrm>
            <a:off x="3272481" y="2824332"/>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a:stCxn id="85" idx="4"/>
          </p:cNvCxnSpPr>
          <p:nvPr/>
        </p:nvCxnSpPr>
        <p:spPr bwMode="auto">
          <a:xfrm>
            <a:off x="3653481" y="2976732"/>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Oval 88"/>
          <p:cNvSpPr/>
          <p:nvPr/>
        </p:nvSpPr>
        <p:spPr bwMode="auto">
          <a:xfrm>
            <a:off x="3501081" y="175959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0" name="Straight Connector 89"/>
          <p:cNvCxnSpPr>
            <a:endCxn id="89" idx="2"/>
          </p:cNvCxnSpPr>
          <p:nvPr/>
        </p:nvCxnSpPr>
        <p:spPr bwMode="auto">
          <a:xfrm>
            <a:off x="3272481" y="1911991"/>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Straight Connector 90"/>
          <p:cNvCxnSpPr>
            <a:stCxn id="89" idx="4"/>
          </p:cNvCxnSpPr>
          <p:nvPr/>
        </p:nvCxnSpPr>
        <p:spPr bwMode="auto">
          <a:xfrm>
            <a:off x="3653481" y="2064391"/>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Oval 91"/>
          <p:cNvSpPr/>
          <p:nvPr/>
        </p:nvSpPr>
        <p:spPr bwMode="auto">
          <a:xfrm>
            <a:off x="3501081" y="314869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3" name="Straight Connector 92"/>
          <p:cNvCxnSpPr>
            <a:endCxn id="92" idx="0"/>
          </p:cNvCxnSpPr>
          <p:nvPr/>
        </p:nvCxnSpPr>
        <p:spPr bwMode="auto">
          <a:xfrm>
            <a:off x="3653481" y="299629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a:endCxn id="92" idx="2"/>
          </p:cNvCxnSpPr>
          <p:nvPr/>
        </p:nvCxnSpPr>
        <p:spPr bwMode="auto">
          <a:xfrm>
            <a:off x="3272481" y="330109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5" name="Oval 94"/>
          <p:cNvSpPr/>
          <p:nvPr/>
        </p:nvSpPr>
        <p:spPr bwMode="auto">
          <a:xfrm>
            <a:off x="3501081" y="3605898"/>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6" name="Straight Connector 95"/>
          <p:cNvCxnSpPr>
            <a:stCxn id="92" idx="4"/>
            <a:endCxn id="95" idx="0"/>
          </p:cNvCxnSpPr>
          <p:nvPr/>
        </p:nvCxnSpPr>
        <p:spPr bwMode="auto">
          <a:xfrm>
            <a:off x="3653481" y="3453498"/>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Straight Connector 96"/>
          <p:cNvCxnSpPr>
            <a:endCxn id="95" idx="2"/>
          </p:cNvCxnSpPr>
          <p:nvPr/>
        </p:nvCxnSpPr>
        <p:spPr bwMode="auto">
          <a:xfrm>
            <a:off x="3272481" y="3758298"/>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8" name="Oval 97"/>
          <p:cNvSpPr/>
          <p:nvPr/>
        </p:nvSpPr>
        <p:spPr bwMode="auto">
          <a:xfrm>
            <a:off x="3505200" y="4075456"/>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99" name="Straight Connector 98"/>
          <p:cNvCxnSpPr>
            <a:endCxn id="98" idx="0"/>
          </p:cNvCxnSpPr>
          <p:nvPr/>
        </p:nvCxnSpPr>
        <p:spPr bwMode="auto">
          <a:xfrm>
            <a:off x="3657600" y="3923056"/>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Straight Connector 99"/>
          <p:cNvCxnSpPr>
            <a:endCxn id="98" idx="2"/>
          </p:cNvCxnSpPr>
          <p:nvPr/>
        </p:nvCxnSpPr>
        <p:spPr bwMode="auto">
          <a:xfrm>
            <a:off x="3276600" y="4227856"/>
            <a:ext cx="228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1" name="Oval 100"/>
          <p:cNvSpPr/>
          <p:nvPr/>
        </p:nvSpPr>
        <p:spPr bwMode="auto">
          <a:xfrm>
            <a:off x="2428689" y="2664941"/>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2" name="Oval 101"/>
          <p:cNvSpPr/>
          <p:nvPr/>
        </p:nvSpPr>
        <p:spPr bwMode="auto">
          <a:xfrm>
            <a:off x="2428689" y="314170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3" name="Oval 102"/>
          <p:cNvSpPr/>
          <p:nvPr/>
        </p:nvSpPr>
        <p:spPr bwMode="auto">
          <a:xfrm>
            <a:off x="2428689" y="359890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4" name="Oval 103"/>
          <p:cNvSpPr/>
          <p:nvPr/>
        </p:nvSpPr>
        <p:spPr bwMode="auto">
          <a:xfrm>
            <a:off x="2962089" y="3598907"/>
            <a:ext cx="304800" cy="3048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05" name="Picture 9" descr="vacancies_diffusion256.gif"/>
          <p:cNvPicPr>
            <a:picLocks noChangeAspect="1"/>
          </p:cNvPicPr>
          <p:nvPr/>
        </p:nvPicPr>
        <p:blipFill>
          <a:blip r:embed="rId2" cstate="print"/>
          <a:srcRect/>
          <a:stretch>
            <a:fillRect/>
          </a:stretch>
        </p:blipFill>
        <p:spPr bwMode="auto">
          <a:xfrm>
            <a:off x="5101557" y="1675826"/>
            <a:ext cx="2816630" cy="2814889"/>
          </a:xfrm>
          <a:prstGeom prst="rect">
            <a:avLst/>
          </a:prstGeom>
          <a:noFill/>
          <a:ln w="9525">
            <a:noFill/>
            <a:miter lim="800000"/>
            <a:headEnd/>
            <a:tailEnd/>
          </a:ln>
        </p:spPr>
      </p:pic>
      <p:sp>
        <p:nvSpPr>
          <p:cNvPr id="106" name="Rectangle 11"/>
          <p:cNvSpPr>
            <a:spLocks noChangeArrowheads="1"/>
          </p:cNvSpPr>
          <p:nvPr/>
        </p:nvSpPr>
        <p:spPr bwMode="auto">
          <a:xfrm>
            <a:off x="714423" y="4863717"/>
            <a:ext cx="7334250" cy="1446550"/>
          </a:xfrm>
          <a:prstGeom prst="rect">
            <a:avLst/>
          </a:prstGeom>
          <a:noFill/>
          <a:ln w="9525">
            <a:noFill/>
            <a:miter lim="800000"/>
            <a:headEnd/>
            <a:tailEnd/>
          </a:ln>
        </p:spPr>
        <p:txBody>
          <a:bodyPr>
            <a:spAutoFit/>
          </a:bodyPr>
          <a:lstStyle/>
          <a:p>
            <a:pPr algn="just"/>
            <a:r>
              <a:rPr lang="en-US" sz="1600" i="0" dirty="0"/>
              <a:t>Ultra High Vacuum Scanning Tunneling Microscopy movie showing the thermal migration of a single vacancy on a Ge(111)-c(2×8) surface. The vacancy was deliberately created with the STM tip by a slight tip-sample contact.</a:t>
            </a:r>
          </a:p>
          <a:p>
            <a:pPr algn="just"/>
            <a:endParaRPr lang="en-US" sz="1600" i="0" dirty="0"/>
          </a:p>
          <a:p>
            <a:pPr algn="r"/>
            <a:r>
              <a:rPr lang="en-US" sz="1200" dirty="0"/>
              <a:t>Used with permission from the American Physical Society</a:t>
            </a:r>
          </a:p>
          <a:p>
            <a:pPr algn="r"/>
            <a:r>
              <a:rPr lang="en-US" sz="1200" dirty="0" err="1"/>
              <a:t>Brihuega</a:t>
            </a:r>
            <a:r>
              <a:rPr lang="en-US" sz="1200" dirty="0"/>
              <a:t> </a:t>
            </a:r>
            <a:r>
              <a:rPr lang="en-US" sz="1200" i="1" dirty="0"/>
              <a:t>et al.</a:t>
            </a:r>
            <a:r>
              <a:rPr lang="en-US" sz="1200" dirty="0"/>
              <a:t>, </a:t>
            </a:r>
            <a:r>
              <a:rPr lang="en-US" sz="1200" i="1" dirty="0"/>
              <a:t>Phys. Rev. B </a:t>
            </a:r>
            <a:r>
              <a:rPr lang="en-US" sz="1200" b="1" dirty="0"/>
              <a:t>70</a:t>
            </a:r>
            <a:r>
              <a:rPr lang="en-US" sz="1200" dirty="0"/>
              <a:t>, 165410 (2004)</a:t>
            </a:r>
            <a:endParaRPr lang="en-US" sz="1600" dirty="0"/>
          </a:p>
        </p:txBody>
      </p:sp>
    </p:spTree>
    <p:extLst>
      <p:ext uri="{BB962C8B-B14F-4D97-AF65-F5344CB8AC3E}">
        <p14:creationId xmlns:p14="http://schemas.microsoft.com/office/powerpoint/2010/main" val="179725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2.22222E-6 L -0.05902 -0.00023 " pathEditMode="relative" rAng="0" ptsTypes="AA">
                                      <p:cBhvr>
                                        <p:cTn id="6" dur="2000" fill="hold"/>
                                        <p:tgtEl>
                                          <p:spTgt spid="101"/>
                                        </p:tgtEl>
                                        <p:attrNameLst>
                                          <p:attrName>ppt_x</p:attrName>
                                          <p:attrName>ppt_y</p:attrName>
                                        </p:attrNameLst>
                                      </p:cBhvr>
                                      <p:rCtr x="-2951" y="-23"/>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3.33333E-6 3.33333E-6 L -4.16667E-6 -0.06945 " pathEditMode="relative" rAng="0" ptsTypes="AA">
                                      <p:cBhvr>
                                        <p:cTn id="9" dur="2000" fill="hold"/>
                                        <p:tgtEl>
                                          <p:spTgt spid="102"/>
                                        </p:tgtEl>
                                        <p:attrNameLst>
                                          <p:attrName>ppt_x</p:attrName>
                                          <p:attrName>ppt_y</p:attrName>
                                        </p:attrNameLst>
                                      </p:cBhvr>
                                      <p:rCtr x="17" y="-3495"/>
                                    </p:animMotion>
                                  </p:childTnLst>
                                </p:cTn>
                              </p:par>
                            </p:childTnLst>
                          </p:cTn>
                        </p:par>
                        <p:par>
                          <p:cTn id="10" fill="hold">
                            <p:stCondLst>
                              <p:cond delay="4000"/>
                            </p:stCondLst>
                            <p:childTnLst>
                              <p:par>
                                <p:cTn id="11" presetID="42" presetClass="path" presetSubtype="0" accel="50000" decel="50000" fill="hold" grpId="0" nodeType="afterEffect">
                                  <p:stCondLst>
                                    <p:cond delay="0"/>
                                  </p:stCondLst>
                                  <p:childTnLst>
                                    <p:animMotion origin="layout" path="M -3.33333E-6 -3.33333E-6 L -3.33333E-6 -0.06666 " pathEditMode="relative" rAng="0" ptsTypes="AA">
                                      <p:cBhvr>
                                        <p:cTn id="12" dur="2000" fill="hold"/>
                                        <p:tgtEl>
                                          <p:spTgt spid="103"/>
                                        </p:tgtEl>
                                        <p:attrNameLst>
                                          <p:attrName>ppt_x</p:attrName>
                                          <p:attrName>ppt_y</p:attrName>
                                        </p:attrNameLst>
                                      </p:cBhvr>
                                      <p:rCtr x="0" y="-3333"/>
                                    </p:animMotion>
                                  </p:childTnLst>
                                </p:cTn>
                              </p:par>
                            </p:childTnLst>
                          </p:cTn>
                        </p:par>
                        <p:par>
                          <p:cTn id="13" fill="hold">
                            <p:stCondLst>
                              <p:cond delay="6000"/>
                            </p:stCondLst>
                            <p:childTnLst>
                              <p:par>
                                <p:cTn id="14" presetID="42" presetClass="path" presetSubtype="0" accel="50000" decel="50000" fill="hold" grpId="0" nodeType="afterEffect">
                                  <p:stCondLst>
                                    <p:cond delay="0"/>
                                  </p:stCondLst>
                                  <p:childTnLst>
                                    <p:animMotion origin="layout" path="M 3.33333E-6 -3.33333E-6 L -0.05834 2.59259E-6 " pathEditMode="relative" rAng="0" ptsTypes="AA">
                                      <p:cBhvr>
                                        <p:cTn id="15" dur="2000" fill="hold"/>
                                        <p:tgtEl>
                                          <p:spTgt spid="104"/>
                                        </p:tgtEl>
                                        <p:attrNameLst>
                                          <p:attrName>ppt_x</p:attrName>
                                          <p:attrName>ppt_y</p:attrName>
                                        </p:attrNameLst>
                                      </p:cBhvr>
                                      <p:rCtr x="-291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0" cy="952180"/>
          </a:xfrm>
        </p:spPr>
        <p:txBody>
          <a:bodyPr/>
          <a:lstStyle/>
          <a:p>
            <a:r>
              <a:rPr lang="en-US" dirty="0"/>
              <a:t>Summary</a:t>
            </a:r>
          </a:p>
        </p:txBody>
      </p:sp>
      <p:sp>
        <p:nvSpPr>
          <p:cNvPr id="3" name="Content Placeholder 2"/>
          <p:cNvSpPr>
            <a:spLocks noGrp="1"/>
          </p:cNvSpPr>
          <p:nvPr>
            <p:ph idx="1"/>
          </p:nvPr>
        </p:nvSpPr>
        <p:spPr>
          <a:xfrm>
            <a:off x="457200" y="1409380"/>
            <a:ext cx="8153400" cy="4800600"/>
          </a:xfrm>
        </p:spPr>
        <p:txBody>
          <a:bodyPr/>
          <a:lstStyle/>
          <a:p>
            <a:r>
              <a:rPr lang="en-US" dirty="0"/>
              <a:t>Substitutional self-diffusion coefficient</a:t>
            </a:r>
          </a:p>
          <a:p>
            <a:endParaRPr lang="en-US" dirty="0"/>
          </a:p>
          <a:p>
            <a:endParaRPr lang="en-US" sz="2000" dirty="0"/>
          </a:p>
          <a:p>
            <a:r>
              <a:rPr lang="en-US" dirty="0"/>
              <a:t>Vacancy diffusion</a:t>
            </a:r>
          </a:p>
          <a:p>
            <a:endParaRPr lang="en-US" sz="2000" dirty="0"/>
          </a:p>
          <a:p>
            <a:endParaRPr lang="en-US" sz="2000" dirty="0"/>
          </a:p>
          <a:p>
            <a:r>
              <a:rPr lang="en-US" dirty="0" err="1"/>
              <a:t>Interdiffusion</a:t>
            </a:r>
            <a:r>
              <a:rPr lang="en-US" dirty="0"/>
              <a:t> coefficient in binary metal alloys</a:t>
            </a:r>
          </a:p>
          <a:p>
            <a:endParaRPr lang="en-US" sz="2800" dirty="0"/>
          </a:p>
          <a:p>
            <a:r>
              <a:rPr lang="en-US" dirty="0" err="1"/>
              <a:t>Interdiffusion</a:t>
            </a:r>
            <a:r>
              <a:rPr lang="en-US" dirty="0"/>
              <a:t> coefficient in binary ionic solids</a:t>
            </a:r>
          </a:p>
        </p:txBody>
      </p:sp>
      <p:graphicFrame>
        <p:nvGraphicFramePr>
          <p:cNvPr id="4" name="Object 2"/>
          <p:cNvGraphicFramePr>
            <a:graphicFrameLocks noChangeAspect="1"/>
          </p:cNvGraphicFramePr>
          <p:nvPr>
            <p:extLst>
              <p:ext uri="{D42A27DB-BD31-4B8C-83A1-F6EECF244321}">
                <p14:modId xmlns:p14="http://schemas.microsoft.com/office/powerpoint/2010/main" val="1894087312"/>
              </p:ext>
            </p:extLst>
          </p:nvPr>
        </p:nvGraphicFramePr>
        <p:xfrm>
          <a:off x="830516" y="1924237"/>
          <a:ext cx="6962775" cy="800100"/>
        </p:xfrm>
        <a:graphic>
          <a:graphicData uri="http://schemas.openxmlformats.org/presentationml/2006/ole">
            <mc:AlternateContent xmlns:mc="http://schemas.openxmlformats.org/markup-compatibility/2006">
              <mc:Choice xmlns:v="urn:schemas-microsoft-com:vml" Requires="v">
                <p:oleObj spid="_x0000_s1030" name="Equation" r:id="rId3" imgW="3860640" imgH="457200" progId="Equation.DSMT4">
                  <p:embed/>
                </p:oleObj>
              </mc:Choice>
              <mc:Fallback>
                <p:oleObj name="Equation" r:id="rId3" imgW="3860640" imgH="457200" progId="Equation.DSMT4">
                  <p:embed/>
                  <p:pic>
                    <p:nvPicPr>
                      <p:cNvPr id="4" name="Object 2"/>
                      <p:cNvPicPr>
                        <a:picLocks noChangeAspect="1" noChangeArrowheads="1"/>
                      </p:cNvPicPr>
                      <p:nvPr/>
                    </p:nvPicPr>
                    <p:blipFill>
                      <a:blip r:embed="rId4"/>
                      <a:srcRect/>
                      <a:stretch>
                        <a:fillRect/>
                      </a:stretch>
                    </p:blipFill>
                    <p:spPr bwMode="auto">
                      <a:xfrm>
                        <a:off x="830516" y="1924237"/>
                        <a:ext cx="6962775" cy="800100"/>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467054586"/>
              </p:ext>
            </p:extLst>
          </p:nvPr>
        </p:nvGraphicFramePr>
        <p:xfrm>
          <a:off x="830516" y="3260725"/>
          <a:ext cx="2932113" cy="777875"/>
        </p:xfrm>
        <a:graphic>
          <a:graphicData uri="http://schemas.openxmlformats.org/presentationml/2006/ole">
            <mc:AlternateContent xmlns:mc="http://schemas.openxmlformats.org/markup-compatibility/2006">
              <mc:Choice xmlns:v="urn:schemas-microsoft-com:vml" Requires="v">
                <p:oleObj spid="_x0000_s1031" name="Equation" r:id="rId5" imgW="1625400" imgH="444240" progId="Equation.DSMT4">
                  <p:embed/>
                </p:oleObj>
              </mc:Choice>
              <mc:Fallback>
                <p:oleObj name="Equation" r:id="rId5" imgW="1625400" imgH="444240" progId="Equation.DSMT4">
                  <p:embed/>
                  <p:pic>
                    <p:nvPicPr>
                      <p:cNvPr id="5" name="Object 2"/>
                      <p:cNvPicPr>
                        <a:picLocks noChangeAspect="1" noChangeArrowheads="1"/>
                      </p:cNvPicPr>
                      <p:nvPr/>
                    </p:nvPicPr>
                    <p:blipFill>
                      <a:blip r:embed="rId6"/>
                      <a:srcRect/>
                      <a:stretch>
                        <a:fillRect/>
                      </a:stretch>
                    </p:blipFill>
                    <p:spPr bwMode="auto">
                      <a:xfrm>
                        <a:off x="830516" y="3260725"/>
                        <a:ext cx="2932113" cy="777875"/>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832325574"/>
              </p:ext>
            </p:extLst>
          </p:nvPr>
        </p:nvGraphicFramePr>
        <p:xfrm>
          <a:off x="865468" y="4548948"/>
          <a:ext cx="1973263" cy="422275"/>
        </p:xfrm>
        <a:graphic>
          <a:graphicData uri="http://schemas.openxmlformats.org/presentationml/2006/ole">
            <mc:AlternateContent xmlns:mc="http://schemas.openxmlformats.org/markup-compatibility/2006">
              <mc:Choice xmlns:v="urn:schemas-microsoft-com:vml" Requires="v">
                <p:oleObj spid="_x0000_s1032" name="Equation" r:id="rId7" imgW="1091880" imgH="241200" progId="Equation.DSMT4">
                  <p:embed/>
                </p:oleObj>
              </mc:Choice>
              <mc:Fallback>
                <p:oleObj name="Equation" r:id="rId7" imgW="1091880" imgH="241200" progId="Equation.DSMT4">
                  <p:embed/>
                  <p:pic>
                    <p:nvPicPr>
                      <p:cNvPr id="6" name="Object 2"/>
                      <p:cNvPicPr>
                        <a:picLocks noChangeAspect="1" noChangeArrowheads="1"/>
                      </p:cNvPicPr>
                      <p:nvPr/>
                    </p:nvPicPr>
                    <p:blipFill>
                      <a:blip r:embed="rId8"/>
                      <a:srcRect/>
                      <a:stretch>
                        <a:fillRect/>
                      </a:stretch>
                    </p:blipFill>
                    <p:spPr bwMode="auto">
                      <a:xfrm>
                        <a:off x="865468" y="4548948"/>
                        <a:ext cx="1973263" cy="422275"/>
                      </a:xfrm>
                      <a:prstGeom prst="rect">
                        <a:avLst/>
                      </a:prstGeom>
                      <a:noFill/>
                      <a:extLst/>
                    </p:spPr>
                  </p:pic>
                </p:oleObj>
              </mc:Fallback>
            </mc:AlternateContent>
          </a:graphicData>
        </a:graphic>
      </p:graphicFrame>
      <p:sp>
        <p:nvSpPr>
          <p:cNvPr id="7" name="TextBox 6"/>
          <p:cNvSpPr txBox="1"/>
          <p:nvPr/>
        </p:nvSpPr>
        <p:spPr>
          <a:xfrm>
            <a:off x="3115009" y="4552346"/>
            <a:ext cx="2066591" cy="400110"/>
          </a:xfrm>
          <a:prstGeom prst="rect">
            <a:avLst/>
          </a:prstGeom>
          <a:noFill/>
        </p:spPr>
        <p:txBody>
          <a:bodyPr wrap="none" rtlCol="0">
            <a:spAutoFit/>
          </a:bodyPr>
          <a:lstStyle/>
          <a:p>
            <a:pPr algn="ctr"/>
            <a:r>
              <a:rPr lang="en-US" sz="2000" dirty="0"/>
              <a:t>Darken equation</a:t>
            </a:r>
          </a:p>
        </p:txBody>
      </p:sp>
      <p:graphicFrame>
        <p:nvGraphicFramePr>
          <p:cNvPr id="8" name="Object 7"/>
          <p:cNvGraphicFramePr>
            <a:graphicFrameLocks noChangeAspect="1"/>
          </p:cNvGraphicFramePr>
          <p:nvPr>
            <p:extLst>
              <p:ext uri="{D42A27DB-BD31-4B8C-83A1-F6EECF244321}">
                <p14:modId xmlns:p14="http://schemas.microsoft.com/office/powerpoint/2010/main" val="3880993289"/>
              </p:ext>
            </p:extLst>
          </p:nvPr>
        </p:nvGraphicFramePr>
        <p:xfrm>
          <a:off x="866127" y="5500688"/>
          <a:ext cx="2193925" cy="782637"/>
        </p:xfrm>
        <a:graphic>
          <a:graphicData uri="http://schemas.openxmlformats.org/presentationml/2006/ole">
            <mc:AlternateContent xmlns:mc="http://schemas.openxmlformats.org/markup-compatibility/2006">
              <mc:Choice xmlns:v="urn:schemas-microsoft-com:vml" Requires="v">
                <p:oleObj spid="_x0000_s1033" name="Equation" r:id="rId9" imgW="1130040" imgH="431640" progId="Equation.DSMT4">
                  <p:embed/>
                </p:oleObj>
              </mc:Choice>
              <mc:Fallback>
                <p:oleObj name="Equation" r:id="rId9" imgW="1130040" imgH="431640" progId="Equation.DSMT4">
                  <p:embed/>
                  <p:pic>
                    <p:nvPicPr>
                      <p:cNvPr id="8" name="Object 7"/>
                      <p:cNvPicPr>
                        <a:picLocks noChangeAspect="1" noChangeArrowheads="1"/>
                      </p:cNvPicPr>
                      <p:nvPr/>
                    </p:nvPicPr>
                    <p:blipFill>
                      <a:blip r:embed="rId10"/>
                      <a:srcRect/>
                      <a:stretch>
                        <a:fillRect/>
                      </a:stretch>
                    </p:blipFill>
                    <p:spPr bwMode="auto">
                      <a:xfrm>
                        <a:off x="866127" y="5500688"/>
                        <a:ext cx="2193925"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3388336" y="5661655"/>
            <a:ext cx="2850460" cy="400110"/>
          </a:xfrm>
          <a:prstGeom prst="rect">
            <a:avLst/>
          </a:prstGeom>
          <a:noFill/>
        </p:spPr>
        <p:txBody>
          <a:bodyPr wrap="none" rtlCol="0">
            <a:spAutoFit/>
          </a:bodyPr>
          <a:lstStyle/>
          <a:p>
            <a:pPr algn="ctr"/>
            <a:r>
              <a:rPr lang="en-US" sz="2000" kern="0" dirty="0">
                <a:solidFill>
                  <a:prstClr val="black"/>
                </a:solidFill>
              </a:rPr>
              <a:t>Nernst-Planck</a:t>
            </a:r>
            <a:r>
              <a:rPr lang="en-US" sz="2000" dirty="0"/>
              <a:t> equation</a:t>
            </a:r>
          </a:p>
        </p:txBody>
      </p:sp>
      <p:graphicFrame>
        <p:nvGraphicFramePr>
          <p:cNvPr id="10" name="Object 2">
            <a:extLst>
              <a:ext uri="{FF2B5EF4-FFF2-40B4-BE49-F238E27FC236}">
                <a16:creationId xmlns:a16="http://schemas.microsoft.com/office/drawing/2014/main" id="{F9B599D4-D7B7-4EE8-98C6-DE51490E6095}"/>
              </a:ext>
            </a:extLst>
          </p:cNvPr>
          <p:cNvGraphicFramePr>
            <a:graphicFrameLocks noChangeAspect="1"/>
          </p:cNvGraphicFramePr>
          <p:nvPr>
            <p:extLst>
              <p:ext uri="{D42A27DB-BD31-4B8C-83A1-F6EECF244321}">
                <p14:modId xmlns:p14="http://schemas.microsoft.com/office/powerpoint/2010/main" val="2447841002"/>
              </p:ext>
            </p:extLst>
          </p:nvPr>
        </p:nvGraphicFramePr>
        <p:xfrm>
          <a:off x="4343400" y="3449637"/>
          <a:ext cx="939800" cy="400050"/>
        </p:xfrm>
        <a:graphic>
          <a:graphicData uri="http://schemas.openxmlformats.org/presentationml/2006/ole">
            <mc:AlternateContent xmlns:mc="http://schemas.openxmlformats.org/markup-compatibility/2006">
              <mc:Choice xmlns:v="urn:schemas-microsoft-com:vml" Requires="v">
                <p:oleObj spid="_x0000_s1034" name="Equation" r:id="rId11" imgW="520560" imgH="228600" progId="Equation.DSMT4">
                  <p:embed/>
                </p:oleObj>
              </mc:Choice>
              <mc:Fallback>
                <p:oleObj name="Equation" r:id="rId11" imgW="520560" imgH="228600" progId="Equation.DSMT4">
                  <p:embed/>
                  <p:pic>
                    <p:nvPicPr>
                      <p:cNvPr id="10" name="Object 2">
                        <a:extLst>
                          <a:ext uri="{FF2B5EF4-FFF2-40B4-BE49-F238E27FC236}">
                            <a16:creationId xmlns:a16="http://schemas.microsoft.com/office/drawing/2014/main" id="{F9B599D4-D7B7-4EE8-98C6-DE51490E6095}"/>
                          </a:ext>
                        </a:extLst>
                      </p:cNvPr>
                      <p:cNvPicPr>
                        <a:picLocks noChangeAspect="1" noChangeArrowheads="1"/>
                      </p:cNvPicPr>
                      <p:nvPr/>
                    </p:nvPicPr>
                    <p:blipFill>
                      <a:blip r:embed="rId12"/>
                      <a:srcRect/>
                      <a:stretch>
                        <a:fillRect/>
                      </a:stretch>
                    </p:blipFill>
                    <p:spPr bwMode="auto">
                      <a:xfrm>
                        <a:off x="4343400" y="3449637"/>
                        <a:ext cx="939800" cy="400050"/>
                      </a:xfrm>
                      <a:prstGeom prst="rect">
                        <a:avLst/>
                      </a:prstGeom>
                      <a:noFill/>
                      <a:extLst/>
                    </p:spPr>
                  </p:pic>
                </p:oleObj>
              </mc:Fallback>
            </mc:AlternateContent>
          </a:graphicData>
        </a:graphic>
      </p:graphicFrame>
      <p:sp>
        <p:nvSpPr>
          <p:cNvPr id="12" name="Rectangle 11">
            <a:extLst>
              <a:ext uri="{FF2B5EF4-FFF2-40B4-BE49-F238E27FC236}">
                <a16:creationId xmlns:a16="http://schemas.microsoft.com/office/drawing/2014/main" id="{8494A31C-9217-4DA6-986F-20D912704161}"/>
              </a:ext>
            </a:extLst>
          </p:cNvPr>
          <p:cNvSpPr/>
          <p:nvPr/>
        </p:nvSpPr>
        <p:spPr>
          <a:xfrm>
            <a:off x="5320325" y="3425201"/>
            <a:ext cx="3073277" cy="400110"/>
          </a:xfrm>
          <a:prstGeom prst="rect">
            <a:avLst/>
          </a:prstGeom>
        </p:spPr>
        <p:txBody>
          <a:bodyPr wrap="none">
            <a:spAutoFit/>
          </a:bodyPr>
          <a:lstStyle/>
          <a:p>
            <a:r>
              <a:rPr lang="en-US" sz="2000" kern="0" dirty="0">
                <a:solidFill>
                  <a:prstClr val="black"/>
                </a:solidFill>
              </a:rPr>
              <a:t>in lattice reference frame</a:t>
            </a:r>
            <a:endParaRPr lang="en-US" dirty="0"/>
          </a:p>
        </p:txBody>
      </p:sp>
    </p:spTree>
    <p:extLst>
      <p:ext uri="{BB962C8B-B14F-4D97-AF65-F5344CB8AC3E}">
        <p14:creationId xmlns:p14="http://schemas.microsoft.com/office/powerpoint/2010/main" val="297319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71820" y="1539368"/>
            <a:ext cx="2079812" cy="4724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A</a:t>
            </a:r>
          </a:p>
        </p:txBody>
      </p:sp>
      <p:sp>
        <p:nvSpPr>
          <p:cNvPr id="5" name="Rectangle 4"/>
          <p:cNvSpPr/>
          <p:nvPr/>
        </p:nvSpPr>
        <p:spPr bwMode="auto">
          <a:xfrm>
            <a:off x="2651632" y="1539368"/>
            <a:ext cx="1993392" cy="4724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B</a:t>
            </a:r>
          </a:p>
        </p:txBody>
      </p:sp>
      <p:sp>
        <p:nvSpPr>
          <p:cNvPr id="6" name="Left Arrow 5"/>
          <p:cNvSpPr/>
          <p:nvPr/>
        </p:nvSpPr>
        <p:spPr bwMode="auto">
          <a:xfrm>
            <a:off x="1837367" y="1942904"/>
            <a:ext cx="1590365" cy="820978"/>
          </a:xfrm>
          <a:prstGeom prst="leftArrow">
            <a:avLst/>
          </a:prstGeom>
          <a:gradFill>
            <a:gsLst>
              <a:gs pos="0">
                <a:schemeClr val="accent2">
                  <a:tint val="50000"/>
                  <a:satMod val="300000"/>
                  <a:alpha val="40000"/>
                </a:schemeClr>
              </a:gs>
              <a:gs pos="35000">
                <a:schemeClr val="accent2">
                  <a:tint val="37000"/>
                  <a:satMod val="300000"/>
                  <a:alpha val="40000"/>
                </a:schemeClr>
              </a:gs>
              <a:gs pos="100000">
                <a:schemeClr val="accent2">
                  <a:tint val="15000"/>
                  <a:satMod val="350000"/>
                  <a:alpha val="40000"/>
                </a:schemeClr>
              </a:gs>
            </a:gsLst>
          </a:gradFill>
          <a:ln w="19050">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latin typeface="Arial" charset="0"/>
              </a:rPr>
              <a:t>B</a:t>
            </a:r>
            <a:r>
              <a:rPr kumimoji="0" lang="en-US" sz="1800" b="0" i="0" u="none" strike="noStrike" cap="none" normalizeH="0" baseline="0" dirty="0">
                <a:ln>
                  <a:noFill/>
                </a:ln>
                <a:solidFill>
                  <a:schemeClr val="tx1"/>
                </a:solidFill>
                <a:effectLst/>
                <a:latin typeface="Arial" charset="0"/>
              </a:rPr>
              <a:t> atom</a:t>
            </a:r>
          </a:p>
        </p:txBody>
      </p:sp>
      <p:sp>
        <p:nvSpPr>
          <p:cNvPr id="7" name="Right Arrow 6"/>
          <p:cNvSpPr/>
          <p:nvPr/>
        </p:nvSpPr>
        <p:spPr bwMode="auto">
          <a:xfrm>
            <a:off x="1868847" y="3000548"/>
            <a:ext cx="1565570" cy="840632"/>
          </a:xfrm>
          <a:prstGeom prst="rightArrow">
            <a:avLst/>
          </a:prstGeom>
          <a:gradFill>
            <a:gsLst>
              <a:gs pos="0">
                <a:schemeClr val="accent1">
                  <a:tint val="50000"/>
                  <a:satMod val="300000"/>
                  <a:alpha val="40000"/>
                </a:schemeClr>
              </a:gs>
              <a:gs pos="35000">
                <a:schemeClr val="accent1">
                  <a:tint val="37000"/>
                  <a:satMod val="300000"/>
                  <a:alpha val="40000"/>
                </a:schemeClr>
              </a:gs>
              <a:gs pos="100000">
                <a:schemeClr val="accent1">
                  <a:tint val="15000"/>
                  <a:satMod val="350000"/>
                  <a:alpha val="40000"/>
                </a:schemeClr>
              </a:gs>
            </a:gsLst>
          </a:gradFill>
          <a:ln w="19050">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latin typeface="Arial" charset="0"/>
              </a:rPr>
              <a:t>A</a:t>
            </a:r>
            <a:r>
              <a:rPr kumimoji="0" lang="en-US" sz="1800" b="0" i="0" u="none" strike="noStrike" cap="none" normalizeH="0" baseline="0" dirty="0">
                <a:ln>
                  <a:noFill/>
                </a:ln>
                <a:solidFill>
                  <a:schemeClr val="tx1"/>
                </a:solidFill>
                <a:effectLst/>
                <a:latin typeface="Arial" charset="0"/>
              </a:rPr>
              <a:t> atom</a:t>
            </a:r>
          </a:p>
        </p:txBody>
      </p:sp>
      <p:sp>
        <p:nvSpPr>
          <p:cNvPr id="8" name="Right Arrow 7"/>
          <p:cNvSpPr/>
          <p:nvPr/>
        </p:nvSpPr>
        <p:spPr bwMode="auto">
          <a:xfrm>
            <a:off x="1860116" y="4067348"/>
            <a:ext cx="1565570" cy="840632"/>
          </a:xfrm>
          <a:prstGeom prst="rightArrow">
            <a:avLst/>
          </a:prstGeom>
          <a:solidFill>
            <a:schemeClr val="lt1">
              <a:alpha val="40000"/>
            </a:schemeClr>
          </a:solidFill>
          <a:ln w="2540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latin typeface="Arial" charset="0"/>
              </a:rPr>
              <a:t>Vacancy</a:t>
            </a:r>
            <a:endParaRPr kumimoji="0" lang="en-US" b="0" i="0" u="none" strike="noStrike" cap="none" normalizeH="0" baseline="0" dirty="0">
              <a:ln>
                <a:noFill/>
              </a:ln>
              <a:solidFill>
                <a:schemeClr val="tx1"/>
              </a:solidFill>
              <a:effectLst/>
              <a:latin typeface="Arial" charset="0"/>
            </a:endParaRPr>
          </a:p>
        </p:txBody>
      </p:sp>
      <p:sp>
        <p:nvSpPr>
          <p:cNvPr id="9" name="Title 8"/>
          <p:cNvSpPr>
            <a:spLocks noGrp="1"/>
          </p:cNvSpPr>
          <p:nvPr>
            <p:ph type="title"/>
          </p:nvPr>
        </p:nvSpPr>
        <p:spPr>
          <a:xfrm>
            <a:off x="464884" y="495620"/>
            <a:ext cx="8153400" cy="854854"/>
          </a:xfrm>
        </p:spPr>
        <p:txBody>
          <a:bodyPr/>
          <a:lstStyle/>
          <a:p>
            <a:r>
              <a:rPr lang="en-US" sz="2600" dirty="0"/>
              <a:t>In a diffusion pair where </a:t>
            </a:r>
            <a:r>
              <a:rPr lang="en-US" sz="2600" i="1" dirty="0"/>
              <a:t>D</a:t>
            </a:r>
            <a:r>
              <a:rPr lang="en-US" sz="2600" i="1" baseline="-25000" dirty="0"/>
              <a:t>A</a:t>
            </a:r>
            <a:r>
              <a:rPr lang="en-US" sz="2600" dirty="0"/>
              <a:t> &lt; </a:t>
            </a:r>
            <a:r>
              <a:rPr lang="en-US" sz="2600" i="1" dirty="0"/>
              <a:t>D</a:t>
            </a:r>
            <a:r>
              <a:rPr lang="en-US" sz="2600" i="1" baseline="-25000" dirty="0"/>
              <a:t>B</a:t>
            </a:r>
            <a:endParaRPr lang="en-US" sz="2600" dirty="0"/>
          </a:p>
        </p:txBody>
      </p:sp>
      <p:graphicFrame>
        <p:nvGraphicFramePr>
          <p:cNvPr id="11" name="Object 2"/>
          <p:cNvGraphicFramePr>
            <a:graphicFrameLocks noChangeAspect="1"/>
          </p:cNvGraphicFramePr>
          <p:nvPr>
            <p:extLst>
              <p:ext uri="{D42A27DB-BD31-4B8C-83A1-F6EECF244321}">
                <p14:modId xmlns:p14="http://schemas.microsoft.com/office/powerpoint/2010/main" val="994267858"/>
              </p:ext>
            </p:extLst>
          </p:nvPr>
        </p:nvGraphicFramePr>
        <p:xfrm>
          <a:off x="4953000" y="2008905"/>
          <a:ext cx="1671638" cy="688975"/>
        </p:xfrm>
        <a:graphic>
          <a:graphicData uri="http://schemas.openxmlformats.org/presentationml/2006/ole">
            <mc:AlternateContent xmlns:mc="http://schemas.openxmlformats.org/markup-compatibility/2006">
              <mc:Choice xmlns:v="urn:schemas-microsoft-com:vml" Requires="v">
                <p:oleObj spid="_x0000_s3080" name="Equation" r:id="rId4" imgW="927000" imgH="393480" progId="Equation.DSMT4">
                  <p:embed/>
                </p:oleObj>
              </mc:Choice>
              <mc:Fallback>
                <p:oleObj name="Equation" r:id="rId4" imgW="927000" imgH="393480" progId="Equation.DSMT4">
                  <p:embed/>
                  <p:pic>
                    <p:nvPicPr>
                      <p:cNvPr id="11" name="Object 2"/>
                      <p:cNvPicPr>
                        <a:picLocks noChangeAspect="1" noChangeArrowheads="1"/>
                      </p:cNvPicPr>
                      <p:nvPr/>
                    </p:nvPicPr>
                    <p:blipFill>
                      <a:blip r:embed="rId5"/>
                      <a:srcRect/>
                      <a:stretch>
                        <a:fillRect/>
                      </a:stretch>
                    </p:blipFill>
                    <p:spPr bwMode="auto">
                      <a:xfrm>
                        <a:off x="4953000" y="2008905"/>
                        <a:ext cx="1671638" cy="688975"/>
                      </a:xfrm>
                      <a:prstGeom prst="rect">
                        <a:avLst/>
                      </a:prstGeom>
                      <a:noFill/>
                      <a:ex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301608471"/>
              </p:ext>
            </p:extLst>
          </p:nvPr>
        </p:nvGraphicFramePr>
        <p:xfrm>
          <a:off x="4953000" y="3076376"/>
          <a:ext cx="1671638" cy="688975"/>
        </p:xfrm>
        <a:graphic>
          <a:graphicData uri="http://schemas.openxmlformats.org/presentationml/2006/ole">
            <mc:AlternateContent xmlns:mc="http://schemas.openxmlformats.org/markup-compatibility/2006">
              <mc:Choice xmlns:v="urn:schemas-microsoft-com:vml" Requires="v">
                <p:oleObj spid="_x0000_s3081" name="Equation" r:id="rId6" imgW="927000" imgH="393480" progId="Equation.DSMT4">
                  <p:embed/>
                </p:oleObj>
              </mc:Choice>
              <mc:Fallback>
                <p:oleObj name="Equation" r:id="rId6" imgW="927000" imgH="393480" progId="Equation.DSMT4">
                  <p:embed/>
                  <p:pic>
                    <p:nvPicPr>
                      <p:cNvPr id="12" name="Object 2"/>
                      <p:cNvPicPr>
                        <a:picLocks noChangeAspect="1" noChangeArrowheads="1"/>
                      </p:cNvPicPr>
                      <p:nvPr/>
                    </p:nvPicPr>
                    <p:blipFill>
                      <a:blip r:embed="rId7"/>
                      <a:srcRect/>
                      <a:stretch>
                        <a:fillRect/>
                      </a:stretch>
                    </p:blipFill>
                    <p:spPr bwMode="auto">
                      <a:xfrm>
                        <a:off x="4953000" y="3076376"/>
                        <a:ext cx="1671638" cy="688975"/>
                      </a:xfrm>
                      <a:prstGeom prst="rect">
                        <a:avLst/>
                      </a:prstGeom>
                      <a:noFill/>
                      <a:extLst/>
                    </p:spPr>
                  </p:pic>
                </p:oleObj>
              </mc:Fallback>
            </mc:AlternateContent>
          </a:graphicData>
        </a:graphic>
      </p:graphicFrame>
      <p:graphicFrame>
        <p:nvGraphicFramePr>
          <p:cNvPr id="13" name="Object 2"/>
          <p:cNvGraphicFramePr>
            <a:graphicFrameLocks noChangeAspect="1"/>
          </p:cNvGraphicFramePr>
          <p:nvPr>
            <p:extLst>
              <p:ext uri="{D42A27DB-BD31-4B8C-83A1-F6EECF244321}">
                <p14:modId xmlns:p14="http://schemas.microsoft.com/office/powerpoint/2010/main" val="4146769695"/>
              </p:ext>
            </p:extLst>
          </p:nvPr>
        </p:nvGraphicFramePr>
        <p:xfrm>
          <a:off x="6898036" y="2008904"/>
          <a:ext cx="1743075" cy="688975"/>
        </p:xfrm>
        <a:graphic>
          <a:graphicData uri="http://schemas.openxmlformats.org/presentationml/2006/ole">
            <mc:AlternateContent xmlns:mc="http://schemas.openxmlformats.org/markup-compatibility/2006">
              <mc:Choice xmlns:v="urn:schemas-microsoft-com:vml" Requires="v">
                <p:oleObj spid="_x0000_s3082" name="Equation" r:id="rId8" imgW="965160" imgH="393480" progId="Equation.DSMT4">
                  <p:embed/>
                </p:oleObj>
              </mc:Choice>
              <mc:Fallback>
                <p:oleObj name="Equation" r:id="rId8" imgW="965160" imgH="393480" progId="Equation.DSMT4">
                  <p:embed/>
                  <p:pic>
                    <p:nvPicPr>
                      <p:cNvPr id="13" name="Object 2"/>
                      <p:cNvPicPr>
                        <a:picLocks noChangeAspect="1" noChangeArrowheads="1"/>
                      </p:cNvPicPr>
                      <p:nvPr/>
                    </p:nvPicPr>
                    <p:blipFill>
                      <a:blip r:embed="rId9"/>
                      <a:srcRect/>
                      <a:stretch>
                        <a:fillRect/>
                      </a:stretch>
                    </p:blipFill>
                    <p:spPr bwMode="auto">
                      <a:xfrm>
                        <a:off x="6898036" y="2008904"/>
                        <a:ext cx="1743075" cy="688975"/>
                      </a:xfrm>
                      <a:prstGeom prst="rect">
                        <a:avLst/>
                      </a:prstGeom>
                      <a:noFill/>
                      <a:extLst/>
                    </p:spPr>
                  </p:pic>
                </p:oleObj>
              </mc:Fallback>
            </mc:AlternateContent>
          </a:graphicData>
        </a:graphic>
      </p:graphicFrame>
      <p:graphicFrame>
        <p:nvGraphicFramePr>
          <p:cNvPr id="14" name="Object 2"/>
          <p:cNvGraphicFramePr>
            <a:graphicFrameLocks noChangeAspect="1"/>
          </p:cNvGraphicFramePr>
          <p:nvPr>
            <p:extLst>
              <p:ext uri="{D42A27DB-BD31-4B8C-83A1-F6EECF244321}">
                <p14:modId xmlns:p14="http://schemas.microsoft.com/office/powerpoint/2010/main" val="2030410150"/>
              </p:ext>
            </p:extLst>
          </p:nvPr>
        </p:nvGraphicFramePr>
        <p:xfrm>
          <a:off x="6901238" y="3076376"/>
          <a:ext cx="1743075" cy="688975"/>
        </p:xfrm>
        <a:graphic>
          <a:graphicData uri="http://schemas.openxmlformats.org/presentationml/2006/ole">
            <mc:AlternateContent xmlns:mc="http://schemas.openxmlformats.org/markup-compatibility/2006">
              <mc:Choice xmlns:v="urn:schemas-microsoft-com:vml" Requires="v">
                <p:oleObj spid="_x0000_s3083" name="Equation" r:id="rId10" imgW="965160" imgH="393480" progId="Equation.DSMT4">
                  <p:embed/>
                </p:oleObj>
              </mc:Choice>
              <mc:Fallback>
                <p:oleObj name="Equation" r:id="rId10" imgW="965160" imgH="393480" progId="Equation.DSMT4">
                  <p:embed/>
                  <p:pic>
                    <p:nvPicPr>
                      <p:cNvPr id="14" name="Object 2"/>
                      <p:cNvPicPr>
                        <a:picLocks noChangeAspect="1" noChangeArrowheads="1"/>
                      </p:cNvPicPr>
                      <p:nvPr/>
                    </p:nvPicPr>
                    <p:blipFill>
                      <a:blip r:embed="rId11"/>
                      <a:srcRect/>
                      <a:stretch>
                        <a:fillRect/>
                      </a:stretch>
                    </p:blipFill>
                    <p:spPr bwMode="auto">
                      <a:xfrm>
                        <a:off x="6901238" y="3076376"/>
                        <a:ext cx="1743075" cy="688975"/>
                      </a:xfrm>
                      <a:prstGeom prst="rect">
                        <a:avLst/>
                      </a:prstGeom>
                      <a:noFill/>
                      <a:extLst/>
                    </p:spPr>
                  </p:pic>
                </p:oleObj>
              </mc:Fallback>
            </mc:AlternateContent>
          </a:graphicData>
        </a:graphic>
      </p:graphicFrame>
      <p:graphicFrame>
        <p:nvGraphicFramePr>
          <p:cNvPr id="15" name="Object 2"/>
          <p:cNvGraphicFramePr>
            <a:graphicFrameLocks noChangeAspect="1"/>
          </p:cNvGraphicFramePr>
          <p:nvPr>
            <p:extLst>
              <p:ext uri="{D42A27DB-BD31-4B8C-83A1-F6EECF244321}">
                <p14:modId xmlns:p14="http://schemas.microsoft.com/office/powerpoint/2010/main" val="1279023872"/>
              </p:ext>
            </p:extLst>
          </p:nvPr>
        </p:nvGraphicFramePr>
        <p:xfrm>
          <a:off x="5589840" y="4143847"/>
          <a:ext cx="2362200" cy="688975"/>
        </p:xfrm>
        <a:graphic>
          <a:graphicData uri="http://schemas.openxmlformats.org/presentationml/2006/ole">
            <mc:AlternateContent xmlns:mc="http://schemas.openxmlformats.org/markup-compatibility/2006">
              <mc:Choice xmlns:v="urn:schemas-microsoft-com:vml" Requires="v">
                <p:oleObj spid="_x0000_s3084" name="Equation" r:id="rId12" imgW="1307880" imgH="393480" progId="Equation.DSMT4">
                  <p:embed/>
                </p:oleObj>
              </mc:Choice>
              <mc:Fallback>
                <p:oleObj name="Equation" r:id="rId12" imgW="1307880" imgH="393480" progId="Equation.DSMT4">
                  <p:embed/>
                  <p:pic>
                    <p:nvPicPr>
                      <p:cNvPr id="15" name="Object 2"/>
                      <p:cNvPicPr>
                        <a:picLocks noChangeAspect="1" noChangeArrowheads="1"/>
                      </p:cNvPicPr>
                      <p:nvPr/>
                    </p:nvPicPr>
                    <p:blipFill>
                      <a:blip r:embed="rId13"/>
                      <a:srcRect/>
                      <a:stretch>
                        <a:fillRect/>
                      </a:stretch>
                    </p:blipFill>
                    <p:spPr bwMode="auto">
                      <a:xfrm>
                        <a:off x="5589840" y="4143847"/>
                        <a:ext cx="2362200" cy="688975"/>
                      </a:xfrm>
                      <a:prstGeom prst="rect">
                        <a:avLst/>
                      </a:prstGeom>
                      <a:noFill/>
                      <a:extLst/>
                    </p:spPr>
                  </p:pic>
                </p:oleObj>
              </mc:Fallback>
            </mc:AlternateContent>
          </a:graphicData>
        </a:graphic>
      </p:graphicFrame>
      <p:graphicFrame>
        <p:nvGraphicFramePr>
          <p:cNvPr id="17" name="Object 2"/>
          <p:cNvGraphicFramePr>
            <a:graphicFrameLocks noChangeAspect="1"/>
          </p:cNvGraphicFramePr>
          <p:nvPr>
            <p:extLst>
              <p:ext uri="{D42A27DB-BD31-4B8C-83A1-F6EECF244321}">
                <p14:modId xmlns:p14="http://schemas.microsoft.com/office/powerpoint/2010/main" val="2278324259"/>
              </p:ext>
            </p:extLst>
          </p:nvPr>
        </p:nvGraphicFramePr>
        <p:xfrm>
          <a:off x="6438647" y="5165571"/>
          <a:ext cx="2179637" cy="688975"/>
        </p:xfrm>
        <a:graphic>
          <a:graphicData uri="http://schemas.openxmlformats.org/presentationml/2006/ole">
            <mc:AlternateContent xmlns:mc="http://schemas.openxmlformats.org/markup-compatibility/2006">
              <mc:Choice xmlns:v="urn:schemas-microsoft-com:vml" Requires="v">
                <p:oleObj spid="_x0000_s3085" name="Equation" r:id="rId14" imgW="1206360" imgH="393480" progId="Equation.DSMT4">
                  <p:embed/>
                </p:oleObj>
              </mc:Choice>
              <mc:Fallback>
                <p:oleObj name="Equation" r:id="rId14" imgW="1206360" imgH="393480" progId="Equation.DSMT4">
                  <p:embed/>
                  <p:pic>
                    <p:nvPicPr>
                      <p:cNvPr id="17" name="Object 2"/>
                      <p:cNvPicPr>
                        <a:picLocks noChangeAspect="1" noChangeArrowheads="1"/>
                      </p:cNvPicPr>
                      <p:nvPr/>
                    </p:nvPicPr>
                    <p:blipFill>
                      <a:blip r:embed="rId15"/>
                      <a:srcRect/>
                      <a:stretch>
                        <a:fillRect/>
                      </a:stretch>
                    </p:blipFill>
                    <p:spPr bwMode="auto">
                      <a:xfrm>
                        <a:off x="6438647" y="5165571"/>
                        <a:ext cx="2179637" cy="688975"/>
                      </a:xfrm>
                      <a:prstGeom prst="rect">
                        <a:avLst/>
                      </a:prstGeom>
                      <a:noFill/>
                      <a:extLst/>
                    </p:spPr>
                  </p:pic>
                </p:oleObj>
              </mc:Fallback>
            </mc:AlternateContent>
          </a:graphicData>
        </a:graphic>
      </p:graphicFrame>
      <p:graphicFrame>
        <p:nvGraphicFramePr>
          <p:cNvPr id="18" name="Object 2"/>
          <p:cNvGraphicFramePr>
            <a:graphicFrameLocks noChangeAspect="1"/>
          </p:cNvGraphicFramePr>
          <p:nvPr>
            <p:extLst>
              <p:ext uri="{D42A27DB-BD31-4B8C-83A1-F6EECF244321}">
                <p14:modId xmlns:p14="http://schemas.microsoft.com/office/powerpoint/2010/main" val="210094993"/>
              </p:ext>
            </p:extLst>
          </p:nvPr>
        </p:nvGraphicFramePr>
        <p:xfrm>
          <a:off x="5689105" y="5354484"/>
          <a:ext cx="228600" cy="311150"/>
        </p:xfrm>
        <a:graphic>
          <a:graphicData uri="http://schemas.openxmlformats.org/presentationml/2006/ole">
            <mc:AlternateContent xmlns:mc="http://schemas.openxmlformats.org/markup-compatibility/2006">
              <mc:Choice xmlns:v="urn:schemas-microsoft-com:vml" Requires="v">
                <p:oleObj spid="_x0000_s3086" name="Equation" r:id="rId16" imgW="126720" imgH="177480" progId="Equation.DSMT4">
                  <p:embed/>
                </p:oleObj>
              </mc:Choice>
              <mc:Fallback>
                <p:oleObj name="Equation" r:id="rId16" imgW="126720" imgH="177480" progId="Equation.DSMT4">
                  <p:embed/>
                  <p:pic>
                    <p:nvPicPr>
                      <p:cNvPr id="18" name="Object 2"/>
                      <p:cNvPicPr>
                        <a:picLocks noChangeAspect="1" noChangeArrowheads="1"/>
                      </p:cNvPicPr>
                      <p:nvPr/>
                    </p:nvPicPr>
                    <p:blipFill>
                      <a:blip r:embed="rId17"/>
                      <a:srcRect/>
                      <a:stretch>
                        <a:fillRect/>
                      </a:stretch>
                    </p:blipFill>
                    <p:spPr bwMode="auto">
                      <a:xfrm>
                        <a:off x="5689105" y="5354484"/>
                        <a:ext cx="228600" cy="311150"/>
                      </a:xfrm>
                      <a:prstGeom prst="rect">
                        <a:avLst/>
                      </a:prstGeom>
                      <a:noFill/>
                      <a:extLst/>
                    </p:spPr>
                  </p:pic>
                </p:oleObj>
              </mc:Fallback>
            </mc:AlternateContent>
          </a:graphicData>
        </a:graphic>
      </p:graphicFrame>
      <p:sp>
        <p:nvSpPr>
          <p:cNvPr id="19" name="TextBox 18"/>
          <p:cNvSpPr txBox="1"/>
          <p:nvPr/>
        </p:nvSpPr>
        <p:spPr>
          <a:xfrm>
            <a:off x="4971286" y="1421555"/>
            <a:ext cx="1664238" cy="400110"/>
          </a:xfrm>
          <a:prstGeom prst="rect">
            <a:avLst/>
          </a:prstGeom>
          <a:noFill/>
        </p:spPr>
        <p:txBody>
          <a:bodyPr wrap="none" rtlCol="0">
            <a:spAutoFit/>
          </a:bodyPr>
          <a:lstStyle/>
          <a:p>
            <a:pPr algn="ctr"/>
            <a:r>
              <a:rPr lang="en-US" sz="2000" kern="0" dirty="0">
                <a:solidFill>
                  <a:prstClr val="black"/>
                </a:solidFill>
              </a:rPr>
              <a:t>Lattice frame</a:t>
            </a:r>
            <a:endParaRPr lang="en-US" sz="2000" dirty="0"/>
          </a:p>
        </p:txBody>
      </p:sp>
      <p:sp>
        <p:nvSpPr>
          <p:cNvPr id="20" name="TextBox 19"/>
          <p:cNvSpPr txBox="1"/>
          <p:nvPr/>
        </p:nvSpPr>
        <p:spPr>
          <a:xfrm>
            <a:off x="7100960" y="1417704"/>
            <a:ext cx="1337225" cy="400110"/>
          </a:xfrm>
          <a:prstGeom prst="rect">
            <a:avLst/>
          </a:prstGeom>
          <a:noFill/>
        </p:spPr>
        <p:txBody>
          <a:bodyPr wrap="none" rtlCol="0">
            <a:spAutoFit/>
          </a:bodyPr>
          <a:lstStyle/>
          <a:p>
            <a:pPr algn="ctr"/>
            <a:r>
              <a:rPr lang="en-US" sz="2000" kern="0" dirty="0">
                <a:solidFill>
                  <a:prstClr val="black"/>
                </a:solidFill>
              </a:rPr>
              <a:t>Lab frame</a:t>
            </a:r>
            <a:endParaRPr lang="en-US" sz="2000" dirty="0"/>
          </a:p>
        </p:txBody>
      </p:sp>
      <p:sp>
        <p:nvSpPr>
          <p:cNvPr id="21" name="Right Arrow 20"/>
          <p:cNvSpPr/>
          <p:nvPr/>
        </p:nvSpPr>
        <p:spPr bwMode="auto">
          <a:xfrm>
            <a:off x="1860116" y="5134148"/>
            <a:ext cx="1565570" cy="840632"/>
          </a:xfrm>
          <a:prstGeom prst="rightArrow">
            <a:avLst/>
          </a:prstGeom>
          <a:gradFill>
            <a:gsLst>
              <a:gs pos="0">
                <a:schemeClr val="accent1">
                  <a:lumMod val="60000"/>
                  <a:lumOff val="40000"/>
                </a:schemeClr>
              </a:gs>
              <a:gs pos="100000">
                <a:schemeClr val="accent2">
                  <a:lumMod val="60000"/>
                  <a:lumOff val="40000"/>
                  <a:alpha val="40000"/>
                </a:schemeClr>
              </a:gs>
            </a:gsLst>
            <a:lin ang="0" scaled="0"/>
          </a:gradFill>
          <a:ln w="2540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54864"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latin typeface="Arial" charset="0"/>
              </a:rPr>
              <a:t>Lattice plane</a:t>
            </a:r>
            <a:endParaRPr kumimoji="0" lang="en-US"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57952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p:txBody>
          <a:bodyPr/>
          <a:lstStyle/>
          <a:p>
            <a:r>
              <a:rPr lang="en-US" i="1" dirty="0">
                <a:latin typeface="Times New Roman" panose="02020603050405020304" pitchFamily="18" charset="0"/>
                <a:cs typeface="Times New Roman" panose="02020603050405020304" pitchFamily="18" charset="0"/>
              </a:rPr>
              <a:t>T</a:t>
            </a:r>
            <a:r>
              <a:rPr lang="en-US" dirty="0"/>
              <a:t> – temperature</a:t>
            </a:r>
          </a:p>
          <a:p>
            <a:r>
              <a:rPr lang="en-US" i="1" dirty="0">
                <a:latin typeface="Times New Roman" panose="02020603050405020304" pitchFamily="18" charset="0"/>
                <a:cs typeface="Times New Roman" panose="02020603050405020304" pitchFamily="18" charset="0"/>
              </a:rPr>
              <a:t>k</a:t>
            </a:r>
            <a:r>
              <a:rPr lang="en-US" dirty="0"/>
              <a:t> – Boltzmann constant (1.38 × 10</a:t>
            </a:r>
            <a:r>
              <a:rPr lang="en-US" baseline="30000" dirty="0"/>
              <a:t>-23</a:t>
            </a:r>
            <a:r>
              <a:rPr lang="en-US" dirty="0"/>
              <a:t> m</a:t>
            </a:r>
            <a:r>
              <a:rPr lang="en-US" baseline="30000" dirty="0"/>
              <a:t>2</a:t>
            </a:r>
            <a:r>
              <a:rPr lang="en-US" dirty="0"/>
              <a:t> kg s</a:t>
            </a:r>
            <a:r>
              <a:rPr lang="en-US" baseline="30000" dirty="0"/>
              <a:t>-2</a:t>
            </a:r>
            <a:r>
              <a:rPr lang="en-US" dirty="0"/>
              <a:t> K</a:t>
            </a:r>
            <a:r>
              <a:rPr lang="en-US" baseline="30000" dirty="0"/>
              <a:t>-1</a:t>
            </a:r>
            <a:r>
              <a:rPr lang="en-US" dirty="0"/>
              <a:t>)</a:t>
            </a:r>
          </a:p>
          <a:p>
            <a:r>
              <a:rPr lang="en-US" i="1" dirty="0">
                <a:latin typeface="Times New Roman" panose="02020603050405020304" pitchFamily="18" charset="0"/>
                <a:cs typeface="Times New Roman" panose="02020603050405020304" pitchFamily="18" charset="0"/>
              </a:rPr>
              <a:t>m</a:t>
            </a:r>
            <a:r>
              <a:rPr lang="en-US" dirty="0"/>
              <a:t> – mass of an atom</a:t>
            </a:r>
          </a:p>
          <a:p>
            <a:r>
              <a:rPr lang="en-US" i="1" dirty="0">
                <a:latin typeface="Times New Roman" panose="02020603050405020304" pitchFamily="18" charset="0"/>
                <a:cs typeface="Times New Roman" panose="02020603050405020304" pitchFamily="18" charset="0"/>
              </a:rPr>
              <a:t>K</a:t>
            </a:r>
            <a:r>
              <a:rPr lang="en-US" dirty="0"/>
              <a:t> – effective spring constant of the potential well where an atom is located</a:t>
            </a:r>
          </a:p>
          <a:p>
            <a:r>
              <a:rPr lang="en-US" i="1" dirty="0">
                <a:latin typeface="Times New Roman" panose="02020603050405020304" pitchFamily="18" charset="0"/>
                <a:cs typeface="Times New Roman" panose="02020603050405020304" pitchFamily="18" charset="0"/>
              </a:rPr>
              <a:t>x</a:t>
            </a:r>
            <a:r>
              <a:rPr lang="en-US" i="1" baseline="-25000" dirty="0">
                <a:latin typeface="Times New Roman" panose="02020603050405020304" pitchFamily="18" charset="0"/>
                <a:cs typeface="Times New Roman" panose="02020603050405020304" pitchFamily="18" charset="0"/>
              </a:rPr>
              <a:t>v</a:t>
            </a:r>
            <a:r>
              <a:rPr lang="en-US" dirty="0"/>
              <a:t> – fraction of lattice sites occupied by vacancies</a:t>
            </a:r>
          </a:p>
          <a:p>
            <a:r>
              <a:rPr lang="en-US" i="1" dirty="0" err="1">
                <a:latin typeface="Times New Roman" panose="02020603050405020304" pitchFamily="18" charset="0"/>
                <a:cs typeface="Times New Roman" panose="02020603050405020304" pitchFamily="18" charset="0"/>
              </a:rPr>
              <a:t>x</a:t>
            </a:r>
            <a:r>
              <a:rPr lang="en-US" i="1" baseline="-25000" dirty="0" err="1">
                <a:latin typeface="Times New Roman" panose="02020603050405020304" pitchFamily="18" charset="0"/>
                <a:cs typeface="Times New Roman" panose="02020603050405020304" pitchFamily="18" charset="0"/>
              </a:rPr>
              <a:t>A</a:t>
            </a:r>
            <a:r>
              <a:rPr lang="en-US" dirty="0"/>
              <a:t> / </a:t>
            </a:r>
            <a:r>
              <a:rPr lang="en-US" i="1" dirty="0" err="1">
                <a:latin typeface="Times New Roman" panose="02020603050405020304" pitchFamily="18" charset="0"/>
                <a:cs typeface="Times New Roman" panose="02020603050405020304" pitchFamily="18" charset="0"/>
              </a:rPr>
              <a:t>x</a:t>
            </a:r>
            <a:r>
              <a:rPr lang="en-US" i="1" baseline="-25000" dirty="0" err="1">
                <a:latin typeface="Times New Roman" panose="02020603050405020304" pitchFamily="18" charset="0"/>
                <a:cs typeface="Times New Roman" panose="02020603050405020304" pitchFamily="18" charset="0"/>
              </a:rPr>
              <a:t>B</a:t>
            </a:r>
            <a:r>
              <a:rPr lang="en-US" dirty="0"/>
              <a:t> – fraction of lattice sites occupied by atom </a:t>
            </a:r>
            <a:r>
              <a:rPr lang="en-US" i="1" dirty="0">
                <a:latin typeface="Times New Roman" panose="02020603050405020304" pitchFamily="18" charset="0"/>
                <a:cs typeface="Times New Roman" panose="02020603050405020304" pitchFamily="18" charset="0"/>
              </a:rPr>
              <a:t>A</a:t>
            </a:r>
            <a:r>
              <a:rPr lang="en-US" dirty="0"/>
              <a:t> / </a:t>
            </a:r>
            <a:r>
              <a:rPr lang="en-US" i="1" dirty="0">
                <a:latin typeface="Times New Roman" panose="02020603050405020304" pitchFamily="18" charset="0"/>
                <a:cs typeface="Times New Roman" panose="02020603050405020304" pitchFamily="18" charset="0"/>
              </a:rPr>
              <a:t>B</a:t>
            </a:r>
          </a:p>
          <a:p>
            <a:r>
              <a:rPr lang="en-US" i="1" dirty="0">
                <a:latin typeface="Times New Roman" panose="02020603050405020304" pitchFamily="18" charset="0"/>
                <a:cs typeface="Times New Roman" panose="02020603050405020304" pitchFamily="18" charset="0"/>
              </a:rPr>
              <a:t>n</a:t>
            </a:r>
            <a:r>
              <a:rPr lang="en-US" dirty="0"/>
              <a:t> – number of vacancies in a solid</a:t>
            </a:r>
          </a:p>
          <a:p>
            <a:r>
              <a:rPr lang="en-US" i="1" dirty="0">
                <a:latin typeface="Times New Roman" panose="02020603050405020304" pitchFamily="18" charset="0"/>
                <a:cs typeface="Times New Roman" panose="02020603050405020304" pitchFamily="18" charset="0"/>
              </a:rPr>
              <a:t>N</a:t>
            </a:r>
            <a:r>
              <a:rPr lang="en-US" dirty="0"/>
              <a:t> – number of atoms in a solid</a:t>
            </a:r>
          </a:p>
          <a:p>
            <a:r>
              <a:rPr lang="en-US" dirty="0" err="1">
                <a:latin typeface="Symbol" panose="05050102010706020507" pitchFamily="18" charset="2"/>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S</a:t>
            </a:r>
            <a:r>
              <a:rPr lang="en-US" i="1" baseline="-25000" dirty="0" err="1">
                <a:latin typeface="Times New Roman" panose="02020603050405020304" pitchFamily="18" charset="0"/>
                <a:cs typeface="Times New Roman" panose="02020603050405020304" pitchFamily="18" charset="0"/>
              </a:rPr>
              <a:t>v</a:t>
            </a:r>
            <a:r>
              <a:rPr lang="en-US" dirty="0"/>
              <a:t> – vibrational entropy change due to formation of a vacancy</a:t>
            </a:r>
          </a:p>
        </p:txBody>
      </p:sp>
    </p:spTree>
    <p:extLst>
      <p:ext uri="{BB962C8B-B14F-4D97-AF65-F5344CB8AC3E}">
        <p14:creationId xmlns:p14="http://schemas.microsoft.com/office/powerpoint/2010/main" val="155122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p:txBody>
          <a:bodyPr/>
          <a:lstStyle/>
          <a:p>
            <a:r>
              <a:rPr lang="en-US" dirty="0" err="1">
                <a:latin typeface="Symbol" panose="05050102010706020507" pitchFamily="18" charset="2"/>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H</a:t>
            </a:r>
            <a:r>
              <a:rPr lang="en-US" i="1" baseline="-25000" dirty="0" err="1">
                <a:latin typeface="Times New Roman" panose="02020603050405020304" pitchFamily="18" charset="0"/>
                <a:cs typeface="Times New Roman" panose="02020603050405020304" pitchFamily="18" charset="0"/>
              </a:rPr>
              <a:t>v</a:t>
            </a:r>
            <a:r>
              <a:rPr lang="en-US" dirty="0"/>
              <a:t> – enthalpy change due to formation of a vacancy</a:t>
            </a:r>
          </a:p>
          <a:p>
            <a:r>
              <a:rPr lang="en-US" dirty="0" err="1">
                <a:latin typeface="Symbol" panose="05050102010706020507" pitchFamily="18" charset="2"/>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G</a:t>
            </a:r>
            <a:r>
              <a:rPr lang="en-US" i="1" baseline="-25000" dirty="0" err="1">
                <a:latin typeface="Times New Roman" panose="02020603050405020304" pitchFamily="18" charset="0"/>
                <a:cs typeface="Times New Roman" panose="02020603050405020304" pitchFamily="18" charset="0"/>
              </a:rPr>
              <a:t>v</a:t>
            </a:r>
            <a:r>
              <a:rPr lang="en-US" dirty="0"/>
              <a:t> – defined as			   </a:t>
            </a:r>
            <a:r>
              <a:rPr lang="en-US" sz="1800" dirty="0"/>
              <a:t> </a:t>
            </a:r>
            <a:r>
              <a:rPr lang="en-US" dirty="0"/>
              <a:t>: the Gibbs free energy change due to formation of a vacancy minus the configurational entropy contribution</a:t>
            </a:r>
          </a:p>
          <a:p>
            <a:r>
              <a:rPr lang="en-US" dirty="0">
                <a:latin typeface="Symbol" panose="05050102010706020507" pitchFamily="18"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G</a:t>
            </a:r>
            <a:r>
              <a:rPr lang="en-US" dirty="0"/>
              <a:t> – total Gibbs free energy change due to formation of vacancies compared to a defect-free crystal</a:t>
            </a:r>
          </a:p>
          <a:p>
            <a:r>
              <a:rPr lang="en-US" i="1" dirty="0">
                <a:latin typeface="Times New Roman" panose="02020603050405020304" pitchFamily="18" charset="0"/>
                <a:cs typeface="Times New Roman" panose="02020603050405020304" pitchFamily="18" charset="0"/>
              </a:rPr>
              <a:t>Z</a:t>
            </a:r>
            <a:r>
              <a:rPr lang="en-US" dirty="0"/>
              <a:t> – coordination number</a:t>
            </a:r>
            <a:endParaRPr lang="en-US" i="1" dirty="0">
              <a:latin typeface="Symbol" panose="05050102010706020507" pitchFamily="18" charset="2"/>
              <a:cs typeface="Times New Roman" panose="02020603050405020304" pitchFamily="18" charset="0"/>
            </a:endParaRPr>
          </a:p>
          <a:p>
            <a:r>
              <a:rPr lang="en-US" i="1" dirty="0">
                <a:latin typeface="Symbol" panose="05050102010706020507" pitchFamily="18" charset="2"/>
                <a:cs typeface="Times New Roman" panose="02020603050405020304" pitchFamily="18" charset="0"/>
              </a:rPr>
              <a:t>n</a:t>
            </a:r>
            <a:r>
              <a:rPr lang="en-US" dirty="0"/>
              <a:t> – vibrational frequency of an atom</a:t>
            </a:r>
          </a:p>
          <a:p>
            <a:r>
              <a:rPr lang="en-US" i="1" dirty="0" err="1">
                <a:latin typeface="Symbol" panose="05050102010706020507" pitchFamily="18" charset="2"/>
                <a:cs typeface="Times New Roman" panose="02020603050405020304" pitchFamily="18" charset="0"/>
              </a:rPr>
              <a:t>n</a:t>
            </a:r>
            <a:r>
              <a:rPr lang="en-US" i="1" baseline="-25000" dirty="0" err="1">
                <a:latin typeface="Times New Roman" panose="02020603050405020304" pitchFamily="18" charset="0"/>
                <a:cs typeface="Times New Roman" panose="02020603050405020304" pitchFamily="18" charset="0"/>
              </a:rPr>
              <a:t>h</a:t>
            </a:r>
            <a:r>
              <a:rPr lang="en-US" dirty="0"/>
              <a:t> – frequency of successful hops of an atom</a:t>
            </a:r>
          </a:p>
          <a:p>
            <a:r>
              <a:rPr lang="en-US" i="1" dirty="0">
                <a:latin typeface="Times New Roman" panose="02020603050405020304" pitchFamily="18" charset="0"/>
                <a:cs typeface="Times New Roman" panose="02020603050405020304" pitchFamily="18" charset="0"/>
              </a:rPr>
              <a:t>E</a:t>
            </a:r>
            <a:r>
              <a:rPr lang="en-US" i="1" baseline="-25000" dirty="0">
                <a:latin typeface="Times New Roman" panose="02020603050405020304" pitchFamily="18" charset="0"/>
                <a:cs typeface="Times New Roman" panose="02020603050405020304" pitchFamily="18" charset="0"/>
              </a:rPr>
              <a:t>SD</a:t>
            </a:r>
            <a:r>
              <a:rPr lang="en-US" dirty="0"/>
              <a:t> – defined as		         : activation energy of substitutional diffusion</a:t>
            </a:r>
          </a:p>
        </p:txBody>
      </p:sp>
      <p:graphicFrame>
        <p:nvGraphicFramePr>
          <p:cNvPr id="4" name="Object 2">
            <a:extLst>
              <a:ext uri="{FF2B5EF4-FFF2-40B4-BE49-F238E27FC236}">
                <a16:creationId xmlns:a16="http://schemas.microsoft.com/office/drawing/2014/main" id="{ED2EC73C-9866-4BAD-96E5-69144DE30389}"/>
              </a:ext>
            </a:extLst>
          </p:cNvPr>
          <p:cNvGraphicFramePr>
            <a:graphicFrameLocks noChangeAspect="1"/>
          </p:cNvGraphicFramePr>
          <p:nvPr>
            <p:extLst>
              <p:ext uri="{D42A27DB-BD31-4B8C-83A1-F6EECF244321}">
                <p14:modId xmlns:p14="http://schemas.microsoft.com/office/powerpoint/2010/main" val="1516391049"/>
              </p:ext>
            </p:extLst>
          </p:nvPr>
        </p:nvGraphicFramePr>
        <p:xfrm>
          <a:off x="3192585" y="1971187"/>
          <a:ext cx="2214563" cy="422275"/>
        </p:xfrm>
        <a:graphic>
          <a:graphicData uri="http://schemas.openxmlformats.org/presentationml/2006/ole">
            <mc:AlternateContent xmlns:mc="http://schemas.openxmlformats.org/markup-compatibility/2006">
              <mc:Choice xmlns:v="urn:schemas-microsoft-com:vml" Requires="v">
                <p:oleObj spid="_x0000_s14339" name="Equation" r:id="rId3" imgW="1168200" imgH="228600" progId="Equation.DSMT4">
                  <p:embed/>
                </p:oleObj>
              </mc:Choice>
              <mc:Fallback>
                <p:oleObj name="Equation" r:id="rId3" imgW="1168200" imgH="228600" progId="Equation.DSMT4">
                  <p:embed/>
                  <p:pic>
                    <p:nvPicPr>
                      <p:cNvPr id="4" name="Object 2">
                        <a:extLst>
                          <a:ext uri="{FF2B5EF4-FFF2-40B4-BE49-F238E27FC236}">
                            <a16:creationId xmlns:a16="http://schemas.microsoft.com/office/drawing/2014/main" id="{ED2EC73C-9866-4BAD-96E5-69144DE30389}"/>
                          </a:ext>
                        </a:extLst>
                      </p:cNvPr>
                      <p:cNvPicPr>
                        <a:picLocks noChangeAspect="1" noChangeArrowheads="1"/>
                      </p:cNvPicPr>
                      <p:nvPr/>
                    </p:nvPicPr>
                    <p:blipFill>
                      <a:blip r:embed="rId4"/>
                      <a:srcRect/>
                      <a:stretch>
                        <a:fillRect/>
                      </a:stretch>
                    </p:blipFill>
                    <p:spPr bwMode="auto">
                      <a:xfrm>
                        <a:off x="3192585" y="1971187"/>
                        <a:ext cx="2214563" cy="422275"/>
                      </a:xfrm>
                      <a:prstGeom prst="rect">
                        <a:avLst/>
                      </a:prstGeom>
                      <a:noFill/>
                      <a:extLst/>
                    </p:spPr>
                  </p:pic>
                </p:oleObj>
              </mc:Fallback>
            </mc:AlternateContent>
          </a:graphicData>
        </a:graphic>
      </p:graphicFrame>
      <p:graphicFrame>
        <p:nvGraphicFramePr>
          <p:cNvPr id="5" name="Object 2">
            <a:extLst>
              <a:ext uri="{FF2B5EF4-FFF2-40B4-BE49-F238E27FC236}">
                <a16:creationId xmlns:a16="http://schemas.microsoft.com/office/drawing/2014/main" id="{A3B674E6-FAE9-4744-B696-80AA58CA0173}"/>
              </a:ext>
            </a:extLst>
          </p:cNvPr>
          <p:cNvGraphicFramePr>
            <a:graphicFrameLocks noChangeAspect="1"/>
          </p:cNvGraphicFramePr>
          <p:nvPr>
            <p:extLst>
              <p:ext uri="{D42A27DB-BD31-4B8C-83A1-F6EECF244321}">
                <p14:modId xmlns:p14="http://schemas.microsoft.com/office/powerpoint/2010/main" val="1325383766"/>
              </p:ext>
            </p:extLst>
          </p:nvPr>
        </p:nvGraphicFramePr>
        <p:xfrm>
          <a:off x="3149603" y="5406292"/>
          <a:ext cx="1763713" cy="400050"/>
        </p:xfrm>
        <a:graphic>
          <a:graphicData uri="http://schemas.openxmlformats.org/presentationml/2006/ole">
            <mc:AlternateContent xmlns:mc="http://schemas.openxmlformats.org/markup-compatibility/2006">
              <mc:Choice xmlns:v="urn:schemas-microsoft-com:vml" Requires="v">
                <p:oleObj spid="_x0000_s14340" name="Equation" r:id="rId5" imgW="977760" imgH="228600" progId="Equation.DSMT4">
                  <p:embed/>
                </p:oleObj>
              </mc:Choice>
              <mc:Fallback>
                <p:oleObj name="Equation" r:id="rId5" imgW="977760" imgH="228600" progId="Equation.DSMT4">
                  <p:embed/>
                  <p:pic>
                    <p:nvPicPr>
                      <p:cNvPr id="5" name="Object 2">
                        <a:extLst>
                          <a:ext uri="{FF2B5EF4-FFF2-40B4-BE49-F238E27FC236}">
                            <a16:creationId xmlns:a16="http://schemas.microsoft.com/office/drawing/2014/main" id="{A3B674E6-FAE9-4744-B696-80AA58CA0173}"/>
                          </a:ext>
                        </a:extLst>
                      </p:cNvPr>
                      <p:cNvPicPr>
                        <a:picLocks noChangeAspect="1" noChangeArrowheads="1"/>
                      </p:cNvPicPr>
                      <p:nvPr/>
                    </p:nvPicPr>
                    <p:blipFill>
                      <a:blip r:embed="rId6"/>
                      <a:srcRect/>
                      <a:stretch>
                        <a:fillRect/>
                      </a:stretch>
                    </p:blipFill>
                    <p:spPr bwMode="auto">
                      <a:xfrm>
                        <a:off x="3149603" y="5406292"/>
                        <a:ext cx="1763713" cy="400050"/>
                      </a:xfrm>
                      <a:prstGeom prst="rect">
                        <a:avLst/>
                      </a:prstGeom>
                      <a:noFill/>
                      <a:extLst/>
                    </p:spPr>
                  </p:pic>
                </p:oleObj>
              </mc:Fallback>
            </mc:AlternateContent>
          </a:graphicData>
        </a:graphic>
      </p:graphicFrame>
    </p:spTree>
    <p:extLst>
      <p:ext uri="{BB962C8B-B14F-4D97-AF65-F5344CB8AC3E}">
        <p14:creationId xmlns:p14="http://schemas.microsoft.com/office/powerpoint/2010/main" val="4162414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p:txBody>
          <a:bodyPr/>
          <a:lstStyle/>
          <a:p>
            <a:r>
              <a:rPr lang="en-US" i="1" dirty="0" err="1">
                <a:latin typeface="Times New Roman" panose="02020603050405020304" pitchFamily="18" charset="0"/>
                <a:cs typeface="Times New Roman" panose="02020603050405020304" pitchFamily="18" charset="0"/>
              </a:rPr>
              <a:t>E</a:t>
            </a:r>
            <a:r>
              <a:rPr lang="en-US" i="1" baseline="-25000" dirty="0" err="1">
                <a:latin typeface="Times New Roman" panose="02020603050405020304" pitchFamily="18" charset="0"/>
                <a:cs typeface="Times New Roman" panose="02020603050405020304" pitchFamily="18" charset="0"/>
              </a:rPr>
              <a:t>a</a:t>
            </a:r>
            <a:r>
              <a:rPr lang="en-US" dirty="0"/>
              <a:t> – activation energy of atomic hopping</a:t>
            </a:r>
          </a:p>
          <a:p>
            <a:r>
              <a:rPr lang="en-US" i="1" dirty="0">
                <a:latin typeface="Times New Roman" panose="02020603050405020304" pitchFamily="18" charset="0"/>
                <a:cs typeface="Times New Roman" panose="02020603050405020304" pitchFamily="18" charset="0"/>
              </a:rPr>
              <a:t>D</a:t>
            </a:r>
            <a:r>
              <a:rPr lang="en-US" dirty="0"/>
              <a:t> – diffusivity, diffusion coefficient (of atoms)</a:t>
            </a:r>
          </a:p>
          <a:p>
            <a:r>
              <a:rPr lang="en-US" i="1" dirty="0">
                <a:latin typeface="Symbol" panose="05050102010706020507" pitchFamily="18" charset="2"/>
                <a:cs typeface="Times New Roman" panose="02020603050405020304" pitchFamily="18" charset="0"/>
              </a:rPr>
              <a:t>a</a:t>
            </a:r>
            <a:r>
              <a:rPr lang="en-US" dirty="0"/>
              <a:t> – hopping distance (distance between neighboring lattice sites for substitutional diffusion)</a:t>
            </a:r>
          </a:p>
          <a:p>
            <a:r>
              <a:rPr lang="en-US" i="1" dirty="0" err="1">
                <a:latin typeface="Symbol" panose="05050102010706020507" pitchFamily="18" charset="2"/>
                <a:cs typeface="Times New Roman" panose="02020603050405020304" pitchFamily="18" charset="0"/>
              </a:rPr>
              <a:t>n</a:t>
            </a:r>
            <a:r>
              <a:rPr lang="en-US" i="1" baseline="-25000" dirty="0" err="1">
                <a:latin typeface="Times New Roman" panose="02020603050405020304" pitchFamily="18" charset="0"/>
                <a:cs typeface="Times New Roman" panose="02020603050405020304" pitchFamily="18" charset="0"/>
              </a:rPr>
              <a:t>h,v</a:t>
            </a:r>
            <a:r>
              <a:rPr lang="en-US" dirty="0"/>
              <a:t> – frequency of successful hops of a vacancy</a:t>
            </a:r>
          </a:p>
          <a:p>
            <a:r>
              <a:rPr lang="en-US" i="1" dirty="0">
                <a:latin typeface="Times New Roman" panose="02020603050405020304" pitchFamily="18" charset="0"/>
                <a:cs typeface="Times New Roman" panose="02020603050405020304" pitchFamily="18" charset="0"/>
              </a:rPr>
              <a:t>x</a:t>
            </a:r>
            <a:r>
              <a:rPr lang="en-US" dirty="0"/>
              <a:t> – coordinate along the x-axis</a:t>
            </a:r>
          </a:p>
          <a:p>
            <a:r>
              <a:rPr lang="en-US" i="1" dirty="0">
                <a:latin typeface="Times New Roman" panose="02020603050405020304" pitchFamily="18" charset="0"/>
                <a:cs typeface="Times New Roman" panose="02020603050405020304" pitchFamily="18" charset="0"/>
              </a:rPr>
              <a:t>J</a:t>
            </a:r>
            <a:r>
              <a:rPr lang="en-US" dirty="0"/>
              <a:t> – diffusion flux of atoms measured in the lattice frame</a:t>
            </a:r>
          </a:p>
          <a:p>
            <a:r>
              <a:rPr lang="en-US" i="1" dirty="0">
                <a:latin typeface="Times New Roman" panose="02020603050405020304" pitchFamily="18" charset="0"/>
                <a:cs typeface="Times New Roman" panose="02020603050405020304" pitchFamily="18" charset="0"/>
              </a:rPr>
              <a:t>J’</a:t>
            </a:r>
            <a:r>
              <a:rPr lang="en-US" dirty="0"/>
              <a:t> – diffusion flux of atoms measured in the laboratory frame</a:t>
            </a:r>
          </a:p>
          <a:p>
            <a:r>
              <a:rPr lang="en-US" i="1" dirty="0" err="1">
                <a:latin typeface="Times New Roman" panose="02020603050405020304" pitchFamily="18" charset="0"/>
                <a:cs typeface="Times New Roman" panose="02020603050405020304" pitchFamily="18" charset="0"/>
              </a:rPr>
              <a:t>J</a:t>
            </a:r>
            <a:r>
              <a:rPr lang="en-US" i="1" baseline="-25000" dirty="0" err="1">
                <a:latin typeface="Times New Roman" panose="02020603050405020304" pitchFamily="18" charset="0"/>
                <a:cs typeface="Times New Roman" panose="02020603050405020304" pitchFamily="18" charset="0"/>
              </a:rPr>
              <a:t>v</a:t>
            </a:r>
            <a:r>
              <a:rPr lang="en-US" dirty="0"/>
              <a:t> – diffusion flux of vacancies</a:t>
            </a:r>
          </a:p>
        </p:txBody>
      </p:sp>
    </p:spTree>
    <p:extLst>
      <p:ext uri="{BB962C8B-B14F-4D97-AF65-F5344CB8AC3E}">
        <p14:creationId xmlns:p14="http://schemas.microsoft.com/office/powerpoint/2010/main" val="2778689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symbols</a:t>
            </a:r>
          </a:p>
        </p:txBody>
      </p:sp>
      <p:sp>
        <p:nvSpPr>
          <p:cNvPr id="3" name="Content Placeholder 2"/>
          <p:cNvSpPr>
            <a:spLocks noGrp="1"/>
          </p:cNvSpPr>
          <p:nvPr>
            <p:ph idx="1"/>
          </p:nvPr>
        </p:nvSpPr>
        <p:spPr/>
        <p:txBody>
          <a:bodyPr/>
          <a:lstStyle/>
          <a:p>
            <a:r>
              <a:rPr lang="en-US" i="1" dirty="0" err="1">
                <a:latin typeface="Times New Roman" panose="02020603050405020304" pitchFamily="18" charset="0"/>
                <a:cs typeface="Times New Roman" panose="02020603050405020304" pitchFamily="18" charset="0"/>
              </a:rPr>
              <a:t>J</a:t>
            </a:r>
            <a:r>
              <a:rPr lang="en-US" i="1" baseline="-25000" dirty="0" err="1">
                <a:latin typeface="Times New Roman" panose="02020603050405020304" pitchFamily="18" charset="0"/>
                <a:cs typeface="Times New Roman" panose="02020603050405020304" pitchFamily="18" charset="0"/>
              </a:rPr>
              <a:t>s</a:t>
            </a:r>
            <a:r>
              <a:rPr lang="en-US" dirty="0"/>
              <a:t> – flux of lattice sites due to vacancy diffusion</a:t>
            </a:r>
          </a:p>
          <a:p>
            <a:r>
              <a:rPr lang="en-US" i="1" dirty="0">
                <a:latin typeface="Times New Roman" panose="02020603050405020304" pitchFamily="18" charset="0"/>
                <a:cs typeface="Times New Roman" panose="02020603050405020304" pitchFamily="18" charset="0"/>
              </a:rPr>
              <a:t>C</a:t>
            </a:r>
            <a:r>
              <a:rPr lang="en-US" dirty="0"/>
              <a:t> – number concentration of atoms (subscripts </a:t>
            </a:r>
            <a:r>
              <a:rPr lang="en-US" i="1" dirty="0">
                <a:latin typeface="Times New Roman" panose="02020603050405020304" pitchFamily="18" charset="0"/>
                <a:cs typeface="Times New Roman" panose="02020603050405020304" pitchFamily="18" charset="0"/>
              </a:rPr>
              <a:t>A</a:t>
            </a:r>
            <a:r>
              <a:rPr lang="en-US" dirty="0"/>
              <a:t>, </a:t>
            </a:r>
            <a:r>
              <a:rPr lang="en-US" i="1" dirty="0">
                <a:latin typeface="Times New Roman" panose="02020603050405020304" pitchFamily="18" charset="0"/>
                <a:cs typeface="Times New Roman" panose="02020603050405020304" pitchFamily="18" charset="0"/>
              </a:rPr>
              <a:t>B</a:t>
            </a:r>
            <a:r>
              <a:rPr lang="en-US" dirty="0"/>
              <a:t>, </a:t>
            </a:r>
            <a:r>
              <a:rPr lang="en-US" dirty="0">
                <a:latin typeface="Times New Roman" panose="02020603050405020304" pitchFamily="18" charset="0"/>
                <a:cs typeface="Times New Roman" panose="02020603050405020304" pitchFamily="18" charset="0"/>
              </a:rPr>
              <a:t>0</a:t>
            </a:r>
            <a:r>
              <a:rPr lang="en-US" dirty="0"/>
              <a:t>, </a:t>
            </a:r>
            <a:r>
              <a:rPr lang="en-US" i="1" dirty="0">
                <a:latin typeface="Times New Roman" panose="02020603050405020304" pitchFamily="18" charset="0"/>
                <a:cs typeface="Times New Roman" panose="02020603050405020304" pitchFamily="18" charset="0"/>
              </a:rPr>
              <a:t>v</a:t>
            </a:r>
            <a:r>
              <a:rPr lang="en-US" dirty="0"/>
              <a:t> denote the concentrations of atom </a:t>
            </a:r>
            <a:r>
              <a:rPr lang="en-US" i="1" dirty="0">
                <a:latin typeface="Times New Roman" panose="02020603050405020304" pitchFamily="18" charset="0"/>
                <a:cs typeface="Times New Roman" panose="02020603050405020304" pitchFamily="18" charset="0"/>
              </a:rPr>
              <a:t>A</a:t>
            </a:r>
            <a:r>
              <a:rPr lang="en-US" dirty="0"/>
              <a:t>, atom </a:t>
            </a:r>
            <a:r>
              <a:rPr lang="en-US" i="1" dirty="0">
                <a:latin typeface="Times New Roman" panose="02020603050405020304" pitchFamily="18" charset="0"/>
                <a:cs typeface="Times New Roman" panose="02020603050405020304" pitchFamily="18" charset="0"/>
              </a:rPr>
              <a:t>B</a:t>
            </a:r>
            <a:r>
              <a:rPr lang="en-US" dirty="0"/>
              <a:t>, all lattice sites, and vacancies, respectively)</a:t>
            </a:r>
          </a:p>
          <a:p>
            <a:r>
              <a:rPr lang="en-US" i="1" dirty="0">
                <a:latin typeface="Times New Roman" panose="02020603050405020304" pitchFamily="18" charset="0"/>
                <a:cs typeface="Times New Roman" panose="02020603050405020304" pitchFamily="18" charset="0"/>
              </a:rPr>
              <a:t>v</a:t>
            </a:r>
            <a:r>
              <a:rPr lang="en-US" dirty="0"/>
              <a:t> – velocity of crystal plane motion due to the </a:t>
            </a:r>
            <a:r>
              <a:rPr lang="en-US" dirty="0" err="1"/>
              <a:t>Kirkendall</a:t>
            </a:r>
            <a:r>
              <a:rPr lang="en-US" dirty="0"/>
              <a:t> effect (note the difference with the Greek letter </a:t>
            </a:r>
            <a:r>
              <a:rPr lang="en-US" i="1" dirty="0">
                <a:latin typeface="Symbol" panose="05050102010706020507" pitchFamily="18" charset="2"/>
                <a:cs typeface="Times New Roman" panose="02020603050405020304" pitchFamily="18" charset="0"/>
              </a:rPr>
              <a:t>n</a:t>
            </a:r>
            <a:r>
              <a:rPr lang="en-US" dirty="0"/>
              <a:t>, which represents the atomic vibrational frequency)</a:t>
            </a:r>
          </a:p>
          <a:p>
            <a:r>
              <a:rPr lang="en-US" i="1" dirty="0">
                <a:latin typeface="Symbol" panose="05050102010706020507" pitchFamily="18" charset="2"/>
                <a:cs typeface="Times New Roman" panose="02020603050405020304" pitchFamily="18" charset="0"/>
              </a:rPr>
              <a:t>  </a:t>
            </a:r>
            <a:r>
              <a:rPr lang="en-US" dirty="0"/>
              <a:t>  – </a:t>
            </a:r>
            <a:r>
              <a:rPr lang="en-US" dirty="0" err="1"/>
              <a:t>interdiffusion</a:t>
            </a:r>
            <a:r>
              <a:rPr lang="en-US" dirty="0"/>
              <a:t> coefficient</a:t>
            </a:r>
          </a:p>
          <a:p>
            <a:r>
              <a:rPr lang="en-US" i="1" dirty="0" err="1">
                <a:latin typeface="Times New Roman" panose="02020603050405020304" pitchFamily="18" charset="0"/>
                <a:cs typeface="Times New Roman" panose="02020603050405020304" pitchFamily="18" charset="0"/>
              </a:rPr>
              <a:t>D</a:t>
            </a:r>
            <a:r>
              <a:rPr lang="en-US" i="1" baseline="-25000" dirty="0" err="1">
                <a:latin typeface="Times New Roman" panose="02020603050405020304" pitchFamily="18" charset="0"/>
                <a:cs typeface="Times New Roman" panose="02020603050405020304" pitchFamily="18" charset="0"/>
              </a:rPr>
              <a:t>v</a:t>
            </a:r>
            <a:r>
              <a:rPr lang="en-US" dirty="0"/>
              <a:t> – diffusion coefficient of vacancies</a:t>
            </a:r>
          </a:p>
        </p:txBody>
      </p:sp>
      <p:graphicFrame>
        <p:nvGraphicFramePr>
          <p:cNvPr id="6" name="Object 5">
            <a:extLst>
              <a:ext uri="{FF2B5EF4-FFF2-40B4-BE49-F238E27FC236}">
                <a16:creationId xmlns:a16="http://schemas.microsoft.com/office/drawing/2014/main" id="{9B6EB771-C543-4393-AD54-ECA504C3D5D7}"/>
              </a:ext>
            </a:extLst>
          </p:cNvPr>
          <p:cNvGraphicFramePr>
            <a:graphicFrameLocks noChangeAspect="1"/>
          </p:cNvGraphicFramePr>
          <p:nvPr>
            <p:extLst>
              <p:ext uri="{D42A27DB-BD31-4B8C-83A1-F6EECF244321}">
                <p14:modId xmlns:p14="http://schemas.microsoft.com/office/powerpoint/2010/main" val="1116583061"/>
              </p:ext>
            </p:extLst>
          </p:nvPr>
        </p:nvGraphicFramePr>
        <p:xfrm>
          <a:off x="844411" y="4330814"/>
          <a:ext cx="323882" cy="371983"/>
        </p:xfrm>
        <a:graphic>
          <a:graphicData uri="http://schemas.openxmlformats.org/presentationml/2006/ole">
            <mc:AlternateContent xmlns:mc="http://schemas.openxmlformats.org/markup-compatibility/2006">
              <mc:Choice xmlns:v="urn:schemas-microsoft-com:vml" Requires="v">
                <p:oleObj spid="_x0000_s15367" name="Equation" r:id="rId3" imgW="164880" imgH="203040" progId="Equation.DSMT4">
                  <p:embed/>
                </p:oleObj>
              </mc:Choice>
              <mc:Fallback>
                <p:oleObj name="Equation" r:id="rId3" imgW="164880" imgH="203040" progId="Equation.DSMT4">
                  <p:embed/>
                  <p:pic>
                    <p:nvPicPr>
                      <p:cNvPr id="6" name="Object 5">
                        <a:extLst>
                          <a:ext uri="{FF2B5EF4-FFF2-40B4-BE49-F238E27FC236}">
                            <a16:creationId xmlns:a16="http://schemas.microsoft.com/office/drawing/2014/main" id="{9B6EB771-C543-4393-AD54-ECA504C3D5D7}"/>
                          </a:ext>
                        </a:extLst>
                      </p:cNvPr>
                      <p:cNvPicPr>
                        <a:picLocks noChangeAspect="1" noChangeArrowheads="1"/>
                      </p:cNvPicPr>
                      <p:nvPr/>
                    </p:nvPicPr>
                    <p:blipFill>
                      <a:blip r:embed="rId4"/>
                      <a:srcRect/>
                      <a:stretch>
                        <a:fillRect/>
                      </a:stretch>
                    </p:blipFill>
                    <p:spPr bwMode="auto">
                      <a:xfrm>
                        <a:off x="844411" y="4330814"/>
                        <a:ext cx="323882" cy="3719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737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064"/>
            <a:ext cx="8153400" cy="990600"/>
          </a:xfrm>
        </p:spPr>
        <p:txBody>
          <a:bodyPr/>
          <a:lstStyle/>
          <a:p>
            <a:r>
              <a:rPr lang="en-US" dirty="0"/>
              <a:t>Frequency of successful hops in substitutional diffusion</a:t>
            </a:r>
          </a:p>
        </p:txBody>
      </p:sp>
      <p:sp>
        <p:nvSpPr>
          <p:cNvPr id="3" name="Content Placeholder 2"/>
          <p:cNvSpPr>
            <a:spLocks noGrp="1"/>
          </p:cNvSpPr>
          <p:nvPr>
            <p:ph idx="1"/>
          </p:nvPr>
        </p:nvSpPr>
        <p:spPr>
          <a:xfrm>
            <a:off x="457200" y="1844168"/>
            <a:ext cx="8153400" cy="4343400"/>
          </a:xfrm>
        </p:spPr>
        <p:txBody>
          <a:bodyPr/>
          <a:lstStyle/>
          <a:p>
            <a:pPr>
              <a:spcBef>
                <a:spcPts val="3000"/>
              </a:spcBef>
            </a:pPr>
            <a:r>
              <a:rPr lang="en-US" dirty="0"/>
              <a:t>Frequency of successful hops</a:t>
            </a:r>
          </a:p>
          <a:p>
            <a:pPr marL="803275" lvl="1" indent="-342900">
              <a:spcBef>
                <a:spcPts val="3000"/>
              </a:spcBef>
              <a:buSzPct val="100000"/>
              <a:buFont typeface="Arial" panose="020B0604020202020204" pitchFamily="34" charset="0"/>
              <a:buChar char="="/>
            </a:pPr>
            <a:r>
              <a:rPr lang="en-US" sz="2400" dirty="0"/>
              <a:t>Frequency of atomic vibration</a:t>
            </a:r>
          </a:p>
          <a:p>
            <a:pPr lvl="1">
              <a:spcBef>
                <a:spcPts val="3000"/>
              </a:spcBef>
              <a:buSzPct val="100000"/>
              <a:buFont typeface="Arial" panose="020B0604020202020204" pitchFamily="34" charset="0"/>
              <a:buChar char="×"/>
            </a:pPr>
            <a:r>
              <a:rPr lang="en-US" sz="2400" dirty="0"/>
              <a:t>Probability of having sufficient energy</a:t>
            </a:r>
          </a:p>
          <a:p>
            <a:pPr lvl="1">
              <a:spcBef>
                <a:spcPts val="3000"/>
              </a:spcBef>
              <a:buSzPct val="100000"/>
              <a:buFont typeface="Arial" panose="020B0604020202020204" pitchFamily="34" charset="0"/>
              <a:buChar char="×"/>
            </a:pPr>
            <a:r>
              <a:rPr lang="en-US" sz="2400" dirty="0"/>
              <a:t>Probability of finding an adjacent vacancy</a:t>
            </a:r>
          </a:p>
          <a:p>
            <a:pPr marL="798513" lvl="1" indent="0">
              <a:spcBef>
                <a:spcPts val="3000"/>
              </a:spcBef>
              <a:buSzPct val="100000"/>
              <a:buNone/>
            </a:pPr>
            <a:r>
              <a:rPr lang="en-US" sz="2400" dirty="0"/>
              <a:t>= vacancy concentration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v</a:t>
            </a:r>
            <a:r>
              <a:rPr lang="en-US" sz="2400" dirty="0"/>
              <a:t> × coordination number </a:t>
            </a:r>
            <a:r>
              <a:rPr lang="en-US" sz="2400" i="1" dirty="0">
                <a:latin typeface="Times New Roman" panose="02020603050405020304" pitchFamily="18" charset="0"/>
                <a:cs typeface="Times New Roman" panose="02020603050405020304" pitchFamily="18" charset="0"/>
              </a:rPr>
              <a:t>Z</a:t>
            </a:r>
          </a:p>
        </p:txBody>
      </p:sp>
      <p:graphicFrame>
        <p:nvGraphicFramePr>
          <p:cNvPr id="4" name="Object 2"/>
          <p:cNvGraphicFramePr>
            <a:graphicFrameLocks noChangeAspect="1"/>
          </p:cNvGraphicFramePr>
          <p:nvPr>
            <p:extLst>
              <p:ext uri="{D42A27DB-BD31-4B8C-83A1-F6EECF244321}">
                <p14:modId xmlns:p14="http://schemas.microsoft.com/office/powerpoint/2010/main" val="659167131"/>
              </p:ext>
            </p:extLst>
          </p:nvPr>
        </p:nvGraphicFramePr>
        <p:xfrm>
          <a:off x="5421190" y="2400300"/>
          <a:ext cx="1444625" cy="822325"/>
        </p:xfrm>
        <a:graphic>
          <a:graphicData uri="http://schemas.openxmlformats.org/presentationml/2006/ole">
            <mc:AlternateContent xmlns:mc="http://schemas.openxmlformats.org/markup-compatibility/2006">
              <mc:Choice xmlns:v="urn:schemas-microsoft-com:vml" Requires="v">
                <p:oleObj spid="_x0000_s7172" name="Equation" r:id="rId3" imgW="761760" imgH="444240" progId="Equation.DSMT4">
                  <p:embed/>
                </p:oleObj>
              </mc:Choice>
              <mc:Fallback>
                <p:oleObj name="Equation" r:id="rId3" imgW="761760" imgH="444240" progId="Equation.DSMT4">
                  <p:embed/>
                  <p:pic>
                    <p:nvPicPr>
                      <p:cNvPr id="4" name="Object 2"/>
                      <p:cNvPicPr>
                        <a:picLocks noChangeAspect="1" noChangeArrowheads="1"/>
                      </p:cNvPicPr>
                      <p:nvPr/>
                    </p:nvPicPr>
                    <p:blipFill>
                      <a:blip r:embed="rId4"/>
                      <a:srcRect/>
                      <a:stretch>
                        <a:fillRect/>
                      </a:stretch>
                    </p:blipFill>
                    <p:spPr bwMode="auto">
                      <a:xfrm>
                        <a:off x="5421190" y="2400300"/>
                        <a:ext cx="1444625" cy="82232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354771267"/>
              </p:ext>
            </p:extLst>
          </p:nvPr>
        </p:nvGraphicFramePr>
        <p:xfrm>
          <a:off x="6504748" y="3196718"/>
          <a:ext cx="1397000" cy="798513"/>
        </p:xfrm>
        <a:graphic>
          <a:graphicData uri="http://schemas.openxmlformats.org/presentationml/2006/ole">
            <mc:AlternateContent xmlns:mc="http://schemas.openxmlformats.org/markup-compatibility/2006">
              <mc:Choice xmlns:v="urn:schemas-microsoft-com:vml" Requires="v">
                <p:oleObj spid="_x0000_s7173" name="Equation" r:id="rId5" imgW="736560" imgH="431640" progId="Equation.DSMT4">
                  <p:embed/>
                </p:oleObj>
              </mc:Choice>
              <mc:Fallback>
                <p:oleObj name="Equation" r:id="rId5" imgW="736560" imgH="431640" progId="Equation.DSMT4">
                  <p:embed/>
                  <p:pic>
                    <p:nvPicPr>
                      <p:cNvPr id="5" name="Object 2"/>
                      <p:cNvPicPr>
                        <a:picLocks noChangeAspect="1" noChangeArrowheads="1"/>
                      </p:cNvPicPr>
                      <p:nvPr/>
                    </p:nvPicPr>
                    <p:blipFill>
                      <a:blip r:embed="rId6"/>
                      <a:srcRect/>
                      <a:stretch>
                        <a:fillRect/>
                      </a:stretch>
                    </p:blipFill>
                    <p:spPr bwMode="auto">
                      <a:xfrm>
                        <a:off x="6504748" y="3196718"/>
                        <a:ext cx="1397000" cy="798513"/>
                      </a:xfrm>
                      <a:prstGeom prst="rect">
                        <a:avLst/>
                      </a:prstGeom>
                      <a:noFill/>
                      <a:extLst/>
                    </p:spPr>
                  </p:pic>
                </p:oleObj>
              </mc:Fallback>
            </mc:AlternateContent>
          </a:graphicData>
        </a:graphic>
      </p:graphicFrame>
      <p:cxnSp>
        <p:nvCxnSpPr>
          <p:cNvPr id="7" name="Straight Arrow Connector 6"/>
          <p:cNvCxnSpPr/>
          <p:nvPr/>
        </p:nvCxnSpPr>
        <p:spPr bwMode="auto">
          <a:xfrm flipV="1">
            <a:off x="4783311" y="5339803"/>
            <a:ext cx="0" cy="304800"/>
          </a:xfrm>
          <a:prstGeom prst="straightConnector1">
            <a:avLst/>
          </a:prstGeom>
          <a:solidFill>
            <a:schemeClr val="accent1"/>
          </a:solidFill>
          <a:ln w="22225" cap="flat" cmpd="sng" algn="ctr">
            <a:solidFill>
              <a:schemeClr val="tx1"/>
            </a:solidFill>
            <a:prstDash val="solid"/>
            <a:round/>
            <a:headEnd type="none" w="med" len="med"/>
            <a:tailEnd type="stealth" w="lg" len="lg"/>
          </a:ln>
          <a:effectLst/>
        </p:spPr>
      </p:cxnSp>
      <p:graphicFrame>
        <p:nvGraphicFramePr>
          <p:cNvPr id="9" name="Object 2"/>
          <p:cNvGraphicFramePr>
            <a:graphicFrameLocks noChangeAspect="1"/>
          </p:cNvGraphicFramePr>
          <p:nvPr>
            <p:extLst>
              <p:ext uri="{D42A27DB-BD31-4B8C-83A1-F6EECF244321}">
                <p14:modId xmlns:p14="http://schemas.microsoft.com/office/powerpoint/2010/main" val="4033205555"/>
              </p:ext>
            </p:extLst>
          </p:nvPr>
        </p:nvGraphicFramePr>
        <p:xfrm>
          <a:off x="4152580" y="5706556"/>
          <a:ext cx="2022475" cy="469900"/>
        </p:xfrm>
        <a:graphic>
          <a:graphicData uri="http://schemas.openxmlformats.org/presentationml/2006/ole">
            <mc:AlternateContent xmlns:mc="http://schemas.openxmlformats.org/markup-compatibility/2006">
              <mc:Choice xmlns:v="urn:schemas-microsoft-com:vml" Requires="v">
                <p:oleObj spid="_x0000_s7174" name="Equation" r:id="rId7" imgW="1066680" imgH="253800" progId="Equation.DSMT4">
                  <p:embed/>
                </p:oleObj>
              </mc:Choice>
              <mc:Fallback>
                <p:oleObj name="Equation" r:id="rId7" imgW="1066680" imgH="253800" progId="Equation.DSMT4">
                  <p:embed/>
                  <p:pic>
                    <p:nvPicPr>
                      <p:cNvPr id="9" name="Object 2"/>
                      <p:cNvPicPr>
                        <a:picLocks noChangeAspect="1" noChangeArrowheads="1"/>
                      </p:cNvPicPr>
                      <p:nvPr/>
                    </p:nvPicPr>
                    <p:blipFill>
                      <a:blip r:embed="rId8"/>
                      <a:srcRect/>
                      <a:stretch>
                        <a:fillRect/>
                      </a:stretch>
                    </p:blipFill>
                    <p:spPr bwMode="auto">
                      <a:xfrm>
                        <a:off x="4152580" y="5706556"/>
                        <a:ext cx="2022475" cy="469900"/>
                      </a:xfrm>
                      <a:prstGeom prst="rect">
                        <a:avLst/>
                      </a:prstGeom>
                      <a:noFill/>
                      <a:extLst/>
                    </p:spPr>
                  </p:pic>
                </p:oleObj>
              </mc:Fallback>
            </mc:AlternateContent>
          </a:graphicData>
        </a:graphic>
      </p:graphicFrame>
    </p:spTree>
    <p:extLst>
      <p:ext uri="{BB962C8B-B14F-4D97-AF65-F5344CB8AC3E}">
        <p14:creationId xmlns:p14="http://schemas.microsoft.com/office/powerpoint/2010/main" val="2520643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 vacancy concentration</a:t>
            </a:r>
          </a:p>
        </p:txBody>
      </p:sp>
      <p:sp>
        <p:nvSpPr>
          <p:cNvPr id="3" name="Content Placeholder 2"/>
          <p:cNvSpPr>
            <a:spLocks noGrp="1"/>
          </p:cNvSpPr>
          <p:nvPr>
            <p:ph idx="1"/>
          </p:nvPr>
        </p:nvSpPr>
        <p:spPr/>
        <p:txBody>
          <a:bodyPr/>
          <a:lstStyle/>
          <a:p>
            <a:pPr>
              <a:spcBef>
                <a:spcPts val="1200"/>
              </a:spcBef>
            </a:pPr>
            <a:r>
              <a:rPr lang="en-US" dirty="0"/>
              <a:t>Entropy contribution</a:t>
            </a:r>
          </a:p>
          <a:p>
            <a:pPr>
              <a:spcBef>
                <a:spcPts val="1200"/>
              </a:spcBef>
            </a:pPr>
            <a:endParaRPr lang="en-US" sz="3600" dirty="0"/>
          </a:p>
          <a:p>
            <a:pPr>
              <a:spcBef>
                <a:spcPts val="1200"/>
              </a:spcBef>
            </a:pPr>
            <a:endParaRPr lang="en-US" dirty="0"/>
          </a:p>
          <a:p>
            <a:pPr>
              <a:spcBef>
                <a:spcPts val="1200"/>
              </a:spcBef>
            </a:pPr>
            <a:endParaRPr lang="en-US" dirty="0"/>
          </a:p>
          <a:p>
            <a:pPr>
              <a:spcBef>
                <a:spcPts val="1200"/>
              </a:spcBef>
            </a:pPr>
            <a:r>
              <a:rPr lang="en-US" dirty="0"/>
              <a:t>Enthalpy contribution</a:t>
            </a:r>
          </a:p>
          <a:p>
            <a:pPr>
              <a:spcBef>
                <a:spcPts val="1200"/>
              </a:spcBef>
            </a:pPr>
            <a:r>
              <a:rPr lang="en-US" dirty="0"/>
              <a:t>Gibbs free energy</a:t>
            </a:r>
          </a:p>
          <a:p>
            <a:pPr>
              <a:spcBef>
                <a:spcPts val="1200"/>
              </a:spcBef>
            </a:pPr>
            <a:r>
              <a:rPr lang="en-US" dirty="0"/>
              <a:t>Equilibrium vacancy concentration</a:t>
            </a:r>
          </a:p>
        </p:txBody>
      </p:sp>
      <p:graphicFrame>
        <p:nvGraphicFramePr>
          <p:cNvPr id="4" name="Object 2"/>
          <p:cNvGraphicFramePr>
            <a:graphicFrameLocks noChangeAspect="1"/>
          </p:cNvGraphicFramePr>
          <p:nvPr>
            <p:extLst>
              <p:ext uri="{D42A27DB-BD31-4B8C-83A1-F6EECF244321}">
                <p14:modId xmlns:p14="http://schemas.microsoft.com/office/powerpoint/2010/main" val="3700980002"/>
              </p:ext>
            </p:extLst>
          </p:nvPr>
        </p:nvGraphicFramePr>
        <p:xfrm>
          <a:off x="795338" y="2012950"/>
          <a:ext cx="7773987" cy="1550988"/>
        </p:xfrm>
        <a:graphic>
          <a:graphicData uri="http://schemas.openxmlformats.org/presentationml/2006/ole">
            <mc:AlternateContent xmlns:mc="http://schemas.openxmlformats.org/markup-compatibility/2006">
              <mc:Choice xmlns:v="urn:schemas-microsoft-com:vml" Requires="v">
                <p:oleObj spid="_x0000_s13317" name="Equation" r:id="rId4" imgW="4228920" imgH="863280" progId="Equation.DSMT4">
                  <p:embed/>
                </p:oleObj>
              </mc:Choice>
              <mc:Fallback>
                <p:oleObj name="Equation" r:id="rId4" imgW="4228920" imgH="863280" progId="Equation.DSMT4">
                  <p:embed/>
                  <p:pic>
                    <p:nvPicPr>
                      <p:cNvPr id="4" name="Object 2"/>
                      <p:cNvPicPr>
                        <a:picLocks noChangeAspect="1" noChangeArrowheads="1"/>
                      </p:cNvPicPr>
                      <p:nvPr/>
                    </p:nvPicPr>
                    <p:blipFill>
                      <a:blip r:embed="rId5"/>
                      <a:srcRect/>
                      <a:stretch>
                        <a:fillRect/>
                      </a:stretch>
                    </p:blipFill>
                    <p:spPr bwMode="auto">
                      <a:xfrm>
                        <a:off x="795338" y="2012950"/>
                        <a:ext cx="7773987" cy="1550988"/>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492711893"/>
              </p:ext>
            </p:extLst>
          </p:nvPr>
        </p:nvGraphicFramePr>
        <p:xfrm>
          <a:off x="3829050" y="3744913"/>
          <a:ext cx="1708150" cy="422275"/>
        </p:xfrm>
        <a:graphic>
          <a:graphicData uri="http://schemas.openxmlformats.org/presentationml/2006/ole">
            <mc:AlternateContent xmlns:mc="http://schemas.openxmlformats.org/markup-compatibility/2006">
              <mc:Choice xmlns:v="urn:schemas-microsoft-com:vml" Requires="v">
                <p:oleObj spid="_x0000_s13318" name="Equation" r:id="rId6" imgW="901440" imgH="228600" progId="Equation.DSMT4">
                  <p:embed/>
                </p:oleObj>
              </mc:Choice>
              <mc:Fallback>
                <p:oleObj name="Equation" r:id="rId6" imgW="901440" imgH="228600" progId="Equation.DSMT4">
                  <p:embed/>
                  <p:pic>
                    <p:nvPicPr>
                      <p:cNvPr id="5" name="Object 2"/>
                      <p:cNvPicPr>
                        <a:picLocks noChangeAspect="1" noChangeArrowheads="1"/>
                      </p:cNvPicPr>
                      <p:nvPr/>
                    </p:nvPicPr>
                    <p:blipFill>
                      <a:blip r:embed="rId7"/>
                      <a:srcRect/>
                      <a:stretch>
                        <a:fillRect/>
                      </a:stretch>
                    </p:blipFill>
                    <p:spPr bwMode="auto">
                      <a:xfrm>
                        <a:off x="3829050" y="3744913"/>
                        <a:ext cx="1708150" cy="422275"/>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529058712"/>
              </p:ext>
            </p:extLst>
          </p:nvPr>
        </p:nvGraphicFramePr>
        <p:xfrm>
          <a:off x="3395663" y="4264025"/>
          <a:ext cx="5219700" cy="446088"/>
        </p:xfrm>
        <a:graphic>
          <a:graphicData uri="http://schemas.openxmlformats.org/presentationml/2006/ole">
            <mc:AlternateContent xmlns:mc="http://schemas.openxmlformats.org/markup-compatibility/2006">
              <mc:Choice xmlns:v="urn:schemas-microsoft-com:vml" Requires="v">
                <p:oleObj spid="_x0000_s13319" name="Equation" r:id="rId8" imgW="2895480" imgH="253800" progId="Equation.DSMT4">
                  <p:embed/>
                </p:oleObj>
              </mc:Choice>
              <mc:Fallback>
                <p:oleObj name="Equation" r:id="rId8" imgW="2895480" imgH="253800" progId="Equation.DSMT4">
                  <p:embed/>
                  <p:pic>
                    <p:nvPicPr>
                      <p:cNvPr id="6" name="Object 2"/>
                      <p:cNvPicPr>
                        <a:picLocks noChangeAspect="1" noChangeArrowheads="1"/>
                      </p:cNvPicPr>
                      <p:nvPr/>
                    </p:nvPicPr>
                    <p:blipFill>
                      <a:blip r:embed="rId9"/>
                      <a:srcRect/>
                      <a:stretch>
                        <a:fillRect/>
                      </a:stretch>
                    </p:blipFill>
                    <p:spPr bwMode="auto">
                      <a:xfrm>
                        <a:off x="3395663" y="4264025"/>
                        <a:ext cx="5219700" cy="446088"/>
                      </a:xfrm>
                      <a:prstGeom prst="rect">
                        <a:avLst/>
                      </a:prstGeom>
                      <a:noFill/>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3939782837"/>
              </p:ext>
            </p:extLst>
          </p:nvPr>
        </p:nvGraphicFramePr>
        <p:xfrm>
          <a:off x="828675" y="5294313"/>
          <a:ext cx="6761163" cy="844550"/>
        </p:xfrm>
        <a:graphic>
          <a:graphicData uri="http://schemas.openxmlformats.org/presentationml/2006/ole">
            <mc:AlternateContent xmlns:mc="http://schemas.openxmlformats.org/markup-compatibility/2006">
              <mc:Choice xmlns:v="urn:schemas-microsoft-com:vml" Requires="v">
                <p:oleObj spid="_x0000_s13320" name="Equation" r:id="rId10" imgW="3568680" imgH="457200" progId="Equation.DSMT4">
                  <p:embed/>
                </p:oleObj>
              </mc:Choice>
              <mc:Fallback>
                <p:oleObj name="Equation" r:id="rId10" imgW="3568680" imgH="457200" progId="Equation.DSMT4">
                  <p:embed/>
                  <p:pic>
                    <p:nvPicPr>
                      <p:cNvPr id="7" name="Object 2"/>
                      <p:cNvPicPr>
                        <a:picLocks noChangeAspect="1" noChangeArrowheads="1"/>
                      </p:cNvPicPr>
                      <p:nvPr/>
                    </p:nvPicPr>
                    <p:blipFill>
                      <a:blip r:embed="rId11"/>
                      <a:srcRect/>
                      <a:stretch>
                        <a:fillRect/>
                      </a:stretch>
                    </p:blipFill>
                    <p:spPr bwMode="auto">
                      <a:xfrm>
                        <a:off x="828675" y="5294313"/>
                        <a:ext cx="6761163" cy="844550"/>
                      </a:xfrm>
                      <a:prstGeom prst="rect">
                        <a:avLst/>
                      </a:prstGeom>
                      <a:noFill/>
                      <a:extLst/>
                    </p:spPr>
                  </p:pic>
                </p:oleObj>
              </mc:Fallback>
            </mc:AlternateContent>
          </a:graphicData>
        </a:graphic>
      </p:graphicFrame>
    </p:spTree>
    <p:extLst>
      <p:ext uri="{BB962C8B-B14F-4D97-AF65-F5344CB8AC3E}">
        <p14:creationId xmlns:p14="http://schemas.microsoft.com/office/powerpoint/2010/main" val="3565955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Entropy is the cause of imperfection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562420"/>
            <a:ext cx="3601562" cy="4457380"/>
          </a:xfrm>
          <a:prstGeom prst="rect">
            <a:avLst/>
          </a:prstGeom>
        </p:spPr>
      </p:pic>
      <p:grpSp>
        <p:nvGrpSpPr>
          <p:cNvPr id="22" name="Group 21"/>
          <p:cNvGrpSpPr/>
          <p:nvPr/>
        </p:nvGrpSpPr>
        <p:grpSpPr>
          <a:xfrm>
            <a:off x="762000" y="1562420"/>
            <a:ext cx="3456216" cy="4363234"/>
            <a:chOff x="4849584" y="1543538"/>
            <a:chExt cx="3456216" cy="4363234"/>
          </a:xfrm>
        </p:grpSpPr>
        <p:sp>
          <p:nvSpPr>
            <p:cNvPr id="6" name="Freeform 5"/>
            <p:cNvSpPr/>
            <p:nvPr/>
          </p:nvSpPr>
          <p:spPr bwMode="auto">
            <a:xfrm>
              <a:off x="4852146" y="2304570"/>
              <a:ext cx="3099227" cy="2687491"/>
            </a:xfrm>
            <a:custGeom>
              <a:avLst/>
              <a:gdLst>
                <a:gd name="connsiteX0" fmla="*/ 0 w 2827724"/>
                <a:gd name="connsiteY0" fmla="*/ 576303 h 2402808"/>
                <a:gd name="connsiteX1" fmla="*/ 115261 w 2827724"/>
                <a:gd name="connsiteY1" fmla="*/ 1467651 h 2402808"/>
                <a:gd name="connsiteX2" fmla="*/ 299677 w 2827724"/>
                <a:gd name="connsiteY2" fmla="*/ 2043953 h 2402808"/>
                <a:gd name="connsiteX3" fmla="*/ 553251 w 2827724"/>
                <a:gd name="connsiteY3" fmla="*/ 2358999 h 2402808"/>
                <a:gd name="connsiteX4" fmla="*/ 837560 w 2827724"/>
                <a:gd name="connsiteY4" fmla="*/ 2358999 h 2402808"/>
                <a:gd name="connsiteX5" fmla="*/ 1313970 w 2827724"/>
                <a:gd name="connsiteY5" fmla="*/ 1974797 h 2402808"/>
                <a:gd name="connsiteX6" fmla="*/ 1844168 w 2827724"/>
                <a:gd name="connsiteY6" fmla="*/ 1321654 h 2402808"/>
                <a:gd name="connsiteX7" fmla="*/ 2351314 w 2827724"/>
                <a:gd name="connsiteY7" fmla="*/ 622407 h 2402808"/>
                <a:gd name="connsiteX8" fmla="*/ 2827724 w 2827724"/>
                <a:gd name="connsiteY8" fmla="*/ 0 h 240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7724" h="2402808">
                  <a:moveTo>
                    <a:pt x="0" y="576303"/>
                  </a:moveTo>
                  <a:cubicBezTo>
                    <a:pt x="32657" y="899673"/>
                    <a:pt x="65315" y="1223043"/>
                    <a:pt x="115261" y="1467651"/>
                  </a:cubicBezTo>
                  <a:cubicBezTo>
                    <a:pt x="165207" y="1712259"/>
                    <a:pt x="226679" y="1895395"/>
                    <a:pt x="299677" y="2043953"/>
                  </a:cubicBezTo>
                  <a:cubicBezTo>
                    <a:pt x="372675" y="2192511"/>
                    <a:pt x="463604" y="2306491"/>
                    <a:pt x="553251" y="2358999"/>
                  </a:cubicBezTo>
                  <a:cubicBezTo>
                    <a:pt x="642898" y="2411507"/>
                    <a:pt x="710774" y="2423033"/>
                    <a:pt x="837560" y="2358999"/>
                  </a:cubicBezTo>
                  <a:cubicBezTo>
                    <a:pt x="964346" y="2294965"/>
                    <a:pt x="1146202" y="2147688"/>
                    <a:pt x="1313970" y="1974797"/>
                  </a:cubicBezTo>
                  <a:cubicBezTo>
                    <a:pt x="1481738" y="1801906"/>
                    <a:pt x="1671277" y="1547052"/>
                    <a:pt x="1844168" y="1321654"/>
                  </a:cubicBezTo>
                  <a:cubicBezTo>
                    <a:pt x="2017059" y="1096256"/>
                    <a:pt x="2187388" y="842683"/>
                    <a:pt x="2351314" y="622407"/>
                  </a:cubicBezTo>
                  <a:cubicBezTo>
                    <a:pt x="2515240" y="402131"/>
                    <a:pt x="2671482" y="201065"/>
                    <a:pt x="2827724" y="0"/>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 name="Straight Arrow Connector 7"/>
            <p:cNvCxnSpPr/>
            <p:nvPr/>
          </p:nvCxnSpPr>
          <p:spPr bwMode="auto">
            <a:xfrm flipV="1">
              <a:off x="4849584" y="1676400"/>
              <a:ext cx="3202" cy="3657600"/>
            </a:xfrm>
            <a:prstGeom prst="straightConnector1">
              <a:avLst/>
            </a:prstGeom>
            <a:solidFill>
              <a:schemeClr val="accent1"/>
            </a:solidFill>
            <a:ln w="25400" cap="flat" cmpd="sng" algn="ctr">
              <a:solidFill>
                <a:schemeClr val="tx1"/>
              </a:solidFill>
              <a:prstDash val="solid"/>
              <a:round/>
              <a:headEnd type="none" w="med" len="med"/>
              <a:tailEnd type="stealth" w="lg" len="lg"/>
            </a:ln>
            <a:effectLst/>
          </p:spPr>
        </p:cxnSp>
        <p:cxnSp>
          <p:nvCxnSpPr>
            <p:cNvPr id="10" name="Straight Arrow Connector 9"/>
            <p:cNvCxnSpPr/>
            <p:nvPr/>
          </p:nvCxnSpPr>
          <p:spPr bwMode="auto">
            <a:xfrm>
              <a:off x="4849584" y="5334000"/>
              <a:ext cx="3456216" cy="0"/>
            </a:xfrm>
            <a:prstGeom prst="straightConnector1">
              <a:avLst/>
            </a:prstGeom>
            <a:solidFill>
              <a:schemeClr val="accent1"/>
            </a:solidFill>
            <a:ln w="25400" cap="flat" cmpd="sng" algn="ctr">
              <a:solidFill>
                <a:schemeClr val="tx1"/>
              </a:solidFill>
              <a:prstDash val="solid"/>
              <a:round/>
              <a:headEnd type="none" w="med" len="med"/>
              <a:tailEnd type="stealth" w="lg" len="lg"/>
            </a:ln>
            <a:effectLst/>
          </p:spPr>
        </p:cxnSp>
        <p:sp>
          <p:nvSpPr>
            <p:cNvPr id="15" name="TextBox 14"/>
            <p:cNvSpPr txBox="1"/>
            <p:nvPr/>
          </p:nvSpPr>
          <p:spPr>
            <a:xfrm>
              <a:off x="4905934" y="1543538"/>
              <a:ext cx="611065" cy="461665"/>
            </a:xfrm>
            <a:prstGeom prst="rect">
              <a:avLst/>
            </a:prstGeom>
            <a:noFill/>
          </p:spPr>
          <p:txBody>
            <a:bodyPr wrap="none" rtlCol="0">
              <a:spAutoFit/>
            </a:bodyPr>
            <a:lstStyle/>
            <a:p>
              <a:r>
                <a:rPr lang="en-US" sz="2400" dirty="0">
                  <a:latin typeface="Symbol" panose="05050102010706020507" pitchFamily="18" charset="2"/>
                </a:rPr>
                <a:t>D</a:t>
              </a:r>
              <a:r>
                <a:rPr lang="en-US" sz="2400" i="1" dirty="0">
                  <a:latin typeface="Times New Roman" panose="02020603050405020304" pitchFamily="18" charset="0"/>
                  <a:cs typeface="Times New Roman" panose="02020603050405020304" pitchFamily="18" charset="0"/>
                </a:rPr>
                <a:t>G</a:t>
              </a:r>
            </a:p>
          </p:txBody>
        </p:sp>
        <p:sp>
          <p:nvSpPr>
            <p:cNvPr id="16" name="TextBox 15"/>
            <p:cNvSpPr txBox="1"/>
            <p:nvPr/>
          </p:nvSpPr>
          <p:spPr>
            <a:xfrm>
              <a:off x="5200580" y="5445107"/>
              <a:ext cx="2750689" cy="461665"/>
            </a:xfrm>
            <a:prstGeom prst="rect">
              <a:avLst/>
            </a:prstGeom>
            <a:noFill/>
          </p:spPr>
          <p:txBody>
            <a:bodyPr wrap="none" rtlCol="0">
              <a:spAutoFit/>
            </a:bodyPr>
            <a:lstStyle/>
            <a:p>
              <a:pPr algn="ctr"/>
              <a:r>
                <a:rPr lang="en-US" sz="2400" dirty="0">
                  <a:cs typeface="Times New Roman" panose="02020603050405020304" pitchFamily="18" charset="0"/>
                </a:rPr>
                <a:t>Vacancy fraction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v</a:t>
              </a:r>
            </a:p>
          </p:txBody>
        </p:sp>
        <p:cxnSp>
          <p:nvCxnSpPr>
            <p:cNvPr id="17" name="Straight Arrow Connector 16"/>
            <p:cNvCxnSpPr/>
            <p:nvPr/>
          </p:nvCxnSpPr>
          <p:spPr bwMode="auto">
            <a:xfrm>
              <a:off x="5599740" y="3733800"/>
              <a:ext cx="0" cy="1107649"/>
            </a:xfrm>
            <a:prstGeom prst="straightConnector1">
              <a:avLst/>
            </a:prstGeom>
            <a:solidFill>
              <a:schemeClr val="accent1"/>
            </a:solidFill>
            <a:ln w="25400" cap="flat" cmpd="sng" algn="ctr">
              <a:solidFill>
                <a:schemeClr val="tx1"/>
              </a:solidFill>
              <a:prstDash val="solid"/>
              <a:round/>
              <a:headEnd type="none" w="med" len="med"/>
              <a:tailEnd type="stealth" w="lg" len="lg"/>
            </a:ln>
            <a:effectLst/>
          </p:spPr>
        </p:cxnSp>
        <p:sp>
          <p:nvSpPr>
            <p:cNvPr id="21" name="TextBox 20"/>
            <p:cNvSpPr txBox="1"/>
            <p:nvPr/>
          </p:nvSpPr>
          <p:spPr>
            <a:xfrm>
              <a:off x="4952360" y="2969400"/>
              <a:ext cx="1752600" cy="707886"/>
            </a:xfrm>
            <a:prstGeom prst="rect">
              <a:avLst/>
            </a:prstGeom>
            <a:noFill/>
          </p:spPr>
          <p:txBody>
            <a:bodyPr wrap="square" rtlCol="0">
              <a:spAutoFit/>
            </a:bodyPr>
            <a:lstStyle/>
            <a:p>
              <a:pPr algn="ctr"/>
              <a:r>
                <a:rPr lang="en-US" sz="2000" dirty="0">
                  <a:cs typeface="Times New Roman" panose="02020603050405020304" pitchFamily="18" charset="0"/>
                </a:rPr>
                <a:t>Equilibrium concentration</a:t>
              </a:r>
              <a:endParaRPr lang="en-US" sz="2000" i="1" baseline="-25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04373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Substitutional self-diffusion</a:t>
            </a:r>
          </a:p>
        </p:txBody>
      </p:sp>
      <p:sp>
        <p:nvSpPr>
          <p:cNvPr id="3" name="Content Placeholder 2"/>
          <p:cNvSpPr>
            <a:spLocks noGrp="1"/>
          </p:cNvSpPr>
          <p:nvPr>
            <p:ph idx="1"/>
          </p:nvPr>
        </p:nvSpPr>
        <p:spPr/>
        <p:txBody>
          <a:bodyPr/>
          <a:lstStyle/>
          <a:p>
            <a:pPr>
              <a:spcBef>
                <a:spcPts val="1200"/>
              </a:spcBef>
            </a:pPr>
            <a:r>
              <a:rPr lang="en-US" dirty="0"/>
              <a:t>Atom vibration frequency:</a:t>
            </a:r>
          </a:p>
          <a:p>
            <a:pPr>
              <a:spcBef>
                <a:spcPts val="1200"/>
              </a:spcBef>
            </a:pPr>
            <a:r>
              <a:rPr lang="en-US" dirty="0"/>
              <a:t>Successful hop frequency:</a:t>
            </a:r>
          </a:p>
          <a:p>
            <a:pPr>
              <a:spcBef>
                <a:spcPts val="1200"/>
              </a:spcBef>
            </a:pPr>
            <a:endParaRPr lang="en-US" sz="2000" dirty="0"/>
          </a:p>
          <a:p>
            <a:pPr>
              <a:spcBef>
                <a:spcPts val="1200"/>
              </a:spcBef>
            </a:pPr>
            <a:endParaRPr lang="en-US" dirty="0"/>
          </a:p>
          <a:p>
            <a:pPr>
              <a:spcBef>
                <a:spcPts val="1200"/>
              </a:spcBef>
            </a:pPr>
            <a:endParaRPr lang="en-US" dirty="0"/>
          </a:p>
          <a:p>
            <a:pPr>
              <a:spcBef>
                <a:spcPts val="1200"/>
              </a:spcBef>
            </a:pPr>
            <a:r>
              <a:rPr lang="en-US" dirty="0"/>
              <a:t>Self diffusion coefficient:</a:t>
            </a:r>
          </a:p>
        </p:txBody>
      </p:sp>
      <p:graphicFrame>
        <p:nvGraphicFramePr>
          <p:cNvPr id="176" name="Object 2"/>
          <p:cNvGraphicFramePr>
            <a:graphicFrameLocks noChangeAspect="1"/>
          </p:cNvGraphicFramePr>
          <p:nvPr>
            <p:extLst>
              <p:ext uri="{D42A27DB-BD31-4B8C-83A1-F6EECF244321}">
                <p14:modId xmlns:p14="http://schemas.microsoft.com/office/powerpoint/2010/main" val="1992599956"/>
              </p:ext>
            </p:extLst>
          </p:nvPr>
        </p:nvGraphicFramePr>
        <p:xfrm>
          <a:off x="4427284" y="1258888"/>
          <a:ext cx="1565275" cy="819150"/>
        </p:xfrm>
        <a:graphic>
          <a:graphicData uri="http://schemas.openxmlformats.org/presentationml/2006/ole">
            <mc:AlternateContent xmlns:mc="http://schemas.openxmlformats.org/markup-compatibility/2006">
              <mc:Choice xmlns:v="urn:schemas-microsoft-com:vml" Requires="v">
                <p:oleObj spid="_x0000_s5124" name="Equation" r:id="rId3" imgW="825480" imgH="444240" progId="Equation.DSMT4">
                  <p:embed/>
                </p:oleObj>
              </mc:Choice>
              <mc:Fallback>
                <p:oleObj name="Equation" r:id="rId3" imgW="825480" imgH="444240" progId="Equation.DSMT4">
                  <p:embed/>
                  <p:pic>
                    <p:nvPicPr>
                      <p:cNvPr id="176" name="Object 2"/>
                      <p:cNvPicPr>
                        <a:picLocks noChangeAspect="1" noChangeArrowheads="1"/>
                      </p:cNvPicPr>
                      <p:nvPr/>
                    </p:nvPicPr>
                    <p:blipFill>
                      <a:blip r:embed="rId4"/>
                      <a:srcRect/>
                      <a:stretch>
                        <a:fillRect/>
                      </a:stretch>
                    </p:blipFill>
                    <p:spPr bwMode="auto">
                      <a:xfrm>
                        <a:off x="4427284" y="1258888"/>
                        <a:ext cx="1565275" cy="819150"/>
                      </a:xfrm>
                      <a:prstGeom prst="rect">
                        <a:avLst/>
                      </a:prstGeom>
                      <a:noFill/>
                      <a:extLst/>
                    </p:spPr>
                  </p:pic>
                </p:oleObj>
              </mc:Fallback>
            </mc:AlternateContent>
          </a:graphicData>
        </a:graphic>
      </p:graphicFrame>
      <p:graphicFrame>
        <p:nvGraphicFramePr>
          <p:cNvPr id="179" name="Object 2"/>
          <p:cNvGraphicFramePr>
            <a:graphicFrameLocks noChangeAspect="1"/>
          </p:cNvGraphicFramePr>
          <p:nvPr>
            <p:extLst>
              <p:ext uri="{D42A27DB-BD31-4B8C-83A1-F6EECF244321}">
                <p14:modId xmlns:p14="http://schemas.microsoft.com/office/powerpoint/2010/main" val="3538561264"/>
              </p:ext>
            </p:extLst>
          </p:nvPr>
        </p:nvGraphicFramePr>
        <p:xfrm>
          <a:off x="838200" y="2538159"/>
          <a:ext cx="3419475" cy="1314450"/>
        </p:xfrm>
        <a:graphic>
          <a:graphicData uri="http://schemas.openxmlformats.org/presentationml/2006/ole">
            <mc:AlternateContent xmlns:mc="http://schemas.openxmlformats.org/markup-compatibility/2006">
              <mc:Choice xmlns:v="urn:schemas-microsoft-com:vml" Requires="v">
                <p:oleObj spid="_x0000_s5125" name="Equation" r:id="rId5" imgW="1803240" imgH="711000" progId="Equation.DSMT4">
                  <p:embed/>
                </p:oleObj>
              </mc:Choice>
              <mc:Fallback>
                <p:oleObj name="Equation" r:id="rId5" imgW="1803240" imgH="711000" progId="Equation.DSMT4">
                  <p:embed/>
                  <p:pic>
                    <p:nvPicPr>
                      <p:cNvPr id="179" name="Object 2"/>
                      <p:cNvPicPr>
                        <a:picLocks noChangeAspect="1" noChangeArrowheads="1"/>
                      </p:cNvPicPr>
                      <p:nvPr/>
                    </p:nvPicPr>
                    <p:blipFill>
                      <a:blip r:embed="rId6"/>
                      <a:srcRect/>
                      <a:stretch>
                        <a:fillRect/>
                      </a:stretch>
                    </p:blipFill>
                    <p:spPr bwMode="auto">
                      <a:xfrm>
                        <a:off x="838200" y="2538159"/>
                        <a:ext cx="3419475" cy="1314450"/>
                      </a:xfrm>
                      <a:prstGeom prst="rect">
                        <a:avLst/>
                      </a:prstGeom>
                      <a:noFill/>
                      <a:extLst/>
                    </p:spPr>
                  </p:pic>
                </p:oleObj>
              </mc:Fallback>
            </mc:AlternateContent>
          </a:graphicData>
        </a:graphic>
      </p:graphicFrame>
      <p:grpSp>
        <p:nvGrpSpPr>
          <p:cNvPr id="4" name="Group 3"/>
          <p:cNvGrpSpPr/>
          <p:nvPr/>
        </p:nvGrpSpPr>
        <p:grpSpPr>
          <a:xfrm>
            <a:off x="5257800" y="1676400"/>
            <a:ext cx="3505200" cy="3299496"/>
            <a:chOff x="5410200" y="2567904"/>
            <a:chExt cx="3505200" cy="3299496"/>
          </a:xfrm>
        </p:grpSpPr>
        <p:sp>
          <p:nvSpPr>
            <p:cNvPr id="183" name="Oval 60"/>
            <p:cNvSpPr>
              <a:spLocks noChangeArrowheads="1"/>
            </p:cNvSpPr>
            <p:nvPr/>
          </p:nvSpPr>
          <p:spPr bwMode="auto">
            <a:xfrm>
              <a:off x="7651070" y="5561395"/>
              <a:ext cx="301752" cy="301752"/>
            </a:xfrm>
            <a:prstGeom prst="ellipse">
              <a:avLst/>
            </a:prstGeom>
            <a:noFill/>
            <a:ln>
              <a:prstDash val="lgDash"/>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nvGrpSpPr>
            <p:cNvPr id="110" name="Group 7"/>
            <p:cNvGrpSpPr>
              <a:grpSpLocks/>
            </p:cNvGrpSpPr>
            <p:nvPr/>
          </p:nvGrpSpPr>
          <p:grpSpPr bwMode="auto">
            <a:xfrm>
              <a:off x="7124700" y="2567904"/>
              <a:ext cx="114300" cy="3206750"/>
              <a:chOff x="1476" y="1438"/>
              <a:chExt cx="72" cy="2020"/>
            </a:xfrm>
          </p:grpSpPr>
          <p:sp>
            <p:nvSpPr>
              <p:cNvPr id="174" name="Line 5"/>
              <p:cNvSpPr>
                <a:spLocks noChangeShapeType="1"/>
              </p:cNvSpPr>
              <p:nvPr/>
            </p:nvSpPr>
            <p:spPr bwMode="auto">
              <a:xfrm flipV="1">
                <a:off x="1511" y="1543"/>
                <a:ext cx="0" cy="1915"/>
              </a:xfrm>
              <a:prstGeom prst="line">
                <a:avLst/>
              </a:prstGeom>
              <a:noFill/>
              <a:ln w="174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6"/>
              <p:cNvSpPr>
                <a:spLocks/>
              </p:cNvSpPr>
              <p:nvPr/>
            </p:nvSpPr>
            <p:spPr bwMode="auto">
              <a:xfrm>
                <a:off x="1476" y="1438"/>
                <a:ext cx="72" cy="157"/>
              </a:xfrm>
              <a:custGeom>
                <a:avLst/>
                <a:gdLst>
                  <a:gd name="T0" fmla="*/ 72 w 72"/>
                  <a:gd name="T1" fmla="*/ 157 h 157"/>
                  <a:gd name="T2" fmla="*/ 35 w 72"/>
                  <a:gd name="T3" fmla="*/ 0 h 157"/>
                  <a:gd name="T4" fmla="*/ 0 w 72"/>
                  <a:gd name="T5" fmla="*/ 157 h 157"/>
                  <a:gd name="T6" fmla="*/ 35 w 72"/>
                  <a:gd name="T7" fmla="*/ 108 h 157"/>
                  <a:gd name="T8" fmla="*/ 72 w 72"/>
                  <a:gd name="T9" fmla="*/ 157 h 157"/>
                </a:gdLst>
                <a:ahLst/>
                <a:cxnLst>
                  <a:cxn ang="0">
                    <a:pos x="T0" y="T1"/>
                  </a:cxn>
                  <a:cxn ang="0">
                    <a:pos x="T2" y="T3"/>
                  </a:cxn>
                  <a:cxn ang="0">
                    <a:pos x="T4" y="T5"/>
                  </a:cxn>
                  <a:cxn ang="0">
                    <a:pos x="T6" y="T7"/>
                  </a:cxn>
                  <a:cxn ang="0">
                    <a:pos x="T8" y="T9"/>
                  </a:cxn>
                </a:cxnLst>
                <a:rect l="0" t="0" r="r" b="b"/>
                <a:pathLst>
                  <a:path w="72" h="157">
                    <a:moveTo>
                      <a:pt x="72" y="157"/>
                    </a:moveTo>
                    <a:lnTo>
                      <a:pt x="35" y="0"/>
                    </a:lnTo>
                    <a:lnTo>
                      <a:pt x="0" y="157"/>
                    </a:lnTo>
                    <a:lnTo>
                      <a:pt x="35" y="108"/>
                    </a:lnTo>
                    <a:lnTo>
                      <a:pt x="72"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2" name="Group 55"/>
            <p:cNvGrpSpPr>
              <a:grpSpLocks/>
            </p:cNvGrpSpPr>
            <p:nvPr/>
          </p:nvGrpSpPr>
          <p:grpSpPr bwMode="auto">
            <a:xfrm>
              <a:off x="6237288" y="3360066"/>
              <a:ext cx="1885950" cy="2422525"/>
              <a:chOff x="917" y="1937"/>
              <a:chExt cx="1188" cy="1526"/>
            </a:xfrm>
          </p:grpSpPr>
          <p:sp>
            <p:nvSpPr>
              <p:cNvPr id="128" name="Freeform 9"/>
              <p:cNvSpPr>
                <a:spLocks/>
              </p:cNvSpPr>
              <p:nvPr/>
            </p:nvSpPr>
            <p:spPr bwMode="auto">
              <a:xfrm>
                <a:off x="917" y="1937"/>
                <a:ext cx="21" cy="51"/>
              </a:xfrm>
              <a:custGeom>
                <a:avLst/>
                <a:gdLst>
                  <a:gd name="T0" fmla="*/ 10 w 21"/>
                  <a:gd name="T1" fmla="*/ 6 h 51"/>
                  <a:gd name="T2" fmla="*/ 9 w 21"/>
                  <a:gd name="T3" fmla="*/ 4 h 51"/>
                  <a:gd name="T4" fmla="*/ 7 w 21"/>
                  <a:gd name="T5" fmla="*/ 2 h 51"/>
                  <a:gd name="T6" fmla="*/ 5 w 21"/>
                  <a:gd name="T7" fmla="*/ 0 h 51"/>
                  <a:gd name="T8" fmla="*/ 5 w 21"/>
                  <a:gd name="T9" fmla="*/ 0 h 51"/>
                  <a:gd name="T10" fmla="*/ 3 w 21"/>
                  <a:gd name="T11" fmla="*/ 2 h 51"/>
                  <a:gd name="T12" fmla="*/ 2 w 21"/>
                  <a:gd name="T13" fmla="*/ 4 h 51"/>
                  <a:gd name="T14" fmla="*/ 0 w 21"/>
                  <a:gd name="T15" fmla="*/ 6 h 51"/>
                  <a:gd name="T16" fmla="*/ 0 w 21"/>
                  <a:gd name="T17" fmla="*/ 7 h 51"/>
                  <a:gd name="T18" fmla="*/ 10 w 21"/>
                  <a:gd name="T19" fmla="*/ 48 h 51"/>
                  <a:gd name="T20" fmla="*/ 12 w 21"/>
                  <a:gd name="T21" fmla="*/ 49 h 51"/>
                  <a:gd name="T22" fmla="*/ 14 w 21"/>
                  <a:gd name="T23" fmla="*/ 51 h 51"/>
                  <a:gd name="T24" fmla="*/ 16 w 21"/>
                  <a:gd name="T25" fmla="*/ 51 h 51"/>
                  <a:gd name="T26" fmla="*/ 17 w 21"/>
                  <a:gd name="T27" fmla="*/ 51 h 51"/>
                  <a:gd name="T28" fmla="*/ 19 w 21"/>
                  <a:gd name="T29" fmla="*/ 51 h 51"/>
                  <a:gd name="T30" fmla="*/ 21 w 21"/>
                  <a:gd name="T31" fmla="*/ 49 h 51"/>
                  <a:gd name="T32" fmla="*/ 21 w 21"/>
                  <a:gd name="T33" fmla="*/ 48 h 51"/>
                  <a:gd name="T34" fmla="*/ 21 w 21"/>
                  <a:gd name="T35" fmla="*/ 46 h 51"/>
                  <a:gd name="T36" fmla="*/ 10 w 21"/>
                  <a:gd name="T37"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1">
                    <a:moveTo>
                      <a:pt x="10" y="6"/>
                    </a:moveTo>
                    <a:lnTo>
                      <a:pt x="9" y="4"/>
                    </a:lnTo>
                    <a:lnTo>
                      <a:pt x="7" y="2"/>
                    </a:lnTo>
                    <a:lnTo>
                      <a:pt x="5" y="0"/>
                    </a:lnTo>
                    <a:lnTo>
                      <a:pt x="5" y="0"/>
                    </a:lnTo>
                    <a:lnTo>
                      <a:pt x="3" y="2"/>
                    </a:lnTo>
                    <a:lnTo>
                      <a:pt x="2" y="4"/>
                    </a:lnTo>
                    <a:lnTo>
                      <a:pt x="0" y="6"/>
                    </a:lnTo>
                    <a:lnTo>
                      <a:pt x="0" y="7"/>
                    </a:lnTo>
                    <a:lnTo>
                      <a:pt x="10" y="48"/>
                    </a:lnTo>
                    <a:lnTo>
                      <a:pt x="12" y="49"/>
                    </a:lnTo>
                    <a:lnTo>
                      <a:pt x="14" y="51"/>
                    </a:lnTo>
                    <a:lnTo>
                      <a:pt x="16" y="51"/>
                    </a:lnTo>
                    <a:lnTo>
                      <a:pt x="17" y="51"/>
                    </a:lnTo>
                    <a:lnTo>
                      <a:pt x="19" y="51"/>
                    </a:lnTo>
                    <a:lnTo>
                      <a:pt x="21" y="49"/>
                    </a:lnTo>
                    <a:lnTo>
                      <a:pt x="21" y="48"/>
                    </a:lnTo>
                    <a:lnTo>
                      <a:pt x="21" y="46"/>
                    </a:lnTo>
                    <a:lnTo>
                      <a:pt x="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0"/>
              <p:cNvSpPr>
                <a:spLocks/>
              </p:cNvSpPr>
              <p:nvPr/>
            </p:nvSpPr>
            <p:spPr bwMode="auto">
              <a:xfrm>
                <a:off x="936" y="2009"/>
                <a:ext cx="21" cy="51"/>
              </a:xfrm>
              <a:custGeom>
                <a:avLst/>
                <a:gdLst>
                  <a:gd name="T0" fmla="*/ 11 w 21"/>
                  <a:gd name="T1" fmla="*/ 4 h 51"/>
                  <a:gd name="T2" fmla="*/ 9 w 21"/>
                  <a:gd name="T3" fmla="*/ 2 h 51"/>
                  <a:gd name="T4" fmla="*/ 7 w 21"/>
                  <a:gd name="T5" fmla="*/ 0 h 51"/>
                  <a:gd name="T6" fmla="*/ 5 w 21"/>
                  <a:gd name="T7" fmla="*/ 0 h 51"/>
                  <a:gd name="T8" fmla="*/ 4 w 21"/>
                  <a:gd name="T9" fmla="*/ 0 h 51"/>
                  <a:gd name="T10" fmla="*/ 2 w 21"/>
                  <a:gd name="T11" fmla="*/ 0 h 51"/>
                  <a:gd name="T12" fmla="*/ 0 w 21"/>
                  <a:gd name="T13" fmla="*/ 2 h 51"/>
                  <a:gd name="T14" fmla="*/ 0 w 21"/>
                  <a:gd name="T15" fmla="*/ 4 h 51"/>
                  <a:gd name="T16" fmla="*/ 0 w 21"/>
                  <a:gd name="T17" fmla="*/ 6 h 51"/>
                  <a:gd name="T18" fmla="*/ 11 w 21"/>
                  <a:gd name="T19" fmla="*/ 46 h 51"/>
                  <a:gd name="T20" fmla="*/ 11 w 21"/>
                  <a:gd name="T21" fmla="*/ 48 h 51"/>
                  <a:gd name="T22" fmla="*/ 12 w 21"/>
                  <a:gd name="T23" fmla="*/ 49 h 51"/>
                  <a:gd name="T24" fmla="*/ 14 w 21"/>
                  <a:gd name="T25" fmla="*/ 51 h 51"/>
                  <a:gd name="T26" fmla="*/ 16 w 21"/>
                  <a:gd name="T27" fmla="*/ 51 h 51"/>
                  <a:gd name="T28" fmla="*/ 18 w 21"/>
                  <a:gd name="T29" fmla="*/ 49 h 51"/>
                  <a:gd name="T30" fmla="*/ 19 w 21"/>
                  <a:gd name="T31" fmla="*/ 48 h 51"/>
                  <a:gd name="T32" fmla="*/ 21 w 21"/>
                  <a:gd name="T33" fmla="*/ 46 h 51"/>
                  <a:gd name="T34" fmla="*/ 21 w 21"/>
                  <a:gd name="T35" fmla="*/ 44 h 51"/>
                  <a:gd name="T36" fmla="*/ 11 w 21"/>
                  <a:gd name="T3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1">
                    <a:moveTo>
                      <a:pt x="11" y="4"/>
                    </a:moveTo>
                    <a:lnTo>
                      <a:pt x="9" y="2"/>
                    </a:lnTo>
                    <a:lnTo>
                      <a:pt x="7" y="0"/>
                    </a:lnTo>
                    <a:lnTo>
                      <a:pt x="5" y="0"/>
                    </a:lnTo>
                    <a:lnTo>
                      <a:pt x="4" y="0"/>
                    </a:lnTo>
                    <a:lnTo>
                      <a:pt x="2" y="0"/>
                    </a:lnTo>
                    <a:lnTo>
                      <a:pt x="0" y="2"/>
                    </a:lnTo>
                    <a:lnTo>
                      <a:pt x="0" y="4"/>
                    </a:lnTo>
                    <a:lnTo>
                      <a:pt x="0" y="6"/>
                    </a:lnTo>
                    <a:lnTo>
                      <a:pt x="11" y="46"/>
                    </a:lnTo>
                    <a:lnTo>
                      <a:pt x="11" y="48"/>
                    </a:lnTo>
                    <a:lnTo>
                      <a:pt x="12" y="49"/>
                    </a:lnTo>
                    <a:lnTo>
                      <a:pt x="14" y="51"/>
                    </a:lnTo>
                    <a:lnTo>
                      <a:pt x="16" y="51"/>
                    </a:lnTo>
                    <a:lnTo>
                      <a:pt x="18" y="49"/>
                    </a:lnTo>
                    <a:lnTo>
                      <a:pt x="19" y="48"/>
                    </a:lnTo>
                    <a:lnTo>
                      <a:pt x="21" y="46"/>
                    </a:lnTo>
                    <a:lnTo>
                      <a:pt x="21" y="44"/>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1"/>
              <p:cNvSpPr>
                <a:spLocks/>
              </p:cNvSpPr>
              <p:nvPr/>
            </p:nvSpPr>
            <p:spPr bwMode="auto">
              <a:xfrm>
                <a:off x="954" y="2079"/>
                <a:ext cx="21" cy="53"/>
              </a:xfrm>
              <a:custGeom>
                <a:avLst/>
                <a:gdLst>
                  <a:gd name="T0" fmla="*/ 10 w 21"/>
                  <a:gd name="T1" fmla="*/ 6 h 53"/>
                  <a:gd name="T2" fmla="*/ 10 w 21"/>
                  <a:gd name="T3" fmla="*/ 4 h 53"/>
                  <a:gd name="T4" fmla="*/ 9 w 21"/>
                  <a:gd name="T5" fmla="*/ 2 h 53"/>
                  <a:gd name="T6" fmla="*/ 7 w 21"/>
                  <a:gd name="T7" fmla="*/ 0 h 53"/>
                  <a:gd name="T8" fmla="*/ 5 w 21"/>
                  <a:gd name="T9" fmla="*/ 0 h 53"/>
                  <a:gd name="T10" fmla="*/ 3 w 21"/>
                  <a:gd name="T11" fmla="*/ 2 h 53"/>
                  <a:gd name="T12" fmla="*/ 1 w 21"/>
                  <a:gd name="T13" fmla="*/ 4 h 53"/>
                  <a:gd name="T14" fmla="*/ 0 w 21"/>
                  <a:gd name="T15" fmla="*/ 6 h 53"/>
                  <a:gd name="T16" fmla="*/ 0 w 21"/>
                  <a:gd name="T17" fmla="*/ 7 h 53"/>
                  <a:gd name="T18" fmla="*/ 10 w 21"/>
                  <a:gd name="T19" fmla="*/ 48 h 53"/>
                  <a:gd name="T20" fmla="*/ 12 w 21"/>
                  <a:gd name="T21" fmla="*/ 50 h 53"/>
                  <a:gd name="T22" fmla="*/ 14 w 21"/>
                  <a:gd name="T23" fmla="*/ 51 h 53"/>
                  <a:gd name="T24" fmla="*/ 16 w 21"/>
                  <a:gd name="T25" fmla="*/ 53 h 53"/>
                  <a:gd name="T26" fmla="*/ 17 w 21"/>
                  <a:gd name="T27" fmla="*/ 53 h 53"/>
                  <a:gd name="T28" fmla="*/ 19 w 21"/>
                  <a:gd name="T29" fmla="*/ 51 h 53"/>
                  <a:gd name="T30" fmla="*/ 21 w 21"/>
                  <a:gd name="T31" fmla="*/ 50 h 53"/>
                  <a:gd name="T32" fmla="*/ 21 w 21"/>
                  <a:gd name="T33" fmla="*/ 48 h 53"/>
                  <a:gd name="T34" fmla="*/ 21 w 21"/>
                  <a:gd name="T35" fmla="*/ 46 h 53"/>
                  <a:gd name="T36" fmla="*/ 10 w 21"/>
                  <a:gd name="T3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3">
                    <a:moveTo>
                      <a:pt x="10" y="6"/>
                    </a:moveTo>
                    <a:lnTo>
                      <a:pt x="10" y="4"/>
                    </a:lnTo>
                    <a:lnTo>
                      <a:pt x="9" y="2"/>
                    </a:lnTo>
                    <a:lnTo>
                      <a:pt x="7" y="0"/>
                    </a:lnTo>
                    <a:lnTo>
                      <a:pt x="5" y="0"/>
                    </a:lnTo>
                    <a:lnTo>
                      <a:pt x="3" y="2"/>
                    </a:lnTo>
                    <a:lnTo>
                      <a:pt x="1" y="4"/>
                    </a:lnTo>
                    <a:lnTo>
                      <a:pt x="0" y="6"/>
                    </a:lnTo>
                    <a:lnTo>
                      <a:pt x="0" y="7"/>
                    </a:lnTo>
                    <a:lnTo>
                      <a:pt x="10" y="48"/>
                    </a:lnTo>
                    <a:lnTo>
                      <a:pt x="12" y="50"/>
                    </a:lnTo>
                    <a:lnTo>
                      <a:pt x="14" y="51"/>
                    </a:lnTo>
                    <a:lnTo>
                      <a:pt x="16" y="53"/>
                    </a:lnTo>
                    <a:lnTo>
                      <a:pt x="17" y="53"/>
                    </a:lnTo>
                    <a:lnTo>
                      <a:pt x="19" y="51"/>
                    </a:lnTo>
                    <a:lnTo>
                      <a:pt x="21" y="50"/>
                    </a:lnTo>
                    <a:lnTo>
                      <a:pt x="21" y="48"/>
                    </a:lnTo>
                    <a:lnTo>
                      <a:pt x="21" y="46"/>
                    </a:lnTo>
                    <a:lnTo>
                      <a:pt x="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
              <p:cNvSpPr>
                <a:spLocks/>
              </p:cNvSpPr>
              <p:nvPr/>
            </p:nvSpPr>
            <p:spPr bwMode="auto">
              <a:xfrm>
                <a:off x="973" y="2151"/>
                <a:ext cx="21" cy="51"/>
              </a:xfrm>
              <a:custGeom>
                <a:avLst/>
                <a:gdLst>
                  <a:gd name="T0" fmla="*/ 11 w 21"/>
                  <a:gd name="T1" fmla="*/ 4 h 51"/>
                  <a:gd name="T2" fmla="*/ 9 w 21"/>
                  <a:gd name="T3" fmla="*/ 2 h 51"/>
                  <a:gd name="T4" fmla="*/ 7 w 21"/>
                  <a:gd name="T5" fmla="*/ 0 h 51"/>
                  <a:gd name="T6" fmla="*/ 5 w 21"/>
                  <a:gd name="T7" fmla="*/ 0 h 51"/>
                  <a:gd name="T8" fmla="*/ 4 w 21"/>
                  <a:gd name="T9" fmla="*/ 0 h 51"/>
                  <a:gd name="T10" fmla="*/ 2 w 21"/>
                  <a:gd name="T11" fmla="*/ 0 h 51"/>
                  <a:gd name="T12" fmla="*/ 0 w 21"/>
                  <a:gd name="T13" fmla="*/ 2 h 51"/>
                  <a:gd name="T14" fmla="*/ 0 w 21"/>
                  <a:gd name="T15" fmla="*/ 4 h 51"/>
                  <a:gd name="T16" fmla="*/ 0 w 21"/>
                  <a:gd name="T17" fmla="*/ 6 h 51"/>
                  <a:gd name="T18" fmla="*/ 11 w 21"/>
                  <a:gd name="T19" fmla="*/ 48 h 51"/>
                  <a:gd name="T20" fmla="*/ 11 w 21"/>
                  <a:gd name="T21" fmla="*/ 49 h 51"/>
                  <a:gd name="T22" fmla="*/ 12 w 21"/>
                  <a:gd name="T23" fmla="*/ 51 h 51"/>
                  <a:gd name="T24" fmla="*/ 14 w 21"/>
                  <a:gd name="T25" fmla="*/ 51 h 51"/>
                  <a:gd name="T26" fmla="*/ 16 w 21"/>
                  <a:gd name="T27" fmla="*/ 51 h 51"/>
                  <a:gd name="T28" fmla="*/ 18 w 21"/>
                  <a:gd name="T29" fmla="*/ 51 h 51"/>
                  <a:gd name="T30" fmla="*/ 19 w 21"/>
                  <a:gd name="T31" fmla="*/ 49 h 51"/>
                  <a:gd name="T32" fmla="*/ 21 w 21"/>
                  <a:gd name="T33" fmla="*/ 48 h 51"/>
                  <a:gd name="T34" fmla="*/ 21 w 21"/>
                  <a:gd name="T35" fmla="*/ 46 h 51"/>
                  <a:gd name="T36" fmla="*/ 11 w 21"/>
                  <a:gd name="T3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1">
                    <a:moveTo>
                      <a:pt x="11" y="4"/>
                    </a:moveTo>
                    <a:lnTo>
                      <a:pt x="9" y="2"/>
                    </a:lnTo>
                    <a:lnTo>
                      <a:pt x="7" y="0"/>
                    </a:lnTo>
                    <a:lnTo>
                      <a:pt x="5" y="0"/>
                    </a:lnTo>
                    <a:lnTo>
                      <a:pt x="4" y="0"/>
                    </a:lnTo>
                    <a:lnTo>
                      <a:pt x="2" y="0"/>
                    </a:lnTo>
                    <a:lnTo>
                      <a:pt x="0" y="2"/>
                    </a:lnTo>
                    <a:lnTo>
                      <a:pt x="0" y="4"/>
                    </a:lnTo>
                    <a:lnTo>
                      <a:pt x="0" y="6"/>
                    </a:lnTo>
                    <a:lnTo>
                      <a:pt x="11" y="48"/>
                    </a:lnTo>
                    <a:lnTo>
                      <a:pt x="11" y="49"/>
                    </a:lnTo>
                    <a:lnTo>
                      <a:pt x="12" y="51"/>
                    </a:lnTo>
                    <a:lnTo>
                      <a:pt x="14" y="51"/>
                    </a:lnTo>
                    <a:lnTo>
                      <a:pt x="16" y="51"/>
                    </a:lnTo>
                    <a:lnTo>
                      <a:pt x="18" y="51"/>
                    </a:lnTo>
                    <a:lnTo>
                      <a:pt x="19" y="49"/>
                    </a:lnTo>
                    <a:lnTo>
                      <a:pt x="21" y="48"/>
                    </a:lnTo>
                    <a:lnTo>
                      <a:pt x="21" y="46"/>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3"/>
              <p:cNvSpPr>
                <a:spLocks/>
              </p:cNvSpPr>
              <p:nvPr/>
            </p:nvSpPr>
            <p:spPr bwMode="auto">
              <a:xfrm>
                <a:off x="991" y="2223"/>
                <a:ext cx="22" cy="51"/>
              </a:xfrm>
              <a:custGeom>
                <a:avLst/>
                <a:gdLst>
                  <a:gd name="T0" fmla="*/ 10 w 22"/>
                  <a:gd name="T1" fmla="*/ 4 h 51"/>
                  <a:gd name="T2" fmla="*/ 10 w 22"/>
                  <a:gd name="T3" fmla="*/ 2 h 51"/>
                  <a:gd name="T4" fmla="*/ 8 w 22"/>
                  <a:gd name="T5" fmla="*/ 0 h 51"/>
                  <a:gd name="T6" fmla="*/ 7 w 22"/>
                  <a:gd name="T7" fmla="*/ 0 h 51"/>
                  <a:gd name="T8" fmla="*/ 5 w 22"/>
                  <a:gd name="T9" fmla="*/ 0 h 51"/>
                  <a:gd name="T10" fmla="*/ 3 w 22"/>
                  <a:gd name="T11" fmla="*/ 0 h 51"/>
                  <a:gd name="T12" fmla="*/ 1 w 22"/>
                  <a:gd name="T13" fmla="*/ 2 h 51"/>
                  <a:gd name="T14" fmla="*/ 0 w 22"/>
                  <a:gd name="T15" fmla="*/ 4 h 51"/>
                  <a:gd name="T16" fmla="*/ 0 w 22"/>
                  <a:gd name="T17" fmla="*/ 6 h 51"/>
                  <a:gd name="T18" fmla="*/ 12 w 22"/>
                  <a:gd name="T19" fmla="*/ 46 h 51"/>
                  <a:gd name="T20" fmla="*/ 12 w 22"/>
                  <a:gd name="T21" fmla="*/ 48 h 51"/>
                  <a:gd name="T22" fmla="*/ 14 w 22"/>
                  <a:gd name="T23" fmla="*/ 49 h 51"/>
                  <a:gd name="T24" fmla="*/ 15 w 22"/>
                  <a:gd name="T25" fmla="*/ 51 h 51"/>
                  <a:gd name="T26" fmla="*/ 17 w 22"/>
                  <a:gd name="T27" fmla="*/ 51 h 51"/>
                  <a:gd name="T28" fmla="*/ 19 w 22"/>
                  <a:gd name="T29" fmla="*/ 49 h 51"/>
                  <a:gd name="T30" fmla="*/ 21 w 22"/>
                  <a:gd name="T31" fmla="*/ 48 h 51"/>
                  <a:gd name="T32" fmla="*/ 22 w 22"/>
                  <a:gd name="T33" fmla="*/ 46 h 51"/>
                  <a:gd name="T34" fmla="*/ 22 w 22"/>
                  <a:gd name="T35" fmla="*/ 44 h 51"/>
                  <a:gd name="T36" fmla="*/ 10 w 22"/>
                  <a:gd name="T3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1">
                    <a:moveTo>
                      <a:pt x="10" y="4"/>
                    </a:moveTo>
                    <a:lnTo>
                      <a:pt x="10" y="2"/>
                    </a:lnTo>
                    <a:lnTo>
                      <a:pt x="8" y="0"/>
                    </a:lnTo>
                    <a:lnTo>
                      <a:pt x="7" y="0"/>
                    </a:lnTo>
                    <a:lnTo>
                      <a:pt x="5" y="0"/>
                    </a:lnTo>
                    <a:lnTo>
                      <a:pt x="3" y="0"/>
                    </a:lnTo>
                    <a:lnTo>
                      <a:pt x="1" y="2"/>
                    </a:lnTo>
                    <a:lnTo>
                      <a:pt x="0" y="4"/>
                    </a:lnTo>
                    <a:lnTo>
                      <a:pt x="0" y="6"/>
                    </a:lnTo>
                    <a:lnTo>
                      <a:pt x="12" y="46"/>
                    </a:lnTo>
                    <a:lnTo>
                      <a:pt x="12" y="48"/>
                    </a:lnTo>
                    <a:lnTo>
                      <a:pt x="14" y="49"/>
                    </a:lnTo>
                    <a:lnTo>
                      <a:pt x="15" y="51"/>
                    </a:lnTo>
                    <a:lnTo>
                      <a:pt x="17" y="51"/>
                    </a:lnTo>
                    <a:lnTo>
                      <a:pt x="19" y="49"/>
                    </a:lnTo>
                    <a:lnTo>
                      <a:pt x="21" y="48"/>
                    </a:lnTo>
                    <a:lnTo>
                      <a:pt x="22" y="46"/>
                    </a:lnTo>
                    <a:lnTo>
                      <a:pt x="22" y="44"/>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4"/>
              <p:cNvSpPr>
                <a:spLocks/>
              </p:cNvSpPr>
              <p:nvPr/>
            </p:nvSpPr>
            <p:spPr bwMode="auto">
              <a:xfrm>
                <a:off x="1010" y="2293"/>
                <a:ext cx="21" cy="51"/>
              </a:xfrm>
              <a:custGeom>
                <a:avLst/>
                <a:gdLst>
                  <a:gd name="T0" fmla="*/ 10 w 21"/>
                  <a:gd name="T1" fmla="*/ 6 h 51"/>
                  <a:gd name="T2" fmla="*/ 10 w 21"/>
                  <a:gd name="T3" fmla="*/ 4 h 51"/>
                  <a:gd name="T4" fmla="*/ 9 w 21"/>
                  <a:gd name="T5" fmla="*/ 2 h 51"/>
                  <a:gd name="T6" fmla="*/ 7 w 21"/>
                  <a:gd name="T7" fmla="*/ 0 h 51"/>
                  <a:gd name="T8" fmla="*/ 5 w 21"/>
                  <a:gd name="T9" fmla="*/ 0 h 51"/>
                  <a:gd name="T10" fmla="*/ 3 w 21"/>
                  <a:gd name="T11" fmla="*/ 2 h 51"/>
                  <a:gd name="T12" fmla="*/ 2 w 21"/>
                  <a:gd name="T13" fmla="*/ 4 h 51"/>
                  <a:gd name="T14" fmla="*/ 0 w 21"/>
                  <a:gd name="T15" fmla="*/ 6 h 51"/>
                  <a:gd name="T16" fmla="*/ 0 w 21"/>
                  <a:gd name="T17" fmla="*/ 7 h 51"/>
                  <a:gd name="T18" fmla="*/ 10 w 21"/>
                  <a:gd name="T19" fmla="*/ 48 h 51"/>
                  <a:gd name="T20" fmla="*/ 12 w 21"/>
                  <a:gd name="T21" fmla="*/ 50 h 51"/>
                  <a:gd name="T22" fmla="*/ 14 w 21"/>
                  <a:gd name="T23" fmla="*/ 51 h 51"/>
                  <a:gd name="T24" fmla="*/ 16 w 21"/>
                  <a:gd name="T25" fmla="*/ 51 h 51"/>
                  <a:gd name="T26" fmla="*/ 17 w 21"/>
                  <a:gd name="T27" fmla="*/ 51 h 51"/>
                  <a:gd name="T28" fmla="*/ 19 w 21"/>
                  <a:gd name="T29" fmla="*/ 51 h 51"/>
                  <a:gd name="T30" fmla="*/ 21 w 21"/>
                  <a:gd name="T31" fmla="*/ 50 h 51"/>
                  <a:gd name="T32" fmla="*/ 21 w 21"/>
                  <a:gd name="T33" fmla="*/ 48 h 51"/>
                  <a:gd name="T34" fmla="*/ 21 w 21"/>
                  <a:gd name="T35" fmla="*/ 46 h 51"/>
                  <a:gd name="T36" fmla="*/ 10 w 21"/>
                  <a:gd name="T37"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1">
                    <a:moveTo>
                      <a:pt x="10" y="6"/>
                    </a:moveTo>
                    <a:lnTo>
                      <a:pt x="10" y="4"/>
                    </a:lnTo>
                    <a:lnTo>
                      <a:pt x="9" y="2"/>
                    </a:lnTo>
                    <a:lnTo>
                      <a:pt x="7" y="0"/>
                    </a:lnTo>
                    <a:lnTo>
                      <a:pt x="5" y="0"/>
                    </a:lnTo>
                    <a:lnTo>
                      <a:pt x="3" y="2"/>
                    </a:lnTo>
                    <a:lnTo>
                      <a:pt x="2" y="4"/>
                    </a:lnTo>
                    <a:lnTo>
                      <a:pt x="0" y="6"/>
                    </a:lnTo>
                    <a:lnTo>
                      <a:pt x="0" y="7"/>
                    </a:lnTo>
                    <a:lnTo>
                      <a:pt x="10" y="48"/>
                    </a:lnTo>
                    <a:lnTo>
                      <a:pt x="12" y="50"/>
                    </a:lnTo>
                    <a:lnTo>
                      <a:pt x="14" y="51"/>
                    </a:lnTo>
                    <a:lnTo>
                      <a:pt x="16" y="51"/>
                    </a:lnTo>
                    <a:lnTo>
                      <a:pt x="17" y="51"/>
                    </a:lnTo>
                    <a:lnTo>
                      <a:pt x="19" y="51"/>
                    </a:lnTo>
                    <a:lnTo>
                      <a:pt x="21" y="50"/>
                    </a:lnTo>
                    <a:lnTo>
                      <a:pt x="21" y="48"/>
                    </a:lnTo>
                    <a:lnTo>
                      <a:pt x="21" y="46"/>
                    </a:lnTo>
                    <a:lnTo>
                      <a:pt x="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5"/>
              <p:cNvSpPr>
                <a:spLocks/>
              </p:cNvSpPr>
              <p:nvPr/>
            </p:nvSpPr>
            <p:spPr bwMode="auto">
              <a:xfrm>
                <a:off x="1029" y="2365"/>
                <a:ext cx="21" cy="51"/>
              </a:xfrm>
              <a:custGeom>
                <a:avLst/>
                <a:gdLst>
                  <a:gd name="T0" fmla="*/ 11 w 21"/>
                  <a:gd name="T1" fmla="*/ 4 h 51"/>
                  <a:gd name="T2" fmla="*/ 9 w 21"/>
                  <a:gd name="T3" fmla="*/ 2 h 51"/>
                  <a:gd name="T4" fmla="*/ 7 w 21"/>
                  <a:gd name="T5" fmla="*/ 0 h 51"/>
                  <a:gd name="T6" fmla="*/ 5 w 21"/>
                  <a:gd name="T7" fmla="*/ 0 h 51"/>
                  <a:gd name="T8" fmla="*/ 4 w 21"/>
                  <a:gd name="T9" fmla="*/ 0 h 51"/>
                  <a:gd name="T10" fmla="*/ 2 w 21"/>
                  <a:gd name="T11" fmla="*/ 0 h 51"/>
                  <a:gd name="T12" fmla="*/ 0 w 21"/>
                  <a:gd name="T13" fmla="*/ 2 h 51"/>
                  <a:gd name="T14" fmla="*/ 0 w 21"/>
                  <a:gd name="T15" fmla="*/ 4 h 51"/>
                  <a:gd name="T16" fmla="*/ 0 w 21"/>
                  <a:gd name="T17" fmla="*/ 6 h 51"/>
                  <a:gd name="T18" fmla="*/ 11 w 21"/>
                  <a:gd name="T19" fmla="*/ 46 h 51"/>
                  <a:gd name="T20" fmla="*/ 12 w 21"/>
                  <a:gd name="T21" fmla="*/ 48 h 51"/>
                  <a:gd name="T22" fmla="*/ 14 w 21"/>
                  <a:gd name="T23" fmla="*/ 49 h 51"/>
                  <a:gd name="T24" fmla="*/ 16 w 21"/>
                  <a:gd name="T25" fmla="*/ 51 h 51"/>
                  <a:gd name="T26" fmla="*/ 18 w 21"/>
                  <a:gd name="T27" fmla="*/ 51 h 51"/>
                  <a:gd name="T28" fmla="*/ 19 w 21"/>
                  <a:gd name="T29" fmla="*/ 49 h 51"/>
                  <a:gd name="T30" fmla="*/ 21 w 21"/>
                  <a:gd name="T31" fmla="*/ 48 h 51"/>
                  <a:gd name="T32" fmla="*/ 21 w 21"/>
                  <a:gd name="T33" fmla="*/ 46 h 51"/>
                  <a:gd name="T34" fmla="*/ 21 w 21"/>
                  <a:gd name="T35" fmla="*/ 44 h 51"/>
                  <a:gd name="T36" fmla="*/ 11 w 21"/>
                  <a:gd name="T3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1">
                    <a:moveTo>
                      <a:pt x="11" y="4"/>
                    </a:moveTo>
                    <a:lnTo>
                      <a:pt x="9" y="2"/>
                    </a:lnTo>
                    <a:lnTo>
                      <a:pt x="7" y="0"/>
                    </a:lnTo>
                    <a:lnTo>
                      <a:pt x="5" y="0"/>
                    </a:lnTo>
                    <a:lnTo>
                      <a:pt x="4" y="0"/>
                    </a:lnTo>
                    <a:lnTo>
                      <a:pt x="2" y="0"/>
                    </a:lnTo>
                    <a:lnTo>
                      <a:pt x="0" y="2"/>
                    </a:lnTo>
                    <a:lnTo>
                      <a:pt x="0" y="4"/>
                    </a:lnTo>
                    <a:lnTo>
                      <a:pt x="0" y="6"/>
                    </a:lnTo>
                    <a:lnTo>
                      <a:pt x="11" y="46"/>
                    </a:lnTo>
                    <a:lnTo>
                      <a:pt x="12" y="48"/>
                    </a:lnTo>
                    <a:lnTo>
                      <a:pt x="14" y="49"/>
                    </a:lnTo>
                    <a:lnTo>
                      <a:pt x="16" y="51"/>
                    </a:lnTo>
                    <a:lnTo>
                      <a:pt x="18" y="51"/>
                    </a:lnTo>
                    <a:lnTo>
                      <a:pt x="19" y="49"/>
                    </a:lnTo>
                    <a:lnTo>
                      <a:pt x="21" y="48"/>
                    </a:lnTo>
                    <a:lnTo>
                      <a:pt x="21" y="46"/>
                    </a:lnTo>
                    <a:lnTo>
                      <a:pt x="21" y="44"/>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6"/>
              <p:cNvSpPr>
                <a:spLocks/>
              </p:cNvSpPr>
              <p:nvPr/>
            </p:nvSpPr>
            <p:spPr bwMode="auto">
              <a:xfrm>
                <a:off x="1048" y="2436"/>
                <a:ext cx="21" cy="50"/>
              </a:xfrm>
              <a:custGeom>
                <a:avLst/>
                <a:gdLst>
                  <a:gd name="T0" fmla="*/ 11 w 21"/>
                  <a:gd name="T1" fmla="*/ 5 h 50"/>
                  <a:gd name="T2" fmla="*/ 11 w 21"/>
                  <a:gd name="T3" fmla="*/ 3 h 50"/>
                  <a:gd name="T4" fmla="*/ 9 w 21"/>
                  <a:gd name="T5" fmla="*/ 1 h 50"/>
                  <a:gd name="T6" fmla="*/ 7 w 21"/>
                  <a:gd name="T7" fmla="*/ 0 h 50"/>
                  <a:gd name="T8" fmla="*/ 6 w 21"/>
                  <a:gd name="T9" fmla="*/ 0 h 50"/>
                  <a:gd name="T10" fmla="*/ 4 w 21"/>
                  <a:gd name="T11" fmla="*/ 1 h 50"/>
                  <a:gd name="T12" fmla="*/ 2 w 21"/>
                  <a:gd name="T13" fmla="*/ 3 h 50"/>
                  <a:gd name="T14" fmla="*/ 0 w 21"/>
                  <a:gd name="T15" fmla="*/ 5 h 50"/>
                  <a:gd name="T16" fmla="*/ 0 w 21"/>
                  <a:gd name="T17" fmla="*/ 7 h 50"/>
                  <a:gd name="T18" fmla="*/ 11 w 21"/>
                  <a:gd name="T19" fmla="*/ 47 h 50"/>
                  <a:gd name="T20" fmla="*/ 13 w 21"/>
                  <a:gd name="T21" fmla="*/ 49 h 50"/>
                  <a:gd name="T22" fmla="*/ 14 w 21"/>
                  <a:gd name="T23" fmla="*/ 50 h 50"/>
                  <a:gd name="T24" fmla="*/ 16 w 21"/>
                  <a:gd name="T25" fmla="*/ 50 h 50"/>
                  <a:gd name="T26" fmla="*/ 18 w 21"/>
                  <a:gd name="T27" fmla="*/ 50 h 50"/>
                  <a:gd name="T28" fmla="*/ 20 w 21"/>
                  <a:gd name="T29" fmla="*/ 50 h 50"/>
                  <a:gd name="T30" fmla="*/ 21 w 21"/>
                  <a:gd name="T31" fmla="*/ 49 h 50"/>
                  <a:gd name="T32" fmla="*/ 21 w 21"/>
                  <a:gd name="T33" fmla="*/ 47 h 50"/>
                  <a:gd name="T34" fmla="*/ 21 w 21"/>
                  <a:gd name="T35" fmla="*/ 45 h 50"/>
                  <a:gd name="T36" fmla="*/ 11 w 21"/>
                  <a:gd name="T37"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0">
                    <a:moveTo>
                      <a:pt x="11" y="5"/>
                    </a:moveTo>
                    <a:lnTo>
                      <a:pt x="11" y="3"/>
                    </a:lnTo>
                    <a:lnTo>
                      <a:pt x="9" y="1"/>
                    </a:lnTo>
                    <a:lnTo>
                      <a:pt x="7" y="0"/>
                    </a:lnTo>
                    <a:lnTo>
                      <a:pt x="6" y="0"/>
                    </a:lnTo>
                    <a:lnTo>
                      <a:pt x="4" y="1"/>
                    </a:lnTo>
                    <a:lnTo>
                      <a:pt x="2" y="3"/>
                    </a:lnTo>
                    <a:lnTo>
                      <a:pt x="0" y="5"/>
                    </a:lnTo>
                    <a:lnTo>
                      <a:pt x="0" y="7"/>
                    </a:lnTo>
                    <a:lnTo>
                      <a:pt x="11" y="47"/>
                    </a:lnTo>
                    <a:lnTo>
                      <a:pt x="13" y="49"/>
                    </a:lnTo>
                    <a:lnTo>
                      <a:pt x="14" y="50"/>
                    </a:lnTo>
                    <a:lnTo>
                      <a:pt x="16" y="50"/>
                    </a:lnTo>
                    <a:lnTo>
                      <a:pt x="18" y="50"/>
                    </a:lnTo>
                    <a:lnTo>
                      <a:pt x="20" y="50"/>
                    </a:lnTo>
                    <a:lnTo>
                      <a:pt x="21" y="49"/>
                    </a:lnTo>
                    <a:lnTo>
                      <a:pt x="21" y="47"/>
                    </a:lnTo>
                    <a:lnTo>
                      <a:pt x="21" y="45"/>
                    </a:lnTo>
                    <a:lnTo>
                      <a:pt x="1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7"/>
              <p:cNvSpPr>
                <a:spLocks/>
              </p:cNvSpPr>
              <p:nvPr/>
            </p:nvSpPr>
            <p:spPr bwMode="auto">
              <a:xfrm>
                <a:off x="1068" y="2507"/>
                <a:ext cx="22" cy="51"/>
              </a:xfrm>
              <a:custGeom>
                <a:avLst/>
                <a:gdLst>
                  <a:gd name="T0" fmla="*/ 10 w 22"/>
                  <a:gd name="T1" fmla="*/ 4 h 51"/>
                  <a:gd name="T2" fmla="*/ 10 w 22"/>
                  <a:gd name="T3" fmla="*/ 2 h 51"/>
                  <a:gd name="T4" fmla="*/ 8 w 22"/>
                  <a:gd name="T5" fmla="*/ 0 h 51"/>
                  <a:gd name="T6" fmla="*/ 7 w 22"/>
                  <a:gd name="T7" fmla="*/ 0 h 51"/>
                  <a:gd name="T8" fmla="*/ 5 w 22"/>
                  <a:gd name="T9" fmla="*/ 0 h 51"/>
                  <a:gd name="T10" fmla="*/ 3 w 22"/>
                  <a:gd name="T11" fmla="*/ 0 h 51"/>
                  <a:gd name="T12" fmla="*/ 1 w 22"/>
                  <a:gd name="T13" fmla="*/ 2 h 51"/>
                  <a:gd name="T14" fmla="*/ 0 w 22"/>
                  <a:gd name="T15" fmla="*/ 4 h 51"/>
                  <a:gd name="T16" fmla="*/ 0 w 22"/>
                  <a:gd name="T17" fmla="*/ 6 h 51"/>
                  <a:gd name="T18" fmla="*/ 12 w 22"/>
                  <a:gd name="T19" fmla="*/ 46 h 51"/>
                  <a:gd name="T20" fmla="*/ 12 w 22"/>
                  <a:gd name="T21" fmla="*/ 48 h 51"/>
                  <a:gd name="T22" fmla="*/ 14 w 22"/>
                  <a:gd name="T23" fmla="*/ 50 h 51"/>
                  <a:gd name="T24" fmla="*/ 15 w 22"/>
                  <a:gd name="T25" fmla="*/ 51 h 51"/>
                  <a:gd name="T26" fmla="*/ 17 w 22"/>
                  <a:gd name="T27" fmla="*/ 51 h 51"/>
                  <a:gd name="T28" fmla="*/ 19 w 22"/>
                  <a:gd name="T29" fmla="*/ 50 h 51"/>
                  <a:gd name="T30" fmla="*/ 21 w 22"/>
                  <a:gd name="T31" fmla="*/ 48 h 51"/>
                  <a:gd name="T32" fmla="*/ 22 w 22"/>
                  <a:gd name="T33" fmla="*/ 46 h 51"/>
                  <a:gd name="T34" fmla="*/ 22 w 22"/>
                  <a:gd name="T35" fmla="*/ 44 h 51"/>
                  <a:gd name="T36" fmla="*/ 10 w 22"/>
                  <a:gd name="T3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1">
                    <a:moveTo>
                      <a:pt x="10" y="4"/>
                    </a:moveTo>
                    <a:lnTo>
                      <a:pt x="10" y="2"/>
                    </a:lnTo>
                    <a:lnTo>
                      <a:pt x="8" y="0"/>
                    </a:lnTo>
                    <a:lnTo>
                      <a:pt x="7" y="0"/>
                    </a:lnTo>
                    <a:lnTo>
                      <a:pt x="5" y="0"/>
                    </a:lnTo>
                    <a:lnTo>
                      <a:pt x="3" y="0"/>
                    </a:lnTo>
                    <a:lnTo>
                      <a:pt x="1" y="2"/>
                    </a:lnTo>
                    <a:lnTo>
                      <a:pt x="0" y="4"/>
                    </a:lnTo>
                    <a:lnTo>
                      <a:pt x="0" y="6"/>
                    </a:lnTo>
                    <a:lnTo>
                      <a:pt x="12" y="46"/>
                    </a:lnTo>
                    <a:lnTo>
                      <a:pt x="12" y="48"/>
                    </a:lnTo>
                    <a:lnTo>
                      <a:pt x="14" y="50"/>
                    </a:lnTo>
                    <a:lnTo>
                      <a:pt x="15" y="51"/>
                    </a:lnTo>
                    <a:lnTo>
                      <a:pt x="17" y="51"/>
                    </a:lnTo>
                    <a:lnTo>
                      <a:pt x="19" y="50"/>
                    </a:lnTo>
                    <a:lnTo>
                      <a:pt x="21" y="48"/>
                    </a:lnTo>
                    <a:lnTo>
                      <a:pt x="22" y="46"/>
                    </a:lnTo>
                    <a:lnTo>
                      <a:pt x="22" y="44"/>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8"/>
              <p:cNvSpPr>
                <a:spLocks/>
              </p:cNvSpPr>
              <p:nvPr/>
            </p:nvSpPr>
            <p:spPr bwMode="auto">
              <a:xfrm>
                <a:off x="1089" y="2578"/>
                <a:ext cx="21" cy="50"/>
              </a:xfrm>
              <a:custGeom>
                <a:avLst/>
                <a:gdLst>
                  <a:gd name="T0" fmla="*/ 10 w 21"/>
                  <a:gd name="T1" fmla="*/ 5 h 50"/>
                  <a:gd name="T2" fmla="*/ 8 w 21"/>
                  <a:gd name="T3" fmla="*/ 3 h 50"/>
                  <a:gd name="T4" fmla="*/ 7 w 21"/>
                  <a:gd name="T5" fmla="*/ 1 h 50"/>
                  <a:gd name="T6" fmla="*/ 5 w 21"/>
                  <a:gd name="T7" fmla="*/ 0 h 50"/>
                  <a:gd name="T8" fmla="*/ 3 w 21"/>
                  <a:gd name="T9" fmla="*/ 0 h 50"/>
                  <a:gd name="T10" fmla="*/ 1 w 21"/>
                  <a:gd name="T11" fmla="*/ 1 h 50"/>
                  <a:gd name="T12" fmla="*/ 0 w 21"/>
                  <a:gd name="T13" fmla="*/ 3 h 50"/>
                  <a:gd name="T14" fmla="*/ 0 w 21"/>
                  <a:gd name="T15" fmla="*/ 5 h 50"/>
                  <a:gd name="T16" fmla="*/ 0 w 21"/>
                  <a:gd name="T17" fmla="*/ 7 h 50"/>
                  <a:gd name="T18" fmla="*/ 10 w 21"/>
                  <a:gd name="T19" fmla="*/ 47 h 50"/>
                  <a:gd name="T20" fmla="*/ 12 w 21"/>
                  <a:gd name="T21" fmla="*/ 49 h 50"/>
                  <a:gd name="T22" fmla="*/ 14 w 21"/>
                  <a:gd name="T23" fmla="*/ 50 h 50"/>
                  <a:gd name="T24" fmla="*/ 15 w 21"/>
                  <a:gd name="T25" fmla="*/ 50 h 50"/>
                  <a:gd name="T26" fmla="*/ 17 w 21"/>
                  <a:gd name="T27" fmla="*/ 50 h 50"/>
                  <a:gd name="T28" fmla="*/ 19 w 21"/>
                  <a:gd name="T29" fmla="*/ 50 h 50"/>
                  <a:gd name="T30" fmla="*/ 21 w 21"/>
                  <a:gd name="T31" fmla="*/ 49 h 50"/>
                  <a:gd name="T32" fmla="*/ 21 w 21"/>
                  <a:gd name="T33" fmla="*/ 47 h 50"/>
                  <a:gd name="T34" fmla="*/ 21 w 21"/>
                  <a:gd name="T35" fmla="*/ 45 h 50"/>
                  <a:gd name="T36" fmla="*/ 10 w 21"/>
                  <a:gd name="T37"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0">
                    <a:moveTo>
                      <a:pt x="10" y="5"/>
                    </a:moveTo>
                    <a:lnTo>
                      <a:pt x="8" y="3"/>
                    </a:lnTo>
                    <a:lnTo>
                      <a:pt x="7" y="1"/>
                    </a:lnTo>
                    <a:lnTo>
                      <a:pt x="5" y="0"/>
                    </a:lnTo>
                    <a:lnTo>
                      <a:pt x="3" y="0"/>
                    </a:lnTo>
                    <a:lnTo>
                      <a:pt x="1" y="1"/>
                    </a:lnTo>
                    <a:lnTo>
                      <a:pt x="0" y="3"/>
                    </a:lnTo>
                    <a:lnTo>
                      <a:pt x="0" y="5"/>
                    </a:lnTo>
                    <a:lnTo>
                      <a:pt x="0" y="7"/>
                    </a:lnTo>
                    <a:lnTo>
                      <a:pt x="10" y="47"/>
                    </a:lnTo>
                    <a:lnTo>
                      <a:pt x="12" y="49"/>
                    </a:lnTo>
                    <a:lnTo>
                      <a:pt x="14" y="50"/>
                    </a:lnTo>
                    <a:lnTo>
                      <a:pt x="15" y="50"/>
                    </a:lnTo>
                    <a:lnTo>
                      <a:pt x="17" y="50"/>
                    </a:lnTo>
                    <a:lnTo>
                      <a:pt x="19" y="50"/>
                    </a:lnTo>
                    <a:lnTo>
                      <a:pt x="21" y="49"/>
                    </a:lnTo>
                    <a:lnTo>
                      <a:pt x="21" y="47"/>
                    </a:lnTo>
                    <a:lnTo>
                      <a:pt x="21" y="45"/>
                    </a:lnTo>
                    <a:lnTo>
                      <a:pt x="1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9"/>
              <p:cNvSpPr>
                <a:spLocks/>
              </p:cNvSpPr>
              <p:nvPr/>
            </p:nvSpPr>
            <p:spPr bwMode="auto">
              <a:xfrm>
                <a:off x="1108" y="2649"/>
                <a:ext cx="23" cy="51"/>
              </a:xfrm>
              <a:custGeom>
                <a:avLst/>
                <a:gdLst>
                  <a:gd name="T0" fmla="*/ 10 w 23"/>
                  <a:gd name="T1" fmla="*/ 4 h 51"/>
                  <a:gd name="T2" fmla="*/ 10 w 23"/>
                  <a:gd name="T3" fmla="*/ 2 h 51"/>
                  <a:gd name="T4" fmla="*/ 9 w 23"/>
                  <a:gd name="T5" fmla="*/ 0 h 51"/>
                  <a:gd name="T6" fmla="*/ 7 w 23"/>
                  <a:gd name="T7" fmla="*/ 0 h 51"/>
                  <a:gd name="T8" fmla="*/ 5 w 23"/>
                  <a:gd name="T9" fmla="*/ 0 h 51"/>
                  <a:gd name="T10" fmla="*/ 3 w 23"/>
                  <a:gd name="T11" fmla="*/ 0 h 51"/>
                  <a:gd name="T12" fmla="*/ 2 w 23"/>
                  <a:gd name="T13" fmla="*/ 2 h 51"/>
                  <a:gd name="T14" fmla="*/ 0 w 23"/>
                  <a:gd name="T15" fmla="*/ 4 h 51"/>
                  <a:gd name="T16" fmla="*/ 0 w 23"/>
                  <a:gd name="T17" fmla="*/ 6 h 51"/>
                  <a:gd name="T18" fmla="*/ 12 w 23"/>
                  <a:gd name="T19" fmla="*/ 46 h 51"/>
                  <a:gd name="T20" fmla="*/ 12 w 23"/>
                  <a:gd name="T21" fmla="*/ 48 h 51"/>
                  <a:gd name="T22" fmla="*/ 14 w 23"/>
                  <a:gd name="T23" fmla="*/ 50 h 51"/>
                  <a:gd name="T24" fmla="*/ 16 w 23"/>
                  <a:gd name="T25" fmla="*/ 51 h 51"/>
                  <a:gd name="T26" fmla="*/ 17 w 23"/>
                  <a:gd name="T27" fmla="*/ 51 h 51"/>
                  <a:gd name="T28" fmla="*/ 19 w 23"/>
                  <a:gd name="T29" fmla="*/ 50 h 51"/>
                  <a:gd name="T30" fmla="*/ 21 w 23"/>
                  <a:gd name="T31" fmla="*/ 48 h 51"/>
                  <a:gd name="T32" fmla="*/ 23 w 23"/>
                  <a:gd name="T33" fmla="*/ 46 h 51"/>
                  <a:gd name="T34" fmla="*/ 23 w 23"/>
                  <a:gd name="T35" fmla="*/ 44 h 51"/>
                  <a:gd name="T36" fmla="*/ 10 w 23"/>
                  <a:gd name="T3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1">
                    <a:moveTo>
                      <a:pt x="10" y="4"/>
                    </a:moveTo>
                    <a:lnTo>
                      <a:pt x="10" y="2"/>
                    </a:lnTo>
                    <a:lnTo>
                      <a:pt x="9" y="0"/>
                    </a:lnTo>
                    <a:lnTo>
                      <a:pt x="7" y="0"/>
                    </a:lnTo>
                    <a:lnTo>
                      <a:pt x="5" y="0"/>
                    </a:lnTo>
                    <a:lnTo>
                      <a:pt x="3" y="0"/>
                    </a:lnTo>
                    <a:lnTo>
                      <a:pt x="2" y="2"/>
                    </a:lnTo>
                    <a:lnTo>
                      <a:pt x="0" y="4"/>
                    </a:lnTo>
                    <a:lnTo>
                      <a:pt x="0" y="6"/>
                    </a:lnTo>
                    <a:lnTo>
                      <a:pt x="12" y="46"/>
                    </a:lnTo>
                    <a:lnTo>
                      <a:pt x="12" y="48"/>
                    </a:lnTo>
                    <a:lnTo>
                      <a:pt x="14" y="50"/>
                    </a:lnTo>
                    <a:lnTo>
                      <a:pt x="16" y="51"/>
                    </a:lnTo>
                    <a:lnTo>
                      <a:pt x="17" y="51"/>
                    </a:lnTo>
                    <a:lnTo>
                      <a:pt x="19" y="50"/>
                    </a:lnTo>
                    <a:lnTo>
                      <a:pt x="21" y="48"/>
                    </a:lnTo>
                    <a:lnTo>
                      <a:pt x="23" y="46"/>
                    </a:lnTo>
                    <a:lnTo>
                      <a:pt x="23" y="44"/>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20"/>
              <p:cNvSpPr>
                <a:spLocks/>
              </p:cNvSpPr>
              <p:nvPr/>
            </p:nvSpPr>
            <p:spPr bwMode="auto">
              <a:xfrm>
                <a:off x="1129" y="2720"/>
                <a:ext cx="23" cy="50"/>
              </a:xfrm>
              <a:custGeom>
                <a:avLst/>
                <a:gdLst>
                  <a:gd name="T0" fmla="*/ 10 w 23"/>
                  <a:gd name="T1" fmla="*/ 3 h 50"/>
                  <a:gd name="T2" fmla="*/ 9 w 23"/>
                  <a:gd name="T3" fmla="*/ 1 h 50"/>
                  <a:gd name="T4" fmla="*/ 7 w 23"/>
                  <a:gd name="T5" fmla="*/ 0 h 50"/>
                  <a:gd name="T6" fmla="*/ 5 w 23"/>
                  <a:gd name="T7" fmla="*/ 0 h 50"/>
                  <a:gd name="T8" fmla="*/ 3 w 23"/>
                  <a:gd name="T9" fmla="*/ 0 h 50"/>
                  <a:gd name="T10" fmla="*/ 2 w 23"/>
                  <a:gd name="T11" fmla="*/ 0 h 50"/>
                  <a:gd name="T12" fmla="*/ 0 w 23"/>
                  <a:gd name="T13" fmla="*/ 1 h 50"/>
                  <a:gd name="T14" fmla="*/ 0 w 23"/>
                  <a:gd name="T15" fmla="*/ 3 h 50"/>
                  <a:gd name="T16" fmla="*/ 0 w 23"/>
                  <a:gd name="T17" fmla="*/ 5 h 50"/>
                  <a:gd name="T18" fmla="*/ 9 w 23"/>
                  <a:gd name="T19" fmla="*/ 36 h 50"/>
                  <a:gd name="T20" fmla="*/ 12 w 23"/>
                  <a:gd name="T21" fmla="*/ 45 h 50"/>
                  <a:gd name="T22" fmla="*/ 12 w 23"/>
                  <a:gd name="T23" fmla="*/ 47 h 50"/>
                  <a:gd name="T24" fmla="*/ 14 w 23"/>
                  <a:gd name="T25" fmla="*/ 49 h 50"/>
                  <a:gd name="T26" fmla="*/ 16 w 23"/>
                  <a:gd name="T27" fmla="*/ 50 h 50"/>
                  <a:gd name="T28" fmla="*/ 18 w 23"/>
                  <a:gd name="T29" fmla="*/ 50 h 50"/>
                  <a:gd name="T30" fmla="*/ 19 w 23"/>
                  <a:gd name="T31" fmla="*/ 49 h 50"/>
                  <a:gd name="T32" fmla="*/ 21 w 23"/>
                  <a:gd name="T33" fmla="*/ 47 h 50"/>
                  <a:gd name="T34" fmla="*/ 23 w 23"/>
                  <a:gd name="T35" fmla="*/ 45 h 50"/>
                  <a:gd name="T36" fmla="*/ 23 w 23"/>
                  <a:gd name="T37" fmla="*/ 43 h 50"/>
                  <a:gd name="T38" fmla="*/ 19 w 23"/>
                  <a:gd name="T39" fmla="*/ 35 h 50"/>
                  <a:gd name="T40" fmla="*/ 10 w 23"/>
                  <a:gd name="T41"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50">
                    <a:moveTo>
                      <a:pt x="10" y="3"/>
                    </a:moveTo>
                    <a:lnTo>
                      <a:pt x="9" y="1"/>
                    </a:lnTo>
                    <a:lnTo>
                      <a:pt x="7" y="0"/>
                    </a:lnTo>
                    <a:lnTo>
                      <a:pt x="5" y="0"/>
                    </a:lnTo>
                    <a:lnTo>
                      <a:pt x="3" y="0"/>
                    </a:lnTo>
                    <a:lnTo>
                      <a:pt x="2" y="0"/>
                    </a:lnTo>
                    <a:lnTo>
                      <a:pt x="0" y="1"/>
                    </a:lnTo>
                    <a:lnTo>
                      <a:pt x="0" y="3"/>
                    </a:lnTo>
                    <a:lnTo>
                      <a:pt x="0" y="5"/>
                    </a:lnTo>
                    <a:lnTo>
                      <a:pt x="9" y="36"/>
                    </a:lnTo>
                    <a:lnTo>
                      <a:pt x="12" y="45"/>
                    </a:lnTo>
                    <a:lnTo>
                      <a:pt x="12" y="47"/>
                    </a:lnTo>
                    <a:lnTo>
                      <a:pt x="14" y="49"/>
                    </a:lnTo>
                    <a:lnTo>
                      <a:pt x="16" y="50"/>
                    </a:lnTo>
                    <a:lnTo>
                      <a:pt x="18" y="50"/>
                    </a:lnTo>
                    <a:lnTo>
                      <a:pt x="19" y="49"/>
                    </a:lnTo>
                    <a:lnTo>
                      <a:pt x="21" y="47"/>
                    </a:lnTo>
                    <a:lnTo>
                      <a:pt x="23" y="45"/>
                    </a:lnTo>
                    <a:lnTo>
                      <a:pt x="23" y="43"/>
                    </a:lnTo>
                    <a:lnTo>
                      <a:pt x="19" y="35"/>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21"/>
              <p:cNvSpPr>
                <a:spLocks/>
              </p:cNvSpPr>
              <p:nvPr/>
            </p:nvSpPr>
            <p:spPr bwMode="auto">
              <a:xfrm>
                <a:off x="1150" y="2790"/>
                <a:ext cx="23" cy="51"/>
              </a:xfrm>
              <a:custGeom>
                <a:avLst/>
                <a:gdLst>
                  <a:gd name="T0" fmla="*/ 11 w 23"/>
                  <a:gd name="T1" fmla="*/ 5 h 51"/>
                  <a:gd name="T2" fmla="*/ 9 w 23"/>
                  <a:gd name="T3" fmla="*/ 3 h 51"/>
                  <a:gd name="T4" fmla="*/ 7 w 23"/>
                  <a:gd name="T5" fmla="*/ 2 h 51"/>
                  <a:gd name="T6" fmla="*/ 5 w 23"/>
                  <a:gd name="T7" fmla="*/ 0 h 51"/>
                  <a:gd name="T8" fmla="*/ 4 w 23"/>
                  <a:gd name="T9" fmla="*/ 0 h 51"/>
                  <a:gd name="T10" fmla="*/ 2 w 23"/>
                  <a:gd name="T11" fmla="*/ 2 h 51"/>
                  <a:gd name="T12" fmla="*/ 0 w 23"/>
                  <a:gd name="T13" fmla="*/ 3 h 51"/>
                  <a:gd name="T14" fmla="*/ 0 w 23"/>
                  <a:gd name="T15" fmla="*/ 5 h 51"/>
                  <a:gd name="T16" fmla="*/ 0 w 23"/>
                  <a:gd name="T17" fmla="*/ 7 h 51"/>
                  <a:gd name="T18" fmla="*/ 7 w 23"/>
                  <a:gd name="T19" fmla="*/ 26 h 51"/>
                  <a:gd name="T20" fmla="*/ 12 w 23"/>
                  <a:gd name="T21" fmla="*/ 47 h 51"/>
                  <a:gd name="T22" fmla="*/ 14 w 23"/>
                  <a:gd name="T23" fmla="*/ 49 h 51"/>
                  <a:gd name="T24" fmla="*/ 16 w 23"/>
                  <a:gd name="T25" fmla="*/ 51 h 51"/>
                  <a:gd name="T26" fmla="*/ 18 w 23"/>
                  <a:gd name="T27" fmla="*/ 51 h 51"/>
                  <a:gd name="T28" fmla="*/ 19 w 23"/>
                  <a:gd name="T29" fmla="*/ 51 h 51"/>
                  <a:gd name="T30" fmla="*/ 21 w 23"/>
                  <a:gd name="T31" fmla="*/ 51 h 51"/>
                  <a:gd name="T32" fmla="*/ 23 w 23"/>
                  <a:gd name="T33" fmla="*/ 49 h 51"/>
                  <a:gd name="T34" fmla="*/ 23 w 23"/>
                  <a:gd name="T35" fmla="*/ 47 h 51"/>
                  <a:gd name="T36" fmla="*/ 23 w 23"/>
                  <a:gd name="T37" fmla="*/ 45 h 51"/>
                  <a:gd name="T38" fmla="*/ 18 w 23"/>
                  <a:gd name="T39" fmla="*/ 24 h 51"/>
                  <a:gd name="T40" fmla="*/ 11 w 23"/>
                  <a:gd name="T41"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51">
                    <a:moveTo>
                      <a:pt x="11" y="5"/>
                    </a:moveTo>
                    <a:lnTo>
                      <a:pt x="9" y="3"/>
                    </a:lnTo>
                    <a:lnTo>
                      <a:pt x="7" y="2"/>
                    </a:lnTo>
                    <a:lnTo>
                      <a:pt x="5" y="0"/>
                    </a:lnTo>
                    <a:lnTo>
                      <a:pt x="4" y="0"/>
                    </a:lnTo>
                    <a:lnTo>
                      <a:pt x="2" y="2"/>
                    </a:lnTo>
                    <a:lnTo>
                      <a:pt x="0" y="3"/>
                    </a:lnTo>
                    <a:lnTo>
                      <a:pt x="0" y="5"/>
                    </a:lnTo>
                    <a:lnTo>
                      <a:pt x="0" y="7"/>
                    </a:lnTo>
                    <a:lnTo>
                      <a:pt x="7" y="26"/>
                    </a:lnTo>
                    <a:lnTo>
                      <a:pt x="12" y="47"/>
                    </a:lnTo>
                    <a:lnTo>
                      <a:pt x="14" y="49"/>
                    </a:lnTo>
                    <a:lnTo>
                      <a:pt x="16" y="51"/>
                    </a:lnTo>
                    <a:lnTo>
                      <a:pt x="18" y="51"/>
                    </a:lnTo>
                    <a:lnTo>
                      <a:pt x="19" y="51"/>
                    </a:lnTo>
                    <a:lnTo>
                      <a:pt x="21" y="51"/>
                    </a:lnTo>
                    <a:lnTo>
                      <a:pt x="23" y="49"/>
                    </a:lnTo>
                    <a:lnTo>
                      <a:pt x="23" y="47"/>
                    </a:lnTo>
                    <a:lnTo>
                      <a:pt x="23" y="45"/>
                    </a:lnTo>
                    <a:lnTo>
                      <a:pt x="18" y="24"/>
                    </a:lnTo>
                    <a:lnTo>
                      <a:pt x="1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22"/>
              <p:cNvSpPr>
                <a:spLocks/>
              </p:cNvSpPr>
              <p:nvPr/>
            </p:nvSpPr>
            <p:spPr bwMode="auto">
              <a:xfrm>
                <a:off x="1173" y="2860"/>
                <a:ext cx="23" cy="51"/>
              </a:xfrm>
              <a:custGeom>
                <a:avLst/>
                <a:gdLst>
                  <a:gd name="T0" fmla="*/ 10 w 23"/>
                  <a:gd name="T1" fmla="*/ 5 h 51"/>
                  <a:gd name="T2" fmla="*/ 9 w 23"/>
                  <a:gd name="T3" fmla="*/ 3 h 51"/>
                  <a:gd name="T4" fmla="*/ 7 w 23"/>
                  <a:gd name="T5" fmla="*/ 2 h 51"/>
                  <a:gd name="T6" fmla="*/ 5 w 23"/>
                  <a:gd name="T7" fmla="*/ 0 h 51"/>
                  <a:gd name="T8" fmla="*/ 3 w 23"/>
                  <a:gd name="T9" fmla="*/ 0 h 51"/>
                  <a:gd name="T10" fmla="*/ 2 w 23"/>
                  <a:gd name="T11" fmla="*/ 2 h 51"/>
                  <a:gd name="T12" fmla="*/ 0 w 23"/>
                  <a:gd name="T13" fmla="*/ 3 h 51"/>
                  <a:gd name="T14" fmla="*/ 0 w 23"/>
                  <a:gd name="T15" fmla="*/ 5 h 51"/>
                  <a:gd name="T16" fmla="*/ 0 w 23"/>
                  <a:gd name="T17" fmla="*/ 7 h 51"/>
                  <a:gd name="T18" fmla="*/ 2 w 23"/>
                  <a:gd name="T19" fmla="*/ 14 h 51"/>
                  <a:gd name="T20" fmla="*/ 12 w 23"/>
                  <a:gd name="T21" fmla="*/ 47 h 51"/>
                  <a:gd name="T22" fmla="*/ 12 w 23"/>
                  <a:gd name="T23" fmla="*/ 49 h 51"/>
                  <a:gd name="T24" fmla="*/ 14 w 23"/>
                  <a:gd name="T25" fmla="*/ 51 h 51"/>
                  <a:gd name="T26" fmla="*/ 16 w 23"/>
                  <a:gd name="T27" fmla="*/ 51 h 51"/>
                  <a:gd name="T28" fmla="*/ 17 w 23"/>
                  <a:gd name="T29" fmla="*/ 51 h 51"/>
                  <a:gd name="T30" fmla="*/ 19 w 23"/>
                  <a:gd name="T31" fmla="*/ 51 h 51"/>
                  <a:gd name="T32" fmla="*/ 21 w 23"/>
                  <a:gd name="T33" fmla="*/ 49 h 51"/>
                  <a:gd name="T34" fmla="*/ 23 w 23"/>
                  <a:gd name="T35" fmla="*/ 47 h 51"/>
                  <a:gd name="T36" fmla="*/ 23 w 23"/>
                  <a:gd name="T37" fmla="*/ 46 h 51"/>
                  <a:gd name="T38" fmla="*/ 12 w 23"/>
                  <a:gd name="T39" fmla="*/ 12 h 51"/>
                  <a:gd name="T40" fmla="*/ 10 w 23"/>
                  <a:gd name="T41"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51">
                    <a:moveTo>
                      <a:pt x="10" y="5"/>
                    </a:moveTo>
                    <a:lnTo>
                      <a:pt x="9" y="3"/>
                    </a:lnTo>
                    <a:lnTo>
                      <a:pt x="7" y="2"/>
                    </a:lnTo>
                    <a:lnTo>
                      <a:pt x="5" y="0"/>
                    </a:lnTo>
                    <a:lnTo>
                      <a:pt x="3" y="0"/>
                    </a:lnTo>
                    <a:lnTo>
                      <a:pt x="2" y="2"/>
                    </a:lnTo>
                    <a:lnTo>
                      <a:pt x="0" y="3"/>
                    </a:lnTo>
                    <a:lnTo>
                      <a:pt x="0" y="5"/>
                    </a:lnTo>
                    <a:lnTo>
                      <a:pt x="0" y="7"/>
                    </a:lnTo>
                    <a:lnTo>
                      <a:pt x="2" y="14"/>
                    </a:lnTo>
                    <a:lnTo>
                      <a:pt x="12" y="47"/>
                    </a:lnTo>
                    <a:lnTo>
                      <a:pt x="12" y="49"/>
                    </a:lnTo>
                    <a:lnTo>
                      <a:pt x="14" y="51"/>
                    </a:lnTo>
                    <a:lnTo>
                      <a:pt x="16" y="51"/>
                    </a:lnTo>
                    <a:lnTo>
                      <a:pt x="17" y="51"/>
                    </a:lnTo>
                    <a:lnTo>
                      <a:pt x="19" y="51"/>
                    </a:lnTo>
                    <a:lnTo>
                      <a:pt x="21" y="49"/>
                    </a:lnTo>
                    <a:lnTo>
                      <a:pt x="23" y="47"/>
                    </a:lnTo>
                    <a:lnTo>
                      <a:pt x="23" y="46"/>
                    </a:lnTo>
                    <a:lnTo>
                      <a:pt x="12" y="12"/>
                    </a:lnTo>
                    <a:lnTo>
                      <a:pt x="1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23"/>
              <p:cNvSpPr>
                <a:spLocks/>
              </p:cNvSpPr>
              <p:nvPr/>
            </p:nvSpPr>
            <p:spPr bwMode="auto">
              <a:xfrm>
                <a:off x="1196" y="2930"/>
                <a:ext cx="22" cy="51"/>
              </a:xfrm>
              <a:custGeom>
                <a:avLst/>
                <a:gdLst>
                  <a:gd name="T0" fmla="*/ 10 w 22"/>
                  <a:gd name="T1" fmla="*/ 5 h 51"/>
                  <a:gd name="T2" fmla="*/ 8 w 22"/>
                  <a:gd name="T3" fmla="*/ 4 h 51"/>
                  <a:gd name="T4" fmla="*/ 7 w 22"/>
                  <a:gd name="T5" fmla="*/ 2 h 51"/>
                  <a:gd name="T6" fmla="*/ 5 w 22"/>
                  <a:gd name="T7" fmla="*/ 0 h 51"/>
                  <a:gd name="T8" fmla="*/ 3 w 22"/>
                  <a:gd name="T9" fmla="*/ 0 h 51"/>
                  <a:gd name="T10" fmla="*/ 1 w 22"/>
                  <a:gd name="T11" fmla="*/ 2 h 51"/>
                  <a:gd name="T12" fmla="*/ 0 w 22"/>
                  <a:gd name="T13" fmla="*/ 4 h 51"/>
                  <a:gd name="T14" fmla="*/ 0 w 22"/>
                  <a:gd name="T15" fmla="*/ 5 h 51"/>
                  <a:gd name="T16" fmla="*/ 0 w 22"/>
                  <a:gd name="T17" fmla="*/ 7 h 51"/>
                  <a:gd name="T18" fmla="*/ 12 w 22"/>
                  <a:gd name="T19" fmla="*/ 46 h 51"/>
                  <a:gd name="T20" fmla="*/ 14 w 22"/>
                  <a:gd name="T21" fmla="*/ 47 h 51"/>
                  <a:gd name="T22" fmla="*/ 15 w 22"/>
                  <a:gd name="T23" fmla="*/ 49 h 51"/>
                  <a:gd name="T24" fmla="*/ 17 w 22"/>
                  <a:gd name="T25" fmla="*/ 51 h 51"/>
                  <a:gd name="T26" fmla="*/ 19 w 22"/>
                  <a:gd name="T27" fmla="*/ 51 h 51"/>
                  <a:gd name="T28" fmla="*/ 21 w 22"/>
                  <a:gd name="T29" fmla="*/ 49 h 51"/>
                  <a:gd name="T30" fmla="*/ 22 w 22"/>
                  <a:gd name="T31" fmla="*/ 47 h 51"/>
                  <a:gd name="T32" fmla="*/ 22 w 22"/>
                  <a:gd name="T33" fmla="*/ 46 h 51"/>
                  <a:gd name="T34" fmla="*/ 22 w 22"/>
                  <a:gd name="T35" fmla="*/ 44 h 51"/>
                  <a:gd name="T36" fmla="*/ 10 w 22"/>
                  <a:gd name="T3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51">
                    <a:moveTo>
                      <a:pt x="10" y="5"/>
                    </a:moveTo>
                    <a:lnTo>
                      <a:pt x="8" y="4"/>
                    </a:lnTo>
                    <a:lnTo>
                      <a:pt x="7" y="2"/>
                    </a:lnTo>
                    <a:lnTo>
                      <a:pt x="5" y="0"/>
                    </a:lnTo>
                    <a:lnTo>
                      <a:pt x="3" y="0"/>
                    </a:lnTo>
                    <a:lnTo>
                      <a:pt x="1" y="2"/>
                    </a:lnTo>
                    <a:lnTo>
                      <a:pt x="0" y="4"/>
                    </a:lnTo>
                    <a:lnTo>
                      <a:pt x="0" y="5"/>
                    </a:lnTo>
                    <a:lnTo>
                      <a:pt x="0" y="7"/>
                    </a:lnTo>
                    <a:lnTo>
                      <a:pt x="12" y="46"/>
                    </a:lnTo>
                    <a:lnTo>
                      <a:pt x="14" y="47"/>
                    </a:lnTo>
                    <a:lnTo>
                      <a:pt x="15" y="49"/>
                    </a:lnTo>
                    <a:lnTo>
                      <a:pt x="17" y="51"/>
                    </a:lnTo>
                    <a:lnTo>
                      <a:pt x="19" y="51"/>
                    </a:lnTo>
                    <a:lnTo>
                      <a:pt x="21" y="49"/>
                    </a:lnTo>
                    <a:lnTo>
                      <a:pt x="22" y="47"/>
                    </a:lnTo>
                    <a:lnTo>
                      <a:pt x="22" y="46"/>
                    </a:lnTo>
                    <a:lnTo>
                      <a:pt x="22" y="44"/>
                    </a:lnTo>
                    <a:lnTo>
                      <a:pt x="1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24"/>
              <p:cNvSpPr>
                <a:spLocks/>
              </p:cNvSpPr>
              <p:nvPr/>
            </p:nvSpPr>
            <p:spPr bwMode="auto">
              <a:xfrm>
                <a:off x="1218" y="3000"/>
                <a:ext cx="25" cy="49"/>
              </a:xfrm>
              <a:custGeom>
                <a:avLst/>
                <a:gdLst>
                  <a:gd name="T0" fmla="*/ 11 w 25"/>
                  <a:gd name="T1" fmla="*/ 4 h 49"/>
                  <a:gd name="T2" fmla="*/ 11 w 25"/>
                  <a:gd name="T3" fmla="*/ 2 h 49"/>
                  <a:gd name="T4" fmla="*/ 9 w 25"/>
                  <a:gd name="T5" fmla="*/ 0 h 49"/>
                  <a:gd name="T6" fmla="*/ 7 w 25"/>
                  <a:gd name="T7" fmla="*/ 0 h 49"/>
                  <a:gd name="T8" fmla="*/ 6 w 25"/>
                  <a:gd name="T9" fmla="*/ 0 h 49"/>
                  <a:gd name="T10" fmla="*/ 4 w 25"/>
                  <a:gd name="T11" fmla="*/ 0 h 49"/>
                  <a:gd name="T12" fmla="*/ 2 w 25"/>
                  <a:gd name="T13" fmla="*/ 2 h 49"/>
                  <a:gd name="T14" fmla="*/ 0 w 25"/>
                  <a:gd name="T15" fmla="*/ 4 h 49"/>
                  <a:gd name="T16" fmla="*/ 0 w 25"/>
                  <a:gd name="T17" fmla="*/ 6 h 49"/>
                  <a:gd name="T18" fmla="*/ 13 w 25"/>
                  <a:gd name="T19" fmla="*/ 37 h 49"/>
                  <a:gd name="T20" fmla="*/ 14 w 25"/>
                  <a:gd name="T21" fmla="*/ 46 h 49"/>
                  <a:gd name="T22" fmla="*/ 16 w 25"/>
                  <a:gd name="T23" fmla="*/ 48 h 49"/>
                  <a:gd name="T24" fmla="*/ 18 w 25"/>
                  <a:gd name="T25" fmla="*/ 49 h 49"/>
                  <a:gd name="T26" fmla="*/ 20 w 25"/>
                  <a:gd name="T27" fmla="*/ 49 h 49"/>
                  <a:gd name="T28" fmla="*/ 21 w 25"/>
                  <a:gd name="T29" fmla="*/ 49 h 49"/>
                  <a:gd name="T30" fmla="*/ 23 w 25"/>
                  <a:gd name="T31" fmla="*/ 49 h 49"/>
                  <a:gd name="T32" fmla="*/ 25 w 25"/>
                  <a:gd name="T33" fmla="*/ 48 h 49"/>
                  <a:gd name="T34" fmla="*/ 25 w 25"/>
                  <a:gd name="T35" fmla="*/ 46 h 49"/>
                  <a:gd name="T36" fmla="*/ 25 w 25"/>
                  <a:gd name="T37" fmla="*/ 44 h 49"/>
                  <a:gd name="T38" fmla="*/ 23 w 25"/>
                  <a:gd name="T39" fmla="*/ 35 h 49"/>
                  <a:gd name="T40" fmla="*/ 11 w 25"/>
                  <a:gd name="T41"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49">
                    <a:moveTo>
                      <a:pt x="11" y="4"/>
                    </a:moveTo>
                    <a:lnTo>
                      <a:pt x="11" y="2"/>
                    </a:lnTo>
                    <a:lnTo>
                      <a:pt x="9" y="0"/>
                    </a:lnTo>
                    <a:lnTo>
                      <a:pt x="7" y="0"/>
                    </a:lnTo>
                    <a:lnTo>
                      <a:pt x="6" y="0"/>
                    </a:lnTo>
                    <a:lnTo>
                      <a:pt x="4" y="0"/>
                    </a:lnTo>
                    <a:lnTo>
                      <a:pt x="2" y="2"/>
                    </a:lnTo>
                    <a:lnTo>
                      <a:pt x="0" y="4"/>
                    </a:lnTo>
                    <a:lnTo>
                      <a:pt x="0" y="6"/>
                    </a:lnTo>
                    <a:lnTo>
                      <a:pt x="13" y="37"/>
                    </a:lnTo>
                    <a:lnTo>
                      <a:pt x="14" y="46"/>
                    </a:lnTo>
                    <a:lnTo>
                      <a:pt x="16" y="48"/>
                    </a:lnTo>
                    <a:lnTo>
                      <a:pt x="18" y="49"/>
                    </a:lnTo>
                    <a:lnTo>
                      <a:pt x="20" y="49"/>
                    </a:lnTo>
                    <a:lnTo>
                      <a:pt x="21" y="49"/>
                    </a:lnTo>
                    <a:lnTo>
                      <a:pt x="23" y="49"/>
                    </a:lnTo>
                    <a:lnTo>
                      <a:pt x="25" y="48"/>
                    </a:lnTo>
                    <a:lnTo>
                      <a:pt x="25" y="46"/>
                    </a:lnTo>
                    <a:lnTo>
                      <a:pt x="25" y="44"/>
                    </a:lnTo>
                    <a:lnTo>
                      <a:pt x="23" y="35"/>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25"/>
              <p:cNvSpPr>
                <a:spLocks/>
              </p:cNvSpPr>
              <p:nvPr/>
            </p:nvSpPr>
            <p:spPr bwMode="auto">
              <a:xfrm>
                <a:off x="1243" y="3069"/>
                <a:ext cx="26" cy="51"/>
              </a:xfrm>
              <a:custGeom>
                <a:avLst/>
                <a:gdLst>
                  <a:gd name="T0" fmla="*/ 10 w 26"/>
                  <a:gd name="T1" fmla="*/ 5 h 51"/>
                  <a:gd name="T2" fmla="*/ 10 w 26"/>
                  <a:gd name="T3" fmla="*/ 3 h 51"/>
                  <a:gd name="T4" fmla="*/ 9 w 26"/>
                  <a:gd name="T5" fmla="*/ 1 h 51"/>
                  <a:gd name="T6" fmla="*/ 7 w 26"/>
                  <a:gd name="T7" fmla="*/ 0 h 51"/>
                  <a:gd name="T8" fmla="*/ 5 w 26"/>
                  <a:gd name="T9" fmla="*/ 0 h 51"/>
                  <a:gd name="T10" fmla="*/ 3 w 26"/>
                  <a:gd name="T11" fmla="*/ 1 h 51"/>
                  <a:gd name="T12" fmla="*/ 2 w 26"/>
                  <a:gd name="T13" fmla="*/ 3 h 51"/>
                  <a:gd name="T14" fmla="*/ 0 w 26"/>
                  <a:gd name="T15" fmla="*/ 5 h 51"/>
                  <a:gd name="T16" fmla="*/ 0 w 26"/>
                  <a:gd name="T17" fmla="*/ 7 h 51"/>
                  <a:gd name="T18" fmla="*/ 5 w 26"/>
                  <a:gd name="T19" fmla="*/ 19 h 51"/>
                  <a:gd name="T20" fmla="*/ 16 w 26"/>
                  <a:gd name="T21" fmla="*/ 45 h 51"/>
                  <a:gd name="T22" fmla="*/ 17 w 26"/>
                  <a:gd name="T23" fmla="*/ 47 h 51"/>
                  <a:gd name="T24" fmla="*/ 19 w 26"/>
                  <a:gd name="T25" fmla="*/ 49 h 51"/>
                  <a:gd name="T26" fmla="*/ 21 w 26"/>
                  <a:gd name="T27" fmla="*/ 51 h 51"/>
                  <a:gd name="T28" fmla="*/ 23 w 26"/>
                  <a:gd name="T29" fmla="*/ 51 h 51"/>
                  <a:gd name="T30" fmla="*/ 24 w 26"/>
                  <a:gd name="T31" fmla="*/ 49 h 51"/>
                  <a:gd name="T32" fmla="*/ 26 w 26"/>
                  <a:gd name="T33" fmla="*/ 47 h 51"/>
                  <a:gd name="T34" fmla="*/ 26 w 26"/>
                  <a:gd name="T35" fmla="*/ 45 h 51"/>
                  <a:gd name="T36" fmla="*/ 26 w 26"/>
                  <a:gd name="T37" fmla="*/ 44 h 51"/>
                  <a:gd name="T38" fmla="*/ 16 w 26"/>
                  <a:gd name="T39" fmla="*/ 17 h 51"/>
                  <a:gd name="T40" fmla="*/ 10 w 26"/>
                  <a:gd name="T41"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51">
                    <a:moveTo>
                      <a:pt x="10" y="5"/>
                    </a:moveTo>
                    <a:lnTo>
                      <a:pt x="10" y="3"/>
                    </a:lnTo>
                    <a:lnTo>
                      <a:pt x="9" y="1"/>
                    </a:lnTo>
                    <a:lnTo>
                      <a:pt x="7" y="0"/>
                    </a:lnTo>
                    <a:lnTo>
                      <a:pt x="5" y="0"/>
                    </a:lnTo>
                    <a:lnTo>
                      <a:pt x="3" y="1"/>
                    </a:lnTo>
                    <a:lnTo>
                      <a:pt x="2" y="3"/>
                    </a:lnTo>
                    <a:lnTo>
                      <a:pt x="0" y="5"/>
                    </a:lnTo>
                    <a:lnTo>
                      <a:pt x="0" y="7"/>
                    </a:lnTo>
                    <a:lnTo>
                      <a:pt x="5" y="19"/>
                    </a:lnTo>
                    <a:lnTo>
                      <a:pt x="16" y="45"/>
                    </a:lnTo>
                    <a:lnTo>
                      <a:pt x="17" y="47"/>
                    </a:lnTo>
                    <a:lnTo>
                      <a:pt x="19" y="49"/>
                    </a:lnTo>
                    <a:lnTo>
                      <a:pt x="21" y="51"/>
                    </a:lnTo>
                    <a:lnTo>
                      <a:pt x="23" y="51"/>
                    </a:lnTo>
                    <a:lnTo>
                      <a:pt x="24" y="49"/>
                    </a:lnTo>
                    <a:lnTo>
                      <a:pt x="26" y="47"/>
                    </a:lnTo>
                    <a:lnTo>
                      <a:pt x="26" y="45"/>
                    </a:lnTo>
                    <a:lnTo>
                      <a:pt x="26" y="44"/>
                    </a:lnTo>
                    <a:lnTo>
                      <a:pt x="16" y="17"/>
                    </a:lnTo>
                    <a:lnTo>
                      <a:pt x="1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26"/>
              <p:cNvSpPr>
                <a:spLocks/>
              </p:cNvSpPr>
              <p:nvPr/>
            </p:nvSpPr>
            <p:spPr bwMode="auto">
              <a:xfrm>
                <a:off x="1271" y="3137"/>
                <a:ext cx="26" cy="51"/>
              </a:xfrm>
              <a:custGeom>
                <a:avLst/>
                <a:gdLst>
                  <a:gd name="T0" fmla="*/ 10 w 26"/>
                  <a:gd name="T1" fmla="*/ 5 h 51"/>
                  <a:gd name="T2" fmla="*/ 9 w 26"/>
                  <a:gd name="T3" fmla="*/ 4 h 51"/>
                  <a:gd name="T4" fmla="*/ 7 w 26"/>
                  <a:gd name="T5" fmla="*/ 2 h 51"/>
                  <a:gd name="T6" fmla="*/ 5 w 26"/>
                  <a:gd name="T7" fmla="*/ 0 h 51"/>
                  <a:gd name="T8" fmla="*/ 3 w 26"/>
                  <a:gd name="T9" fmla="*/ 0 h 51"/>
                  <a:gd name="T10" fmla="*/ 2 w 26"/>
                  <a:gd name="T11" fmla="*/ 2 h 51"/>
                  <a:gd name="T12" fmla="*/ 0 w 26"/>
                  <a:gd name="T13" fmla="*/ 4 h 51"/>
                  <a:gd name="T14" fmla="*/ 0 w 26"/>
                  <a:gd name="T15" fmla="*/ 5 h 51"/>
                  <a:gd name="T16" fmla="*/ 0 w 26"/>
                  <a:gd name="T17" fmla="*/ 7 h 51"/>
                  <a:gd name="T18" fmla="*/ 14 w 26"/>
                  <a:gd name="T19" fmla="*/ 42 h 51"/>
                  <a:gd name="T20" fmla="*/ 16 w 26"/>
                  <a:gd name="T21" fmla="*/ 46 h 51"/>
                  <a:gd name="T22" fmla="*/ 16 w 26"/>
                  <a:gd name="T23" fmla="*/ 47 h 51"/>
                  <a:gd name="T24" fmla="*/ 17 w 26"/>
                  <a:gd name="T25" fmla="*/ 49 h 51"/>
                  <a:gd name="T26" fmla="*/ 19 w 26"/>
                  <a:gd name="T27" fmla="*/ 51 h 51"/>
                  <a:gd name="T28" fmla="*/ 21 w 26"/>
                  <a:gd name="T29" fmla="*/ 51 h 51"/>
                  <a:gd name="T30" fmla="*/ 23 w 26"/>
                  <a:gd name="T31" fmla="*/ 49 h 51"/>
                  <a:gd name="T32" fmla="*/ 24 w 26"/>
                  <a:gd name="T33" fmla="*/ 47 h 51"/>
                  <a:gd name="T34" fmla="*/ 26 w 26"/>
                  <a:gd name="T35" fmla="*/ 46 h 51"/>
                  <a:gd name="T36" fmla="*/ 26 w 26"/>
                  <a:gd name="T37" fmla="*/ 44 h 51"/>
                  <a:gd name="T38" fmla="*/ 24 w 26"/>
                  <a:gd name="T39" fmla="*/ 40 h 51"/>
                  <a:gd name="T40" fmla="*/ 10 w 26"/>
                  <a:gd name="T41"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51">
                    <a:moveTo>
                      <a:pt x="10" y="5"/>
                    </a:moveTo>
                    <a:lnTo>
                      <a:pt x="9" y="4"/>
                    </a:lnTo>
                    <a:lnTo>
                      <a:pt x="7" y="2"/>
                    </a:lnTo>
                    <a:lnTo>
                      <a:pt x="5" y="0"/>
                    </a:lnTo>
                    <a:lnTo>
                      <a:pt x="3" y="0"/>
                    </a:lnTo>
                    <a:lnTo>
                      <a:pt x="2" y="2"/>
                    </a:lnTo>
                    <a:lnTo>
                      <a:pt x="0" y="4"/>
                    </a:lnTo>
                    <a:lnTo>
                      <a:pt x="0" y="5"/>
                    </a:lnTo>
                    <a:lnTo>
                      <a:pt x="0" y="7"/>
                    </a:lnTo>
                    <a:lnTo>
                      <a:pt x="14" y="42"/>
                    </a:lnTo>
                    <a:lnTo>
                      <a:pt x="16" y="46"/>
                    </a:lnTo>
                    <a:lnTo>
                      <a:pt x="16" y="47"/>
                    </a:lnTo>
                    <a:lnTo>
                      <a:pt x="17" y="49"/>
                    </a:lnTo>
                    <a:lnTo>
                      <a:pt x="19" y="51"/>
                    </a:lnTo>
                    <a:lnTo>
                      <a:pt x="21" y="51"/>
                    </a:lnTo>
                    <a:lnTo>
                      <a:pt x="23" y="49"/>
                    </a:lnTo>
                    <a:lnTo>
                      <a:pt x="24" y="47"/>
                    </a:lnTo>
                    <a:lnTo>
                      <a:pt x="26" y="46"/>
                    </a:lnTo>
                    <a:lnTo>
                      <a:pt x="26" y="44"/>
                    </a:lnTo>
                    <a:lnTo>
                      <a:pt x="24" y="40"/>
                    </a:lnTo>
                    <a:lnTo>
                      <a:pt x="1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7"/>
              <p:cNvSpPr>
                <a:spLocks/>
              </p:cNvSpPr>
              <p:nvPr/>
            </p:nvSpPr>
            <p:spPr bwMode="auto">
              <a:xfrm>
                <a:off x="1299" y="3205"/>
                <a:ext cx="28" cy="50"/>
              </a:xfrm>
              <a:custGeom>
                <a:avLst/>
                <a:gdLst>
                  <a:gd name="T0" fmla="*/ 10 w 28"/>
                  <a:gd name="T1" fmla="*/ 6 h 50"/>
                  <a:gd name="T2" fmla="*/ 10 w 28"/>
                  <a:gd name="T3" fmla="*/ 4 h 50"/>
                  <a:gd name="T4" fmla="*/ 9 w 28"/>
                  <a:gd name="T5" fmla="*/ 2 h 50"/>
                  <a:gd name="T6" fmla="*/ 7 w 28"/>
                  <a:gd name="T7" fmla="*/ 0 h 50"/>
                  <a:gd name="T8" fmla="*/ 5 w 28"/>
                  <a:gd name="T9" fmla="*/ 0 h 50"/>
                  <a:gd name="T10" fmla="*/ 3 w 28"/>
                  <a:gd name="T11" fmla="*/ 2 h 50"/>
                  <a:gd name="T12" fmla="*/ 2 w 28"/>
                  <a:gd name="T13" fmla="*/ 4 h 50"/>
                  <a:gd name="T14" fmla="*/ 0 w 28"/>
                  <a:gd name="T15" fmla="*/ 6 h 50"/>
                  <a:gd name="T16" fmla="*/ 0 w 28"/>
                  <a:gd name="T17" fmla="*/ 7 h 50"/>
                  <a:gd name="T18" fmla="*/ 5 w 28"/>
                  <a:gd name="T19" fmla="*/ 16 h 50"/>
                  <a:gd name="T20" fmla="*/ 17 w 28"/>
                  <a:gd name="T21" fmla="*/ 44 h 50"/>
                  <a:gd name="T22" fmla="*/ 19 w 28"/>
                  <a:gd name="T23" fmla="*/ 46 h 50"/>
                  <a:gd name="T24" fmla="*/ 21 w 28"/>
                  <a:gd name="T25" fmla="*/ 48 h 50"/>
                  <a:gd name="T26" fmla="*/ 23 w 28"/>
                  <a:gd name="T27" fmla="*/ 50 h 50"/>
                  <a:gd name="T28" fmla="*/ 24 w 28"/>
                  <a:gd name="T29" fmla="*/ 50 h 50"/>
                  <a:gd name="T30" fmla="*/ 26 w 28"/>
                  <a:gd name="T31" fmla="*/ 48 h 50"/>
                  <a:gd name="T32" fmla="*/ 28 w 28"/>
                  <a:gd name="T33" fmla="*/ 46 h 50"/>
                  <a:gd name="T34" fmla="*/ 28 w 28"/>
                  <a:gd name="T35" fmla="*/ 44 h 50"/>
                  <a:gd name="T36" fmla="*/ 28 w 28"/>
                  <a:gd name="T37" fmla="*/ 43 h 50"/>
                  <a:gd name="T38" fmla="*/ 16 w 28"/>
                  <a:gd name="T39" fmla="*/ 15 h 50"/>
                  <a:gd name="T40" fmla="*/ 10 w 28"/>
                  <a:gd name="T4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50">
                    <a:moveTo>
                      <a:pt x="10" y="6"/>
                    </a:moveTo>
                    <a:lnTo>
                      <a:pt x="10" y="4"/>
                    </a:lnTo>
                    <a:lnTo>
                      <a:pt x="9" y="2"/>
                    </a:lnTo>
                    <a:lnTo>
                      <a:pt x="7" y="0"/>
                    </a:lnTo>
                    <a:lnTo>
                      <a:pt x="5" y="0"/>
                    </a:lnTo>
                    <a:lnTo>
                      <a:pt x="3" y="2"/>
                    </a:lnTo>
                    <a:lnTo>
                      <a:pt x="2" y="4"/>
                    </a:lnTo>
                    <a:lnTo>
                      <a:pt x="0" y="6"/>
                    </a:lnTo>
                    <a:lnTo>
                      <a:pt x="0" y="7"/>
                    </a:lnTo>
                    <a:lnTo>
                      <a:pt x="5" y="16"/>
                    </a:lnTo>
                    <a:lnTo>
                      <a:pt x="17" y="44"/>
                    </a:lnTo>
                    <a:lnTo>
                      <a:pt x="19" y="46"/>
                    </a:lnTo>
                    <a:lnTo>
                      <a:pt x="21" y="48"/>
                    </a:lnTo>
                    <a:lnTo>
                      <a:pt x="23" y="50"/>
                    </a:lnTo>
                    <a:lnTo>
                      <a:pt x="24" y="50"/>
                    </a:lnTo>
                    <a:lnTo>
                      <a:pt x="26" y="48"/>
                    </a:lnTo>
                    <a:lnTo>
                      <a:pt x="28" y="46"/>
                    </a:lnTo>
                    <a:lnTo>
                      <a:pt x="28" y="44"/>
                    </a:lnTo>
                    <a:lnTo>
                      <a:pt x="28" y="43"/>
                    </a:lnTo>
                    <a:lnTo>
                      <a:pt x="16" y="15"/>
                    </a:lnTo>
                    <a:lnTo>
                      <a:pt x="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8"/>
              <p:cNvSpPr>
                <a:spLocks/>
              </p:cNvSpPr>
              <p:nvPr/>
            </p:nvSpPr>
            <p:spPr bwMode="auto">
              <a:xfrm>
                <a:off x="1331" y="3272"/>
                <a:ext cx="31" cy="47"/>
              </a:xfrm>
              <a:custGeom>
                <a:avLst/>
                <a:gdLst>
                  <a:gd name="T0" fmla="*/ 10 w 31"/>
                  <a:gd name="T1" fmla="*/ 2 h 47"/>
                  <a:gd name="T2" fmla="*/ 8 w 31"/>
                  <a:gd name="T3" fmla="*/ 0 h 47"/>
                  <a:gd name="T4" fmla="*/ 7 w 31"/>
                  <a:gd name="T5" fmla="*/ 0 h 47"/>
                  <a:gd name="T6" fmla="*/ 5 w 31"/>
                  <a:gd name="T7" fmla="*/ 0 h 47"/>
                  <a:gd name="T8" fmla="*/ 3 w 31"/>
                  <a:gd name="T9" fmla="*/ 0 h 47"/>
                  <a:gd name="T10" fmla="*/ 1 w 31"/>
                  <a:gd name="T11" fmla="*/ 2 h 47"/>
                  <a:gd name="T12" fmla="*/ 0 w 31"/>
                  <a:gd name="T13" fmla="*/ 4 h 47"/>
                  <a:gd name="T14" fmla="*/ 0 w 31"/>
                  <a:gd name="T15" fmla="*/ 5 h 47"/>
                  <a:gd name="T16" fmla="*/ 1 w 31"/>
                  <a:gd name="T17" fmla="*/ 7 h 47"/>
                  <a:gd name="T18" fmla="*/ 10 w 31"/>
                  <a:gd name="T19" fmla="*/ 26 h 47"/>
                  <a:gd name="T20" fmla="*/ 21 w 31"/>
                  <a:gd name="T21" fmla="*/ 46 h 47"/>
                  <a:gd name="T22" fmla="*/ 22 w 31"/>
                  <a:gd name="T23" fmla="*/ 47 h 47"/>
                  <a:gd name="T24" fmla="*/ 24 w 31"/>
                  <a:gd name="T25" fmla="*/ 47 h 47"/>
                  <a:gd name="T26" fmla="*/ 26 w 31"/>
                  <a:gd name="T27" fmla="*/ 47 h 47"/>
                  <a:gd name="T28" fmla="*/ 28 w 31"/>
                  <a:gd name="T29" fmla="*/ 47 h 47"/>
                  <a:gd name="T30" fmla="*/ 29 w 31"/>
                  <a:gd name="T31" fmla="*/ 46 h 47"/>
                  <a:gd name="T32" fmla="*/ 31 w 31"/>
                  <a:gd name="T33" fmla="*/ 44 h 47"/>
                  <a:gd name="T34" fmla="*/ 31 w 31"/>
                  <a:gd name="T35" fmla="*/ 42 h 47"/>
                  <a:gd name="T36" fmla="*/ 29 w 31"/>
                  <a:gd name="T37" fmla="*/ 40 h 47"/>
                  <a:gd name="T38" fmla="*/ 19 w 31"/>
                  <a:gd name="T39" fmla="*/ 21 h 47"/>
                  <a:gd name="T40" fmla="*/ 10 w 31"/>
                  <a:gd name="T41"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7">
                    <a:moveTo>
                      <a:pt x="10" y="2"/>
                    </a:moveTo>
                    <a:lnTo>
                      <a:pt x="8" y="0"/>
                    </a:lnTo>
                    <a:lnTo>
                      <a:pt x="7" y="0"/>
                    </a:lnTo>
                    <a:lnTo>
                      <a:pt x="5" y="0"/>
                    </a:lnTo>
                    <a:lnTo>
                      <a:pt x="3" y="0"/>
                    </a:lnTo>
                    <a:lnTo>
                      <a:pt x="1" y="2"/>
                    </a:lnTo>
                    <a:lnTo>
                      <a:pt x="0" y="4"/>
                    </a:lnTo>
                    <a:lnTo>
                      <a:pt x="0" y="5"/>
                    </a:lnTo>
                    <a:lnTo>
                      <a:pt x="1" y="7"/>
                    </a:lnTo>
                    <a:lnTo>
                      <a:pt x="10" y="26"/>
                    </a:lnTo>
                    <a:lnTo>
                      <a:pt x="21" y="46"/>
                    </a:lnTo>
                    <a:lnTo>
                      <a:pt x="22" y="47"/>
                    </a:lnTo>
                    <a:lnTo>
                      <a:pt x="24" y="47"/>
                    </a:lnTo>
                    <a:lnTo>
                      <a:pt x="26" y="47"/>
                    </a:lnTo>
                    <a:lnTo>
                      <a:pt x="28" y="47"/>
                    </a:lnTo>
                    <a:lnTo>
                      <a:pt x="29" y="46"/>
                    </a:lnTo>
                    <a:lnTo>
                      <a:pt x="31" y="44"/>
                    </a:lnTo>
                    <a:lnTo>
                      <a:pt x="31" y="42"/>
                    </a:lnTo>
                    <a:lnTo>
                      <a:pt x="29" y="40"/>
                    </a:lnTo>
                    <a:lnTo>
                      <a:pt x="19" y="21"/>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9"/>
              <p:cNvSpPr>
                <a:spLocks/>
              </p:cNvSpPr>
              <p:nvPr/>
            </p:nvSpPr>
            <p:spPr bwMode="auto">
              <a:xfrm>
                <a:off x="1367" y="3337"/>
                <a:ext cx="34" cy="44"/>
              </a:xfrm>
              <a:custGeom>
                <a:avLst/>
                <a:gdLst>
                  <a:gd name="T0" fmla="*/ 9 w 34"/>
                  <a:gd name="T1" fmla="*/ 2 h 44"/>
                  <a:gd name="T2" fmla="*/ 7 w 34"/>
                  <a:gd name="T3" fmla="*/ 0 h 44"/>
                  <a:gd name="T4" fmla="*/ 6 w 34"/>
                  <a:gd name="T5" fmla="*/ 0 h 44"/>
                  <a:gd name="T6" fmla="*/ 4 w 34"/>
                  <a:gd name="T7" fmla="*/ 0 h 44"/>
                  <a:gd name="T8" fmla="*/ 2 w 34"/>
                  <a:gd name="T9" fmla="*/ 0 h 44"/>
                  <a:gd name="T10" fmla="*/ 0 w 34"/>
                  <a:gd name="T11" fmla="*/ 2 h 44"/>
                  <a:gd name="T12" fmla="*/ 0 w 34"/>
                  <a:gd name="T13" fmla="*/ 4 h 44"/>
                  <a:gd name="T14" fmla="*/ 0 w 34"/>
                  <a:gd name="T15" fmla="*/ 5 h 44"/>
                  <a:gd name="T16" fmla="*/ 0 w 34"/>
                  <a:gd name="T17" fmla="*/ 7 h 44"/>
                  <a:gd name="T18" fmla="*/ 11 w 34"/>
                  <a:gd name="T19" fmla="*/ 23 h 44"/>
                  <a:gd name="T20" fmla="*/ 25 w 34"/>
                  <a:gd name="T21" fmla="*/ 42 h 44"/>
                  <a:gd name="T22" fmla="*/ 27 w 34"/>
                  <a:gd name="T23" fmla="*/ 44 h 44"/>
                  <a:gd name="T24" fmla="*/ 28 w 34"/>
                  <a:gd name="T25" fmla="*/ 44 h 44"/>
                  <a:gd name="T26" fmla="*/ 30 w 34"/>
                  <a:gd name="T27" fmla="*/ 44 h 44"/>
                  <a:gd name="T28" fmla="*/ 32 w 34"/>
                  <a:gd name="T29" fmla="*/ 44 h 44"/>
                  <a:gd name="T30" fmla="*/ 34 w 34"/>
                  <a:gd name="T31" fmla="*/ 42 h 44"/>
                  <a:gd name="T32" fmla="*/ 34 w 34"/>
                  <a:gd name="T33" fmla="*/ 40 h 44"/>
                  <a:gd name="T34" fmla="*/ 34 w 34"/>
                  <a:gd name="T35" fmla="*/ 39 h 44"/>
                  <a:gd name="T36" fmla="*/ 34 w 34"/>
                  <a:gd name="T37" fmla="*/ 37 h 44"/>
                  <a:gd name="T38" fmla="*/ 20 w 34"/>
                  <a:gd name="T39" fmla="*/ 18 h 44"/>
                  <a:gd name="T40" fmla="*/ 9 w 34"/>
                  <a:gd name="T41"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4">
                    <a:moveTo>
                      <a:pt x="9" y="2"/>
                    </a:moveTo>
                    <a:lnTo>
                      <a:pt x="7" y="0"/>
                    </a:lnTo>
                    <a:lnTo>
                      <a:pt x="6" y="0"/>
                    </a:lnTo>
                    <a:lnTo>
                      <a:pt x="4" y="0"/>
                    </a:lnTo>
                    <a:lnTo>
                      <a:pt x="2" y="0"/>
                    </a:lnTo>
                    <a:lnTo>
                      <a:pt x="0" y="2"/>
                    </a:lnTo>
                    <a:lnTo>
                      <a:pt x="0" y="4"/>
                    </a:lnTo>
                    <a:lnTo>
                      <a:pt x="0" y="5"/>
                    </a:lnTo>
                    <a:lnTo>
                      <a:pt x="0" y="7"/>
                    </a:lnTo>
                    <a:lnTo>
                      <a:pt x="11" y="23"/>
                    </a:lnTo>
                    <a:lnTo>
                      <a:pt x="25" y="42"/>
                    </a:lnTo>
                    <a:lnTo>
                      <a:pt x="27" y="44"/>
                    </a:lnTo>
                    <a:lnTo>
                      <a:pt x="28" y="44"/>
                    </a:lnTo>
                    <a:lnTo>
                      <a:pt x="30" y="44"/>
                    </a:lnTo>
                    <a:lnTo>
                      <a:pt x="32" y="44"/>
                    </a:lnTo>
                    <a:lnTo>
                      <a:pt x="34" y="42"/>
                    </a:lnTo>
                    <a:lnTo>
                      <a:pt x="34" y="40"/>
                    </a:lnTo>
                    <a:lnTo>
                      <a:pt x="34" y="39"/>
                    </a:lnTo>
                    <a:lnTo>
                      <a:pt x="34" y="37"/>
                    </a:lnTo>
                    <a:lnTo>
                      <a:pt x="20" y="18"/>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0"/>
              <p:cNvSpPr>
                <a:spLocks/>
              </p:cNvSpPr>
              <p:nvPr/>
            </p:nvSpPr>
            <p:spPr bwMode="auto">
              <a:xfrm>
                <a:off x="1409" y="3397"/>
                <a:ext cx="42" cy="38"/>
              </a:xfrm>
              <a:custGeom>
                <a:avLst/>
                <a:gdLst>
                  <a:gd name="T0" fmla="*/ 11 w 42"/>
                  <a:gd name="T1" fmla="*/ 1 h 38"/>
                  <a:gd name="T2" fmla="*/ 9 w 42"/>
                  <a:gd name="T3" fmla="*/ 0 h 38"/>
                  <a:gd name="T4" fmla="*/ 7 w 42"/>
                  <a:gd name="T5" fmla="*/ 0 h 38"/>
                  <a:gd name="T6" fmla="*/ 6 w 42"/>
                  <a:gd name="T7" fmla="*/ 0 h 38"/>
                  <a:gd name="T8" fmla="*/ 4 w 42"/>
                  <a:gd name="T9" fmla="*/ 0 h 38"/>
                  <a:gd name="T10" fmla="*/ 2 w 42"/>
                  <a:gd name="T11" fmla="*/ 1 h 38"/>
                  <a:gd name="T12" fmla="*/ 0 w 42"/>
                  <a:gd name="T13" fmla="*/ 3 h 38"/>
                  <a:gd name="T14" fmla="*/ 0 w 42"/>
                  <a:gd name="T15" fmla="*/ 5 h 38"/>
                  <a:gd name="T16" fmla="*/ 2 w 42"/>
                  <a:gd name="T17" fmla="*/ 7 h 38"/>
                  <a:gd name="T18" fmla="*/ 6 w 42"/>
                  <a:gd name="T19" fmla="*/ 12 h 38"/>
                  <a:gd name="T20" fmla="*/ 25 w 42"/>
                  <a:gd name="T21" fmla="*/ 29 h 38"/>
                  <a:gd name="T22" fmla="*/ 27 w 42"/>
                  <a:gd name="T23" fmla="*/ 31 h 38"/>
                  <a:gd name="T24" fmla="*/ 34 w 42"/>
                  <a:gd name="T25" fmla="*/ 38 h 38"/>
                  <a:gd name="T26" fmla="*/ 35 w 42"/>
                  <a:gd name="T27" fmla="*/ 38 h 38"/>
                  <a:gd name="T28" fmla="*/ 37 w 42"/>
                  <a:gd name="T29" fmla="*/ 38 h 38"/>
                  <a:gd name="T30" fmla="*/ 39 w 42"/>
                  <a:gd name="T31" fmla="*/ 38 h 38"/>
                  <a:gd name="T32" fmla="*/ 41 w 42"/>
                  <a:gd name="T33" fmla="*/ 36 h 38"/>
                  <a:gd name="T34" fmla="*/ 42 w 42"/>
                  <a:gd name="T35" fmla="*/ 35 h 38"/>
                  <a:gd name="T36" fmla="*/ 42 w 42"/>
                  <a:gd name="T37" fmla="*/ 33 h 38"/>
                  <a:gd name="T38" fmla="*/ 41 w 42"/>
                  <a:gd name="T39" fmla="*/ 31 h 38"/>
                  <a:gd name="T40" fmla="*/ 39 w 42"/>
                  <a:gd name="T41" fmla="*/ 29 h 38"/>
                  <a:gd name="T42" fmla="*/ 32 w 42"/>
                  <a:gd name="T43" fmla="*/ 22 h 38"/>
                  <a:gd name="T44" fmla="*/ 28 w 42"/>
                  <a:gd name="T45" fmla="*/ 28 h 38"/>
                  <a:gd name="T46" fmla="*/ 34 w 42"/>
                  <a:gd name="T47" fmla="*/ 24 h 38"/>
                  <a:gd name="T48" fmla="*/ 14 w 42"/>
                  <a:gd name="T49" fmla="*/ 7 h 38"/>
                  <a:gd name="T50" fmla="*/ 11 w 42"/>
                  <a:gd name="T5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38">
                    <a:moveTo>
                      <a:pt x="11" y="1"/>
                    </a:moveTo>
                    <a:lnTo>
                      <a:pt x="9" y="0"/>
                    </a:lnTo>
                    <a:lnTo>
                      <a:pt x="7" y="0"/>
                    </a:lnTo>
                    <a:lnTo>
                      <a:pt x="6" y="0"/>
                    </a:lnTo>
                    <a:lnTo>
                      <a:pt x="4" y="0"/>
                    </a:lnTo>
                    <a:lnTo>
                      <a:pt x="2" y="1"/>
                    </a:lnTo>
                    <a:lnTo>
                      <a:pt x="0" y="3"/>
                    </a:lnTo>
                    <a:lnTo>
                      <a:pt x="0" y="5"/>
                    </a:lnTo>
                    <a:lnTo>
                      <a:pt x="2" y="7"/>
                    </a:lnTo>
                    <a:lnTo>
                      <a:pt x="6" y="12"/>
                    </a:lnTo>
                    <a:lnTo>
                      <a:pt x="25" y="29"/>
                    </a:lnTo>
                    <a:lnTo>
                      <a:pt x="27" y="31"/>
                    </a:lnTo>
                    <a:lnTo>
                      <a:pt x="34" y="38"/>
                    </a:lnTo>
                    <a:lnTo>
                      <a:pt x="35" y="38"/>
                    </a:lnTo>
                    <a:lnTo>
                      <a:pt x="37" y="38"/>
                    </a:lnTo>
                    <a:lnTo>
                      <a:pt x="39" y="38"/>
                    </a:lnTo>
                    <a:lnTo>
                      <a:pt x="41" y="36"/>
                    </a:lnTo>
                    <a:lnTo>
                      <a:pt x="42" y="35"/>
                    </a:lnTo>
                    <a:lnTo>
                      <a:pt x="42" y="33"/>
                    </a:lnTo>
                    <a:lnTo>
                      <a:pt x="41" y="31"/>
                    </a:lnTo>
                    <a:lnTo>
                      <a:pt x="39" y="29"/>
                    </a:lnTo>
                    <a:lnTo>
                      <a:pt x="32" y="22"/>
                    </a:lnTo>
                    <a:lnTo>
                      <a:pt x="28" y="28"/>
                    </a:lnTo>
                    <a:lnTo>
                      <a:pt x="34" y="24"/>
                    </a:lnTo>
                    <a:lnTo>
                      <a:pt x="14" y="7"/>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1"/>
              <p:cNvSpPr>
                <a:spLocks/>
              </p:cNvSpPr>
              <p:nvPr/>
            </p:nvSpPr>
            <p:spPr bwMode="auto">
              <a:xfrm>
                <a:off x="1467" y="3442"/>
                <a:ext cx="51" cy="21"/>
              </a:xfrm>
              <a:custGeom>
                <a:avLst/>
                <a:gdLst>
                  <a:gd name="T0" fmla="*/ 7 w 51"/>
                  <a:gd name="T1" fmla="*/ 2 h 21"/>
                  <a:gd name="T2" fmla="*/ 5 w 51"/>
                  <a:gd name="T3" fmla="*/ 0 h 21"/>
                  <a:gd name="T4" fmla="*/ 4 w 51"/>
                  <a:gd name="T5" fmla="*/ 0 h 21"/>
                  <a:gd name="T6" fmla="*/ 2 w 51"/>
                  <a:gd name="T7" fmla="*/ 2 h 21"/>
                  <a:gd name="T8" fmla="*/ 0 w 51"/>
                  <a:gd name="T9" fmla="*/ 4 h 21"/>
                  <a:gd name="T10" fmla="*/ 0 w 51"/>
                  <a:gd name="T11" fmla="*/ 6 h 21"/>
                  <a:gd name="T12" fmla="*/ 0 w 51"/>
                  <a:gd name="T13" fmla="*/ 7 h 21"/>
                  <a:gd name="T14" fmla="*/ 0 w 51"/>
                  <a:gd name="T15" fmla="*/ 9 h 21"/>
                  <a:gd name="T16" fmla="*/ 2 w 51"/>
                  <a:gd name="T17" fmla="*/ 11 h 21"/>
                  <a:gd name="T18" fmla="*/ 5 w 51"/>
                  <a:gd name="T19" fmla="*/ 13 h 21"/>
                  <a:gd name="T20" fmla="*/ 7 w 51"/>
                  <a:gd name="T21" fmla="*/ 13 h 21"/>
                  <a:gd name="T22" fmla="*/ 25 w 51"/>
                  <a:gd name="T23" fmla="*/ 20 h 21"/>
                  <a:gd name="T24" fmla="*/ 44 w 51"/>
                  <a:gd name="T25" fmla="*/ 21 h 21"/>
                  <a:gd name="T26" fmla="*/ 44 w 51"/>
                  <a:gd name="T27" fmla="*/ 21 h 21"/>
                  <a:gd name="T28" fmla="*/ 46 w 51"/>
                  <a:gd name="T29" fmla="*/ 21 h 21"/>
                  <a:gd name="T30" fmla="*/ 48 w 51"/>
                  <a:gd name="T31" fmla="*/ 20 h 21"/>
                  <a:gd name="T32" fmla="*/ 49 w 51"/>
                  <a:gd name="T33" fmla="*/ 18 h 21"/>
                  <a:gd name="T34" fmla="*/ 51 w 51"/>
                  <a:gd name="T35" fmla="*/ 16 h 21"/>
                  <a:gd name="T36" fmla="*/ 51 w 51"/>
                  <a:gd name="T37" fmla="*/ 14 h 21"/>
                  <a:gd name="T38" fmla="*/ 49 w 51"/>
                  <a:gd name="T39" fmla="*/ 13 h 21"/>
                  <a:gd name="T40" fmla="*/ 48 w 51"/>
                  <a:gd name="T41" fmla="*/ 11 h 21"/>
                  <a:gd name="T42" fmla="*/ 46 w 51"/>
                  <a:gd name="T43" fmla="*/ 11 h 21"/>
                  <a:gd name="T44" fmla="*/ 46 w 51"/>
                  <a:gd name="T45" fmla="*/ 11 h 21"/>
                  <a:gd name="T46" fmla="*/ 26 w 51"/>
                  <a:gd name="T47" fmla="*/ 9 h 21"/>
                  <a:gd name="T48" fmla="*/ 9 w 51"/>
                  <a:gd name="T49" fmla="*/ 2 h 21"/>
                  <a:gd name="T50" fmla="*/ 7 w 51"/>
                  <a:gd name="T51" fmla="*/ 7 h 21"/>
                  <a:gd name="T52" fmla="*/ 11 w 51"/>
                  <a:gd name="T53" fmla="*/ 4 h 21"/>
                  <a:gd name="T54" fmla="*/ 7 w 51"/>
                  <a:gd name="T5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21">
                    <a:moveTo>
                      <a:pt x="7" y="2"/>
                    </a:moveTo>
                    <a:lnTo>
                      <a:pt x="5" y="0"/>
                    </a:lnTo>
                    <a:lnTo>
                      <a:pt x="4" y="0"/>
                    </a:lnTo>
                    <a:lnTo>
                      <a:pt x="2" y="2"/>
                    </a:lnTo>
                    <a:lnTo>
                      <a:pt x="0" y="4"/>
                    </a:lnTo>
                    <a:lnTo>
                      <a:pt x="0" y="6"/>
                    </a:lnTo>
                    <a:lnTo>
                      <a:pt x="0" y="7"/>
                    </a:lnTo>
                    <a:lnTo>
                      <a:pt x="0" y="9"/>
                    </a:lnTo>
                    <a:lnTo>
                      <a:pt x="2" y="11"/>
                    </a:lnTo>
                    <a:lnTo>
                      <a:pt x="5" y="13"/>
                    </a:lnTo>
                    <a:lnTo>
                      <a:pt x="7" y="13"/>
                    </a:lnTo>
                    <a:lnTo>
                      <a:pt x="25" y="20"/>
                    </a:lnTo>
                    <a:lnTo>
                      <a:pt x="44" y="21"/>
                    </a:lnTo>
                    <a:lnTo>
                      <a:pt x="44" y="21"/>
                    </a:lnTo>
                    <a:lnTo>
                      <a:pt x="46" y="21"/>
                    </a:lnTo>
                    <a:lnTo>
                      <a:pt x="48" y="20"/>
                    </a:lnTo>
                    <a:lnTo>
                      <a:pt x="49" y="18"/>
                    </a:lnTo>
                    <a:lnTo>
                      <a:pt x="51" y="16"/>
                    </a:lnTo>
                    <a:lnTo>
                      <a:pt x="51" y="14"/>
                    </a:lnTo>
                    <a:lnTo>
                      <a:pt x="49" y="13"/>
                    </a:lnTo>
                    <a:lnTo>
                      <a:pt x="48" y="11"/>
                    </a:lnTo>
                    <a:lnTo>
                      <a:pt x="46" y="11"/>
                    </a:lnTo>
                    <a:lnTo>
                      <a:pt x="46" y="11"/>
                    </a:lnTo>
                    <a:lnTo>
                      <a:pt x="26" y="9"/>
                    </a:lnTo>
                    <a:lnTo>
                      <a:pt x="9" y="2"/>
                    </a:lnTo>
                    <a:lnTo>
                      <a:pt x="7" y="7"/>
                    </a:lnTo>
                    <a:lnTo>
                      <a:pt x="11" y="4"/>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2"/>
              <p:cNvSpPr>
                <a:spLocks/>
              </p:cNvSpPr>
              <p:nvPr/>
            </p:nvSpPr>
            <p:spPr bwMode="auto">
              <a:xfrm>
                <a:off x="1537" y="3423"/>
                <a:ext cx="46" cy="33"/>
              </a:xfrm>
              <a:custGeom>
                <a:avLst/>
                <a:gdLst>
                  <a:gd name="T0" fmla="*/ 6 w 46"/>
                  <a:gd name="T1" fmla="*/ 23 h 33"/>
                  <a:gd name="T2" fmla="*/ 4 w 46"/>
                  <a:gd name="T3" fmla="*/ 25 h 33"/>
                  <a:gd name="T4" fmla="*/ 2 w 46"/>
                  <a:gd name="T5" fmla="*/ 26 h 33"/>
                  <a:gd name="T6" fmla="*/ 0 w 46"/>
                  <a:gd name="T7" fmla="*/ 28 h 33"/>
                  <a:gd name="T8" fmla="*/ 0 w 46"/>
                  <a:gd name="T9" fmla="*/ 30 h 33"/>
                  <a:gd name="T10" fmla="*/ 2 w 46"/>
                  <a:gd name="T11" fmla="*/ 32 h 33"/>
                  <a:gd name="T12" fmla="*/ 4 w 46"/>
                  <a:gd name="T13" fmla="*/ 33 h 33"/>
                  <a:gd name="T14" fmla="*/ 6 w 46"/>
                  <a:gd name="T15" fmla="*/ 33 h 33"/>
                  <a:gd name="T16" fmla="*/ 7 w 46"/>
                  <a:gd name="T17" fmla="*/ 33 h 33"/>
                  <a:gd name="T18" fmla="*/ 13 w 46"/>
                  <a:gd name="T19" fmla="*/ 32 h 33"/>
                  <a:gd name="T20" fmla="*/ 14 w 46"/>
                  <a:gd name="T21" fmla="*/ 32 h 33"/>
                  <a:gd name="T22" fmla="*/ 32 w 46"/>
                  <a:gd name="T23" fmla="*/ 19 h 33"/>
                  <a:gd name="T24" fmla="*/ 44 w 46"/>
                  <a:gd name="T25" fmla="*/ 10 h 33"/>
                  <a:gd name="T26" fmla="*/ 46 w 46"/>
                  <a:gd name="T27" fmla="*/ 9 h 33"/>
                  <a:gd name="T28" fmla="*/ 46 w 46"/>
                  <a:gd name="T29" fmla="*/ 7 h 33"/>
                  <a:gd name="T30" fmla="*/ 46 w 46"/>
                  <a:gd name="T31" fmla="*/ 5 h 33"/>
                  <a:gd name="T32" fmla="*/ 46 w 46"/>
                  <a:gd name="T33" fmla="*/ 3 h 33"/>
                  <a:gd name="T34" fmla="*/ 44 w 46"/>
                  <a:gd name="T35" fmla="*/ 2 h 33"/>
                  <a:gd name="T36" fmla="*/ 42 w 46"/>
                  <a:gd name="T37" fmla="*/ 0 h 33"/>
                  <a:gd name="T38" fmla="*/ 41 w 46"/>
                  <a:gd name="T39" fmla="*/ 0 h 33"/>
                  <a:gd name="T40" fmla="*/ 39 w 46"/>
                  <a:gd name="T41" fmla="*/ 2 h 33"/>
                  <a:gd name="T42" fmla="*/ 27 w 46"/>
                  <a:gd name="T43" fmla="*/ 10 h 33"/>
                  <a:gd name="T44" fmla="*/ 9 w 46"/>
                  <a:gd name="T45" fmla="*/ 23 h 33"/>
                  <a:gd name="T46" fmla="*/ 11 w 46"/>
                  <a:gd name="T47" fmla="*/ 26 h 33"/>
                  <a:gd name="T48" fmla="*/ 11 w 46"/>
                  <a:gd name="T49" fmla="*/ 21 h 33"/>
                  <a:gd name="T50" fmla="*/ 6 w 46"/>
                  <a:gd name="T51"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33">
                    <a:moveTo>
                      <a:pt x="6" y="23"/>
                    </a:moveTo>
                    <a:lnTo>
                      <a:pt x="4" y="25"/>
                    </a:lnTo>
                    <a:lnTo>
                      <a:pt x="2" y="26"/>
                    </a:lnTo>
                    <a:lnTo>
                      <a:pt x="0" y="28"/>
                    </a:lnTo>
                    <a:lnTo>
                      <a:pt x="0" y="30"/>
                    </a:lnTo>
                    <a:lnTo>
                      <a:pt x="2" y="32"/>
                    </a:lnTo>
                    <a:lnTo>
                      <a:pt x="4" y="33"/>
                    </a:lnTo>
                    <a:lnTo>
                      <a:pt x="6" y="33"/>
                    </a:lnTo>
                    <a:lnTo>
                      <a:pt x="7" y="33"/>
                    </a:lnTo>
                    <a:lnTo>
                      <a:pt x="13" y="32"/>
                    </a:lnTo>
                    <a:lnTo>
                      <a:pt x="14" y="32"/>
                    </a:lnTo>
                    <a:lnTo>
                      <a:pt x="32" y="19"/>
                    </a:lnTo>
                    <a:lnTo>
                      <a:pt x="44" y="10"/>
                    </a:lnTo>
                    <a:lnTo>
                      <a:pt x="46" y="9"/>
                    </a:lnTo>
                    <a:lnTo>
                      <a:pt x="46" y="7"/>
                    </a:lnTo>
                    <a:lnTo>
                      <a:pt x="46" y="5"/>
                    </a:lnTo>
                    <a:lnTo>
                      <a:pt x="46" y="3"/>
                    </a:lnTo>
                    <a:lnTo>
                      <a:pt x="44" y="2"/>
                    </a:lnTo>
                    <a:lnTo>
                      <a:pt x="42" y="0"/>
                    </a:lnTo>
                    <a:lnTo>
                      <a:pt x="41" y="0"/>
                    </a:lnTo>
                    <a:lnTo>
                      <a:pt x="39" y="2"/>
                    </a:lnTo>
                    <a:lnTo>
                      <a:pt x="27" y="10"/>
                    </a:lnTo>
                    <a:lnTo>
                      <a:pt x="9" y="23"/>
                    </a:lnTo>
                    <a:lnTo>
                      <a:pt x="11" y="26"/>
                    </a:lnTo>
                    <a:lnTo>
                      <a:pt x="11" y="21"/>
                    </a:lnTo>
                    <a:lnTo>
                      <a:pt x="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33"/>
              <p:cNvSpPr>
                <a:spLocks/>
              </p:cNvSpPr>
              <p:nvPr/>
            </p:nvSpPr>
            <p:spPr bwMode="auto">
              <a:xfrm>
                <a:off x="1595" y="3369"/>
                <a:ext cx="37" cy="43"/>
              </a:xfrm>
              <a:custGeom>
                <a:avLst/>
                <a:gdLst>
                  <a:gd name="T0" fmla="*/ 2 w 37"/>
                  <a:gd name="T1" fmla="*/ 36 h 43"/>
                  <a:gd name="T2" fmla="*/ 0 w 37"/>
                  <a:gd name="T3" fmla="*/ 38 h 43"/>
                  <a:gd name="T4" fmla="*/ 0 w 37"/>
                  <a:gd name="T5" fmla="*/ 40 h 43"/>
                  <a:gd name="T6" fmla="*/ 2 w 37"/>
                  <a:gd name="T7" fmla="*/ 42 h 43"/>
                  <a:gd name="T8" fmla="*/ 4 w 37"/>
                  <a:gd name="T9" fmla="*/ 43 h 43"/>
                  <a:gd name="T10" fmla="*/ 5 w 37"/>
                  <a:gd name="T11" fmla="*/ 43 h 43"/>
                  <a:gd name="T12" fmla="*/ 7 w 37"/>
                  <a:gd name="T13" fmla="*/ 43 h 43"/>
                  <a:gd name="T14" fmla="*/ 9 w 37"/>
                  <a:gd name="T15" fmla="*/ 43 h 43"/>
                  <a:gd name="T16" fmla="*/ 11 w 37"/>
                  <a:gd name="T17" fmla="*/ 42 h 43"/>
                  <a:gd name="T18" fmla="*/ 12 w 37"/>
                  <a:gd name="T19" fmla="*/ 40 h 43"/>
                  <a:gd name="T20" fmla="*/ 32 w 37"/>
                  <a:gd name="T21" fmla="*/ 17 h 43"/>
                  <a:gd name="T22" fmla="*/ 37 w 37"/>
                  <a:gd name="T23" fmla="*/ 8 h 43"/>
                  <a:gd name="T24" fmla="*/ 37 w 37"/>
                  <a:gd name="T25" fmla="*/ 7 h 43"/>
                  <a:gd name="T26" fmla="*/ 37 w 37"/>
                  <a:gd name="T27" fmla="*/ 5 h 43"/>
                  <a:gd name="T28" fmla="*/ 37 w 37"/>
                  <a:gd name="T29" fmla="*/ 3 h 43"/>
                  <a:gd name="T30" fmla="*/ 35 w 37"/>
                  <a:gd name="T31" fmla="*/ 1 h 43"/>
                  <a:gd name="T32" fmla="*/ 33 w 37"/>
                  <a:gd name="T33" fmla="*/ 0 h 43"/>
                  <a:gd name="T34" fmla="*/ 32 w 37"/>
                  <a:gd name="T35" fmla="*/ 0 h 43"/>
                  <a:gd name="T36" fmla="*/ 30 w 37"/>
                  <a:gd name="T37" fmla="*/ 1 h 43"/>
                  <a:gd name="T38" fmla="*/ 28 w 37"/>
                  <a:gd name="T39" fmla="*/ 3 h 43"/>
                  <a:gd name="T40" fmla="*/ 23 w 37"/>
                  <a:gd name="T41" fmla="*/ 12 h 43"/>
                  <a:gd name="T42" fmla="*/ 4 w 37"/>
                  <a:gd name="T43" fmla="*/ 35 h 43"/>
                  <a:gd name="T44" fmla="*/ 2 w 37"/>
                  <a:gd name="T45"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43">
                    <a:moveTo>
                      <a:pt x="2" y="36"/>
                    </a:moveTo>
                    <a:lnTo>
                      <a:pt x="0" y="38"/>
                    </a:lnTo>
                    <a:lnTo>
                      <a:pt x="0" y="40"/>
                    </a:lnTo>
                    <a:lnTo>
                      <a:pt x="2" y="42"/>
                    </a:lnTo>
                    <a:lnTo>
                      <a:pt x="4" y="43"/>
                    </a:lnTo>
                    <a:lnTo>
                      <a:pt x="5" y="43"/>
                    </a:lnTo>
                    <a:lnTo>
                      <a:pt x="7" y="43"/>
                    </a:lnTo>
                    <a:lnTo>
                      <a:pt x="9" y="43"/>
                    </a:lnTo>
                    <a:lnTo>
                      <a:pt x="11" y="42"/>
                    </a:lnTo>
                    <a:lnTo>
                      <a:pt x="12" y="40"/>
                    </a:lnTo>
                    <a:lnTo>
                      <a:pt x="32" y="17"/>
                    </a:lnTo>
                    <a:lnTo>
                      <a:pt x="37" y="8"/>
                    </a:lnTo>
                    <a:lnTo>
                      <a:pt x="37" y="7"/>
                    </a:lnTo>
                    <a:lnTo>
                      <a:pt x="37" y="5"/>
                    </a:lnTo>
                    <a:lnTo>
                      <a:pt x="37" y="3"/>
                    </a:lnTo>
                    <a:lnTo>
                      <a:pt x="35" y="1"/>
                    </a:lnTo>
                    <a:lnTo>
                      <a:pt x="33" y="0"/>
                    </a:lnTo>
                    <a:lnTo>
                      <a:pt x="32" y="0"/>
                    </a:lnTo>
                    <a:lnTo>
                      <a:pt x="30" y="1"/>
                    </a:lnTo>
                    <a:lnTo>
                      <a:pt x="28" y="3"/>
                    </a:lnTo>
                    <a:lnTo>
                      <a:pt x="23" y="12"/>
                    </a:lnTo>
                    <a:lnTo>
                      <a:pt x="4" y="35"/>
                    </a:lnTo>
                    <a:lnTo>
                      <a:pt x="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34"/>
              <p:cNvSpPr>
                <a:spLocks/>
              </p:cNvSpPr>
              <p:nvPr/>
            </p:nvSpPr>
            <p:spPr bwMode="auto">
              <a:xfrm>
                <a:off x="1641" y="3307"/>
                <a:ext cx="31" cy="48"/>
              </a:xfrm>
              <a:custGeom>
                <a:avLst/>
                <a:gdLst>
                  <a:gd name="T0" fmla="*/ 0 w 31"/>
                  <a:gd name="T1" fmla="*/ 39 h 48"/>
                  <a:gd name="T2" fmla="*/ 0 w 31"/>
                  <a:gd name="T3" fmla="*/ 41 h 48"/>
                  <a:gd name="T4" fmla="*/ 0 w 31"/>
                  <a:gd name="T5" fmla="*/ 42 h 48"/>
                  <a:gd name="T6" fmla="*/ 0 w 31"/>
                  <a:gd name="T7" fmla="*/ 44 h 48"/>
                  <a:gd name="T8" fmla="*/ 1 w 31"/>
                  <a:gd name="T9" fmla="*/ 46 h 48"/>
                  <a:gd name="T10" fmla="*/ 3 w 31"/>
                  <a:gd name="T11" fmla="*/ 48 h 48"/>
                  <a:gd name="T12" fmla="*/ 5 w 31"/>
                  <a:gd name="T13" fmla="*/ 48 h 48"/>
                  <a:gd name="T14" fmla="*/ 7 w 31"/>
                  <a:gd name="T15" fmla="*/ 46 h 48"/>
                  <a:gd name="T16" fmla="*/ 8 w 31"/>
                  <a:gd name="T17" fmla="*/ 44 h 48"/>
                  <a:gd name="T18" fmla="*/ 22 w 31"/>
                  <a:gd name="T19" fmla="*/ 23 h 48"/>
                  <a:gd name="T20" fmla="*/ 29 w 31"/>
                  <a:gd name="T21" fmla="*/ 7 h 48"/>
                  <a:gd name="T22" fmla="*/ 31 w 31"/>
                  <a:gd name="T23" fmla="*/ 5 h 48"/>
                  <a:gd name="T24" fmla="*/ 31 w 31"/>
                  <a:gd name="T25" fmla="*/ 4 h 48"/>
                  <a:gd name="T26" fmla="*/ 29 w 31"/>
                  <a:gd name="T27" fmla="*/ 2 h 48"/>
                  <a:gd name="T28" fmla="*/ 28 w 31"/>
                  <a:gd name="T29" fmla="*/ 0 h 48"/>
                  <a:gd name="T30" fmla="*/ 26 w 31"/>
                  <a:gd name="T31" fmla="*/ 0 h 48"/>
                  <a:gd name="T32" fmla="*/ 24 w 31"/>
                  <a:gd name="T33" fmla="*/ 0 h 48"/>
                  <a:gd name="T34" fmla="*/ 22 w 31"/>
                  <a:gd name="T35" fmla="*/ 0 h 48"/>
                  <a:gd name="T36" fmla="*/ 21 w 31"/>
                  <a:gd name="T37" fmla="*/ 2 h 48"/>
                  <a:gd name="T38" fmla="*/ 14 w 31"/>
                  <a:gd name="T39" fmla="*/ 18 h 48"/>
                  <a:gd name="T40" fmla="*/ 0 w 31"/>
                  <a:gd name="T41"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8">
                    <a:moveTo>
                      <a:pt x="0" y="39"/>
                    </a:moveTo>
                    <a:lnTo>
                      <a:pt x="0" y="41"/>
                    </a:lnTo>
                    <a:lnTo>
                      <a:pt x="0" y="42"/>
                    </a:lnTo>
                    <a:lnTo>
                      <a:pt x="0" y="44"/>
                    </a:lnTo>
                    <a:lnTo>
                      <a:pt x="1" y="46"/>
                    </a:lnTo>
                    <a:lnTo>
                      <a:pt x="3" y="48"/>
                    </a:lnTo>
                    <a:lnTo>
                      <a:pt x="5" y="48"/>
                    </a:lnTo>
                    <a:lnTo>
                      <a:pt x="7" y="46"/>
                    </a:lnTo>
                    <a:lnTo>
                      <a:pt x="8" y="44"/>
                    </a:lnTo>
                    <a:lnTo>
                      <a:pt x="22" y="23"/>
                    </a:lnTo>
                    <a:lnTo>
                      <a:pt x="29" y="7"/>
                    </a:lnTo>
                    <a:lnTo>
                      <a:pt x="31" y="5"/>
                    </a:lnTo>
                    <a:lnTo>
                      <a:pt x="31" y="4"/>
                    </a:lnTo>
                    <a:lnTo>
                      <a:pt x="29" y="2"/>
                    </a:lnTo>
                    <a:lnTo>
                      <a:pt x="28" y="0"/>
                    </a:lnTo>
                    <a:lnTo>
                      <a:pt x="26" y="0"/>
                    </a:lnTo>
                    <a:lnTo>
                      <a:pt x="24" y="0"/>
                    </a:lnTo>
                    <a:lnTo>
                      <a:pt x="22" y="0"/>
                    </a:lnTo>
                    <a:lnTo>
                      <a:pt x="21" y="2"/>
                    </a:lnTo>
                    <a:lnTo>
                      <a:pt x="14" y="18"/>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5"/>
              <p:cNvSpPr>
                <a:spLocks/>
              </p:cNvSpPr>
              <p:nvPr/>
            </p:nvSpPr>
            <p:spPr bwMode="auto">
              <a:xfrm>
                <a:off x="1677" y="3242"/>
                <a:ext cx="29" cy="48"/>
              </a:xfrm>
              <a:custGeom>
                <a:avLst/>
                <a:gdLst>
                  <a:gd name="T0" fmla="*/ 0 w 29"/>
                  <a:gd name="T1" fmla="*/ 41 h 48"/>
                  <a:gd name="T2" fmla="*/ 0 w 29"/>
                  <a:gd name="T3" fmla="*/ 42 h 48"/>
                  <a:gd name="T4" fmla="*/ 0 w 29"/>
                  <a:gd name="T5" fmla="*/ 44 h 48"/>
                  <a:gd name="T6" fmla="*/ 0 w 29"/>
                  <a:gd name="T7" fmla="*/ 46 h 48"/>
                  <a:gd name="T8" fmla="*/ 2 w 29"/>
                  <a:gd name="T9" fmla="*/ 48 h 48"/>
                  <a:gd name="T10" fmla="*/ 4 w 29"/>
                  <a:gd name="T11" fmla="*/ 48 h 48"/>
                  <a:gd name="T12" fmla="*/ 6 w 29"/>
                  <a:gd name="T13" fmla="*/ 48 h 48"/>
                  <a:gd name="T14" fmla="*/ 7 w 29"/>
                  <a:gd name="T15" fmla="*/ 48 h 48"/>
                  <a:gd name="T16" fmla="*/ 9 w 29"/>
                  <a:gd name="T17" fmla="*/ 46 h 48"/>
                  <a:gd name="T18" fmla="*/ 23 w 29"/>
                  <a:gd name="T19" fmla="*/ 20 h 48"/>
                  <a:gd name="T20" fmla="*/ 23 w 29"/>
                  <a:gd name="T21" fmla="*/ 18 h 48"/>
                  <a:gd name="T22" fmla="*/ 29 w 29"/>
                  <a:gd name="T23" fmla="*/ 6 h 48"/>
                  <a:gd name="T24" fmla="*/ 29 w 29"/>
                  <a:gd name="T25" fmla="*/ 4 h 48"/>
                  <a:gd name="T26" fmla="*/ 29 w 29"/>
                  <a:gd name="T27" fmla="*/ 2 h 48"/>
                  <a:gd name="T28" fmla="*/ 27 w 29"/>
                  <a:gd name="T29" fmla="*/ 0 h 48"/>
                  <a:gd name="T30" fmla="*/ 25 w 29"/>
                  <a:gd name="T31" fmla="*/ 0 h 48"/>
                  <a:gd name="T32" fmla="*/ 23 w 29"/>
                  <a:gd name="T33" fmla="*/ 0 h 48"/>
                  <a:gd name="T34" fmla="*/ 22 w 29"/>
                  <a:gd name="T35" fmla="*/ 0 h 48"/>
                  <a:gd name="T36" fmla="*/ 20 w 29"/>
                  <a:gd name="T37" fmla="*/ 2 h 48"/>
                  <a:gd name="T38" fmla="*/ 18 w 29"/>
                  <a:gd name="T39" fmla="*/ 4 h 48"/>
                  <a:gd name="T40" fmla="*/ 13 w 29"/>
                  <a:gd name="T41" fmla="*/ 16 h 48"/>
                  <a:gd name="T42" fmla="*/ 18 w 29"/>
                  <a:gd name="T43" fmla="*/ 18 h 48"/>
                  <a:gd name="T44" fmla="*/ 14 w 29"/>
                  <a:gd name="T45" fmla="*/ 14 h 48"/>
                  <a:gd name="T46" fmla="*/ 0 w 29"/>
                  <a:gd name="T47"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48">
                    <a:moveTo>
                      <a:pt x="0" y="41"/>
                    </a:moveTo>
                    <a:lnTo>
                      <a:pt x="0" y="42"/>
                    </a:lnTo>
                    <a:lnTo>
                      <a:pt x="0" y="44"/>
                    </a:lnTo>
                    <a:lnTo>
                      <a:pt x="0" y="46"/>
                    </a:lnTo>
                    <a:lnTo>
                      <a:pt x="2" y="48"/>
                    </a:lnTo>
                    <a:lnTo>
                      <a:pt x="4" y="48"/>
                    </a:lnTo>
                    <a:lnTo>
                      <a:pt x="6" y="48"/>
                    </a:lnTo>
                    <a:lnTo>
                      <a:pt x="7" y="48"/>
                    </a:lnTo>
                    <a:lnTo>
                      <a:pt x="9" y="46"/>
                    </a:lnTo>
                    <a:lnTo>
                      <a:pt x="23" y="20"/>
                    </a:lnTo>
                    <a:lnTo>
                      <a:pt x="23" y="18"/>
                    </a:lnTo>
                    <a:lnTo>
                      <a:pt x="29" y="6"/>
                    </a:lnTo>
                    <a:lnTo>
                      <a:pt x="29" y="4"/>
                    </a:lnTo>
                    <a:lnTo>
                      <a:pt x="29" y="2"/>
                    </a:lnTo>
                    <a:lnTo>
                      <a:pt x="27" y="0"/>
                    </a:lnTo>
                    <a:lnTo>
                      <a:pt x="25" y="0"/>
                    </a:lnTo>
                    <a:lnTo>
                      <a:pt x="23" y="0"/>
                    </a:lnTo>
                    <a:lnTo>
                      <a:pt x="22" y="0"/>
                    </a:lnTo>
                    <a:lnTo>
                      <a:pt x="20" y="2"/>
                    </a:lnTo>
                    <a:lnTo>
                      <a:pt x="18" y="4"/>
                    </a:lnTo>
                    <a:lnTo>
                      <a:pt x="13" y="16"/>
                    </a:lnTo>
                    <a:lnTo>
                      <a:pt x="18" y="18"/>
                    </a:lnTo>
                    <a:lnTo>
                      <a:pt x="14" y="14"/>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6"/>
              <p:cNvSpPr>
                <a:spLocks/>
              </p:cNvSpPr>
              <p:nvPr/>
            </p:nvSpPr>
            <p:spPr bwMode="auto">
              <a:xfrm>
                <a:off x="1709" y="3174"/>
                <a:ext cx="28" cy="49"/>
              </a:xfrm>
              <a:custGeom>
                <a:avLst/>
                <a:gdLst>
                  <a:gd name="T0" fmla="*/ 0 w 28"/>
                  <a:gd name="T1" fmla="*/ 44 h 49"/>
                  <a:gd name="T2" fmla="*/ 0 w 28"/>
                  <a:gd name="T3" fmla="*/ 46 h 49"/>
                  <a:gd name="T4" fmla="*/ 0 w 28"/>
                  <a:gd name="T5" fmla="*/ 47 h 49"/>
                  <a:gd name="T6" fmla="*/ 2 w 28"/>
                  <a:gd name="T7" fmla="*/ 49 h 49"/>
                  <a:gd name="T8" fmla="*/ 4 w 28"/>
                  <a:gd name="T9" fmla="*/ 49 h 49"/>
                  <a:gd name="T10" fmla="*/ 5 w 28"/>
                  <a:gd name="T11" fmla="*/ 49 h 49"/>
                  <a:gd name="T12" fmla="*/ 7 w 28"/>
                  <a:gd name="T13" fmla="*/ 49 h 49"/>
                  <a:gd name="T14" fmla="*/ 9 w 28"/>
                  <a:gd name="T15" fmla="*/ 47 h 49"/>
                  <a:gd name="T16" fmla="*/ 11 w 28"/>
                  <a:gd name="T17" fmla="*/ 46 h 49"/>
                  <a:gd name="T18" fmla="*/ 28 w 28"/>
                  <a:gd name="T19" fmla="*/ 7 h 49"/>
                  <a:gd name="T20" fmla="*/ 28 w 28"/>
                  <a:gd name="T21" fmla="*/ 5 h 49"/>
                  <a:gd name="T22" fmla="*/ 26 w 28"/>
                  <a:gd name="T23" fmla="*/ 3 h 49"/>
                  <a:gd name="T24" fmla="*/ 25 w 28"/>
                  <a:gd name="T25" fmla="*/ 2 h 49"/>
                  <a:gd name="T26" fmla="*/ 23 w 28"/>
                  <a:gd name="T27" fmla="*/ 0 h 49"/>
                  <a:gd name="T28" fmla="*/ 21 w 28"/>
                  <a:gd name="T29" fmla="*/ 0 h 49"/>
                  <a:gd name="T30" fmla="*/ 19 w 28"/>
                  <a:gd name="T31" fmla="*/ 2 h 49"/>
                  <a:gd name="T32" fmla="*/ 18 w 28"/>
                  <a:gd name="T33" fmla="*/ 3 h 49"/>
                  <a:gd name="T34" fmla="*/ 18 w 28"/>
                  <a:gd name="T35" fmla="*/ 5 h 49"/>
                  <a:gd name="T36" fmla="*/ 0 w 28"/>
                  <a:gd name="T37"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9">
                    <a:moveTo>
                      <a:pt x="0" y="44"/>
                    </a:moveTo>
                    <a:lnTo>
                      <a:pt x="0" y="46"/>
                    </a:lnTo>
                    <a:lnTo>
                      <a:pt x="0" y="47"/>
                    </a:lnTo>
                    <a:lnTo>
                      <a:pt x="2" y="49"/>
                    </a:lnTo>
                    <a:lnTo>
                      <a:pt x="4" y="49"/>
                    </a:lnTo>
                    <a:lnTo>
                      <a:pt x="5" y="49"/>
                    </a:lnTo>
                    <a:lnTo>
                      <a:pt x="7" y="49"/>
                    </a:lnTo>
                    <a:lnTo>
                      <a:pt x="9" y="47"/>
                    </a:lnTo>
                    <a:lnTo>
                      <a:pt x="11" y="46"/>
                    </a:lnTo>
                    <a:lnTo>
                      <a:pt x="28" y="7"/>
                    </a:lnTo>
                    <a:lnTo>
                      <a:pt x="28" y="5"/>
                    </a:lnTo>
                    <a:lnTo>
                      <a:pt x="26" y="3"/>
                    </a:lnTo>
                    <a:lnTo>
                      <a:pt x="25" y="2"/>
                    </a:lnTo>
                    <a:lnTo>
                      <a:pt x="23" y="0"/>
                    </a:lnTo>
                    <a:lnTo>
                      <a:pt x="21" y="0"/>
                    </a:lnTo>
                    <a:lnTo>
                      <a:pt x="19" y="2"/>
                    </a:lnTo>
                    <a:lnTo>
                      <a:pt x="18" y="3"/>
                    </a:lnTo>
                    <a:lnTo>
                      <a:pt x="18" y="5"/>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7"/>
              <p:cNvSpPr>
                <a:spLocks/>
              </p:cNvSpPr>
              <p:nvPr/>
            </p:nvSpPr>
            <p:spPr bwMode="auto">
              <a:xfrm>
                <a:off x="1737" y="3107"/>
                <a:ext cx="26" cy="49"/>
              </a:xfrm>
              <a:custGeom>
                <a:avLst/>
                <a:gdLst>
                  <a:gd name="T0" fmla="*/ 0 w 26"/>
                  <a:gd name="T1" fmla="*/ 42 h 49"/>
                  <a:gd name="T2" fmla="*/ 0 w 26"/>
                  <a:gd name="T3" fmla="*/ 44 h 49"/>
                  <a:gd name="T4" fmla="*/ 2 w 26"/>
                  <a:gd name="T5" fmla="*/ 46 h 49"/>
                  <a:gd name="T6" fmla="*/ 4 w 26"/>
                  <a:gd name="T7" fmla="*/ 48 h 49"/>
                  <a:gd name="T8" fmla="*/ 5 w 26"/>
                  <a:gd name="T9" fmla="*/ 49 h 49"/>
                  <a:gd name="T10" fmla="*/ 7 w 26"/>
                  <a:gd name="T11" fmla="*/ 49 h 49"/>
                  <a:gd name="T12" fmla="*/ 9 w 26"/>
                  <a:gd name="T13" fmla="*/ 48 h 49"/>
                  <a:gd name="T14" fmla="*/ 11 w 26"/>
                  <a:gd name="T15" fmla="*/ 46 h 49"/>
                  <a:gd name="T16" fmla="*/ 11 w 26"/>
                  <a:gd name="T17" fmla="*/ 44 h 49"/>
                  <a:gd name="T18" fmla="*/ 19 w 26"/>
                  <a:gd name="T19" fmla="*/ 28 h 49"/>
                  <a:gd name="T20" fmla="*/ 26 w 26"/>
                  <a:gd name="T21" fmla="*/ 6 h 49"/>
                  <a:gd name="T22" fmla="*/ 26 w 26"/>
                  <a:gd name="T23" fmla="*/ 4 h 49"/>
                  <a:gd name="T24" fmla="*/ 26 w 26"/>
                  <a:gd name="T25" fmla="*/ 2 h 49"/>
                  <a:gd name="T26" fmla="*/ 25 w 26"/>
                  <a:gd name="T27" fmla="*/ 0 h 49"/>
                  <a:gd name="T28" fmla="*/ 23 w 26"/>
                  <a:gd name="T29" fmla="*/ 0 h 49"/>
                  <a:gd name="T30" fmla="*/ 21 w 26"/>
                  <a:gd name="T31" fmla="*/ 0 h 49"/>
                  <a:gd name="T32" fmla="*/ 19 w 26"/>
                  <a:gd name="T33" fmla="*/ 0 h 49"/>
                  <a:gd name="T34" fmla="*/ 18 w 26"/>
                  <a:gd name="T35" fmla="*/ 2 h 49"/>
                  <a:gd name="T36" fmla="*/ 16 w 26"/>
                  <a:gd name="T37" fmla="*/ 4 h 49"/>
                  <a:gd name="T38" fmla="*/ 9 w 26"/>
                  <a:gd name="T39" fmla="*/ 27 h 49"/>
                  <a:gd name="T40" fmla="*/ 0 w 26"/>
                  <a:gd name="T41"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49">
                    <a:moveTo>
                      <a:pt x="0" y="42"/>
                    </a:moveTo>
                    <a:lnTo>
                      <a:pt x="0" y="44"/>
                    </a:lnTo>
                    <a:lnTo>
                      <a:pt x="2" y="46"/>
                    </a:lnTo>
                    <a:lnTo>
                      <a:pt x="4" y="48"/>
                    </a:lnTo>
                    <a:lnTo>
                      <a:pt x="5" y="49"/>
                    </a:lnTo>
                    <a:lnTo>
                      <a:pt x="7" y="49"/>
                    </a:lnTo>
                    <a:lnTo>
                      <a:pt x="9" y="48"/>
                    </a:lnTo>
                    <a:lnTo>
                      <a:pt x="11" y="46"/>
                    </a:lnTo>
                    <a:lnTo>
                      <a:pt x="11" y="44"/>
                    </a:lnTo>
                    <a:lnTo>
                      <a:pt x="19" y="28"/>
                    </a:lnTo>
                    <a:lnTo>
                      <a:pt x="26" y="6"/>
                    </a:lnTo>
                    <a:lnTo>
                      <a:pt x="26" y="4"/>
                    </a:lnTo>
                    <a:lnTo>
                      <a:pt x="26" y="2"/>
                    </a:lnTo>
                    <a:lnTo>
                      <a:pt x="25" y="0"/>
                    </a:lnTo>
                    <a:lnTo>
                      <a:pt x="23" y="0"/>
                    </a:lnTo>
                    <a:lnTo>
                      <a:pt x="21" y="0"/>
                    </a:lnTo>
                    <a:lnTo>
                      <a:pt x="19" y="0"/>
                    </a:lnTo>
                    <a:lnTo>
                      <a:pt x="18" y="2"/>
                    </a:lnTo>
                    <a:lnTo>
                      <a:pt x="16" y="4"/>
                    </a:lnTo>
                    <a:lnTo>
                      <a:pt x="9" y="27"/>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8"/>
              <p:cNvSpPr>
                <a:spLocks/>
              </p:cNvSpPr>
              <p:nvPr/>
            </p:nvSpPr>
            <p:spPr bwMode="auto">
              <a:xfrm>
                <a:off x="1765" y="3037"/>
                <a:ext cx="25" cy="51"/>
              </a:xfrm>
              <a:custGeom>
                <a:avLst/>
                <a:gdLst>
                  <a:gd name="T0" fmla="*/ 0 w 25"/>
                  <a:gd name="T1" fmla="*/ 44 h 51"/>
                  <a:gd name="T2" fmla="*/ 0 w 25"/>
                  <a:gd name="T3" fmla="*/ 46 h 51"/>
                  <a:gd name="T4" fmla="*/ 0 w 25"/>
                  <a:gd name="T5" fmla="*/ 47 h 51"/>
                  <a:gd name="T6" fmla="*/ 2 w 25"/>
                  <a:gd name="T7" fmla="*/ 49 h 51"/>
                  <a:gd name="T8" fmla="*/ 4 w 25"/>
                  <a:gd name="T9" fmla="*/ 51 h 51"/>
                  <a:gd name="T10" fmla="*/ 5 w 25"/>
                  <a:gd name="T11" fmla="*/ 51 h 51"/>
                  <a:gd name="T12" fmla="*/ 7 w 25"/>
                  <a:gd name="T13" fmla="*/ 49 h 51"/>
                  <a:gd name="T14" fmla="*/ 9 w 25"/>
                  <a:gd name="T15" fmla="*/ 47 h 51"/>
                  <a:gd name="T16" fmla="*/ 11 w 25"/>
                  <a:gd name="T17" fmla="*/ 46 h 51"/>
                  <a:gd name="T18" fmla="*/ 25 w 25"/>
                  <a:gd name="T19" fmla="*/ 7 h 51"/>
                  <a:gd name="T20" fmla="*/ 25 w 25"/>
                  <a:gd name="T21" fmla="*/ 5 h 51"/>
                  <a:gd name="T22" fmla="*/ 25 w 25"/>
                  <a:gd name="T23" fmla="*/ 4 h 51"/>
                  <a:gd name="T24" fmla="*/ 23 w 25"/>
                  <a:gd name="T25" fmla="*/ 2 h 51"/>
                  <a:gd name="T26" fmla="*/ 21 w 25"/>
                  <a:gd name="T27" fmla="*/ 0 h 51"/>
                  <a:gd name="T28" fmla="*/ 19 w 25"/>
                  <a:gd name="T29" fmla="*/ 0 h 51"/>
                  <a:gd name="T30" fmla="*/ 18 w 25"/>
                  <a:gd name="T31" fmla="*/ 2 h 51"/>
                  <a:gd name="T32" fmla="*/ 16 w 25"/>
                  <a:gd name="T33" fmla="*/ 4 h 51"/>
                  <a:gd name="T34" fmla="*/ 14 w 25"/>
                  <a:gd name="T35" fmla="*/ 5 h 51"/>
                  <a:gd name="T36" fmla="*/ 0 w 25"/>
                  <a:gd name="T3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51">
                    <a:moveTo>
                      <a:pt x="0" y="44"/>
                    </a:moveTo>
                    <a:lnTo>
                      <a:pt x="0" y="46"/>
                    </a:lnTo>
                    <a:lnTo>
                      <a:pt x="0" y="47"/>
                    </a:lnTo>
                    <a:lnTo>
                      <a:pt x="2" y="49"/>
                    </a:lnTo>
                    <a:lnTo>
                      <a:pt x="4" y="51"/>
                    </a:lnTo>
                    <a:lnTo>
                      <a:pt x="5" y="51"/>
                    </a:lnTo>
                    <a:lnTo>
                      <a:pt x="7" y="49"/>
                    </a:lnTo>
                    <a:lnTo>
                      <a:pt x="9" y="47"/>
                    </a:lnTo>
                    <a:lnTo>
                      <a:pt x="11" y="46"/>
                    </a:lnTo>
                    <a:lnTo>
                      <a:pt x="25" y="7"/>
                    </a:lnTo>
                    <a:lnTo>
                      <a:pt x="25" y="5"/>
                    </a:lnTo>
                    <a:lnTo>
                      <a:pt x="25" y="4"/>
                    </a:lnTo>
                    <a:lnTo>
                      <a:pt x="23" y="2"/>
                    </a:lnTo>
                    <a:lnTo>
                      <a:pt x="21" y="0"/>
                    </a:lnTo>
                    <a:lnTo>
                      <a:pt x="19" y="0"/>
                    </a:lnTo>
                    <a:lnTo>
                      <a:pt x="18" y="2"/>
                    </a:lnTo>
                    <a:lnTo>
                      <a:pt x="16" y="4"/>
                    </a:lnTo>
                    <a:lnTo>
                      <a:pt x="14" y="5"/>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9"/>
              <p:cNvSpPr>
                <a:spLocks/>
              </p:cNvSpPr>
              <p:nvPr/>
            </p:nvSpPr>
            <p:spPr bwMode="auto">
              <a:xfrm>
                <a:off x="1790" y="2969"/>
                <a:ext cx="24" cy="49"/>
              </a:xfrm>
              <a:custGeom>
                <a:avLst/>
                <a:gdLst>
                  <a:gd name="T0" fmla="*/ 0 w 24"/>
                  <a:gd name="T1" fmla="*/ 44 h 49"/>
                  <a:gd name="T2" fmla="*/ 0 w 24"/>
                  <a:gd name="T3" fmla="*/ 45 h 49"/>
                  <a:gd name="T4" fmla="*/ 1 w 24"/>
                  <a:gd name="T5" fmla="*/ 47 h 49"/>
                  <a:gd name="T6" fmla="*/ 3 w 24"/>
                  <a:gd name="T7" fmla="*/ 49 h 49"/>
                  <a:gd name="T8" fmla="*/ 5 w 24"/>
                  <a:gd name="T9" fmla="*/ 49 h 49"/>
                  <a:gd name="T10" fmla="*/ 7 w 24"/>
                  <a:gd name="T11" fmla="*/ 49 h 49"/>
                  <a:gd name="T12" fmla="*/ 8 w 24"/>
                  <a:gd name="T13" fmla="*/ 49 h 49"/>
                  <a:gd name="T14" fmla="*/ 10 w 24"/>
                  <a:gd name="T15" fmla="*/ 47 h 49"/>
                  <a:gd name="T16" fmla="*/ 10 w 24"/>
                  <a:gd name="T17" fmla="*/ 45 h 49"/>
                  <a:gd name="T18" fmla="*/ 21 w 24"/>
                  <a:gd name="T19" fmla="*/ 17 h 49"/>
                  <a:gd name="T20" fmla="*/ 24 w 24"/>
                  <a:gd name="T21" fmla="*/ 5 h 49"/>
                  <a:gd name="T22" fmla="*/ 24 w 24"/>
                  <a:gd name="T23" fmla="*/ 3 h 49"/>
                  <a:gd name="T24" fmla="*/ 24 w 24"/>
                  <a:gd name="T25" fmla="*/ 1 h 49"/>
                  <a:gd name="T26" fmla="*/ 22 w 24"/>
                  <a:gd name="T27" fmla="*/ 0 h 49"/>
                  <a:gd name="T28" fmla="*/ 21 w 24"/>
                  <a:gd name="T29" fmla="*/ 0 h 49"/>
                  <a:gd name="T30" fmla="*/ 19 w 24"/>
                  <a:gd name="T31" fmla="*/ 0 h 49"/>
                  <a:gd name="T32" fmla="*/ 17 w 24"/>
                  <a:gd name="T33" fmla="*/ 0 h 49"/>
                  <a:gd name="T34" fmla="*/ 15 w 24"/>
                  <a:gd name="T35" fmla="*/ 1 h 49"/>
                  <a:gd name="T36" fmla="*/ 14 w 24"/>
                  <a:gd name="T37" fmla="*/ 3 h 49"/>
                  <a:gd name="T38" fmla="*/ 10 w 24"/>
                  <a:gd name="T39" fmla="*/ 15 h 49"/>
                  <a:gd name="T40" fmla="*/ 0 w 24"/>
                  <a:gd name="T41"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9">
                    <a:moveTo>
                      <a:pt x="0" y="44"/>
                    </a:moveTo>
                    <a:lnTo>
                      <a:pt x="0" y="45"/>
                    </a:lnTo>
                    <a:lnTo>
                      <a:pt x="1" y="47"/>
                    </a:lnTo>
                    <a:lnTo>
                      <a:pt x="3" y="49"/>
                    </a:lnTo>
                    <a:lnTo>
                      <a:pt x="5" y="49"/>
                    </a:lnTo>
                    <a:lnTo>
                      <a:pt x="7" y="49"/>
                    </a:lnTo>
                    <a:lnTo>
                      <a:pt x="8" y="49"/>
                    </a:lnTo>
                    <a:lnTo>
                      <a:pt x="10" y="47"/>
                    </a:lnTo>
                    <a:lnTo>
                      <a:pt x="10" y="45"/>
                    </a:lnTo>
                    <a:lnTo>
                      <a:pt x="21" y="17"/>
                    </a:lnTo>
                    <a:lnTo>
                      <a:pt x="24" y="5"/>
                    </a:lnTo>
                    <a:lnTo>
                      <a:pt x="24" y="3"/>
                    </a:lnTo>
                    <a:lnTo>
                      <a:pt x="24" y="1"/>
                    </a:lnTo>
                    <a:lnTo>
                      <a:pt x="22" y="0"/>
                    </a:lnTo>
                    <a:lnTo>
                      <a:pt x="21" y="0"/>
                    </a:lnTo>
                    <a:lnTo>
                      <a:pt x="19" y="0"/>
                    </a:lnTo>
                    <a:lnTo>
                      <a:pt x="17" y="0"/>
                    </a:lnTo>
                    <a:lnTo>
                      <a:pt x="15" y="1"/>
                    </a:lnTo>
                    <a:lnTo>
                      <a:pt x="14" y="3"/>
                    </a:lnTo>
                    <a:lnTo>
                      <a:pt x="10" y="15"/>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40"/>
              <p:cNvSpPr>
                <a:spLocks/>
              </p:cNvSpPr>
              <p:nvPr/>
            </p:nvSpPr>
            <p:spPr bwMode="auto">
              <a:xfrm>
                <a:off x="1814" y="2899"/>
                <a:ext cx="23" cy="50"/>
              </a:xfrm>
              <a:custGeom>
                <a:avLst/>
                <a:gdLst>
                  <a:gd name="T0" fmla="*/ 0 w 23"/>
                  <a:gd name="T1" fmla="*/ 43 h 50"/>
                  <a:gd name="T2" fmla="*/ 0 w 23"/>
                  <a:gd name="T3" fmla="*/ 45 h 50"/>
                  <a:gd name="T4" fmla="*/ 0 w 23"/>
                  <a:gd name="T5" fmla="*/ 47 h 50"/>
                  <a:gd name="T6" fmla="*/ 2 w 23"/>
                  <a:gd name="T7" fmla="*/ 49 h 50"/>
                  <a:gd name="T8" fmla="*/ 4 w 23"/>
                  <a:gd name="T9" fmla="*/ 50 h 50"/>
                  <a:gd name="T10" fmla="*/ 5 w 23"/>
                  <a:gd name="T11" fmla="*/ 50 h 50"/>
                  <a:gd name="T12" fmla="*/ 7 w 23"/>
                  <a:gd name="T13" fmla="*/ 49 h 50"/>
                  <a:gd name="T14" fmla="*/ 9 w 23"/>
                  <a:gd name="T15" fmla="*/ 47 h 50"/>
                  <a:gd name="T16" fmla="*/ 11 w 23"/>
                  <a:gd name="T17" fmla="*/ 45 h 50"/>
                  <a:gd name="T18" fmla="*/ 16 w 23"/>
                  <a:gd name="T19" fmla="*/ 33 h 50"/>
                  <a:gd name="T20" fmla="*/ 23 w 23"/>
                  <a:gd name="T21" fmla="*/ 5 h 50"/>
                  <a:gd name="T22" fmla="*/ 23 w 23"/>
                  <a:gd name="T23" fmla="*/ 3 h 50"/>
                  <a:gd name="T24" fmla="*/ 23 w 23"/>
                  <a:gd name="T25" fmla="*/ 1 h 50"/>
                  <a:gd name="T26" fmla="*/ 21 w 23"/>
                  <a:gd name="T27" fmla="*/ 0 h 50"/>
                  <a:gd name="T28" fmla="*/ 19 w 23"/>
                  <a:gd name="T29" fmla="*/ 0 h 50"/>
                  <a:gd name="T30" fmla="*/ 18 w 23"/>
                  <a:gd name="T31" fmla="*/ 0 h 50"/>
                  <a:gd name="T32" fmla="*/ 16 w 23"/>
                  <a:gd name="T33" fmla="*/ 0 h 50"/>
                  <a:gd name="T34" fmla="*/ 14 w 23"/>
                  <a:gd name="T35" fmla="*/ 1 h 50"/>
                  <a:gd name="T36" fmla="*/ 12 w 23"/>
                  <a:gd name="T37" fmla="*/ 3 h 50"/>
                  <a:gd name="T38" fmla="*/ 5 w 23"/>
                  <a:gd name="T39" fmla="*/ 31 h 50"/>
                  <a:gd name="T40" fmla="*/ 0 w 23"/>
                  <a:gd name="T41"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50">
                    <a:moveTo>
                      <a:pt x="0" y="43"/>
                    </a:moveTo>
                    <a:lnTo>
                      <a:pt x="0" y="45"/>
                    </a:lnTo>
                    <a:lnTo>
                      <a:pt x="0" y="47"/>
                    </a:lnTo>
                    <a:lnTo>
                      <a:pt x="2" y="49"/>
                    </a:lnTo>
                    <a:lnTo>
                      <a:pt x="4" y="50"/>
                    </a:lnTo>
                    <a:lnTo>
                      <a:pt x="5" y="50"/>
                    </a:lnTo>
                    <a:lnTo>
                      <a:pt x="7" y="49"/>
                    </a:lnTo>
                    <a:lnTo>
                      <a:pt x="9" y="47"/>
                    </a:lnTo>
                    <a:lnTo>
                      <a:pt x="11" y="45"/>
                    </a:lnTo>
                    <a:lnTo>
                      <a:pt x="16" y="33"/>
                    </a:lnTo>
                    <a:lnTo>
                      <a:pt x="23" y="5"/>
                    </a:lnTo>
                    <a:lnTo>
                      <a:pt x="23" y="3"/>
                    </a:lnTo>
                    <a:lnTo>
                      <a:pt x="23" y="1"/>
                    </a:lnTo>
                    <a:lnTo>
                      <a:pt x="21" y="0"/>
                    </a:lnTo>
                    <a:lnTo>
                      <a:pt x="19" y="0"/>
                    </a:lnTo>
                    <a:lnTo>
                      <a:pt x="18" y="0"/>
                    </a:lnTo>
                    <a:lnTo>
                      <a:pt x="16" y="0"/>
                    </a:lnTo>
                    <a:lnTo>
                      <a:pt x="14" y="1"/>
                    </a:lnTo>
                    <a:lnTo>
                      <a:pt x="12" y="3"/>
                    </a:lnTo>
                    <a:lnTo>
                      <a:pt x="5" y="31"/>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1"/>
              <p:cNvSpPr>
                <a:spLocks/>
              </p:cNvSpPr>
              <p:nvPr/>
            </p:nvSpPr>
            <p:spPr bwMode="auto">
              <a:xfrm>
                <a:off x="1837" y="2828"/>
                <a:ext cx="23" cy="51"/>
              </a:xfrm>
              <a:custGeom>
                <a:avLst/>
                <a:gdLst>
                  <a:gd name="T0" fmla="*/ 0 w 23"/>
                  <a:gd name="T1" fmla="*/ 44 h 51"/>
                  <a:gd name="T2" fmla="*/ 0 w 23"/>
                  <a:gd name="T3" fmla="*/ 46 h 51"/>
                  <a:gd name="T4" fmla="*/ 2 w 23"/>
                  <a:gd name="T5" fmla="*/ 48 h 51"/>
                  <a:gd name="T6" fmla="*/ 3 w 23"/>
                  <a:gd name="T7" fmla="*/ 49 h 51"/>
                  <a:gd name="T8" fmla="*/ 5 w 23"/>
                  <a:gd name="T9" fmla="*/ 51 h 51"/>
                  <a:gd name="T10" fmla="*/ 7 w 23"/>
                  <a:gd name="T11" fmla="*/ 51 h 51"/>
                  <a:gd name="T12" fmla="*/ 9 w 23"/>
                  <a:gd name="T13" fmla="*/ 49 h 51"/>
                  <a:gd name="T14" fmla="*/ 10 w 23"/>
                  <a:gd name="T15" fmla="*/ 48 h 51"/>
                  <a:gd name="T16" fmla="*/ 10 w 23"/>
                  <a:gd name="T17" fmla="*/ 46 h 51"/>
                  <a:gd name="T18" fmla="*/ 23 w 23"/>
                  <a:gd name="T19" fmla="*/ 6 h 51"/>
                  <a:gd name="T20" fmla="*/ 23 w 23"/>
                  <a:gd name="T21" fmla="*/ 4 h 51"/>
                  <a:gd name="T22" fmla="*/ 23 w 23"/>
                  <a:gd name="T23" fmla="*/ 2 h 51"/>
                  <a:gd name="T24" fmla="*/ 21 w 23"/>
                  <a:gd name="T25" fmla="*/ 0 h 51"/>
                  <a:gd name="T26" fmla="*/ 19 w 23"/>
                  <a:gd name="T27" fmla="*/ 0 h 51"/>
                  <a:gd name="T28" fmla="*/ 17 w 23"/>
                  <a:gd name="T29" fmla="*/ 0 h 51"/>
                  <a:gd name="T30" fmla="*/ 16 w 23"/>
                  <a:gd name="T31" fmla="*/ 0 h 51"/>
                  <a:gd name="T32" fmla="*/ 14 w 23"/>
                  <a:gd name="T33" fmla="*/ 2 h 51"/>
                  <a:gd name="T34" fmla="*/ 12 w 23"/>
                  <a:gd name="T35" fmla="*/ 4 h 51"/>
                  <a:gd name="T36" fmla="*/ 0 w 23"/>
                  <a:gd name="T3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1">
                    <a:moveTo>
                      <a:pt x="0" y="44"/>
                    </a:moveTo>
                    <a:lnTo>
                      <a:pt x="0" y="46"/>
                    </a:lnTo>
                    <a:lnTo>
                      <a:pt x="2" y="48"/>
                    </a:lnTo>
                    <a:lnTo>
                      <a:pt x="3" y="49"/>
                    </a:lnTo>
                    <a:lnTo>
                      <a:pt x="5" y="51"/>
                    </a:lnTo>
                    <a:lnTo>
                      <a:pt x="7" y="51"/>
                    </a:lnTo>
                    <a:lnTo>
                      <a:pt x="9" y="49"/>
                    </a:lnTo>
                    <a:lnTo>
                      <a:pt x="10" y="48"/>
                    </a:lnTo>
                    <a:lnTo>
                      <a:pt x="10" y="46"/>
                    </a:lnTo>
                    <a:lnTo>
                      <a:pt x="23" y="6"/>
                    </a:lnTo>
                    <a:lnTo>
                      <a:pt x="23" y="4"/>
                    </a:lnTo>
                    <a:lnTo>
                      <a:pt x="23" y="2"/>
                    </a:lnTo>
                    <a:lnTo>
                      <a:pt x="21" y="0"/>
                    </a:lnTo>
                    <a:lnTo>
                      <a:pt x="19" y="0"/>
                    </a:lnTo>
                    <a:lnTo>
                      <a:pt x="17" y="0"/>
                    </a:lnTo>
                    <a:lnTo>
                      <a:pt x="16" y="0"/>
                    </a:lnTo>
                    <a:lnTo>
                      <a:pt x="14" y="2"/>
                    </a:lnTo>
                    <a:lnTo>
                      <a:pt x="12" y="4"/>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2"/>
              <p:cNvSpPr>
                <a:spLocks/>
              </p:cNvSpPr>
              <p:nvPr/>
            </p:nvSpPr>
            <p:spPr bwMode="auto">
              <a:xfrm>
                <a:off x="1860" y="2758"/>
                <a:ext cx="23" cy="51"/>
              </a:xfrm>
              <a:custGeom>
                <a:avLst/>
                <a:gdLst>
                  <a:gd name="T0" fmla="*/ 0 w 23"/>
                  <a:gd name="T1" fmla="*/ 44 h 51"/>
                  <a:gd name="T2" fmla="*/ 0 w 23"/>
                  <a:gd name="T3" fmla="*/ 46 h 51"/>
                  <a:gd name="T4" fmla="*/ 0 w 23"/>
                  <a:gd name="T5" fmla="*/ 48 h 51"/>
                  <a:gd name="T6" fmla="*/ 1 w 23"/>
                  <a:gd name="T7" fmla="*/ 49 h 51"/>
                  <a:gd name="T8" fmla="*/ 3 w 23"/>
                  <a:gd name="T9" fmla="*/ 51 h 51"/>
                  <a:gd name="T10" fmla="*/ 5 w 23"/>
                  <a:gd name="T11" fmla="*/ 51 h 51"/>
                  <a:gd name="T12" fmla="*/ 7 w 23"/>
                  <a:gd name="T13" fmla="*/ 49 h 51"/>
                  <a:gd name="T14" fmla="*/ 8 w 23"/>
                  <a:gd name="T15" fmla="*/ 48 h 51"/>
                  <a:gd name="T16" fmla="*/ 10 w 23"/>
                  <a:gd name="T17" fmla="*/ 46 h 51"/>
                  <a:gd name="T18" fmla="*/ 23 w 23"/>
                  <a:gd name="T19" fmla="*/ 5 h 51"/>
                  <a:gd name="T20" fmla="*/ 23 w 23"/>
                  <a:gd name="T21" fmla="*/ 4 h 51"/>
                  <a:gd name="T22" fmla="*/ 21 w 23"/>
                  <a:gd name="T23" fmla="*/ 2 h 51"/>
                  <a:gd name="T24" fmla="*/ 19 w 23"/>
                  <a:gd name="T25" fmla="*/ 0 h 51"/>
                  <a:gd name="T26" fmla="*/ 17 w 23"/>
                  <a:gd name="T27" fmla="*/ 0 h 51"/>
                  <a:gd name="T28" fmla="*/ 15 w 23"/>
                  <a:gd name="T29" fmla="*/ 0 h 51"/>
                  <a:gd name="T30" fmla="*/ 14 w 23"/>
                  <a:gd name="T31" fmla="*/ 0 h 51"/>
                  <a:gd name="T32" fmla="*/ 12 w 23"/>
                  <a:gd name="T33" fmla="*/ 2 h 51"/>
                  <a:gd name="T34" fmla="*/ 12 w 23"/>
                  <a:gd name="T35" fmla="*/ 4 h 51"/>
                  <a:gd name="T36" fmla="*/ 0 w 23"/>
                  <a:gd name="T3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1">
                    <a:moveTo>
                      <a:pt x="0" y="44"/>
                    </a:moveTo>
                    <a:lnTo>
                      <a:pt x="0" y="46"/>
                    </a:lnTo>
                    <a:lnTo>
                      <a:pt x="0" y="48"/>
                    </a:lnTo>
                    <a:lnTo>
                      <a:pt x="1" y="49"/>
                    </a:lnTo>
                    <a:lnTo>
                      <a:pt x="3" y="51"/>
                    </a:lnTo>
                    <a:lnTo>
                      <a:pt x="5" y="51"/>
                    </a:lnTo>
                    <a:lnTo>
                      <a:pt x="7" y="49"/>
                    </a:lnTo>
                    <a:lnTo>
                      <a:pt x="8" y="48"/>
                    </a:lnTo>
                    <a:lnTo>
                      <a:pt x="10" y="46"/>
                    </a:lnTo>
                    <a:lnTo>
                      <a:pt x="23" y="5"/>
                    </a:lnTo>
                    <a:lnTo>
                      <a:pt x="23" y="4"/>
                    </a:lnTo>
                    <a:lnTo>
                      <a:pt x="21" y="2"/>
                    </a:lnTo>
                    <a:lnTo>
                      <a:pt x="19" y="0"/>
                    </a:lnTo>
                    <a:lnTo>
                      <a:pt x="17" y="0"/>
                    </a:lnTo>
                    <a:lnTo>
                      <a:pt x="15" y="0"/>
                    </a:lnTo>
                    <a:lnTo>
                      <a:pt x="14" y="0"/>
                    </a:lnTo>
                    <a:lnTo>
                      <a:pt x="12" y="2"/>
                    </a:lnTo>
                    <a:lnTo>
                      <a:pt x="12" y="4"/>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3"/>
              <p:cNvSpPr>
                <a:spLocks/>
              </p:cNvSpPr>
              <p:nvPr/>
            </p:nvSpPr>
            <p:spPr bwMode="auto">
              <a:xfrm>
                <a:off x="1881" y="2686"/>
                <a:ext cx="23" cy="51"/>
              </a:xfrm>
              <a:custGeom>
                <a:avLst/>
                <a:gdLst>
                  <a:gd name="T0" fmla="*/ 0 w 23"/>
                  <a:gd name="T1" fmla="*/ 46 h 51"/>
                  <a:gd name="T2" fmla="*/ 0 w 23"/>
                  <a:gd name="T3" fmla="*/ 48 h 51"/>
                  <a:gd name="T4" fmla="*/ 0 w 23"/>
                  <a:gd name="T5" fmla="*/ 49 h 51"/>
                  <a:gd name="T6" fmla="*/ 2 w 23"/>
                  <a:gd name="T7" fmla="*/ 51 h 51"/>
                  <a:gd name="T8" fmla="*/ 3 w 23"/>
                  <a:gd name="T9" fmla="*/ 51 h 51"/>
                  <a:gd name="T10" fmla="*/ 5 w 23"/>
                  <a:gd name="T11" fmla="*/ 51 h 51"/>
                  <a:gd name="T12" fmla="*/ 7 w 23"/>
                  <a:gd name="T13" fmla="*/ 51 h 51"/>
                  <a:gd name="T14" fmla="*/ 9 w 23"/>
                  <a:gd name="T15" fmla="*/ 49 h 51"/>
                  <a:gd name="T16" fmla="*/ 10 w 23"/>
                  <a:gd name="T17" fmla="*/ 48 h 51"/>
                  <a:gd name="T18" fmla="*/ 23 w 23"/>
                  <a:gd name="T19" fmla="*/ 7 h 51"/>
                  <a:gd name="T20" fmla="*/ 23 w 23"/>
                  <a:gd name="T21" fmla="*/ 6 h 51"/>
                  <a:gd name="T22" fmla="*/ 21 w 23"/>
                  <a:gd name="T23" fmla="*/ 4 h 51"/>
                  <a:gd name="T24" fmla="*/ 19 w 23"/>
                  <a:gd name="T25" fmla="*/ 2 h 51"/>
                  <a:gd name="T26" fmla="*/ 17 w 23"/>
                  <a:gd name="T27" fmla="*/ 0 h 51"/>
                  <a:gd name="T28" fmla="*/ 16 w 23"/>
                  <a:gd name="T29" fmla="*/ 0 h 51"/>
                  <a:gd name="T30" fmla="*/ 14 w 23"/>
                  <a:gd name="T31" fmla="*/ 2 h 51"/>
                  <a:gd name="T32" fmla="*/ 12 w 23"/>
                  <a:gd name="T33" fmla="*/ 4 h 51"/>
                  <a:gd name="T34" fmla="*/ 12 w 23"/>
                  <a:gd name="T35" fmla="*/ 6 h 51"/>
                  <a:gd name="T36" fmla="*/ 0 w 23"/>
                  <a:gd name="T37"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1">
                    <a:moveTo>
                      <a:pt x="0" y="46"/>
                    </a:moveTo>
                    <a:lnTo>
                      <a:pt x="0" y="48"/>
                    </a:lnTo>
                    <a:lnTo>
                      <a:pt x="0" y="49"/>
                    </a:lnTo>
                    <a:lnTo>
                      <a:pt x="2" y="51"/>
                    </a:lnTo>
                    <a:lnTo>
                      <a:pt x="3" y="51"/>
                    </a:lnTo>
                    <a:lnTo>
                      <a:pt x="5" y="51"/>
                    </a:lnTo>
                    <a:lnTo>
                      <a:pt x="7" y="51"/>
                    </a:lnTo>
                    <a:lnTo>
                      <a:pt x="9" y="49"/>
                    </a:lnTo>
                    <a:lnTo>
                      <a:pt x="10" y="48"/>
                    </a:lnTo>
                    <a:lnTo>
                      <a:pt x="23" y="7"/>
                    </a:lnTo>
                    <a:lnTo>
                      <a:pt x="23" y="6"/>
                    </a:lnTo>
                    <a:lnTo>
                      <a:pt x="21" y="4"/>
                    </a:lnTo>
                    <a:lnTo>
                      <a:pt x="19" y="2"/>
                    </a:lnTo>
                    <a:lnTo>
                      <a:pt x="17" y="0"/>
                    </a:lnTo>
                    <a:lnTo>
                      <a:pt x="16" y="0"/>
                    </a:lnTo>
                    <a:lnTo>
                      <a:pt x="14" y="2"/>
                    </a:lnTo>
                    <a:lnTo>
                      <a:pt x="12" y="4"/>
                    </a:lnTo>
                    <a:lnTo>
                      <a:pt x="12" y="6"/>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44"/>
              <p:cNvSpPr>
                <a:spLocks/>
              </p:cNvSpPr>
              <p:nvPr/>
            </p:nvSpPr>
            <p:spPr bwMode="auto">
              <a:xfrm>
                <a:off x="1902" y="2616"/>
                <a:ext cx="21" cy="51"/>
              </a:xfrm>
              <a:custGeom>
                <a:avLst/>
                <a:gdLst>
                  <a:gd name="T0" fmla="*/ 0 w 21"/>
                  <a:gd name="T1" fmla="*/ 46 h 51"/>
                  <a:gd name="T2" fmla="*/ 0 w 21"/>
                  <a:gd name="T3" fmla="*/ 48 h 51"/>
                  <a:gd name="T4" fmla="*/ 0 w 21"/>
                  <a:gd name="T5" fmla="*/ 49 h 51"/>
                  <a:gd name="T6" fmla="*/ 2 w 21"/>
                  <a:gd name="T7" fmla="*/ 51 h 51"/>
                  <a:gd name="T8" fmla="*/ 3 w 21"/>
                  <a:gd name="T9" fmla="*/ 51 h 51"/>
                  <a:gd name="T10" fmla="*/ 5 w 21"/>
                  <a:gd name="T11" fmla="*/ 51 h 51"/>
                  <a:gd name="T12" fmla="*/ 7 w 21"/>
                  <a:gd name="T13" fmla="*/ 51 h 51"/>
                  <a:gd name="T14" fmla="*/ 9 w 21"/>
                  <a:gd name="T15" fmla="*/ 49 h 51"/>
                  <a:gd name="T16" fmla="*/ 10 w 21"/>
                  <a:gd name="T17" fmla="*/ 48 h 51"/>
                  <a:gd name="T18" fmla="*/ 19 w 21"/>
                  <a:gd name="T19" fmla="*/ 14 h 51"/>
                  <a:gd name="T20" fmla="*/ 21 w 21"/>
                  <a:gd name="T21" fmla="*/ 7 h 51"/>
                  <a:gd name="T22" fmla="*/ 21 w 21"/>
                  <a:gd name="T23" fmla="*/ 5 h 51"/>
                  <a:gd name="T24" fmla="*/ 21 w 21"/>
                  <a:gd name="T25" fmla="*/ 4 h 51"/>
                  <a:gd name="T26" fmla="*/ 19 w 21"/>
                  <a:gd name="T27" fmla="*/ 2 h 51"/>
                  <a:gd name="T28" fmla="*/ 17 w 21"/>
                  <a:gd name="T29" fmla="*/ 0 h 51"/>
                  <a:gd name="T30" fmla="*/ 16 w 21"/>
                  <a:gd name="T31" fmla="*/ 0 h 51"/>
                  <a:gd name="T32" fmla="*/ 14 w 21"/>
                  <a:gd name="T33" fmla="*/ 2 h 51"/>
                  <a:gd name="T34" fmla="*/ 12 w 21"/>
                  <a:gd name="T35" fmla="*/ 4 h 51"/>
                  <a:gd name="T36" fmla="*/ 10 w 21"/>
                  <a:gd name="T37" fmla="*/ 5 h 51"/>
                  <a:gd name="T38" fmla="*/ 9 w 21"/>
                  <a:gd name="T39" fmla="*/ 12 h 51"/>
                  <a:gd name="T40" fmla="*/ 0 w 21"/>
                  <a:gd name="T41"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51">
                    <a:moveTo>
                      <a:pt x="0" y="46"/>
                    </a:moveTo>
                    <a:lnTo>
                      <a:pt x="0" y="48"/>
                    </a:lnTo>
                    <a:lnTo>
                      <a:pt x="0" y="49"/>
                    </a:lnTo>
                    <a:lnTo>
                      <a:pt x="2" y="51"/>
                    </a:lnTo>
                    <a:lnTo>
                      <a:pt x="3" y="51"/>
                    </a:lnTo>
                    <a:lnTo>
                      <a:pt x="5" y="51"/>
                    </a:lnTo>
                    <a:lnTo>
                      <a:pt x="7" y="51"/>
                    </a:lnTo>
                    <a:lnTo>
                      <a:pt x="9" y="49"/>
                    </a:lnTo>
                    <a:lnTo>
                      <a:pt x="10" y="48"/>
                    </a:lnTo>
                    <a:lnTo>
                      <a:pt x="19" y="14"/>
                    </a:lnTo>
                    <a:lnTo>
                      <a:pt x="21" y="7"/>
                    </a:lnTo>
                    <a:lnTo>
                      <a:pt x="21" y="5"/>
                    </a:lnTo>
                    <a:lnTo>
                      <a:pt x="21" y="4"/>
                    </a:lnTo>
                    <a:lnTo>
                      <a:pt x="19" y="2"/>
                    </a:lnTo>
                    <a:lnTo>
                      <a:pt x="17" y="0"/>
                    </a:lnTo>
                    <a:lnTo>
                      <a:pt x="16" y="0"/>
                    </a:lnTo>
                    <a:lnTo>
                      <a:pt x="14" y="2"/>
                    </a:lnTo>
                    <a:lnTo>
                      <a:pt x="12" y="4"/>
                    </a:lnTo>
                    <a:lnTo>
                      <a:pt x="10" y="5"/>
                    </a:lnTo>
                    <a:lnTo>
                      <a:pt x="9" y="12"/>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45"/>
              <p:cNvSpPr>
                <a:spLocks/>
              </p:cNvSpPr>
              <p:nvPr/>
            </p:nvSpPr>
            <p:spPr bwMode="auto">
              <a:xfrm>
                <a:off x="1921" y="2546"/>
                <a:ext cx="23" cy="51"/>
              </a:xfrm>
              <a:custGeom>
                <a:avLst/>
                <a:gdLst>
                  <a:gd name="T0" fmla="*/ 0 w 23"/>
                  <a:gd name="T1" fmla="*/ 44 h 51"/>
                  <a:gd name="T2" fmla="*/ 0 w 23"/>
                  <a:gd name="T3" fmla="*/ 46 h 51"/>
                  <a:gd name="T4" fmla="*/ 2 w 23"/>
                  <a:gd name="T5" fmla="*/ 47 h 51"/>
                  <a:gd name="T6" fmla="*/ 4 w 23"/>
                  <a:gd name="T7" fmla="*/ 49 h 51"/>
                  <a:gd name="T8" fmla="*/ 5 w 23"/>
                  <a:gd name="T9" fmla="*/ 51 h 51"/>
                  <a:gd name="T10" fmla="*/ 7 w 23"/>
                  <a:gd name="T11" fmla="*/ 51 h 51"/>
                  <a:gd name="T12" fmla="*/ 9 w 23"/>
                  <a:gd name="T13" fmla="*/ 49 h 51"/>
                  <a:gd name="T14" fmla="*/ 11 w 23"/>
                  <a:gd name="T15" fmla="*/ 47 h 51"/>
                  <a:gd name="T16" fmla="*/ 11 w 23"/>
                  <a:gd name="T17" fmla="*/ 46 h 51"/>
                  <a:gd name="T18" fmla="*/ 23 w 23"/>
                  <a:gd name="T19" fmla="*/ 5 h 51"/>
                  <a:gd name="T20" fmla="*/ 23 w 23"/>
                  <a:gd name="T21" fmla="*/ 4 h 51"/>
                  <a:gd name="T22" fmla="*/ 21 w 23"/>
                  <a:gd name="T23" fmla="*/ 2 h 51"/>
                  <a:gd name="T24" fmla="*/ 19 w 23"/>
                  <a:gd name="T25" fmla="*/ 0 h 51"/>
                  <a:gd name="T26" fmla="*/ 18 w 23"/>
                  <a:gd name="T27" fmla="*/ 0 h 51"/>
                  <a:gd name="T28" fmla="*/ 16 w 23"/>
                  <a:gd name="T29" fmla="*/ 0 h 51"/>
                  <a:gd name="T30" fmla="*/ 14 w 23"/>
                  <a:gd name="T31" fmla="*/ 0 h 51"/>
                  <a:gd name="T32" fmla="*/ 12 w 23"/>
                  <a:gd name="T33" fmla="*/ 2 h 51"/>
                  <a:gd name="T34" fmla="*/ 12 w 23"/>
                  <a:gd name="T35" fmla="*/ 4 h 51"/>
                  <a:gd name="T36" fmla="*/ 0 w 23"/>
                  <a:gd name="T3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1">
                    <a:moveTo>
                      <a:pt x="0" y="44"/>
                    </a:moveTo>
                    <a:lnTo>
                      <a:pt x="0" y="46"/>
                    </a:lnTo>
                    <a:lnTo>
                      <a:pt x="2" y="47"/>
                    </a:lnTo>
                    <a:lnTo>
                      <a:pt x="4" y="49"/>
                    </a:lnTo>
                    <a:lnTo>
                      <a:pt x="5" y="51"/>
                    </a:lnTo>
                    <a:lnTo>
                      <a:pt x="7" y="51"/>
                    </a:lnTo>
                    <a:lnTo>
                      <a:pt x="9" y="49"/>
                    </a:lnTo>
                    <a:lnTo>
                      <a:pt x="11" y="47"/>
                    </a:lnTo>
                    <a:lnTo>
                      <a:pt x="11" y="46"/>
                    </a:lnTo>
                    <a:lnTo>
                      <a:pt x="23" y="5"/>
                    </a:lnTo>
                    <a:lnTo>
                      <a:pt x="23" y="4"/>
                    </a:lnTo>
                    <a:lnTo>
                      <a:pt x="21" y="2"/>
                    </a:lnTo>
                    <a:lnTo>
                      <a:pt x="19" y="0"/>
                    </a:lnTo>
                    <a:lnTo>
                      <a:pt x="18" y="0"/>
                    </a:lnTo>
                    <a:lnTo>
                      <a:pt x="16" y="0"/>
                    </a:lnTo>
                    <a:lnTo>
                      <a:pt x="14" y="0"/>
                    </a:lnTo>
                    <a:lnTo>
                      <a:pt x="12" y="2"/>
                    </a:lnTo>
                    <a:lnTo>
                      <a:pt x="12" y="4"/>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46"/>
              <p:cNvSpPr>
                <a:spLocks/>
              </p:cNvSpPr>
              <p:nvPr/>
            </p:nvSpPr>
            <p:spPr bwMode="auto">
              <a:xfrm>
                <a:off x="1942" y="2474"/>
                <a:ext cx="21" cy="51"/>
              </a:xfrm>
              <a:custGeom>
                <a:avLst/>
                <a:gdLst>
                  <a:gd name="T0" fmla="*/ 0 w 21"/>
                  <a:gd name="T1" fmla="*/ 46 h 51"/>
                  <a:gd name="T2" fmla="*/ 0 w 21"/>
                  <a:gd name="T3" fmla="*/ 47 h 51"/>
                  <a:gd name="T4" fmla="*/ 0 w 21"/>
                  <a:gd name="T5" fmla="*/ 49 h 51"/>
                  <a:gd name="T6" fmla="*/ 2 w 21"/>
                  <a:gd name="T7" fmla="*/ 51 h 51"/>
                  <a:gd name="T8" fmla="*/ 4 w 21"/>
                  <a:gd name="T9" fmla="*/ 51 h 51"/>
                  <a:gd name="T10" fmla="*/ 5 w 21"/>
                  <a:gd name="T11" fmla="*/ 51 h 51"/>
                  <a:gd name="T12" fmla="*/ 7 w 21"/>
                  <a:gd name="T13" fmla="*/ 51 h 51"/>
                  <a:gd name="T14" fmla="*/ 9 w 21"/>
                  <a:gd name="T15" fmla="*/ 49 h 51"/>
                  <a:gd name="T16" fmla="*/ 11 w 21"/>
                  <a:gd name="T17" fmla="*/ 47 h 51"/>
                  <a:gd name="T18" fmla="*/ 16 w 21"/>
                  <a:gd name="T19" fmla="*/ 26 h 51"/>
                  <a:gd name="T20" fmla="*/ 21 w 21"/>
                  <a:gd name="T21" fmla="*/ 7 h 51"/>
                  <a:gd name="T22" fmla="*/ 21 w 21"/>
                  <a:gd name="T23" fmla="*/ 5 h 51"/>
                  <a:gd name="T24" fmla="*/ 21 w 21"/>
                  <a:gd name="T25" fmla="*/ 4 h 51"/>
                  <a:gd name="T26" fmla="*/ 19 w 21"/>
                  <a:gd name="T27" fmla="*/ 2 h 51"/>
                  <a:gd name="T28" fmla="*/ 18 w 21"/>
                  <a:gd name="T29" fmla="*/ 0 h 51"/>
                  <a:gd name="T30" fmla="*/ 16 w 21"/>
                  <a:gd name="T31" fmla="*/ 0 h 51"/>
                  <a:gd name="T32" fmla="*/ 14 w 21"/>
                  <a:gd name="T33" fmla="*/ 2 h 51"/>
                  <a:gd name="T34" fmla="*/ 12 w 21"/>
                  <a:gd name="T35" fmla="*/ 4 h 51"/>
                  <a:gd name="T36" fmla="*/ 11 w 21"/>
                  <a:gd name="T37" fmla="*/ 5 h 51"/>
                  <a:gd name="T38" fmla="*/ 5 w 21"/>
                  <a:gd name="T39" fmla="*/ 25 h 51"/>
                  <a:gd name="T40" fmla="*/ 0 w 21"/>
                  <a:gd name="T41"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51">
                    <a:moveTo>
                      <a:pt x="0" y="46"/>
                    </a:moveTo>
                    <a:lnTo>
                      <a:pt x="0" y="47"/>
                    </a:lnTo>
                    <a:lnTo>
                      <a:pt x="0" y="49"/>
                    </a:lnTo>
                    <a:lnTo>
                      <a:pt x="2" y="51"/>
                    </a:lnTo>
                    <a:lnTo>
                      <a:pt x="4" y="51"/>
                    </a:lnTo>
                    <a:lnTo>
                      <a:pt x="5" y="51"/>
                    </a:lnTo>
                    <a:lnTo>
                      <a:pt x="7" y="51"/>
                    </a:lnTo>
                    <a:lnTo>
                      <a:pt x="9" y="49"/>
                    </a:lnTo>
                    <a:lnTo>
                      <a:pt x="11" y="47"/>
                    </a:lnTo>
                    <a:lnTo>
                      <a:pt x="16" y="26"/>
                    </a:lnTo>
                    <a:lnTo>
                      <a:pt x="21" y="7"/>
                    </a:lnTo>
                    <a:lnTo>
                      <a:pt x="21" y="5"/>
                    </a:lnTo>
                    <a:lnTo>
                      <a:pt x="21" y="4"/>
                    </a:lnTo>
                    <a:lnTo>
                      <a:pt x="19" y="2"/>
                    </a:lnTo>
                    <a:lnTo>
                      <a:pt x="18" y="0"/>
                    </a:lnTo>
                    <a:lnTo>
                      <a:pt x="16" y="0"/>
                    </a:lnTo>
                    <a:lnTo>
                      <a:pt x="14" y="2"/>
                    </a:lnTo>
                    <a:lnTo>
                      <a:pt x="12" y="4"/>
                    </a:lnTo>
                    <a:lnTo>
                      <a:pt x="11" y="5"/>
                    </a:lnTo>
                    <a:lnTo>
                      <a:pt x="5" y="25"/>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47"/>
              <p:cNvSpPr>
                <a:spLocks/>
              </p:cNvSpPr>
              <p:nvPr/>
            </p:nvSpPr>
            <p:spPr bwMode="auto">
              <a:xfrm>
                <a:off x="1961" y="2404"/>
                <a:ext cx="21" cy="51"/>
              </a:xfrm>
              <a:custGeom>
                <a:avLst/>
                <a:gdLst>
                  <a:gd name="T0" fmla="*/ 0 w 21"/>
                  <a:gd name="T1" fmla="*/ 44 h 51"/>
                  <a:gd name="T2" fmla="*/ 0 w 21"/>
                  <a:gd name="T3" fmla="*/ 46 h 51"/>
                  <a:gd name="T4" fmla="*/ 0 w 21"/>
                  <a:gd name="T5" fmla="*/ 47 h 51"/>
                  <a:gd name="T6" fmla="*/ 2 w 21"/>
                  <a:gd name="T7" fmla="*/ 49 h 51"/>
                  <a:gd name="T8" fmla="*/ 4 w 21"/>
                  <a:gd name="T9" fmla="*/ 51 h 51"/>
                  <a:gd name="T10" fmla="*/ 6 w 21"/>
                  <a:gd name="T11" fmla="*/ 51 h 51"/>
                  <a:gd name="T12" fmla="*/ 7 w 21"/>
                  <a:gd name="T13" fmla="*/ 49 h 51"/>
                  <a:gd name="T14" fmla="*/ 9 w 21"/>
                  <a:gd name="T15" fmla="*/ 47 h 51"/>
                  <a:gd name="T16" fmla="*/ 11 w 21"/>
                  <a:gd name="T17" fmla="*/ 46 h 51"/>
                  <a:gd name="T18" fmla="*/ 21 w 21"/>
                  <a:gd name="T19" fmla="*/ 5 h 51"/>
                  <a:gd name="T20" fmla="*/ 21 w 21"/>
                  <a:gd name="T21" fmla="*/ 3 h 51"/>
                  <a:gd name="T22" fmla="*/ 21 w 21"/>
                  <a:gd name="T23" fmla="*/ 2 h 51"/>
                  <a:gd name="T24" fmla="*/ 20 w 21"/>
                  <a:gd name="T25" fmla="*/ 0 h 51"/>
                  <a:gd name="T26" fmla="*/ 18 w 21"/>
                  <a:gd name="T27" fmla="*/ 0 h 51"/>
                  <a:gd name="T28" fmla="*/ 16 w 21"/>
                  <a:gd name="T29" fmla="*/ 0 h 51"/>
                  <a:gd name="T30" fmla="*/ 14 w 21"/>
                  <a:gd name="T31" fmla="*/ 0 h 51"/>
                  <a:gd name="T32" fmla="*/ 13 w 21"/>
                  <a:gd name="T33" fmla="*/ 2 h 51"/>
                  <a:gd name="T34" fmla="*/ 11 w 21"/>
                  <a:gd name="T35" fmla="*/ 3 h 51"/>
                  <a:gd name="T36" fmla="*/ 0 w 21"/>
                  <a:gd name="T3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1">
                    <a:moveTo>
                      <a:pt x="0" y="44"/>
                    </a:moveTo>
                    <a:lnTo>
                      <a:pt x="0" y="46"/>
                    </a:lnTo>
                    <a:lnTo>
                      <a:pt x="0" y="47"/>
                    </a:lnTo>
                    <a:lnTo>
                      <a:pt x="2" y="49"/>
                    </a:lnTo>
                    <a:lnTo>
                      <a:pt x="4" y="51"/>
                    </a:lnTo>
                    <a:lnTo>
                      <a:pt x="6" y="51"/>
                    </a:lnTo>
                    <a:lnTo>
                      <a:pt x="7" y="49"/>
                    </a:lnTo>
                    <a:lnTo>
                      <a:pt x="9" y="47"/>
                    </a:lnTo>
                    <a:lnTo>
                      <a:pt x="11" y="46"/>
                    </a:lnTo>
                    <a:lnTo>
                      <a:pt x="21" y="5"/>
                    </a:lnTo>
                    <a:lnTo>
                      <a:pt x="21" y="3"/>
                    </a:lnTo>
                    <a:lnTo>
                      <a:pt x="21" y="2"/>
                    </a:lnTo>
                    <a:lnTo>
                      <a:pt x="20" y="0"/>
                    </a:lnTo>
                    <a:lnTo>
                      <a:pt x="18" y="0"/>
                    </a:lnTo>
                    <a:lnTo>
                      <a:pt x="16" y="0"/>
                    </a:lnTo>
                    <a:lnTo>
                      <a:pt x="14" y="0"/>
                    </a:lnTo>
                    <a:lnTo>
                      <a:pt x="13" y="2"/>
                    </a:lnTo>
                    <a:lnTo>
                      <a:pt x="11" y="3"/>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48"/>
              <p:cNvSpPr>
                <a:spLocks/>
              </p:cNvSpPr>
              <p:nvPr/>
            </p:nvSpPr>
            <p:spPr bwMode="auto">
              <a:xfrm>
                <a:off x="1981" y="2332"/>
                <a:ext cx="21" cy="51"/>
              </a:xfrm>
              <a:custGeom>
                <a:avLst/>
                <a:gdLst>
                  <a:gd name="T0" fmla="*/ 0 w 21"/>
                  <a:gd name="T1" fmla="*/ 46 h 51"/>
                  <a:gd name="T2" fmla="*/ 0 w 21"/>
                  <a:gd name="T3" fmla="*/ 47 h 51"/>
                  <a:gd name="T4" fmla="*/ 0 w 21"/>
                  <a:gd name="T5" fmla="*/ 49 h 51"/>
                  <a:gd name="T6" fmla="*/ 1 w 21"/>
                  <a:gd name="T7" fmla="*/ 51 h 51"/>
                  <a:gd name="T8" fmla="*/ 3 w 21"/>
                  <a:gd name="T9" fmla="*/ 51 h 51"/>
                  <a:gd name="T10" fmla="*/ 5 w 21"/>
                  <a:gd name="T11" fmla="*/ 51 h 51"/>
                  <a:gd name="T12" fmla="*/ 7 w 21"/>
                  <a:gd name="T13" fmla="*/ 51 h 51"/>
                  <a:gd name="T14" fmla="*/ 8 w 21"/>
                  <a:gd name="T15" fmla="*/ 49 h 51"/>
                  <a:gd name="T16" fmla="*/ 10 w 21"/>
                  <a:gd name="T17" fmla="*/ 47 h 51"/>
                  <a:gd name="T18" fmla="*/ 14 w 21"/>
                  <a:gd name="T19" fmla="*/ 33 h 51"/>
                  <a:gd name="T20" fmla="*/ 21 w 21"/>
                  <a:gd name="T21" fmla="*/ 7 h 51"/>
                  <a:gd name="T22" fmla="*/ 21 w 21"/>
                  <a:gd name="T23" fmla="*/ 5 h 51"/>
                  <a:gd name="T24" fmla="*/ 19 w 21"/>
                  <a:gd name="T25" fmla="*/ 4 h 51"/>
                  <a:gd name="T26" fmla="*/ 17 w 21"/>
                  <a:gd name="T27" fmla="*/ 2 h 51"/>
                  <a:gd name="T28" fmla="*/ 15 w 21"/>
                  <a:gd name="T29" fmla="*/ 0 h 51"/>
                  <a:gd name="T30" fmla="*/ 14 w 21"/>
                  <a:gd name="T31" fmla="*/ 0 h 51"/>
                  <a:gd name="T32" fmla="*/ 12 w 21"/>
                  <a:gd name="T33" fmla="*/ 2 h 51"/>
                  <a:gd name="T34" fmla="*/ 10 w 21"/>
                  <a:gd name="T35" fmla="*/ 4 h 51"/>
                  <a:gd name="T36" fmla="*/ 10 w 21"/>
                  <a:gd name="T37" fmla="*/ 5 h 51"/>
                  <a:gd name="T38" fmla="*/ 3 w 21"/>
                  <a:gd name="T39" fmla="*/ 32 h 51"/>
                  <a:gd name="T40" fmla="*/ 0 w 21"/>
                  <a:gd name="T41"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51">
                    <a:moveTo>
                      <a:pt x="0" y="46"/>
                    </a:moveTo>
                    <a:lnTo>
                      <a:pt x="0" y="47"/>
                    </a:lnTo>
                    <a:lnTo>
                      <a:pt x="0" y="49"/>
                    </a:lnTo>
                    <a:lnTo>
                      <a:pt x="1" y="51"/>
                    </a:lnTo>
                    <a:lnTo>
                      <a:pt x="3" y="51"/>
                    </a:lnTo>
                    <a:lnTo>
                      <a:pt x="5" y="51"/>
                    </a:lnTo>
                    <a:lnTo>
                      <a:pt x="7" y="51"/>
                    </a:lnTo>
                    <a:lnTo>
                      <a:pt x="8" y="49"/>
                    </a:lnTo>
                    <a:lnTo>
                      <a:pt x="10" y="47"/>
                    </a:lnTo>
                    <a:lnTo>
                      <a:pt x="14" y="33"/>
                    </a:lnTo>
                    <a:lnTo>
                      <a:pt x="21" y="7"/>
                    </a:lnTo>
                    <a:lnTo>
                      <a:pt x="21" y="5"/>
                    </a:lnTo>
                    <a:lnTo>
                      <a:pt x="19" y="4"/>
                    </a:lnTo>
                    <a:lnTo>
                      <a:pt x="17" y="2"/>
                    </a:lnTo>
                    <a:lnTo>
                      <a:pt x="15" y="0"/>
                    </a:lnTo>
                    <a:lnTo>
                      <a:pt x="14" y="0"/>
                    </a:lnTo>
                    <a:lnTo>
                      <a:pt x="12" y="2"/>
                    </a:lnTo>
                    <a:lnTo>
                      <a:pt x="10" y="4"/>
                    </a:lnTo>
                    <a:lnTo>
                      <a:pt x="10" y="5"/>
                    </a:lnTo>
                    <a:lnTo>
                      <a:pt x="3" y="32"/>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49"/>
              <p:cNvSpPr>
                <a:spLocks/>
              </p:cNvSpPr>
              <p:nvPr/>
            </p:nvSpPr>
            <p:spPr bwMode="auto">
              <a:xfrm>
                <a:off x="2000" y="2262"/>
                <a:ext cx="21" cy="51"/>
              </a:xfrm>
              <a:custGeom>
                <a:avLst/>
                <a:gdLst>
                  <a:gd name="T0" fmla="*/ 0 w 21"/>
                  <a:gd name="T1" fmla="*/ 44 h 51"/>
                  <a:gd name="T2" fmla="*/ 0 w 21"/>
                  <a:gd name="T3" fmla="*/ 45 h 51"/>
                  <a:gd name="T4" fmla="*/ 0 w 21"/>
                  <a:gd name="T5" fmla="*/ 47 h 51"/>
                  <a:gd name="T6" fmla="*/ 2 w 21"/>
                  <a:gd name="T7" fmla="*/ 49 h 51"/>
                  <a:gd name="T8" fmla="*/ 3 w 21"/>
                  <a:gd name="T9" fmla="*/ 51 h 51"/>
                  <a:gd name="T10" fmla="*/ 5 w 21"/>
                  <a:gd name="T11" fmla="*/ 51 h 51"/>
                  <a:gd name="T12" fmla="*/ 7 w 21"/>
                  <a:gd name="T13" fmla="*/ 49 h 51"/>
                  <a:gd name="T14" fmla="*/ 9 w 21"/>
                  <a:gd name="T15" fmla="*/ 47 h 51"/>
                  <a:gd name="T16" fmla="*/ 10 w 21"/>
                  <a:gd name="T17" fmla="*/ 45 h 51"/>
                  <a:gd name="T18" fmla="*/ 21 w 21"/>
                  <a:gd name="T19" fmla="*/ 5 h 51"/>
                  <a:gd name="T20" fmla="*/ 21 w 21"/>
                  <a:gd name="T21" fmla="*/ 3 h 51"/>
                  <a:gd name="T22" fmla="*/ 19 w 21"/>
                  <a:gd name="T23" fmla="*/ 2 h 51"/>
                  <a:gd name="T24" fmla="*/ 17 w 21"/>
                  <a:gd name="T25" fmla="*/ 0 h 51"/>
                  <a:gd name="T26" fmla="*/ 16 w 21"/>
                  <a:gd name="T27" fmla="*/ 0 h 51"/>
                  <a:gd name="T28" fmla="*/ 14 w 21"/>
                  <a:gd name="T29" fmla="*/ 0 h 51"/>
                  <a:gd name="T30" fmla="*/ 12 w 21"/>
                  <a:gd name="T31" fmla="*/ 0 h 51"/>
                  <a:gd name="T32" fmla="*/ 10 w 21"/>
                  <a:gd name="T33" fmla="*/ 2 h 51"/>
                  <a:gd name="T34" fmla="*/ 10 w 21"/>
                  <a:gd name="T35" fmla="*/ 3 h 51"/>
                  <a:gd name="T36" fmla="*/ 0 w 21"/>
                  <a:gd name="T3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1">
                    <a:moveTo>
                      <a:pt x="0" y="44"/>
                    </a:moveTo>
                    <a:lnTo>
                      <a:pt x="0" y="45"/>
                    </a:lnTo>
                    <a:lnTo>
                      <a:pt x="0" y="47"/>
                    </a:lnTo>
                    <a:lnTo>
                      <a:pt x="2" y="49"/>
                    </a:lnTo>
                    <a:lnTo>
                      <a:pt x="3" y="51"/>
                    </a:lnTo>
                    <a:lnTo>
                      <a:pt x="5" y="51"/>
                    </a:lnTo>
                    <a:lnTo>
                      <a:pt x="7" y="49"/>
                    </a:lnTo>
                    <a:lnTo>
                      <a:pt x="9" y="47"/>
                    </a:lnTo>
                    <a:lnTo>
                      <a:pt x="10" y="45"/>
                    </a:lnTo>
                    <a:lnTo>
                      <a:pt x="21" y="5"/>
                    </a:lnTo>
                    <a:lnTo>
                      <a:pt x="21" y="3"/>
                    </a:lnTo>
                    <a:lnTo>
                      <a:pt x="19" y="2"/>
                    </a:lnTo>
                    <a:lnTo>
                      <a:pt x="17" y="0"/>
                    </a:lnTo>
                    <a:lnTo>
                      <a:pt x="16" y="0"/>
                    </a:lnTo>
                    <a:lnTo>
                      <a:pt x="14" y="0"/>
                    </a:lnTo>
                    <a:lnTo>
                      <a:pt x="12" y="0"/>
                    </a:lnTo>
                    <a:lnTo>
                      <a:pt x="10" y="2"/>
                    </a:lnTo>
                    <a:lnTo>
                      <a:pt x="10" y="3"/>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50"/>
              <p:cNvSpPr>
                <a:spLocks/>
              </p:cNvSpPr>
              <p:nvPr/>
            </p:nvSpPr>
            <p:spPr bwMode="auto">
              <a:xfrm>
                <a:off x="2017" y="2190"/>
                <a:ext cx="23" cy="51"/>
              </a:xfrm>
              <a:custGeom>
                <a:avLst/>
                <a:gdLst>
                  <a:gd name="T0" fmla="*/ 0 w 23"/>
                  <a:gd name="T1" fmla="*/ 46 h 51"/>
                  <a:gd name="T2" fmla="*/ 0 w 23"/>
                  <a:gd name="T3" fmla="*/ 47 h 51"/>
                  <a:gd name="T4" fmla="*/ 2 w 23"/>
                  <a:gd name="T5" fmla="*/ 49 h 51"/>
                  <a:gd name="T6" fmla="*/ 4 w 23"/>
                  <a:gd name="T7" fmla="*/ 51 h 51"/>
                  <a:gd name="T8" fmla="*/ 6 w 23"/>
                  <a:gd name="T9" fmla="*/ 51 h 51"/>
                  <a:gd name="T10" fmla="*/ 7 w 23"/>
                  <a:gd name="T11" fmla="*/ 51 h 51"/>
                  <a:gd name="T12" fmla="*/ 9 w 23"/>
                  <a:gd name="T13" fmla="*/ 51 h 51"/>
                  <a:gd name="T14" fmla="*/ 11 w 23"/>
                  <a:gd name="T15" fmla="*/ 49 h 51"/>
                  <a:gd name="T16" fmla="*/ 11 w 23"/>
                  <a:gd name="T17" fmla="*/ 47 h 51"/>
                  <a:gd name="T18" fmla="*/ 14 w 23"/>
                  <a:gd name="T19" fmla="*/ 37 h 51"/>
                  <a:gd name="T20" fmla="*/ 23 w 23"/>
                  <a:gd name="T21" fmla="*/ 5 h 51"/>
                  <a:gd name="T22" fmla="*/ 23 w 23"/>
                  <a:gd name="T23" fmla="*/ 3 h 51"/>
                  <a:gd name="T24" fmla="*/ 21 w 23"/>
                  <a:gd name="T25" fmla="*/ 2 h 51"/>
                  <a:gd name="T26" fmla="*/ 20 w 23"/>
                  <a:gd name="T27" fmla="*/ 0 h 51"/>
                  <a:gd name="T28" fmla="*/ 18 w 23"/>
                  <a:gd name="T29" fmla="*/ 0 h 51"/>
                  <a:gd name="T30" fmla="*/ 16 w 23"/>
                  <a:gd name="T31" fmla="*/ 0 h 51"/>
                  <a:gd name="T32" fmla="*/ 14 w 23"/>
                  <a:gd name="T33" fmla="*/ 0 h 51"/>
                  <a:gd name="T34" fmla="*/ 13 w 23"/>
                  <a:gd name="T35" fmla="*/ 2 h 51"/>
                  <a:gd name="T36" fmla="*/ 13 w 23"/>
                  <a:gd name="T37" fmla="*/ 3 h 51"/>
                  <a:gd name="T38" fmla="*/ 4 w 23"/>
                  <a:gd name="T39" fmla="*/ 35 h 51"/>
                  <a:gd name="T40" fmla="*/ 0 w 23"/>
                  <a:gd name="T41"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51">
                    <a:moveTo>
                      <a:pt x="0" y="46"/>
                    </a:moveTo>
                    <a:lnTo>
                      <a:pt x="0" y="47"/>
                    </a:lnTo>
                    <a:lnTo>
                      <a:pt x="2" y="49"/>
                    </a:lnTo>
                    <a:lnTo>
                      <a:pt x="4" y="51"/>
                    </a:lnTo>
                    <a:lnTo>
                      <a:pt x="6" y="51"/>
                    </a:lnTo>
                    <a:lnTo>
                      <a:pt x="7" y="51"/>
                    </a:lnTo>
                    <a:lnTo>
                      <a:pt x="9" y="51"/>
                    </a:lnTo>
                    <a:lnTo>
                      <a:pt x="11" y="49"/>
                    </a:lnTo>
                    <a:lnTo>
                      <a:pt x="11" y="47"/>
                    </a:lnTo>
                    <a:lnTo>
                      <a:pt x="14" y="37"/>
                    </a:lnTo>
                    <a:lnTo>
                      <a:pt x="23" y="5"/>
                    </a:lnTo>
                    <a:lnTo>
                      <a:pt x="23" y="3"/>
                    </a:lnTo>
                    <a:lnTo>
                      <a:pt x="21" y="2"/>
                    </a:lnTo>
                    <a:lnTo>
                      <a:pt x="20" y="0"/>
                    </a:lnTo>
                    <a:lnTo>
                      <a:pt x="18" y="0"/>
                    </a:lnTo>
                    <a:lnTo>
                      <a:pt x="16" y="0"/>
                    </a:lnTo>
                    <a:lnTo>
                      <a:pt x="14" y="0"/>
                    </a:lnTo>
                    <a:lnTo>
                      <a:pt x="13" y="2"/>
                    </a:lnTo>
                    <a:lnTo>
                      <a:pt x="13" y="3"/>
                    </a:lnTo>
                    <a:lnTo>
                      <a:pt x="4" y="35"/>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1"/>
              <p:cNvSpPr>
                <a:spLocks/>
              </p:cNvSpPr>
              <p:nvPr/>
            </p:nvSpPr>
            <p:spPr bwMode="auto">
              <a:xfrm>
                <a:off x="2037" y="2118"/>
                <a:ext cx="21" cy="53"/>
              </a:xfrm>
              <a:custGeom>
                <a:avLst/>
                <a:gdLst>
                  <a:gd name="T0" fmla="*/ 0 w 21"/>
                  <a:gd name="T1" fmla="*/ 46 h 53"/>
                  <a:gd name="T2" fmla="*/ 0 w 21"/>
                  <a:gd name="T3" fmla="*/ 47 h 53"/>
                  <a:gd name="T4" fmla="*/ 1 w 21"/>
                  <a:gd name="T5" fmla="*/ 49 h 53"/>
                  <a:gd name="T6" fmla="*/ 3 w 21"/>
                  <a:gd name="T7" fmla="*/ 51 h 53"/>
                  <a:gd name="T8" fmla="*/ 5 w 21"/>
                  <a:gd name="T9" fmla="*/ 53 h 53"/>
                  <a:gd name="T10" fmla="*/ 7 w 21"/>
                  <a:gd name="T11" fmla="*/ 53 h 53"/>
                  <a:gd name="T12" fmla="*/ 8 w 21"/>
                  <a:gd name="T13" fmla="*/ 51 h 53"/>
                  <a:gd name="T14" fmla="*/ 10 w 21"/>
                  <a:gd name="T15" fmla="*/ 49 h 53"/>
                  <a:gd name="T16" fmla="*/ 10 w 21"/>
                  <a:gd name="T17" fmla="*/ 47 h 53"/>
                  <a:gd name="T18" fmla="*/ 21 w 21"/>
                  <a:gd name="T19" fmla="*/ 7 h 53"/>
                  <a:gd name="T20" fmla="*/ 21 w 21"/>
                  <a:gd name="T21" fmla="*/ 5 h 53"/>
                  <a:gd name="T22" fmla="*/ 21 w 21"/>
                  <a:gd name="T23" fmla="*/ 4 h 53"/>
                  <a:gd name="T24" fmla="*/ 19 w 21"/>
                  <a:gd name="T25" fmla="*/ 2 h 53"/>
                  <a:gd name="T26" fmla="*/ 17 w 21"/>
                  <a:gd name="T27" fmla="*/ 0 h 53"/>
                  <a:gd name="T28" fmla="*/ 15 w 21"/>
                  <a:gd name="T29" fmla="*/ 0 h 53"/>
                  <a:gd name="T30" fmla="*/ 14 w 21"/>
                  <a:gd name="T31" fmla="*/ 2 h 53"/>
                  <a:gd name="T32" fmla="*/ 12 w 21"/>
                  <a:gd name="T33" fmla="*/ 4 h 53"/>
                  <a:gd name="T34" fmla="*/ 10 w 21"/>
                  <a:gd name="T35" fmla="*/ 5 h 53"/>
                  <a:gd name="T36" fmla="*/ 0 w 21"/>
                  <a:gd name="T3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3">
                    <a:moveTo>
                      <a:pt x="0" y="46"/>
                    </a:moveTo>
                    <a:lnTo>
                      <a:pt x="0" y="47"/>
                    </a:lnTo>
                    <a:lnTo>
                      <a:pt x="1" y="49"/>
                    </a:lnTo>
                    <a:lnTo>
                      <a:pt x="3" y="51"/>
                    </a:lnTo>
                    <a:lnTo>
                      <a:pt x="5" y="53"/>
                    </a:lnTo>
                    <a:lnTo>
                      <a:pt x="7" y="53"/>
                    </a:lnTo>
                    <a:lnTo>
                      <a:pt x="8" y="51"/>
                    </a:lnTo>
                    <a:lnTo>
                      <a:pt x="10" y="49"/>
                    </a:lnTo>
                    <a:lnTo>
                      <a:pt x="10" y="47"/>
                    </a:lnTo>
                    <a:lnTo>
                      <a:pt x="21" y="7"/>
                    </a:lnTo>
                    <a:lnTo>
                      <a:pt x="21" y="5"/>
                    </a:lnTo>
                    <a:lnTo>
                      <a:pt x="21" y="4"/>
                    </a:lnTo>
                    <a:lnTo>
                      <a:pt x="19" y="2"/>
                    </a:lnTo>
                    <a:lnTo>
                      <a:pt x="17" y="0"/>
                    </a:lnTo>
                    <a:lnTo>
                      <a:pt x="15" y="0"/>
                    </a:lnTo>
                    <a:lnTo>
                      <a:pt x="14" y="2"/>
                    </a:lnTo>
                    <a:lnTo>
                      <a:pt x="12" y="4"/>
                    </a:lnTo>
                    <a:lnTo>
                      <a:pt x="10" y="5"/>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2"/>
              <p:cNvSpPr>
                <a:spLocks/>
              </p:cNvSpPr>
              <p:nvPr/>
            </p:nvSpPr>
            <p:spPr bwMode="auto">
              <a:xfrm>
                <a:off x="2056" y="2048"/>
                <a:ext cx="21" cy="51"/>
              </a:xfrm>
              <a:custGeom>
                <a:avLst/>
                <a:gdLst>
                  <a:gd name="T0" fmla="*/ 0 w 21"/>
                  <a:gd name="T1" fmla="*/ 44 h 51"/>
                  <a:gd name="T2" fmla="*/ 0 w 21"/>
                  <a:gd name="T3" fmla="*/ 45 h 51"/>
                  <a:gd name="T4" fmla="*/ 0 w 21"/>
                  <a:gd name="T5" fmla="*/ 47 h 51"/>
                  <a:gd name="T6" fmla="*/ 2 w 21"/>
                  <a:gd name="T7" fmla="*/ 49 h 51"/>
                  <a:gd name="T8" fmla="*/ 4 w 21"/>
                  <a:gd name="T9" fmla="*/ 51 h 51"/>
                  <a:gd name="T10" fmla="*/ 5 w 21"/>
                  <a:gd name="T11" fmla="*/ 51 h 51"/>
                  <a:gd name="T12" fmla="*/ 7 w 21"/>
                  <a:gd name="T13" fmla="*/ 49 h 51"/>
                  <a:gd name="T14" fmla="*/ 9 w 21"/>
                  <a:gd name="T15" fmla="*/ 47 h 51"/>
                  <a:gd name="T16" fmla="*/ 11 w 21"/>
                  <a:gd name="T17" fmla="*/ 45 h 51"/>
                  <a:gd name="T18" fmla="*/ 12 w 21"/>
                  <a:gd name="T19" fmla="*/ 37 h 51"/>
                  <a:gd name="T20" fmla="*/ 21 w 21"/>
                  <a:gd name="T21" fmla="*/ 5 h 51"/>
                  <a:gd name="T22" fmla="*/ 21 w 21"/>
                  <a:gd name="T23" fmla="*/ 3 h 51"/>
                  <a:gd name="T24" fmla="*/ 19 w 21"/>
                  <a:gd name="T25" fmla="*/ 2 h 51"/>
                  <a:gd name="T26" fmla="*/ 18 w 21"/>
                  <a:gd name="T27" fmla="*/ 0 h 51"/>
                  <a:gd name="T28" fmla="*/ 16 w 21"/>
                  <a:gd name="T29" fmla="*/ 0 h 51"/>
                  <a:gd name="T30" fmla="*/ 14 w 21"/>
                  <a:gd name="T31" fmla="*/ 0 h 51"/>
                  <a:gd name="T32" fmla="*/ 12 w 21"/>
                  <a:gd name="T33" fmla="*/ 0 h 51"/>
                  <a:gd name="T34" fmla="*/ 11 w 21"/>
                  <a:gd name="T35" fmla="*/ 2 h 51"/>
                  <a:gd name="T36" fmla="*/ 11 w 21"/>
                  <a:gd name="T37" fmla="*/ 3 h 51"/>
                  <a:gd name="T38" fmla="*/ 2 w 21"/>
                  <a:gd name="T39" fmla="*/ 35 h 51"/>
                  <a:gd name="T40" fmla="*/ 0 w 21"/>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51">
                    <a:moveTo>
                      <a:pt x="0" y="44"/>
                    </a:moveTo>
                    <a:lnTo>
                      <a:pt x="0" y="45"/>
                    </a:lnTo>
                    <a:lnTo>
                      <a:pt x="0" y="47"/>
                    </a:lnTo>
                    <a:lnTo>
                      <a:pt x="2" y="49"/>
                    </a:lnTo>
                    <a:lnTo>
                      <a:pt x="4" y="51"/>
                    </a:lnTo>
                    <a:lnTo>
                      <a:pt x="5" y="51"/>
                    </a:lnTo>
                    <a:lnTo>
                      <a:pt x="7" y="49"/>
                    </a:lnTo>
                    <a:lnTo>
                      <a:pt x="9" y="47"/>
                    </a:lnTo>
                    <a:lnTo>
                      <a:pt x="11" y="45"/>
                    </a:lnTo>
                    <a:lnTo>
                      <a:pt x="12" y="37"/>
                    </a:lnTo>
                    <a:lnTo>
                      <a:pt x="21" y="5"/>
                    </a:lnTo>
                    <a:lnTo>
                      <a:pt x="21" y="3"/>
                    </a:lnTo>
                    <a:lnTo>
                      <a:pt x="19" y="2"/>
                    </a:lnTo>
                    <a:lnTo>
                      <a:pt x="18" y="0"/>
                    </a:lnTo>
                    <a:lnTo>
                      <a:pt x="16" y="0"/>
                    </a:lnTo>
                    <a:lnTo>
                      <a:pt x="14" y="0"/>
                    </a:lnTo>
                    <a:lnTo>
                      <a:pt x="12" y="0"/>
                    </a:lnTo>
                    <a:lnTo>
                      <a:pt x="11" y="2"/>
                    </a:lnTo>
                    <a:lnTo>
                      <a:pt x="11" y="3"/>
                    </a:lnTo>
                    <a:lnTo>
                      <a:pt x="2" y="35"/>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53"/>
              <p:cNvSpPr>
                <a:spLocks/>
              </p:cNvSpPr>
              <p:nvPr/>
            </p:nvSpPr>
            <p:spPr bwMode="auto">
              <a:xfrm>
                <a:off x="2074" y="1976"/>
                <a:ext cx="21" cy="51"/>
              </a:xfrm>
              <a:custGeom>
                <a:avLst/>
                <a:gdLst>
                  <a:gd name="T0" fmla="*/ 0 w 21"/>
                  <a:gd name="T1" fmla="*/ 46 h 51"/>
                  <a:gd name="T2" fmla="*/ 0 w 21"/>
                  <a:gd name="T3" fmla="*/ 47 h 51"/>
                  <a:gd name="T4" fmla="*/ 1 w 21"/>
                  <a:gd name="T5" fmla="*/ 49 h 51"/>
                  <a:gd name="T6" fmla="*/ 3 w 21"/>
                  <a:gd name="T7" fmla="*/ 51 h 51"/>
                  <a:gd name="T8" fmla="*/ 5 w 21"/>
                  <a:gd name="T9" fmla="*/ 51 h 51"/>
                  <a:gd name="T10" fmla="*/ 7 w 21"/>
                  <a:gd name="T11" fmla="*/ 51 h 51"/>
                  <a:gd name="T12" fmla="*/ 8 w 21"/>
                  <a:gd name="T13" fmla="*/ 51 h 51"/>
                  <a:gd name="T14" fmla="*/ 10 w 21"/>
                  <a:gd name="T15" fmla="*/ 49 h 51"/>
                  <a:gd name="T16" fmla="*/ 10 w 21"/>
                  <a:gd name="T17" fmla="*/ 47 h 51"/>
                  <a:gd name="T18" fmla="*/ 21 w 21"/>
                  <a:gd name="T19" fmla="*/ 7 h 51"/>
                  <a:gd name="T20" fmla="*/ 21 w 21"/>
                  <a:gd name="T21" fmla="*/ 5 h 51"/>
                  <a:gd name="T22" fmla="*/ 21 w 21"/>
                  <a:gd name="T23" fmla="*/ 3 h 51"/>
                  <a:gd name="T24" fmla="*/ 19 w 21"/>
                  <a:gd name="T25" fmla="*/ 2 h 51"/>
                  <a:gd name="T26" fmla="*/ 17 w 21"/>
                  <a:gd name="T27" fmla="*/ 0 h 51"/>
                  <a:gd name="T28" fmla="*/ 15 w 21"/>
                  <a:gd name="T29" fmla="*/ 0 h 51"/>
                  <a:gd name="T30" fmla="*/ 14 w 21"/>
                  <a:gd name="T31" fmla="*/ 2 h 51"/>
                  <a:gd name="T32" fmla="*/ 12 w 21"/>
                  <a:gd name="T33" fmla="*/ 3 h 51"/>
                  <a:gd name="T34" fmla="*/ 10 w 21"/>
                  <a:gd name="T35" fmla="*/ 5 h 51"/>
                  <a:gd name="T36" fmla="*/ 0 w 21"/>
                  <a:gd name="T37"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1">
                    <a:moveTo>
                      <a:pt x="0" y="46"/>
                    </a:moveTo>
                    <a:lnTo>
                      <a:pt x="0" y="47"/>
                    </a:lnTo>
                    <a:lnTo>
                      <a:pt x="1" y="49"/>
                    </a:lnTo>
                    <a:lnTo>
                      <a:pt x="3" y="51"/>
                    </a:lnTo>
                    <a:lnTo>
                      <a:pt x="5" y="51"/>
                    </a:lnTo>
                    <a:lnTo>
                      <a:pt x="7" y="51"/>
                    </a:lnTo>
                    <a:lnTo>
                      <a:pt x="8" y="51"/>
                    </a:lnTo>
                    <a:lnTo>
                      <a:pt x="10" y="49"/>
                    </a:lnTo>
                    <a:lnTo>
                      <a:pt x="10" y="47"/>
                    </a:lnTo>
                    <a:lnTo>
                      <a:pt x="21" y="7"/>
                    </a:lnTo>
                    <a:lnTo>
                      <a:pt x="21" y="5"/>
                    </a:lnTo>
                    <a:lnTo>
                      <a:pt x="21" y="3"/>
                    </a:lnTo>
                    <a:lnTo>
                      <a:pt x="19" y="2"/>
                    </a:lnTo>
                    <a:lnTo>
                      <a:pt x="17" y="0"/>
                    </a:lnTo>
                    <a:lnTo>
                      <a:pt x="15" y="0"/>
                    </a:lnTo>
                    <a:lnTo>
                      <a:pt x="14" y="2"/>
                    </a:lnTo>
                    <a:lnTo>
                      <a:pt x="12" y="3"/>
                    </a:lnTo>
                    <a:lnTo>
                      <a:pt x="10" y="5"/>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54"/>
              <p:cNvSpPr>
                <a:spLocks/>
              </p:cNvSpPr>
              <p:nvPr/>
            </p:nvSpPr>
            <p:spPr bwMode="auto">
              <a:xfrm>
                <a:off x="2093" y="1937"/>
                <a:ext cx="12" cy="20"/>
              </a:xfrm>
              <a:custGeom>
                <a:avLst/>
                <a:gdLst>
                  <a:gd name="T0" fmla="*/ 0 w 12"/>
                  <a:gd name="T1" fmla="*/ 13 h 20"/>
                  <a:gd name="T2" fmla="*/ 0 w 12"/>
                  <a:gd name="T3" fmla="*/ 14 h 20"/>
                  <a:gd name="T4" fmla="*/ 0 w 12"/>
                  <a:gd name="T5" fmla="*/ 16 h 20"/>
                  <a:gd name="T6" fmla="*/ 2 w 12"/>
                  <a:gd name="T7" fmla="*/ 18 h 20"/>
                  <a:gd name="T8" fmla="*/ 3 w 12"/>
                  <a:gd name="T9" fmla="*/ 20 h 20"/>
                  <a:gd name="T10" fmla="*/ 5 w 12"/>
                  <a:gd name="T11" fmla="*/ 20 h 20"/>
                  <a:gd name="T12" fmla="*/ 7 w 12"/>
                  <a:gd name="T13" fmla="*/ 18 h 20"/>
                  <a:gd name="T14" fmla="*/ 9 w 12"/>
                  <a:gd name="T15" fmla="*/ 16 h 20"/>
                  <a:gd name="T16" fmla="*/ 10 w 12"/>
                  <a:gd name="T17" fmla="*/ 14 h 20"/>
                  <a:gd name="T18" fmla="*/ 12 w 12"/>
                  <a:gd name="T19" fmla="*/ 7 h 20"/>
                  <a:gd name="T20" fmla="*/ 12 w 12"/>
                  <a:gd name="T21" fmla="*/ 6 h 20"/>
                  <a:gd name="T22" fmla="*/ 10 w 12"/>
                  <a:gd name="T23" fmla="*/ 4 h 20"/>
                  <a:gd name="T24" fmla="*/ 9 w 12"/>
                  <a:gd name="T25" fmla="*/ 2 h 20"/>
                  <a:gd name="T26" fmla="*/ 7 w 12"/>
                  <a:gd name="T27" fmla="*/ 0 h 20"/>
                  <a:gd name="T28" fmla="*/ 7 w 12"/>
                  <a:gd name="T29" fmla="*/ 0 h 20"/>
                  <a:gd name="T30" fmla="*/ 5 w 12"/>
                  <a:gd name="T31" fmla="*/ 2 h 20"/>
                  <a:gd name="T32" fmla="*/ 3 w 12"/>
                  <a:gd name="T33" fmla="*/ 4 h 20"/>
                  <a:gd name="T34" fmla="*/ 2 w 12"/>
                  <a:gd name="T35" fmla="*/ 6 h 20"/>
                  <a:gd name="T36" fmla="*/ 0 w 12"/>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0">
                    <a:moveTo>
                      <a:pt x="0" y="13"/>
                    </a:moveTo>
                    <a:lnTo>
                      <a:pt x="0" y="14"/>
                    </a:lnTo>
                    <a:lnTo>
                      <a:pt x="0" y="16"/>
                    </a:lnTo>
                    <a:lnTo>
                      <a:pt x="2" y="18"/>
                    </a:lnTo>
                    <a:lnTo>
                      <a:pt x="3" y="20"/>
                    </a:lnTo>
                    <a:lnTo>
                      <a:pt x="5" y="20"/>
                    </a:lnTo>
                    <a:lnTo>
                      <a:pt x="7" y="18"/>
                    </a:lnTo>
                    <a:lnTo>
                      <a:pt x="9" y="16"/>
                    </a:lnTo>
                    <a:lnTo>
                      <a:pt x="10" y="14"/>
                    </a:lnTo>
                    <a:lnTo>
                      <a:pt x="12" y="7"/>
                    </a:lnTo>
                    <a:lnTo>
                      <a:pt x="12" y="6"/>
                    </a:lnTo>
                    <a:lnTo>
                      <a:pt x="10" y="4"/>
                    </a:lnTo>
                    <a:lnTo>
                      <a:pt x="9" y="2"/>
                    </a:lnTo>
                    <a:lnTo>
                      <a:pt x="7" y="0"/>
                    </a:lnTo>
                    <a:lnTo>
                      <a:pt x="7" y="0"/>
                    </a:lnTo>
                    <a:lnTo>
                      <a:pt x="5" y="2"/>
                    </a:lnTo>
                    <a:lnTo>
                      <a:pt x="3" y="4"/>
                    </a:lnTo>
                    <a:lnTo>
                      <a:pt x="2" y="6"/>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3" name="Freeform 56"/>
            <p:cNvSpPr>
              <a:spLocks/>
            </p:cNvSpPr>
            <p:nvPr/>
          </p:nvSpPr>
          <p:spPr bwMode="auto">
            <a:xfrm>
              <a:off x="6646863" y="5106316"/>
              <a:ext cx="1066800" cy="668338"/>
            </a:xfrm>
            <a:custGeom>
              <a:avLst/>
              <a:gdLst>
                <a:gd name="T0" fmla="*/ 0 w 672"/>
                <a:gd name="T1" fmla="*/ 0 h 421"/>
                <a:gd name="T2" fmla="*/ 42 w 672"/>
                <a:gd name="T3" fmla="*/ 79 h 421"/>
                <a:gd name="T4" fmla="*/ 84 w 672"/>
                <a:gd name="T5" fmla="*/ 154 h 421"/>
                <a:gd name="T6" fmla="*/ 105 w 672"/>
                <a:gd name="T7" fmla="*/ 191 h 421"/>
                <a:gd name="T8" fmla="*/ 126 w 672"/>
                <a:gd name="T9" fmla="*/ 226 h 421"/>
                <a:gd name="T10" fmla="*/ 147 w 672"/>
                <a:gd name="T11" fmla="*/ 258 h 421"/>
                <a:gd name="T12" fmla="*/ 168 w 672"/>
                <a:gd name="T13" fmla="*/ 289 h 421"/>
                <a:gd name="T14" fmla="*/ 189 w 672"/>
                <a:gd name="T15" fmla="*/ 318 h 421"/>
                <a:gd name="T16" fmla="*/ 210 w 672"/>
                <a:gd name="T17" fmla="*/ 344 h 421"/>
                <a:gd name="T18" fmla="*/ 231 w 672"/>
                <a:gd name="T19" fmla="*/ 367 h 421"/>
                <a:gd name="T20" fmla="*/ 252 w 672"/>
                <a:gd name="T21" fmla="*/ 384 h 421"/>
                <a:gd name="T22" fmla="*/ 273 w 672"/>
                <a:gd name="T23" fmla="*/ 400 h 421"/>
                <a:gd name="T24" fmla="*/ 294 w 672"/>
                <a:gd name="T25" fmla="*/ 412 h 421"/>
                <a:gd name="T26" fmla="*/ 315 w 672"/>
                <a:gd name="T27" fmla="*/ 419 h 421"/>
                <a:gd name="T28" fmla="*/ 336 w 672"/>
                <a:gd name="T29" fmla="*/ 421 h 421"/>
                <a:gd name="T30" fmla="*/ 357 w 672"/>
                <a:gd name="T31" fmla="*/ 419 h 421"/>
                <a:gd name="T32" fmla="*/ 378 w 672"/>
                <a:gd name="T33" fmla="*/ 412 h 421"/>
                <a:gd name="T34" fmla="*/ 399 w 672"/>
                <a:gd name="T35" fmla="*/ 400 h 421"/>
                <a:gd name="T36" fmla="*/ 420 w 672"/>
                <a:gd name="T37" fmla="*/ 384 h 421"/>
                <a:gd name="T38" fmla="*/ 441 w 672"/>
                <a:gd name="T39" fmla="*/ 367 h 421"/>
                <a:gd name="T40" fmla="*/ 462 w 672"/>
                <a:gd name="T41" fmla="*/ 344 h 421"/>
                <a:gd name="T42" fmla="*/ 483 w 672"/>
                <a:gd name="T43" fmla="*/ 318 h 421"/>
                <a:gd name="T44" fmla="*/ 504 w 672"/>
                <a:gd name="T45" fmla="*/ 289 h 421"/>
                <a:gd name="T46" fmla="*/ 525 w 672"/>
                <a:gd name="T47" fmla="*/ 258 h 421"/>
                <a:gd name="T48" fmla="*/ 546 w 672"/>
                <a:gd name="T49" fmla="*/ 226 h 421"/>
                <a:gd name="T50" fmla="*/ 567 w 672"/>
                <a:gd name="T51" fmla="*/ 191 h 421"/>
                <a:gd name="T52" fmla="*/ 588 w 672"/>
                <a:gd name="T53" fmla="*/ 154 h 421"/>
                <a:gd name="T54" fmla="*/ 630 w 672"/>
                <a:gd name="T55" fmla="*/ 79 h 421"/>
                <a:gd name="T56" fmla="*/ 672 w 672"/>
                <a:gd name="T5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21">
                  <a:moveTo>
                    <a:pt x="0" y="0"/>
                  </a:moveTo>
                  <a:lnTo>
                    <a:pt x="42" y="79"/>
                  </a:lnTo>
                  <a:lnTo>
                    <a:pt x="84" y="154"/>
                  </a:lnTo>
                  <a:lnTo>
                    <a:pt x="105" y="191"/>
                  </a:lnTo>
                  <a:lnTo>
                    <a:pt x="126" y="226"/>
                  </a:lnTo>
                  <a:lnTo>
                    <a:pt x="147" y="258"/>
                  </a:lnTo>
                  <a:lnTo>
                    <a:pt x="168" y="289"/>
                  </a:lnTo>
                  <a:lnTo>
                    <a:pt x="189" y="318"/>
                  </a:lnTo>
                  <a:lnTo>
                    <a:pt x="210" y="344"/>
                  </a:lnTo>
                  <a:lnTo>
                    <a:pt x="231" y="367"/>
                  </a:lnTo>
                  <a:lnTo>
                    <a:pt x="252" y="384"/>
                  </a:lnTo>
                  <a:lnTo>
                    <a:pt x="273" y="400"/>
                  </a:lnTo>
                  <a:lnTo>
                    <a:pt x="294" y="412"/>
                  </a:lnTo>
                  <a:lnTo>
                    <a:pt x="315" y="419"/>
                  </a:lnTo>
                  <a:lnTo>
                    <a:pt x="336" y="421"/>
                  </a:lnTo>
                  <a:lnTo>
                    <a:pt x="357" y="419"/>
                  </a:lnTo>
                  <a:lnTo>
                    <a:pt x="378" y="412"/>
                  </a:lnTo>
                  <a:lnTo>
                    <a:pt x="399" y="400"/>
                  </a:lnTo>
                  <a:lnTo>
                    <a:pt x="420" y="384"/>
                  </a:lnTo>
                  <a:lnTo>
                    <a:pt x="441" y="367"/>
                  </a:lnTo>
                  <a:lnTo>
                    <a:pt x="462" y="344"/>
                  </a:lnTo>
                  <a:lnTo>
                    <a:pt x="483" y="318"/>
                  </a:lnTo>
                  <a:lnTo>
                    <a:pt x="504" y="289"/>
                  </a:lnTo>
                  <a:lnTo>
                    <a:pt x="525" y="258"/>
                  </a:lnTo>
                  <a:lnTo>
                    <a:pt x="546" y="226"/>
                  </a:lnTo>
                  <a:lnTo>
                    <a:pt x="567" y="191"/>
                  </a:lnTo>
                  <a:lnTo>
                    <a:pt x="588" y="154"/>
                  </a:lnTo>
                  <a:lnTo>
                    <a:pt x="630" y="79"/>
                  </a:lnTo>
                  <a:lnTo>
                    <a:pt x="672" y="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58"/>
            <p:cNvSpPr>
              <a:spLocks/>
            </p:cNvSpPr>
            <p:nvPr/>
          </p:nvSpPr>
          <p:spPr bwMode="auto">
            <a:xfrm>
              <a:off x="7713663" y="4437979"/>
              <a:ext cx="1068388" cy="668338"/>
            </a:xfrm>
            <a:custGeom>
              <a:avLst/>
              <a:gdLst>
                <a:gd name="T0" fmla="*/ 0 w 673"/>
                <a:gd name="T1" fmla="*/ 421 h 421"/>
                <a:gd name="T2" fmla="*/ 43 w 673"/>
                <a:gd name="T3" fmla="*/ 342 h 421"/>
                <a:gd name="T4" fmla="*/ 85 w 673"/>
                <a:gd name="T5" fmla="*/ 267 h 421"/>
                <a:gd name="T6" fmla="*/ 106 w 673"/>
                <a:gd name="T7" fmla="*/ 230 h 421"/>
                <a:gd name="T8" fmla="*/ 127 w 673"/>
                <a:gd name="T9" fmla="*/ 195 h 421"/>
                <a:gd name="T10" fmla="*/ 148 w 673"/>
                <a:gd name="T11" fmla="*/ 163 h 421"/>
                <a:gd name="T12" fmla="*/ 169 w 673"/>
                <a:gd name="T13" fmla="*/ 132 h 421"/>
                <a:gd name="T14" fmla="*/ 190 w 673"/>
                <a:gd name="T15" fmla="*/ 104 h 421"/>
                <a:gd name="T16" fmla="*/ 211 w 673"/>
                <a:gd name="T17" fmla="*/ 77 h 421"/>
                <a:gd name="T18" fmla="*/ 232 w 673"/>
                <a:gd name="T19" fmla="*/ 56 h 421"/>
                <a:gd name="T20" fmla="*/ 253 w 673"/>
                <a:gd name="T21" fmla="*/ 37 h 421"/>
                <a:gd name="T22" fmla="*/ 274 w 673"/>
                <a:gd name="T23" fmla="*/ 21 h 421"/>
                <a:gd name="T24" fmla="*/ 295 w 673"/>
                <a:gd name="T25" fmla="*/ 9 h 421"/>
                <a:gd name="T26" fmla="*/ 316 w 673"/>
                <a:gd name="T27" fmla="*/ 2 h 421"/>
                <a:gd name="T28" fmla="*/ 337 w 673"/>
                <a:gd name="T29" fmla="*/ 0 h 421"/>
                <a:gd name="T30" fmla="*/ 358 w 673"/>
                <a:gd name="T31" fmla="*/ 2 h 421"/>
                <a:gd name="T32" fmla="*/ 379 w 673"/>
                <a:gd name="T33" fmla="*/ 9 h 421"/>
                <a:gd name="T34" fmla="*/ 400 w 673"/>
                <a:gd name="T35" fmla="*/ 21 h 421"/>
                <a:gd name="T36" fmla="*/ 421 w 673"/>
                <a:gd name="T37" fmla="*/ 37 h 421"/>
                <a:gd name="T38" fmla="*/ 442 w 673"/>
                <a:gd name="T39" fmla="*/ 56 h 421"/>
                <a:gd name="T40" fmla="*/ 463 w 673"/>
                <a:gd name="T41" fmla="*/ 77 h 421"/>
                <a:gd name="T42" fmla="*/ 484 w 673"/>
                <a:gd name="T43" fmla="*/ 104 h 421"/>
                <a:gd name="T44" fmla="*/ 505 w 673"/>
                <a:gd name="T45" fmla="*/ 132 h 421"/>
                <a:gd name="T46" fmla="*/ 526 w 673"/>
                <a:gd name="T47" fmla="*/ 163 h 421"/>
                <a:gd name="T48" fmla="*/ 547 w 673"/>
                <a:gd name="T49" fmla="*/ 195 h 421"/>
                <a:gd name="T50" fmla="*/ 568 w 673"/>
                <a:gd name="T51" fmla="*/ 230 h 421"/>
                <a:gd name="T52" fmla="*/ 589 w 673"/>
                <a:gd name="T53" fmla="*/ 267 h 421"/>
                <a:gd name="T54" fmla="*/ 631 w 673"/>
                <a:gd name="T55" fmla="*/ 342 h 421"/>
                <a:gd name="T56" fmla="*/ 673 w 673"/>
                <a:gd name="T5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3" h="421">
                  <a:moveTo>
                    <a:pt x="0" y="421"/>
                  </a:moveTo>
                  <a:lnTo>
                    <a:pt x="43" y="342"/>
                  </a:lnTo>
                  <a:lnTo>
                    <a:pt x="85" y="267"/>
                  </a:lnTo>
                  <a:lnTo>
                    <a:pt x="106" y="230"/>
                  </a:lnTo>
                  <a:lnTo>
                    <a:pt x="127" y="195"/>
                  </a:lnTo>
                  <a:lnTo>
                    <a:pt x="148" y="163"/>
                  </a:lnTo>
                  <a:lnTo>
                    <a:pt x="169" y="132"/>
                  </a:lnTo>
                  <a:lnTo>
                    <a:pt x="190" y="104"/>
                  </a:lnTo>
                  <a:lnTo>
                    <a:pt x="211" y="77"/>
                  </a:lnTo>
                  <a:lnTo>
                    <a:pt x="232" y="56"/>
                  </a:lnTo>
                  <a:lnTo>
                    <a:pt x="253" y="37"/>
                  </a:lnTo>
                  <a:lnTo>
                    <a:pt x="274" y="21"/>
                  </a:lnTo>
                  <a:lnTo>
                    <a:pt x="295" y="9"/>
                  </a:lnTo>
                  <a:lnTo>
                    <a:pt x="316" y="2"/>
                  </a:lnTo>
                  <a:lnTo>
                    <a:pt x="337" y="0"/>
                  </a:lnTo>
                  <a:lnTo>
                    <a:pt x="358" y="2"/>
                  </a:lnTo>
                  <a:lnTo>
                    <a:pt x="379" y="9"/>
                  </a:lnTo>
                  <a:lnTo>
                    <a:pt x="400" y="21"/>
                  </a:lnTo>
                  <a:lnTo>
                    <a:pt x="421" y="37"/>
                  </a:lnTo>
                  <a:lnTo>
                    <a:pt x="442" y="56"/>
                  </a:lnTo>
                  <a:lnTo>
                    <a:pt x="463" y="77"/>
                  </a:lnTo>
                  <a:lnTo>
                    <a:pt x="484" y="104"/>
                  </a:lnTo>
                  <a:lnTo>
                    <a:pt x="505" y="132"/>
                  </a:lnTo>
                  <a:lnTo>
                    <a:pt x="526" y="163"/>
                  </a:lnTo>
                  <a:lnTo>
                    <a:pt x="547" y="195"/>
                  </a:lnTo>
                  <a:lnTo>
                    <a:pt x="568" y="230"/>
                  </a:lnTo>
                  <a:lnTo>
                    <a:pt x="589" y="267"/>
                  </a:lnTo>
                  <a:lnTo>
                    <a:pt x="631" y="342"/>
                  </a:lnTo>
                  <a:lnTo>
                    <a:pt x="673" y="421"/>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59"/>
            <p:cNvSpPr>
              <a:spLocks/>
            </p:cNvSpPr>
            <p:nvPr/>
          </p:nvSpPr>
          <p:spPr bwMode="auto">
            <a:xfrm>
              <a:off x="5578475" y="4437979"/>
              <a:ext cx="1068388" cy="668338"/>
            </a:xfrm>
            <a:custGeom>
              <a:avLst/>
              <a:gdLst>
                <a:gd name="T0" fmla="*/ 0 w 673"/>
                <a:gd name="T1" fmla="*/ 421 h 421"/>
                <a:gd name="T2" fmla="*/ 42 w 673"/>
                <a:gd name="T3" fmla="*/ 342 h 421"/>
                <a:gd name="T4" fmla="*/ 84 w 673"/>
                <a:gd name="T5" fmla="*/ 267 h 421"/>
                <a:gd name="T6" fmla="*/ 105 w 673"/>
                <a:gd name="T7" fmla="*/ 230 h 421"/>
                <a:gd name="T8" fmla="*/ 126 w 673"/>
                <a:gd name="T9" fmla="*/ 195 h 421"/>
                <a:gd name="T10" fmla="*/ 147 w 673"/>
                <a:gd name="T11" fmla="*/ 163 h 421"/>
                <a:gd name="T12" fmla="*/ 168 w 673"/>
                <a:gd name="T13" fmla="*/ 132 h 421"/>
                <a:gd name="T14" fmla="*/ 189 w 673"/>
                <a:gd name="T15" fmla="*/ 104 h 421"/>
                <a:gd name="T16" fmla="*/ 210 w 673"/>
                <a:gd name="T17" fmla="*/ 77 h 421"/>
                <a:gd name="T18" fmla="*/ 231 w 673"/>
                <a:gd name="T19" fmla="*/ 56 h 421"/>
                <a:gd name="T20" fmla="*/ 252 w 673"/>
                <a:gd name="T21" fmla="*/ 37 h 421"/>
                <a:gd name="T22" fmla="*/ 273 w 673"/>
                <a:gd name="T23" fmla="*/ 21 h 421"/>
                <a:gd name="T24" fmla="*/ 294 w 673"/>
                <a:gd name="T25" fmla="*/ 9 h 421"/>
                <a:gd name="T26" fmla="*/ 315 w 673"/>
                <a:gd name="T27" fmla="*/ 2 h 421"/>
                <a:gd name="T28" fmla="*/ 336 w 673"/>
                <a:gd name="T29" fmla="*/ 0 h 421"/>
                <a:gd name="T30" fmla="*/ 357 w 673"/>
                <a:gd name="T31" fmla="*/ 2 h 421"/>
                <a:gd name="T32" fmla="*/ 378 w 673"/>
                <a:gd name="T33" fmla="*/ 9 h 421"/>
                <a:gd name="T34" fmla="*/ 399 w 673"/>
                <a:gd name="T35" fmla="*/ 21 h 421"/>
                <a:gd name="T36" fmla="*/ 420 w 673"/>
                <a:gd name="T37" fmla="*/ 37 h 421"/>
                <a:gd name="T38" fmla="*/ 441 w 673"/>
                <a:gd name="T39" fmla="*/ 56 h 421"/>
                <a:gd name="T40" fmla="*/ 462 w 673"/>
                <a:gd name="T41" fmla="*/ 77 h 421"/>
                <a:gd name="T42" fmla="*/ 483 w 673"/>
                <a:gd name="T43" fmla="*/ 104 h 421"/>
                <a:gd name="T44" fmla="*/ 504 w 673"/>
                <a:gd name="T45" fmla="*/ 132 h 421"/>
                <a:gd name="T46" fmla="*/ 525 w 673"/>
                <a:gd name="T47" fmla="*/ 163 h 421"/>
                <a:gd name="T48" fmla="*/ 546 w 673"/>
                <a:gd name="T49" fmla="*/ 195 h 421"/>
                <a:gd name="T50" fmla="*/ 567 w 673"/>
                <a:gd name="T51" fmla="*/ 230 h 421"/>
                <a:gd name="T52" fmla="*/ 588 w 673"/>
                <a:gd name="T53" fmla="*/ 267 h 421"/>
                <a:gd name="T54" fmla="*/ 630 w 673"/>
                <a:gd name="T55" fmla="*/ 342 h 421"/>
                <a:gd name="T56" fmla="*/ 673 w 673"/>
                <a:gd name="T5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3" h="421">
                  <a:moveTo>
                    <a:pt x="0" y="421"/>
                  </a:moveTo>
                  <a:lnTo>
                    <a:pt x="42" y="342"/>
                  </a:lnTo>
                  <a:lnTo>
                    <a:pt x="84" y="267"/>
                  </a:lnTo>
                  <a:lnTo>
                    <a:pt x="105" y="230"/>
                  </a:lnTo>
                  <a:lnTo>
                    <a:pt x="126" y="195"/>
                  </a:lnTo>
                  <a:lnTo>
                    <a:pt x="147" y="163"/>
                  </a:lnTo>
                  <a:lnTo>
                    <a:pt x="168" y="132"/>
                  </a:lnTo>
                  <a:lnTo>
                    <a:pt x="189" y="104"/>
                  </a:lnTo>
                  <a:lnTo>
                    <a:pt x="210" y="77"/>
                  </a:lnTo>
                  <a:lnTo>
                    <a:pt x="231" y="56"/>
                  </a:lnTo>
                  <a:lnTo>
                    <a:pt x="252" y="37"/>
                  </a:lnTo>
                  <a:lnTo>
                    <a:pt x="273" y="21"/>
                  </a:lnTo>
                  <a:lnTo>
                    <a:pt x="294" y="9"/>
                  </a:lnTo>
                  <a:lnTo>
                    <a:pt x="315" y="2"/>
                  </a:lnTo>
                  <a:lnTo>
                    <a:pt x="336" y="0"/>
                  </a:lnTo>
                  <a:lnTo>
                    <a:pt x="357" y="2"/>
                  </a:lnTo>
                  <a:lnTo>
                    <a:pt x="378" y="9"/>
                  </a:lnTo>
                  <a:lnTo>
                    <a:pt x="399" y="21"/>
                  </a:lnTo>
                  <a:lnTo>
                    <a:pt x="420" y="37"/>
                  </a:lnTo>
                  <a:lnTo>
                    <a:pt x="441" y="56"/>
                  </a:lnTo>
                  <a:lnTo>
                    <a:pt x="462" y="77"/>
                  </a:lnTo>
                  <a:lnTo>
                    <a:pt x="483" y="104"/>
                  </a:lnTo>
                  <a:lnTo>
                    <a:pt x="504" y="132"/>
                  </a:lnTo>
                  <a:lnTo>
                    <a:pt x="525" y="163"/>
                  </a:lnTo>
                  <a:lnTo>
                    <a:pt x="546" y="195"/>
                  </a:lnTo>
                  <a:lnTo>
                    <a:pt x="567" y="230"/>
                  </a:lnTo>
                  <a:lnTo>
                    <a:pt x="588" y="267"/>
                  </a:lnTo>
                  <a:lnTo>
                    <a:pt x="630" y="342"/>
                  </a:lnTo>
                  <a:lnTo>
                    <a:pt x="673" y="421"/>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Oval 60"/>
            <p:cNvSpPr>
              <a:spLocks noChangeArrowheads="1"/>
            </p:cNvSpPr>
            <p:nvPr/>
          </p:nvSpPr>
          <p:spPr bwMode="auto">
            <a:xfrm>
              <a:off x="6397453" y="5565648"/>
              <a:ext cx="301752" cy="30175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118" name="Rectangle 61"/>
            <p:cNvSpPr>
              <a:spLocks noChangeArrowheads="1"/>
            </p:cNvSpPr>
            <p:nvPr/>
          </p:nvSpPr>
          <p:spPr bwMode="auto">
            <a:xfrm>
              <a:off x="5410200" y="4312313"/>
              <a:ext cx="666750" cy="935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62"/>
            <p:cNvSpPr>
              <a:spLocks noChangeArrowheads="1"/>
            </p:cNvSpPr>
            <p:nvPr/>
          </p:nvSpPr>
          <p:spPr bwMode="auto">
            <a:xfrm>
              <a:off x="8248650" y="4304629"/>
              <a:ext cx="666750" cy="935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69"/>
            <p:cNvSpPr>
              <a:spLocks noChangeArrowheads="1"/>
            </p:cNvSpPr>
            <p:nvPr/>
          </p:nvSpPr>
          <p:spPr bwMode="auto">
            <a:xfrm rot="16200000">
              <a:off x="6555201" y="2926199"/>
              <a:ext cx="7359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rPr>
                <a:t>Energy</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27" name="Rectangle 70"/>
            <p:cNvSpPr>
              <a:spLocks noChangeArrowheads="1"/>
            </p:cNvSpPr>
            <p:nvPr/>
          </p:nvSpPr>
          <p:spPr bwMode="auto">
            <a:xfrm rot="17100000">
              <a:off x="6811963" y="3879179"/>
              <a:ext cx="18049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rPr>
                <a:t>harmonic potential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1" name="Oval 60"/>
            <p:cNvSpPr>
              <a:spLocks noChangeArrowheads="1"/>
            </p:cNvSpPr>
            <p:nvPr/>
          </p:nvSpPr>
          <p:spPr bwMode="auto">
            <a:xfrm>
              <a:off x="7027737" y="5561395"/>
              <a:ext cx="301752" cy="30175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cxnSp>
          <p:nvCxnSpPr>
            <p:cNvPr id="182" name="Straight Arrow Connector 181"/>
            <p:cNvCxnSpPr>
              <a:stCxn id="181" idx="6"/>
            </p:cNvCxnSpPr>
            <p:nvPr/>
          </p:nvCxnSpPr>
          <p:spPr bwMode="auto">
            <a:xfrm>
              <a:off x="7329489" y="5712271"/>
              <a:ext cx="453050" cy="0"/>
            </a:xfrm>
            <a:prstGeom prst="straightConnector1">
              <a:avLst/>
            </a:prstGeom>
            <a:solidFill>
              <a:schemeClr val="accent1"/>
            </a:solidFill>
            <a:ln w="38100" cap="flat" cmpd="sng" algn="ctr">
              <a:solidFill>
                <a:schemeClr val="tx1"/>
              </a:solidFill>
              <a:prstDash val="solid"/>
              <a:round/>
              <a:headEnd type="none" w="med" len="med"/>
              <a:tailEnd type="stealth" w="lg" len="lg"/>
            </a:ln>
            <a:effectLst/>
          </p:spPr>
        </p:cxnSp>
      </p:grpSp>
      <p:graphicFrame>
        <p:nvGraphicFramePr>
          <p:cNvPr id="199" name="Object 2"/>
          <p:cNvGraphicFramePr>
            <a:graphicFrameLocks noChangeAspect="1"/>
          </p:cNvGraphicFramePr>
          <p:nvPr>
            <p:extLst>
              <p:ext uri="{D42A27DB-BD31-4B8C-83A1-F6EECF244321}">
                <p14:modId xmlns:p14="http://schemas.microsoft.com/office/powerpoint/2010/main" val="2871743254"/>
              </p:ext>
            </p:extLst>
          </p:nvPr>
        </p:nvGraphicFramePr>
        <p:xfrm>
          <a:off x="804297" y="4513280"/>
          <a:ext cx="6688138" cy="1644650"/>
        </p:xfrm>
        <a:graphic>
          <a:graphicData uri="http://schemas.openxmlformats.org/presentationml/2006/ole">
            <mc:AlternateContent xmlns:mc="http://schemas.openxmlformats.org/markup-compatibility/2006">
              <mc:Choice xmlns:v="urn:schemas-microsoft-com:vml" Requires="v">
                <p:oleObj spid="_x0000_s5126" name="Equation" r:id="rId7" imgW="3708360" imgH="939600" progId="Equation.DSMT4">
                  <p:embed/>
                </p:oleObj>
              </mc:Choice>
              <mc:Fallback>
                <p:oleObj name="Equation" r:id="rId7" imgW="3708360" imgH="939600" progId="Equation.DSMT4">
                  <p:embed/>
                  <p:pic>
                    <p:nvPicPr>
                      <p:cNvPr id="199" name="Object 2"/>
                      <p:cNvPicPr>
                        <a:picLocks noChangeAspect="1" noChangeArrowheads="1"/>
                      </p:cNvPicPr>
                      <p:nvPr/>
                    </p:nvPicPr>
                    <p:blipFill>
                      <a:blip r:embed="rId8"/>
                      <a:srcRect/>
                      <a:stretch>
                        <a:fillRect/>
                      </a:stretch>
                    </p:blipFill>
                    <p:spPr bwMode="auto">
                      <a:xfrm>
                        <a:off x="804297" y="4513280"/>
                        <a:ext cx="6688138" cy="1644650"/>
                      </a:xfrm>
                      <a:prstGeom prst="rect">
                        <a:avLst/>
                      </a:prstGeom>
                      <a:noFill/>
                      <a:extLst/>
                    </p:spPr>
                  </p:pic>
                </p:oleObj>
              </mc:Fallback>
            </mc:AlternateContent>
          </a:graphicData>
        </a:graphic>
      </p:graphicFrame>
    </p:spTree>
    <p:extLst>
      <p:ext uri="{BB962C8B-B14F-4D97-AF65-F5344CB8AC3E}">
        <p14:creationId xmlns:p14="http://schemas.microsoft.com/office/powerpoint/2010/main" val="1701170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03083969"/>
              </p:ext>
            </p:extLst>
          </p:nvPr>
        </p:nvGraphicFramePr>
        <p:xfrm>
          <a:off x="571180" y="1630424"/>
          <a:ext cx="7887020" cy="370840"/>
        </p:xfrm>
        <a:graphic>
          <a:graphicData uri="http://schemas.openxmlformats.org/drawingml/2006/table">
            <a:tbl>
              <a:tblPr firstRow="1" bandRow="1">
                <a:tableStyleId>{306799F8-075E-4A3A-A7F6-7FBC6576F1A4}</a:tableStyleId>
              </a:tblPr>
              <a:tblGrid>
                <a:gridCol w="1577404">
                  <a:extLst>
                    <a:ext uri="{9D8B030D-6E8A-4147-A177-3AD203B41FA5}">
                      <a16:colId xmlns:a16="http://schemas.microsoft.com/office/drawing/2014/main" val="3608981517"/>
                    </a:ext>
                  </a:extLst>
                </a:gridCol>
                <a:gridCol w="1577404">
                  <a:extLst>
                    <a:ext uri="{9D8B030D-6E8A-4147-A177-3AD203B41FA5}">
                      <a16:colId xmlns:a16="http://schemas.microsoft.com/office/drawing/2014/main" val="47474178"/>
                    </a:ext>
                  </a:extLst>
                </a:gridCol>
                <a:gridCol w="1577404">
                  <a:extLst>
                    <a:ext uri="{9D8B030D-6E8A-4147-A177-3AD203B41FA5}">
                      <a16:colId xmlns:a16="http://schemas.microsoft.com/office/drawing/2014/main" val="370663405"/>
                    </a:ext>
                  </a:extLst>
                </a:gridCol>
                <a:gridCol w="1577404">
                  <a:extLst>
                    <a:ext uri="{9D8B030D-6E8A-4147-A177-3AD203B41FA5}">
                      <a16:colId xmlns:a16="http://schemas.microsoft.com/office/drawing/2014/main" val="659043527"/>
                    </a:ext>
                  </a:extLst>
                </a:gridCol>
                <a:gridCol w="1577404">
                  <a:extLst>
                    <a:ext uri="{9D8B030D-6E8A-4147-A177-3AD203B41FA5}">
                      <a16:colId xmlns:a16="http://schemas.microsoft.com/office/drawing/2014/main" val="2358912742"/>
                    </a:ext>
                  </a:extLst>
                </a:gridCol>
              </a:tblGrid>
              <a:tr h="370840">
                <a:tc>
                  <a:txBody>
                    <a:bodyPr/>
                    <a:lstStyle/>
                    <a:p>
                      <a:pPr algn="ctr"/>
                      <a:r>
                        <a:rPr lang="en-US" dirty="0">
                          <a:solidFill>
                            <a:schemeClr val="tx1"/>
                          </a:solidFill>
                        </a:rPr>
                        <a:t>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Material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a:solidFill>
                            <a:schemeClr val="tx1"/>
                          </a:solidFill>
                        </a:rPr>
                        <a:t>T</a:t>
                      </a:r>
                      <a:r>
                        <a:rPr lang="en-US" i="1" baseline="-25000" dirty="0">
                          <a:solidFill>
                            <a:schemeClr val="tx1"/>
                          </a:solidFill>
                        </a:rPr>
                        <a:t>m</a:t>
                      </a:r>
                      <a:r>
                        <a:rPr lang="en-US" i="1" dirty="0">
                          <a:solidFill>
                            <a:schemeClr val="tx1"/>
                          </a:solidFill>
                        </a:rPr>
                        <a:t> </a:t>
                      </a:r>
                      <a:r>
                        <a:rPr lang="en-US" i="0" dirty="0">
                          <a:solidFill>
                            <a:schemeClr val="tx1"/>
                          </a:solidFill>
                        </a:rPr>
                        <a:t>(K)</a:t>
                      </a:r>
                      <a:endParaRPr lang="en-US" i="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a:solidFill>
                            <a:schemeClr val="tx1"/>
                          </a:solidFill>
                        </a:rPr>
                        <a:t>D</a:t>
                      </a:r>
                      <a:r>
                        <a:rPr lang="en-US" i="1" baseline="-25000" dirty="0">
                          <a:solidFill>
                            <a:schemeClr val="tx1"/>
                          </a:solidFill>
                        </a:rPr>
                        <a:t>0</a:t>
                      </a:r>
                      <a:r>
                        <a:rPr lang="en-US" i="0" dirty="0">
                          <a:solidFill>
                            <a:schemeClr val="tx1"/>
                          </a:solidFill>
                        </a:rPr>
                        <a:t> (mm</a:t>
                      </a:r>
                      <a:r>
                        <a:rPr lang="en-US" i="0" baseline="30000" dirty="0">
                          <a:solidFill>
                            <a:schemeClr val="tx1"/>
                          </a:solidFill>
                        </a:rPr>
                        <a:t>2</a:t>
                      </a:r>
                      <a:r>
                        <a:rPr lang="en-US" i="0" dirty="0">
                          <a:solidFill>
                            <a:schemeClr val="tx1"/>
                          </a:solidFill>
                        </a:rPr>
                        <a:t>/s)</a:t>
                      </a:r>
                      <a:endParaRPr lang="en-US" i="1"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i="1" dirty="0">
                          <a:solidFill>
                            <a:schemeClr val="tx1"/>
                          </a:solidFill>
                        </a:rPr>
                        <a:t>E</a:t>
                      </a:r>
                      <a:r>
                        <a:rPr lang="en-US" i="1" baseline="-25000" dirty="0">
                          <a:solidFill>
                            <a:schemeClr val="tx1"/>
                          </a:solidFill>
                        </a:rPr>
                        <a:t>SD</a:t>
                      </a:r>
                      <a:r>
                        <a:rPr lang="en-US" i="0" dirty="0">
                          <a:solidFill>
                            <a:schemeClr val="tx1"/>
                          </a:solidFill>
                        </a:rPr>
                        <a:t> </a:t>
                      </a:r>
                      <a:r>
                        <a:rPr lang="en-US" i="0" dirty="0">
                          <a:solidFill>
                            <a:srgbClr val="FF0000"/>
                          </a:solidFill>
                        </a:rPr>
                        <a:t>(kJ/</a:t>
                      </a:r>
                      <a:r>
                        <a:rPr lang="en-US" i="0" dirty="0" err="1">
                          <a:solidFill>
                            <a:srgbClr val="FF0000"/>
                          </a:solidFill>
                        </a:rPr>
                        <a:t>mol</a:t>
                      </a:r>
                      <a:r>
                        <a:rPr lang="en-US" i="0" dirty="0">
                          <a:solidFill>
                            <a:srgbClr val="FF0000"/>
                          </a:solidFill>
                        </a:rPr>
                        <a:t>)</a:t>
                      </a:r>
                      <a:endParaRPr lang="en-US" i="0" baseline="-250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90162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36276267"/>
              </p:ext>
            </p:extLst>
          </p:nvPr>
        </p:nvGraphicFramePr>
        <p:xfrm>
          <a:off x="571180" y="2001264"/>
          <a:ext cx="7887020" cy="1483360"/>
        </p:xfrm>
        <a:graphic>
          <a:graphicData uri="http://schemas.openxmlformats.org/drawingml/2006/table">
            <a:tbl>
              <a:tblPr bandRow="1">
                <a:tableStyleId>{08FB837D-C827-4EFA-A057-4D05807E0F7C}</a:tableStyleId>
              </a:tblPr>
              <a:tblGrid>
                <a:gridCol w="1577404">
                  <a:extLst>
                    <a:ext uri="{9D8B030D-6E8A-4147-A177-3AD203B41FA5}">
                      <a16:colId xmlns:a16="http://schemas.microsoft.com/office/drawing/2014/main" val="3608981517"/>
                    </a:ext>
                  </a:extLst>
                </a:gridCol>
                <a:gridCol w="1577404">
                  <a:extLst>
                    <a:ext uri="{9D8B030D-6E8A-4147-A177-3AD203B41FA5}">
                      <a16:colId xmlns:a16="http://schemas.microsoft.com/office/drawing/2014/main" val="47474178"/>
                    </a:ext>
                  </a:extLst>
                </a:gridCol>
                <a:gridCol w="1577404">
                  <a:extLst>
                    <a:ext uri="{9D8B030D-6E8A-4147-A177-3AD203B41FA5}">
                      <a16:colId xmlns:a16="http://schemas.microsoft.com/office/drawing/2014/main" val="370663405"/>
                    </a:ext>
                  </a:extLst>
                </a:gridCol>
                <a:gridCol w="1577404">
                  <a:extLst>
                    <a:ext uri="{9D8B030D-6E8A-4147-A177-3AD203B41FA5}">
                      <a16:colId xmlns:a16="http://schemas.microsoft.com/office/drawing/2014/main" val="659043527"/>
                    </a:ext>
                  </a:extLst>
                </a:gridCol>
                <a:gridCol w="1577404">
                  <a:extLst>
                    <a:ext uri="{9D8B030D-6E8A-4147-A177-3AD203B41FA5}">
                      <a16:colId xmlns:a16="http://schemas.microsoft.com/office/drawing/2014/main" val="2358912742"/>
                    </a:ext>
                  </a:extLst>
                </a:gridCol>
              </a:tblGrid>
              <a:tr h="370840">
                <a:tc rowSpan="4">
                  <a:txBody>
                    <a:bodyPr/>
                    <a:lstStyle/>
                    <a:p>
                      <a:pPr algn="ctr"/>
                      <a:r>
                        <a:rPr lang="en-US" dirty="0"/>
                        <a:t>BCC alkali metals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Rb</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312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39.4</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748292"/>
                  </a:ext>
                </a:extLst>
              </a:tr>
              <a:tr h="370840">
                <a:tc vMerge="1">
                  <a:txBody>
                    <a:bodyPr/>
                    <a:lstStyle/>
                    <a:p>
                      <a:pPr algn="ctr"/>
                      <a:endParaRPr lang="en-US">
                        <a:solidFill>
                          <a:schemeClr val="tx1"/>
                        </a:solidFill>
                      </a:endParaRPr>
                    </a:p>
                  </a:txBody>
                  <a:tcPr/>
                </a:tc>
                <a:tc>
                  <a:txBody>
                    <a:bodyPr/>
                    <a:lstStyle/>
                    <a:p>
                      <a:pPr algn="ctr"/>
                      <a:r>
                        <a:rPr lang="en-US" dirty="0"/>
                        <a:t>K</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337</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31</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40.8</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527524"/>
                  </a:ext>
                </a:extLst>
              </a:tr>
              <a:tr h="370840">
                <a:tc vMerge="1">
                  <a:txBody>
                    <a:bodyPr/>
                    <a:lstStyle/>
                    <a:p>
                      <a:pPr algn="ctr"/>
                      <a:endParaRPr lang="en-US">
                        <a:solidFill>
                          <a:schemeClr val="tx1"/>
                        </a:solidFill>
                      </a:endParaRPr>
                    </a:p>
                  </a:txBody>
                  <a:tcPr/>
                </a:tc>
                <a:tc>
                  <a:txBody>
                    <a:bodyPr/>
                    <a:lstStyle/>
                    <a:p>
                      <a:pPr algn="ctr"/>
                      <a:r>
                        <a:rPr lang="en-US" dirty="0"/>
                        <a:t>Na</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371</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24.2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43.8</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306249"/>
                  </a:ext>
                </a:extLst>
              </a:tr>
              <a:tr h="370840">
                <a:tc vMerge="1">
                  <a:txBody>
                    <a:bodyPr/>
                    <a:lstStyle/>
                    <a:p>
                      <a:pPr algn="ctr"/>
                      <a:endParaRPr lang="en-US" dirty="0">
                        <a:solidFill>
                          <a:schemeClr val="tx1"/>
                        </a:solidFill>
                      </a:endParaRPr>
                    </a:p>
                  </a:txBody>
                  <a:tcPr/>
                </a:tc>
                <a:tc>
                  <a:txBody>
                    <a:bodyPr/>
                    <a:lstStyle/>
                    <a:p>
                      <a:pPr algn="ctr"/>
                      <a:r>
                        <a:rPr lang="en-US" dirty="0"/>
                        <a:t>Li</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454</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55.3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571801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4925588"/>
              </p:ext>
            </p:extLst>
          </p:nvPr>
        </p:nvGraphicFramePr>
        <p:xfrm>
          <a:off x="571180" y="3484624"/>
          <a:ext cx="7887020" cy="2225040"/>
        </p:xfrm>
        <a:graphic>
          <a:graphicData uri="http://schemas.openxmlformats.org/drawingml/2006/table">
            <a:tbl>
              <a:tblPr bandRow="1">
                <a:tableStyleId>{775DCB02-9BB8-47FD-8907-85C794F793BA}</a:tableStyleId>
              </a:tblPr>
              <a:tblGrid>
                <a:gridCol w="1577404">
                  <a:extLst>
                    <a:ext uri="{9D8B030D-6E8A-4147-A177-3AD203B41FA5}">
                      <a16:colId xmlns:a16="http://schemas.microsoft.com/office/drawing/2014/main" val="3608981517"/>
                    </a:ext>
                  </a:extLst>
                </a:gridCol>
                <a:gridCol w="1577404">
                  <a:extLst>
                    <a:ext uri="{9D8B030D-6E8A-4147-A177-3AD203B41FA5}">
                      <a16:colId xmlns:a16="http://schemas.microsoft.com/office/drawing/2014/main" val="47474178"/>
                    </a:ext>
                  </a:extLst>
                </a:gridCol>
                <a:gridCol w="1577404">
                  <a:extLst>
                    <a:ext uri="{9D8B030D-6E8A-4147-A177-3AD203B41FA5}">
                      <a16:colId xmlns:a16="http://schemas.microsoft.com/office/drawing/2014/main" val="370663405"/>
                    </a:ext>
                  </a:extLst>
                </a:gridCol>
                <a:gridCol w="1577404">
                  <a:extLst>
                    <a:ext uri="{9D8B030D-6E8A-4147-A177-3AD203B41FA5}">
                      <a16:colId xmlns:a16="http://schemas.microsoft.com/office/drawing/2014/main" val="659043527"/>
                    </a:ext>
                  </a:extLst>
                </a:gridCol>
                <a:gridCol w="1577404">
                  <a:extLst>
                    <a:ext uri="{9D8B030D-6E8A-4147-A177-3AD203B41FA5}">
                      <a16:colId xmlns:a16="http://schemas.microsoft.com/office/drawing/2014/main" val="2358912742"/>
                    </a:ext>
                  </a:extLst>
                </a:gridCol>
              </a:tblGrid>
              <a:tr h="370840">
                <a:tc rowSpan="6">
                  <a:txBody>
                    <a:bodyPr/>
                    <a:lstStyle/>
                    <a:p>
                      <a:pPr algn="ctr"/>
                      <a:r>
                        <a:rPr lang="en-US" dirty="0"/>
                        <a:t>FCC</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Pb</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601</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137</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109.1</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251509"/>
                  </a:ext>
                </a:extLst>
              </a:tr>
              <a:tr h="370840">
                <a:tc vMerge="1">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Al</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933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170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142.0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1168881"/>
                  </a:ext>
                </a:extLst>
              </a:tr>
              <a:tr h="370840">
                <a:tc vMerge="1">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Ag</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1234</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184.6</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72244"/>
                  </a:ext>
                </a:extLst>
              </a:tr>
              <a:tr h="370840">
                <a:tc vMerge="1">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Au</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1336</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10.7</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176.9</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3985747"/>
                  </a:ext>
                </a:extLst>
              </a:tr>
              <a:tr h="370840">
                <a:tc vMerge="1">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Cu</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1356</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31</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200.3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6593632"/>
                  </a:ext>
                </a:extLst>
              </a:tr>
              <a:tr h="370840">
                <a:tc vMerge="1">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Ni</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1726</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190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279.7</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6570597"/>
                  </a:ext>
                </a:extLst>
              </a:tr>
            </a:tbl>
          </a:graphicData>
        </a:graphic>
      </p:graphicFrame>
      <p:sp>
        <p:nvSpPr>
          <p:cNvPr id="5" name="Title 1"/>
          <p:cNvSpPr>
            <a:spLocks noGrp="1"/>
          </p:cNvSpPr>
          <p:nvPr>
            <p:ph type="title"/>
          </p:nvPr>
        </p:nvSpPr>
        <p:spPr>
          <a:xfrm>
            <a:off x="457200" y="457200"/>
            <a:ext cx="8153400" cy="990600"/>
          </a:xfrm>
        </p:spPr>
        <p:txBody>
          <a:bodyPr/>
          <a:lstStyle/>
          <a:p>
            <a:r>
              <a:rPr lang="en-US" sz="2800" dirty="0"/>
              <a:t>Data for substitutional self-diffusion</a:t>
            </a:r>
          </a:p>
        </p:txBody>
      </p:sp>
      <p:sp>
        <p:nvSpPr>
          <p:cNvPr id="7" name="Rectangle 6"/>
          <p:cNvSpPr/>
          <p:nvPr/>
        </p:nvSpPr>
        <p:spPr>
          <a:xfrm>
            <a:off x="4190742" y="5867400"/>
            <a:ext cx="4415376" cy="338554"/>
          </a:xfrm>
          <a:prstGeom prst="rect">
            <a:avLst/>
          </a:prstGeom>
        </p:spPr>
        <p:txBody>
          <a:bodyPr wrap="none">
            <a:spAutoFit/>
          </a:bodyPr>
          <a:lstStyle/>
          <a:p>
            <a:r>
              <a:rPr lang="en-US" sz="1600" dirty="0">
                <a:solidFill>
                  <a:srgbClr val="000000"/>
                </a:solidFill>
              </a:rPr>
              <a:t>Data from </a:t>
            </a:r>
            <a:r>
              <a:rPr lang="en-US" sz="1600" i="1" dirty="0" err="1">
                <a:solidFill>
                  <a:srgbClr val="000000"/>
                </a:solidFill>
              </a:rPr>
              <a:t>Acta</a:t>
            </a:r>
            <a:r>
              <a:rPr lang="en-US" sz="1600" i="1" dirty="0">
                <a:solidFill>
                  <a:srgbClr val="000000"/>
                </a:solidFill>
              </a:rPr>
              <a:t>. Metall. Mater.</a:t>
            </a:r>
            <a:r>
              <a:rPr lang="en-US" sz="1600" dirty="0">
                <a:solidFill>
                  <a:srgbClr val="000000"/>
                </a:solidFill>
              </a:rPr>
              <a:t> </a:t>
            </a:r>
            <a:r>
              <a:rPr lang="en-US" sz="1600" b="1" dirty="0">
                <a:solidFill>
                  <a:srgbClr val="000000"/>
                </a:solidFill>
              </a:rPr>
              <a:t>28</a:t>
            </a:r>
            <a:r>
              <a:rPr lang="en-US" sz="1600" dirty="0">
                <a:solidFill>
                  <a:srgbClr val="000000"/>
                </a:solidFill>
              </a:rPr>
              <a:t>, 1085 (1980)</a:t>
            </a:r>
            <a:endParaRPr lang="en-US" sz="1600" dirty="0"/>
          </a:p>
        </p:txBody>
      </p:sp>
      <p:cxnSp>
        <p:nvCxnSpPr>
          <p:cNvPr id="10" name="Straight Arrow Connector 9"/>
          <p:cNvCxnSpPr/>
          <p:nvPr/>
        </p:nvCxnSpPr>
        <p:spPr bwMode="auto">
          <a:xfrm>
            <a:off x="4038600" y="2186748"/>
            <a:ext cx="0" cy="1143000"/>
          </a:xfrm>
          <a:prstGeom prst="straightConnector1">
            <a:avLst/>
          </a:prstGeom>
          <a:solidFill>
            <a:schemeClr val="accent1"/>
          </a:solidFill>
          <a:ln w="25400" cap="flat" cmpd="sng" algn="ctr">
            <a:solidFill>
              <a:srgbClr val="FF0000"/>
            </a:solidFill>
            <a:prstDash val="solid"/>
            <a:round/>
            <a:headEnd type="none" w="med" len="med"/>
            <a:tailEnd type="stealth" w="lg" len="lg"/>
          </a:ln>
          <a:effectLst/>
        </p:spPr>
      </p:cxnSp>
      <p:cxnSp>
        <p:nvCxnSpPr>
          <p:cNvPr id="11" name="Straight Arrow Connector 10"/>
          <p:cNvCxnSpPr/>
          <p:nvPr/>
        </p:nvCxnSpPr>
        <p:spPr bwMode="auto">
          <a:xfrm>
            <a:off x="7200580" y="2186748"/>
            <a:ext cx="0" cy="1143000"/>
          </a:xfrm>
          <a:prstGeom prst="straightConnector1">
            <a:avLst/>
          </a:prstGeom>
          <a:solidFill>
            <a:schemeClr val="accent1"/>
          </a:solidFill>
          <a:ln w="25400" cap="flat" cmpd="sng" algn="ctr">
            <a:solidFill>
              <a:srgbClr val="FF0000"/>
            </a:solidFill>
            <a:prstDash val="solid"/>
            <a:round/>
            <a:headEnd type="none" w="med" len="med"/>
            <a:tailEnd type="stealth" w="lg" len="lg"/>
          </a:ln>
          <a:effectLst/>
        </p:spPr>
      </p:cxnSp>
      <p:cxnSp>
        <p:nvCxnSpPr>
          <p:cNvPr id="12" name="Straight Arrow Connector 11"/>
          <p:cNvCxnSpPr/>
          <p:nvPr/>
        </p:nvCxnSpPr>
        <p:spPr bwMode="auto">
          <a:xfrm>
            <a:off x="4030276" y="3670044"/>
            <a:ext cx="0" cy="1892556"/>
          </a:xfrm>
          <a:prstGeom prst="straightConnector1">
            <a:avLst/>
          </a:prstGeom>
          <a:solidFill>
            <a:schemeClr val="accent1"/>
          </a:solidFill>
          <a:ln w="25400" cap="flat" cmpd="sng" algn="ctr">
            <a:solidFill>
              <a:srgbClr val="FF0000"/>
            </a:solidFill>
            <a:prstDash val="solid"/>
            <a:round/>
            <a:headEnd type="none" w="med" len="med"/>
            <a:tailEnd type="stealth" w="lg" len="lg"/>
          </a:ln>
          <a:effectLst/>
        </p:spPr>
      </p:cxnSp>
      <p:cxnSp>
        <p:nvCxnSpPr>
          <p:cNvPr id="16" name="Straight Arrow Connector 15"/>
          <p:cNvCxnSpPr/>
          <p:nvPr/>
        </p:nvCxnSpPr>
        <p:spPr bwMode="auto">
          <a:xfrm>
            <a:off x="7195458" y="3670044"/>
            <a:ext cx="0" cy="1892556"/>
          </a:xfrm>
          <a:prstGeom prst="straightConnector1">
            <a:avLst/>
          </a:prstGeom>
          <a:solidFill>
            <a:schemeClr val="accent1"/>
          </a:solidFill>
          <a:ln w="25400" cap="flat" cmpd="sng" algn="ctr">
            <a:solidFill>
              <a:srgbClr val="FF0000"/>
            </a:solidFill>
            <a:prstDash val="solid"/>
            <a:round/>
            <a:headEnd type="none" w="med" len="med"/>
            <a:tailEnd type="stealth" w="lg" len="lg"/>
          </a:ln>
          <a:effectLst/>
        </p:spPr>
      </p:cxnSp>
    </p:spTree>
    <p:extLst>
      <p:ext uri="{BB962C8B-B14F-4D97-AF65-F5344CB8AC3E}">
        <p14:creationId xmlns:p14="http://schemas.microsoft.com/office/powerpoint/2010/main" val="10254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Example: substitutional self-diffusion in gold</a:t>
            </a:r>
          </a:p>
        </p:txBody>
      </p:sp>
      <p:sp>
        <p:nvSpPr>
          <p:cNvPr id="3" name="Content Placeholder 2"/>
          <p:cNvSpPr>
            <a:spLocks noGrp="1"/>
          </p:cNvSpPr>
          <p:nvPr>
            <p:ph idx="1"/>
          </p:nvPr>
        </p:nvSpPr>
        <p:spPr/>
        <p:txBody>
          <a:bodyPr/>
          <a:lstStyle/>
          <a:p>
            <a:pPr marL="0" indent="0">
              <a:buNone/>
            </a:pPr>
            <a:r>
              <a:rPr lang="en-US" sz="2000" dirty="0"/>
              <a:t>A thin layer of radioactive gold is placed on the end of a gold rod. This surface is bonded to another gold crystal and the two are heat treated for 100 h at 920 °C. Estimate the diffusivity of gold.</a:t>
            </a:r>
          </a:p>
        </p:txBody>
      </p:sp>
      <p:grpSp>
        <p:nvGrpSpPr>
          <p:cNvPr id="21" name="Group 20"/>
          <p:cNvGrpSpPr/>
          <p:nvPr/>
        </p:nvGrpSpPr>
        <p:grpSpPr>
          <a:xfrm>
            <a:off x="457199" y="2529968"/>
            <a:ext cx="3164959" cy="1285160"/>
            <a:chOff x="457199" y="2529968"/>
            <a:chExt cx="3164959" cy="1285160"/>
          </a:xfrm>
        </p:grpSpPr>
        <p:graphicFrame>
          <p:nvGraphicFramePr>
            <p:cNvPr id="5" name="Object 2"/>
            <p:cNvGraphicFramePr>
              <a:graphicFrameLocks noChangeAspect="1"/>
            </p:cNvGraphicFramePr>
            <p:nvPr>
              <p:extLst>
                <p:ext uri="{D42A27DB-BD31-4B8C-83A1-F6EECF244321}">
                  <p14:modId xmlns:p14="http://schemas.microsoft.com/office/powerpoint/2010/main" val="671490699"/>
                </p:ext>
              </p:extLst>
            </p:nvPr>
          </p:nvGraphicFramePr>
          <p:xfrm>
            <a:off x="521477" y="2918191"/>
            <a:ext cx="3100681" cy="896937"/>
          </p:xfrm>
          <a:graphic>
            <a:graphicData uri="http://schemas.openxmlformats.org/presentationml/2006/ole">
              <mc:AlternateContent xmlns:mc="http://schemas.openxmlformats.org/markup-compatibility/2006">
                <mc:Choice xmlns:v="urn:schemas-microsoft-com:vml" Requires="v">
                  <p:oleObj spid="_x0000_s4100" name="Equation" r:id="rId4" imgW="1625400" imgH="482400" progId="Equation.DSMT4">
                    <p:embed/>
                  </p:oleObj>
                </mc:Choice>
                <mc:Fallback>
                  <p:oleObj name="Equation" r:id="rId4" imgW="1625400" imgH="482400" progId="Equation.DSMT4">
                    <p:embed/>
                    <p:pic>
                      <p:nvPicPr>
                        <p:cNvPr id="5" name="Object 2"/>
                        <p:cNvPicPr>
                          <a:picLocks noChangeAspect="1" noChangeArrowheads="1"/>
                        </p:cNvPicPr>
                        <p:nvPr/>
                      </p:nvPicPr>
                      <p:blipFill>
                        <a:blip r:embed="rId5"/>
                        <a:srcRect/>
                        <a:stretch>
                          <a:fillRect/>
                        </a:stretch>
                      </p:blipFill>
                      <p:spPr bwMode="auto">
                        <a:xfrm>
                          <a:off x="521477" y="2918191"/>
                          <a:ext cx="3100681" cy="896937"/>
                        </a:xfrm>
                        <a:prstGeom prst="rect">
                          <a:avLst/>
                        </a:prstGeom>
                        <a:noFill/>
                        <a:extLst/>
                      </p:spPr>
                    </p:pic>
                  </p:oleObj>
                </mc:Fallback>
              </mc:AlternateContent>
            </a:graphicData>
          </a:graphic>
        </p:graphicFrame>
        <p:sp>
          <p:nvSpPr>
            <p:cNvPr id="6" name="Rectangle 5"/>
            <p:cNvSpPr/>
            <p:nvPr/>
          </p:nvSpPr>
          <p:spPr>
            <a:xfrm>
              <a:off x="457199" y="2529968"/>
              <a:ext cx="2701573" cy="400110"/>
            </a:xfrm>
            <a:prstGeom prst="rect">
              <a:avLst/>
            </a:prstGeom>
          </p:spPr>
          <p:txBody>
            <a:bodyPr wrap="none">
              <a:spAutoFit/>
            </a:bodyPr>
            <a:lstStyle/>
            <a:p>
              <a:r>
                <a:rPr lang="en-US" sz="2000" dirty="0"/>
                <a:t>Point source diffusion:</a:t>
              </a:r>
            </a:p>
          </p:txBody>
        </p:sp>
      </p:grpSp>
      <p:grpSp>
        <p:nvGrpSpPr>
          <p:cNvPr id="23" name="Group 22"/>
          <p:cNvGrpSpPr/>
          <p:nvPr/>
        </p:nvGrpSpPr>
        <p:grpSpPr>
          <a:xfrm>
            <a:off x="457199" y="3860592"/>
            <a:ext cx="2728103" cy="1322756"/>
            <a:chOff x="457199" y="3860592"/>
            <a:chExt cx="2728103" cy="1322756"/>
          </a:xfrm>
        </p:grpSpPr>
        <p:graphicFrame>
          <p:nvGraphicFramePr>
            <p:cNvPr id="7" name="Object 2"/>
            <p:cNvGraphicFramePr>
              <a:graphicFrameLocks noChangeAspect="1"/>
            </p:cNvGraphicFramePr>
            <p:nvPr>
              <p:extLst>
                <p:ext uri="{D42A27DB-BD31-4B8C-83A1-F6EECF244321}">
                  <p14:modId xmlns:p14="http://schemas.microsoft.com/office/powerpoint/2010/main" val="3474698893"/>
                </p:ext>
              </p:extLst>
            </p:nvPr>
          </p:nvGraphicFramePr>
          <p:xfrm>
            <a:off x="521477" y="4349910"/>
            <a:ext cx="2663825" cy="833438"/>
          </p:xfrm>
          <a:graphic>
            <a:graphicData uri="http://schemas.openxmlformats.org/presentationml/2006/ole">
              <mc:AlternateContent xmlns:mc="http://schemas.openxmlformats.org/markup-compatibility/2006">
                <mc:Choice xmlns:v="urn:schemas-microsoft-com:vml" Requires="v">
                  <p:oleObj spid="_x0000_s4101" name="Equation" r:id="rId6" imgW="1422360" imgH="457200" progId="Equation.DSMT4">
                    <p:embed/>
                  </p:oleObj>
                </mc:Choice>
                <mc:Fallback>
                  <p:oleObj name="Equation" r:id="rId6" imgW="1422360" imgH="457200" progId="Equation.DSMT4">
                    <p:embed/>
                    <p:pic>
                      <p:nvPicPr>
                        <p:cNvPr id="7" name="Object 2"/>
                        <p:cNvPicPr>
                          <a:picLocks noChangeAspect="1" noChangeArrowheads="1"/>
                        </p:cNvPicPr>
                        <p:nvPr/>
                      </p:nvPicPr>
                      <p:blipFill>
                        <a:blip r:embed="rId7"/>
                        <a:srcRect/>
                        <a:stretch>
                          <a:fillRect/>
                        </a:stretch>
                      </p:blipFill>
                      <p:spPr bwMode="auto">
                        <a:xfrm>
                          <a:off x="521477" y="4349910"/>
                          <a:ext cx="2663825" cy="833438"/>
                        </a:xfrm>
                        <a:prstGeom prst="rect">
                          <a:avLst/>
                        </a:prstGeom>
                        <a:noFill/>
                        <a:extLst/>
                      </p:spPr>
                    </p:pic>
                  </p:oleObj>
                </mc:Fallback>
              </mc:AlternateContent>
            </a:graphicData>
          </a:graphic>
        </p:graphicFrame>
        <p:sp>
          <p:nvSpPr>
            <p:cNvPr id="8" name="Rectangle 7"/>
            <p:cNvSpPr/>
            <p:nvPr/>
          </p:nvSpPr>
          <p:spPr>
            <a:xfrm>
              <a:off x="457199" y="3860592"/>
              <a:ext cx="2018694" cy="400110"/>
            </a:xfrm>
            <a:prstGeom prst="rect">
              <a:avLst/>
            </a:prstGeom>
          </p:spPr>
          <p:txBody>
            <a:bodyPr wrap="none">
              <a:spAutoFit/>
            </a:bodyPr>
            <a:lstStyle/>
            <a:p>
              <a:r>
                <a:rPr lang="en-US" sz="2000" dirty="0"/>
                <a:t>Diffusion length:</a:t>
              </a:r>
            </a:p>
          </p:txBody>
        </p:sp>
      </p:grpSp>
      <p:grpSp>
        <p:nvGrpSpPr>
          <p:cNvPr id="24" name="Group 23"/>
          <p:cNvGrpSpPr/>
          <p:nvPr/>
        </p:nvGrpSpPr>
        <p:grpSpPr>
          <a:xfrm>
            <a:off x="457199" y="5331118"/>
            <a:ext cx="4737928" cy="933157"/>
            <a:chOff x="457199" y="5331118"/>
            <a:chExt cx="4737928" cy="933157"/>
          </a:xfrm>
        </p:grpSpPr>
        <p:graphicFrame>
          <p:nvGraphicFramePr>
            <p:cNvPr id="16" name="Object 2"/>
            <p:cNvGraphicFramePr>
              <a:graphicFrameLocks noChangeAspect="1"/>
            </p:cNvGraphicFramePr>
            <p:nvPr>
              <p:extLst>
                <p:ext uri="{D42A27DB-BD31-4B8C-83A1-F6EECF244321}">
                  <p14:modId xmlns:p14="http://schemas.microsoft.com/office/powerpoint/2010/main" val="1842875938"/>
                </p:ext>
              </p:extLst>
            </p:nvPr>
          </p:nvGraphicFramePr>
          <p:xfrm>
            <a:off x="477077" y="5819775"/>
            <a:ext cx="4718050" cy="444500"/>
          </p:xfrm>
          <a:graphic>
            <a:graphicData uri="http://schemas.openxmlformats.org/presentationml/2006/ole">
              <mc:AlternateContent xmlns:mc="http://schemas.openxmlformats.org/markup-compatibility/2006">
                <mc:Choice xmlns:v="urn:schemas-microsoft-com:vml" Requires="v">
                  <p:oleObj spid="_x0000_s4102" name="Equation" r:id="rId8" imgW="2616120" imgH="253800" progId="Equation.DSMT4">
                    <p:embed/>
                  </p:oleObj>
                </mc:Choice>
                <mc:Fallback>
                  <p:oleObj name="Equation" r:id="rId8" imgW="2616120" imgH="253800" progId="Equation.DSMT4">
                    <p:embed/>
                    <p:pic>
                      <p:nvPicPr>
                        <p:cNvPr id="16" name="Object 2"/>
                        <p:cNvPicPr>
                          <a:picLocks noChangeAspect="1" noChangeArrowheads="1"/>
                        </p:cNvPicPr>
                        <p:nvPr/>
                      </p:nvPicPr>
                      <p:blipFill>
                        <a:blip r:embed="rId9"/>
                        <a:srcRect/>
                        <a:stretch>
                          <a:fillRect/>
                        </a:stretch>
                      </p:blipFill>
                      <p:spPr bwMode="auto">
                        <a:xfrm>
                          <a:off x="477077" y="5819775"/>
                          <a:ext cx="4718050" cy="444500"/>
                        </a:xfrm>
                        <a:prstGeom prst="rect">
                          <a:avLst/>
                        </a:prstGeom>
                        <a:noFill/>
                        <a:extLst/>
                      </p:spPr>
                    </p:pic>
                  </p:oleObj>
                </mc:Fallback>
              </mc:AlternateContent>
            </a:graphicData>
          </a:graphic>
        </p:graphicFrame>
        <p:sp>
          <p:nvSpPr>
            <p:cNvPr id="17" name="Rectangle 16"/>
            <p:cNvSpPr/>
            <p:nvPr/>
          </p:nvSpPr>
          <p:spPr>
            <a:xfrm>
              <a:off x="457199" y="5331118"/>
              <a:ext cx="3132589" cy="400110"/>
            </a:xfrm>
            <a:prstGeom prst="rect">
              <a:avLst/>
            </a:prstGeom>
          </p:spPr>
          <p:txBody>
            <a:bodyPr wrap="none">
              <a:spAutoFit/>
            </a:bodyPr>
            <a:lstStyle/>
            <a:p>
              <a:r>
                <a:rPr lang="en-US" sz="2000" dirty="0"/>
                <a:t>Using data from last slide:</a:t>
              </a:r>
            </a:p>
          </p:txBody>
        </p:sp>
      </p:grpSp>
      <p:pic>
        <p:nvPicPr>
          <p:cNvPr id="14" name="Picture 13">
            <a:extLst>
              <a:ext uri="{FF2B5EF4-FFF2-40B4-BE49-F238E27FC236}">
                <a16:creationId xmlns:a16="http://schemas.microsoft.com/office/drawing/2014/main" id="{C7570B12-CD3D-4F48-94C7-7D794F7E44F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 b="-1012"/>
          <a:stretch/>
        </p:blipFill>
        <p:spPr>
          <a:xfrm>
            <a:off x="4232053" y="2657731"/>
            <a:ext cx="4089741" cy="3162044"/>
          </a:xfrm>
          <a:prstGeom prst="rect">
            <a:avLst/>
          </a:prstGeom>
        </p:spPr>
      </p:pic>
    </p:spTree>
    <p:extLst>
      <p:ext uri="{BB962C8B-B14F-4D97-AF65-F5344CB8AC3E}">
        <p14:creationId xmlns:p14="http://schemas.microsoft.com/office/powerpoint/2010/main" val="164624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Vacancy diffusion</a:t>
            </a:r>
          </a:p>
        </p:txBody>
      </p:sp>
      <p:sp>
        <p:nvSpPr>
          <p:cNvPr id="3" name="Content Placeholder 2"/>
          <p:cNvSpPr>
            <a:spLocks noGrp="1"/>
          </p:cNvSpPr>
          <p:nvPr>
            <p:ph idx="1"/>
          </p:nvPr>
        </p:nvSpPr>
        <p:spPr/>
        <p:txBody>
          <a:bodyPr/>
          <a:lstStyle/>
          <a:p>
            <a:pPr>
              <a:spcBef>
                <a:spcPts val="1200"/>
              </a:spcBef>
            </a:pPr>
            <a:r>
              <a:rPr lang="en-US" dirty="0"/>
              <a:t>An atom hopping into a vacancy is equivalent to the </a:t>
            </a:r>
            <a:r>
              <a:rPr lang="en-US"/>
              <a:t>vacancy </a:t>
            </a:r>
            <a:r>
              <a:rPr lang="en-US" smtClean="0"/>
              <a:t>hopping </a:t>
            </a:r>
            <a:r>
              <a:rPr lang="en-US" dirty="0"/>
              <a:t>into that atom’s initial position</a:t>
            </a:r>
          </a:p>
          <a:p>
            <a:pPr>
              <a:spcBef>
                <a:spcPts val="1200"/>
              </a:spcBef>
            </a:pPr>
            <a:r>
              <a:rPr lang="en-US" dirty="0"/>
              <a:t>Frequency of successful </a:t>
            </a:r>
            <a:r>
              <a:rPr lang="en-US" dirty="0">
                <a:solidFill>
                  <a:srgbClr val="FF0000"/>
                </a:solidFill>
              </a:rPr>
              <a:t>vacancy</a:t>
            </a:r>
            <a:r>
              <a:rPr lang="en-US" dirty="0"/>
              <a:t> hops</a:t>
            </a:r>
          </a:p>
          <a:p>
            <a:pPr lvl="1">
              <a:spcBef>
                <a:spcPts val="1200"/>
              </a:spcBef>
              <a:buSzPct val="100000"/>
              <a:buFontTx/>
              <a:buChar char="="/>
            </a:pPr>
            <a:r>
              <a:rPr lang="en-US" dirty="0"/>
              <a:t>Frequency of atomic vibration</a:t>
            </a:r>
          </a:p>
          <a:p>
            <a:pPr lvl="1">
              <a:spcBef>
                <a:spcPts val="1200"/>
              </a:spcBef>
              <a:buSzPct val="100000"/>
              <a:buFont typeface="Arial" panose="020B0604020202020204" pitchFamily="34" charset="0"/>
              <a:buChar char="×"/>
            </a:pPr>
            <a:r>
              <a:rPr lang="en-US" dirty="0"/>
              <a:t>Coordination number</a:t>
            </a:r>
          </a:p>
          <a:p>
            <a:pPr lvl="1">
              <a:spcBef>
                <a:spcPts val="1200"/>
              </a:spcBef>
              <a:buSzPct val="100000"/>
              <a:buFont typeface="Arial" panose="020B0604020202020204" pitchFamily="34" charset="0"/>
              <a:buChar char="×"/>
            </a:pPr>
            <a:r>
              <a:rPr lang="en-US" dirty="0"/>
              <a:t>Probability of having sufficient energy</a:t>
            </a:r>
          </a:p>
        </p:txBody>
      </p:sp>
      <p:graphicFrame>
        <p:nvGraphicFramePr>
          <p:cNvPr id="4" name="Object 2"/>
          <p:cNvGraphicFramePr>
            <a:graphicFrameLocks noChangeAspect="1"/>
          </p:cNvGraphicFramePr>
          <p:nvPr>
            <p:extLst>
              <p:ext uri="{D42A27DB-BD31-4B8C-83A1-F6EECF244321}">
                <p14:modId xmlns:p14="http://schemas.microsoft.com/office/powerpoint/2010/main" val="1244757923"/>
              </p:ext>
            </p:extLst>
          </p:nvPr>
        </p:nvGraphicFramePr>
        <p:xfrm>
          <a:off x="922084" y="4276369"/>
          <a:ext cx="4559300" cy="777875"/>
        </p:xfrm>
        <a:graphic>
          <a:graphicData uri="http://schemas.openxmlformats.org/presentationml/2006/ole">
            <mc:AlternateContent xmlns:mc="http://schemas.openxmlformats.org/markup-compatibility/2006">
              <mc:Choice xmlns:v="urn:schemas-microsoft-com:vml" Requires="v">
                <p:oleObj spid="_x0000_s9219" name="Equation" r:id="rId3" imgW="2527200" imgH="444240" progId="Equation.DSMT4">
                  <p:embed/>
                </p:oleObj>
              </mc:Choice>
              <mc:Fallback>
                <p:oleObj name="Equation" r:id="rId3" imgW="2527200" imgH="444240" progId="Equation.DSMT4">
                  <p:embed/>
                  <p:pic>
                    <p:nvPicPr>
                      <p:cNvPr id="4" name="Object 2"/>
                      <p:cNvPicPr>
                        <a:picLocks noChangeAspect="1" noChangeArrowheads="1"/>
                      </p:cNvPicPr>
                      <p:nvPr/>
                    </p:nvPicPr>
                    <p:blipFill>
                      <a:blip r:embed="rId4"/>
                      <a:srcRect/>
                      <a:stretch>
                        <a:fillRect/>
                      </a:stretch>
                    </p:blipFill>
                    <p:spPr bwMode="auto">
                      <a:xfrm>
                        <a:off x="922084" y="4276369"/>
                        <a:ext cx="4559300" cy="77787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3966283744"/>
              </p:ext>
            </p:extLst>
          </p:nvPr>
        </p:nvGraphicFramePr>
        <p:xfrm>
          <a:off x="922084" y="5276035"/>
          <a:ext cx="939800" cy="400050"/>
        </p:xfrm>
        <a:graphic>
          <a:graphicData uri="http://schemas.openxmlformats.org/presentationml/2006/ole">
            <mc:AlternateContent xmlns:mc="http://schemas.openxmlformats.org/markup-compatibility/2006">
              <mc:Choice xmlns:v="urn:schemas-microsoft-com:vml" Requires="v">
                <p:oleObj spid="_x0000_s9220" name="Equation" r:id="rId5" imgW="520560" imgH="228600" progId="Equation.DSMT4">
                  <p:embed/>
                </p:oleObj>
              </mc:Choice>
              <mc:Fallback>
                <p:oleObj name="Equation" r:id="rId5" imgW="520560" imgH="228600" progId="Equation.DSMT4">
                  <p:embed/>
                  <p:pic>
                    <p:nvPicPr>
                      <p:cNvPr id="5" name="Object 2"/>
                      <p:cNvPicPr>
                        <a:picLocks noChangeAspect="1" noChangeArrowheads="1"/>
                      </p:cNvPicPr>
                      <p:nvPr/>
                    </p:nvPicPr>
                    <p:blipFill>
                      <a:blip r:embed="rId6"/>
                      <a:srcRect/>
                      <a:stretch>
                        <a:fillRect/>
                      </a:stretch>
                    </p:blipFill>
                    <p:spPr bwMode="auto">
                      <a:xfrm>
                        <a:off x="922084" y="5276035"/>
                        <a:ext cx="939800" cy="400050"/>
                      </a:xfrm>
                      <a:prstGeom prst="rect">
                        <a:avLst/>
                      </a:prstGeom>
                      <a:noFill/>
                      <a:extLst/>
                    </p:spPr>
                  </p:pic>
                </p:oleObj>
              </mc:Fallback>
            </mc:AlternateContent>
          </a:graphicData>
        </a:graphic>
      </p:graphicFrame>
      <p:sp>
        <p:nvSpPr>
          <p:cNvPr id="7" name="Rectangle 6"/>
          <p:cNvSpPr/>
          <p:nvPr/>
        </p:nvSpPr>
        <p:spPr>
          <a:xfrm>
            <a:off x="2133601" y="5128778"/>
            <a:ext cx="6172199" cy="707886"/>
          </a:xfrm>
          <a:prstGeom prst="rect">
            <a:avLst/>
          </a:prstGeom>
        </p:spPr>
        <p:txBody>
          <a:bodyPr wrap="square">
            <a:spAutoFit/>
          </a:bodyPr>
          <a:lstStyle/>
          <a:p>
            <a:r>
              <a:rPr lang="en-US" sz="2000" kern="0" dirty="0">
                <a:solidFill>
                  <a:prstClr val="black"/>
                </a:solidFill>
              </a:rPr>
              <a:t>Diffusion of atoms is always accompanied by an opposing vacancy flux (in the lattice reference frame)</a:t>
            </a:r>
            <a:endParaRPr lang="en-US" sz="1600" dirty="0"/>
          </a:p>
        </p:txBody>
      </p:sp>
    </p:spTree>
    <p:extLst>
      <p:ext uri="{BB962C8B-B14F-4D97-AF65-F5344CB8AC3E}">
        <p14:creationId xmlns:p14="http://schemas.microsoft.com/office/powerpoint/2010/main" val="2895165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23787</TotalTime>
  <Words>1087</Words>
  <Application>Microsoft Office PowerPoint</Application>
  <PresentationFormat>On-screen Show (4:3)</PresentationFormat>
  <Paragraphs>230</Paragraphs>
  <Slides>25</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Arial Black</vt:lpstr>
      <vt:lpstr>Calibri</vt:lpstr>
      <vt:lpstr>Symbol</vt:lpstr>
      <vt:lpstr>Times New Roman</vt:lpstr>
      <vt:lpstr>Wingdings</vt:lpstr>
      <vt:lpstr>Pixel</vt:lpstr>
      <vt:lpstr>Equation</vt:lpstr>
      <vt:lpstr>MIT 3.022 Microstructural Evolution in Materials  6: Substitutional Diffusion</vt:lpstr>
      <vt:lpstr>Vacancy mechanism (substitutional diffusion)</vt:lpstr>
      <vt:lpstr>Frequency of successful hops in substitutional diffusion</vt:lpstr>
      <vt:lpstr>Equilibrium vacancy concentration</vt:lpstr>
      <vt:lpstr>Entropy is the cause of imperfection</vt:lpstr>
      <vt:lpstr>Substitutional self-diffusion</vt:lpstr>
      <vt:lpstr>Data for substitutional self-diffusion</vt:lpstr>
      <vt:lpstr>Example: substitutional self-diffusion in gold</vt:lpstr>
      <vt:lpstr>Vacancy diffusion</vt:lpstr>
      <vt:lpstr>Interdiffusion in binary alloys</vt:lpstr>
      <vt:lpstr>Re-examine the Fick’s 1st law</vt:lpstr>
      <vt:lpstr>Vacancy diffusion in a binary system</vt:lpstr>
      <vt:lpstr>Sources and sinks of vacancy</vt:lpstr>
      <vt:lpstr>Dislocation motion and crystal plane growth/removal</vt:lpstr>
      <vt:lpstr>The Kirkendall effect</vt:lpstr>
      <vt:lpstr>Kirkendall effect in nanomaterial synthesis</vt:lpstr>
      <vt:lpstr>Convective flow: motion of crystal planes</vt:lpstr>
      <vt:lpstr>Diffusion in the laboratory reference frame</vt:lpstr>
      <vt:lpstr>Interdiffusion in ionic solids</vt:lpstr>
      <vt:lpstr>Summary</vt:lpstr>
      <vt:lpstr>In a diffusion pair where DA &lt; DB</vt:lpstr>
      <vt:lpstr>List of symbols</vt:lpstr>
      <vt:lpstr>List of symbols</vt:lpstr>
      <vt:lpstr>List of symbols</vt:lpstr>
      <vt:lpstr>List of symbols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JJ HU</cp:lastModifiedBy>
  <cp:revision>3084</cp:revision>
  <dcterms:created xsi:type="dcterms:W3CDTF">2006-08-16T00:00:00Z</dcterms:created>
  <dcterms:modified xsi:type="dcterms:W3CDTF">2019-03-06T20:52:40Z</dcterms:modified>
</cp:coreProperties>
</file>