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284" r:id="rId6"/>
    <p:sldId id="286" r:id="rId7"/>
    <p:sldId id="285" r:id="rId8"/>
    <p:sldId id="287" r:id="rId9"/>
    <p:sldId id="288" r:id="rId10"/>
    <p:sldId id="291" r:id="rId11"/>
    <p:sldId id="293" r:id="rId12"/>
    <p:sldId id="290" r:id="rId13"/>
    <p:sldId id="292" r:id="rId14"/>
    <p:sldId id="309" r:id="rId15"/>
    <p:sldId id="310" r:id="rId16"/>
    <p:sldId id="294" r:id="rId17"/>
    <p:sldId id="295" r:id="rId18"/>
    <p:sldId id="302" r:id="rId19"/>
    <p:sldId id="296" r:id="rId20"/>
    <p:sldId id="297" r:id="rId21"/>
    <p:sldId id="308" r:id="rId22"/>
    <p:sldId id="299" r:id="rId23"/>
    <p:sldId id="300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006600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3911" autoAdjust="0"/>
  </p:normalViewPr>
  <p:slideViewPr>
    <p:cSldViewPr>
      <p:cViewPr varScale="1">
        <p:scale>
          <a:sx n="124" d="100"/>
          <a:sy n="124" d="100"/>
        </p:scale>
        <p:origin x="1821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5C2CCF14-EB69-4866-AC1F-577E6963E93F}"/>
    <pc:docChg chg="undo custSel addSld modSld">
      <pc:chgData name="" userId="f9cbafaa3520ff22" providerId="LiveId" clId="{5C2CCF14-EB69-4866-AC1F-577E6963E93F}" dt="2021-04-11T15:59:27.749" v="452" actId="20577"/>
      <pc:docMkLst>
        <pc:docMk/>
      </pc:docMkLst>
      <pc:sldChg chg="modNotesTx">
        <pc:chgData name="" userId="f9cbafaa3520ff22" providerId="LiveId" clId="{5C2CCF14-EB69-4866-AC1F-577E6963E93F}" dt="2021-04-11T15:59:27.749" v="452" actId="20577"/>
        <pc:sldMkLst>
          <pc:docMk/>
          <pc:sldMk cId="4181837673" sldId="308"/>
        </pc:sldMkLst>
      </pc:sldChg>
      <pc:sldChg chg="addSp delSp modSp delAnim modNotesTx">
        <pc:chgData name="" userId="f9cbafaa3520ff22" providerId="LiveId" clId="{5C2CCF14-EB69-4866-AC1F-577E6963E93F}" dt="2021-04-06T20:35:31.900" v="57" actId="1037"/>
        <pc:sldMkLst>
          <pc:docMk/>
          <pc:sldMk cId="654044986" sldId="309"/>
        </pc:sldMkLst>
        <pc:spChg chg="del">
          <ac:chgData name="" userId="f9cbafaa3520ff22" providerId="LiveId" clId="{5C2CCF14-EB69-4866-AC1F-577E6963E93F}" dt="2021-04-06T20:31:56.236" v="0" actId="478"/>
          <ac:spMkLst>
            <pc:docMk/>
            <pc:sldMk cId="654044986" sldId="309"/>
            <ac:spMk id="6" creationId="{9BDE7CAA-E727-4DDE-A3BF-ACA5AE82F2F4}"/>
          </ac:spMkLst>
        </pc:spChg>
        <pc:spChg chg="mod">
          <ac:chgData name="" userId="f9cbafaa3520ff22" providerId="LiveId" clId="{5C2CCF14-EB69-4866-AC1F-577E6963E93F}" dt="2021-04-06T20:35:31.900" v="57" actId="1037"/>
          <ac:spMkLst>
            <pc:docMk/>
            <pc:sldMk cId="654044986" sldId="309"/>
            <ac:spMk id="8" creationId="{00000000-0000-0000-0000-000000000000}"/>
          </ac:spMkLst>
        </pc:spChg>
        <pc:spChg chg="del">
          <ac:chgData name="" userId="f9cbafaa3520ff22" providerId="LiveId" clId="{5C2CCF14-EB69-4866-AC1F-577E6963E93F}" dt="2021-04-06T20:31:56.236" v="0" actId="478"/>
          <ac:spMkLst>
            <pc:docMk/>
            <pc:sldMk cId="654044986" sldId="309"/>
            <ac:spMk id="12" creationId="{25E3163C-1C78-475B-B69B-684D502D257A}"/>
          </ac:spMkLst>
        </pc:spChg>
        <pc:spChg chg="del mod">
          <ac:chgData name="" userId="f9cbafaa3520ff22" providerId="LiveId" clId="{5C2CCF14-EB69-4866-AC1F-577E6963E93F}" dt="2021-04-06T20:32:37.812" v="17" actId="478"/>
          <ac:spMkLst>
            <pc:docMk/>
            <pc:sldMk cId="654044986" sldId="309"/>
            <ac:spMk id="13" creationId="{CBF11240-9D27-4588-B511-20EA37892B6D}"/>
          </ac:spMkLst>
        </pc:spChg>
        <pc:picChg chg="del">
          <ac:chgData name="" userId="f9cbafaa3520ff22" providerId="LiveId" clId="{5C2CCF14-EB69-4866-AC1F-577E6963E93F}" dt="2021-04-06T20:31:57.005" v="1" actId="478"/>
          <ac:picMkLst>
            <pc:docMk/>
            <pc:sldMk cId="654044986" sldId="309"/>
            <ac:picMk id="7" creationId="{F1B7B6A5-E026-4E97-858E-769B63C4E18C}"/>
          </ac:picMkLst>
        </pc:picChg>
        <pc:picChg chg="add mod ord modCrop">
          <ac:chgData name="" userId="f9cbafaa3520ff22" providerId="LiveId" clId="{5C2CCF14-EB69-4866-AC1F-577E6963E93F}" dt="2021-04-06T20:35:17.234" v="56" actId="1037"/>
          <ac:picMkLst>
            <pc:docMk/>
            <pc:sldMk cId="654044986" sldId="309"/>
            <ac:picMk id="14338" creationId="{014540E4-E0F2-4B10-9F97-00A3C2F42F31}"/>
          </ac:picMkLst>
        </pc:picChg>
        <pc:picChg chg="del">
          <ac:chgData name="" userId="f9cbafaa3520ff22" providerId="LiveId" clId="{5C2CCF14-EB69-4866-AC1F-577E6963E93F}" dt="2021-04-06T20:31:56.236" v="0" actId="478"/>
          <ac:picMkLst>
            <pc:docMk/>
            <pc:sldMk cId="654044986" sldId="309"/>
            <ac:picMk id="14342" creationId="{307B6CFF-EB10-4C18-9F2A-5634304DA292}"/>
          </ac:picMkLst>
        </pc:picChg>
        <pc:picChg chg="del">
          <ac:chgData name="" userId="f9cbafaa3520ff22" providerId="LiveId" clId="{5C2CCF14-EB69-4866-AC1F-577E6963E93F}" dt="2021-04-06T20:31:56.236" v="0" actId="478"/>
          <ac:picMkLst>
            <pc:docMk/>
            <pc:sldMk cId="654044986" sldId="309"/>
            <ac:picMk id="14344" creationId="{D0694D90-6242-41B4-9EE3-0E3974C77315}"/>
          </ac:picMkLst>
        </pc:picChg>
        <pc:picChg chg="del">
          <ac:chgData name="" userId="f9cbafaa3520ff22" providerId="LiveId" clId="{5C2CCF14-EB69-4866-AC1F-577E6963E93F}" dt="2021-04-06T20:31:56.236" v="0" actId="478"/>
          <ac:picMkLst>
            <pc:docMk/>
            <pc:sldMk cId="654044986" sldId="309"/>
            <ac:picMk id="14346" creationId="{3D2813E6-9AF5-4B21-AC8B-FDD99D68F6A9}"/>
          </ac:picMkLst>
        </pc:picChg>
      </pc:sldChg>
      <pc:sldChg chg="addSp delSp modSp add">
        <pc:chgData name="" userId="f9cbafaa3520ff22" providerId="LiveId" clId="{5C2CCF14-EB69-4866-AC1F-577E6963E93F}" dt="2021-04-06T21:27:00.876" v="403" actId="1036"/>
        <pc:sldMkLst>
          <pc:docMk/>
          <pc:sldMk cId="4149123408" sldId="310"/>
        </pc:sldMkLst>
        <pc:spChg chg="mod">
          <ac:chgData name="" userId="f9cbafaa3520ff22" providerId="LiveId" clId="{5C2CCF14-EB69-4866-AC1F-577E6963E93F}" dt="2021-04-06T20:52:25.722" v="254" actId="255"/>
          <ac:spMkLst>
            <pc:docMk/>
            <pc:sldMk cId="4149123408" sldId="310"/>
            <ac:spMk id="2" creationId="{00000000-0000-0000-0000-000000000000}"/>
          </ac:spMkLst>
        </pc:spChg>
        <pc:spChg chg="add del">
          <ac:chgData name="" userId="f9cbafaa3520ff22" providerId="LiveId" clId="{5C2CCF14-EB69-4866-AC1F-577E6963E93F}" dt="2021-04-06T20:40:17.329" v="130"/>
          <ac:spMkLst>
            <pc:docMk/>
            <pc:sldMk cId="4149123408" sldId="310"/>
            <ac:spMk id="4" creationId="{164626D0-44D2-4781-8E39-7A15C8827759}"/>
          </ac:spMkLst>
        </pc:spChg>
        <pc:spChg chg="mod ord">
          <ac:chgData name="" userId="f9cbafaa3520ff22" providerId="LiveId" clId="{5C2CCF14-EB69-4866-AC1F-577E6963E93F}" dt="2021-04-06T21:27:00.876" v="403" actId="1036"/>
          <ac:spMkLst>
            <pc:docMk/>
            <pc:sldMk cId="4149123408" sldId="310"/>
            <ac:spMk id="8" creationId="{00000000-0000-0000-0000-000000000000}"/>
          </ac:spMkLst>
        </pc:spChg>
        <pc:spChg chg="add mod">
          <ac:chgData name="" userId="f9cbafaa3520ff22" providerId="LiveId" clId="{5C2CCF14-EB69-4866-AC1F-577E6963E93F}" dt="2021-04-06T21:27:00.876" v="403" actId="1036"/>
          <ac:spMkLst>
            <pc:docMk/>
            <pc:sldMk cId="4149123408" sldId="310"/>
            <ac:spMk id="9" creationId="{4E3FC42F-0E51-40B2-9020-FBFDBB6FF729}"/>
          </ac:spMkLst>
        </pc:spChg>
        <pc:picChg chg="add del mod">
          <ac:chgData name="" userId="f9cbafaa3520ff22" providerId="LiveId" clId="{5C2CCF14-EB69-4866-AC1F-577E6963E93F}" dt="2021-04-06T20:46:34.147" v="141" actId="478"/>
          <ac:picMkLst>
            <pc:docMk/>
            <pc:sldMk cId="4149123408" sldId="310"/>
            <ac:picMk id="5" creationId="{64352588-0057-45FC-9B69-BD72CA060D98}"/>
          </ac:picMkLst>
        </pc:picChg>
        <pc:picChg chg="del">
          <ac:chgData name="" userId="f9cbafaa3520ff22" providerId="LiveId" clId="{5C2CCF14-EB69-4866-AC1F-577E6963E93F}" dt="2021-04-06T20:37:13.486" v="59" actId="478"/>
          <ac:picMkLst>
            <pc:docMk/>
            <pc:sldMk cId="4149123408" sldId="310"/>
            <ac:picMk id="14338" creationId="{014540E4-E0F2-4B10-9F97-00A3C2F42F31}"/>
          </ac:picMkLst>
        </pc:picChg>
        <pc:picChg chg="add mod modCrop">
          <ac:chgData name="" userId="f9cbafaa3520ff22" providerId="LiveId" clId="{5C2CCF14-EB69-4866-AC1F-577E6963E93F}" dt="2021-04-06T20:59:42.045" v="262" actId="1037"/>
          <ac:picMkLst>
            <pc:docMk/>
            <pc:sldMk cId="4149123408" sldId="310"/>
            <ac:picMk id="15364" creationId="{1E26DBE5-13AC-4EC4-99BE-EDF430406D75}"/>
          </ac:picMkLst>
        </pc:picChg>
      </pc:sldChg>
    </pc:docChg>
  </pc:docChgLst>
  <pc:docChgLst>
    <pc:chgData name="JJ HU" userId="f9cbafaa3520ff22" providerId="LiveId" clId="{76AE4C68-4238-445D-9D0E-2438966A1D05}"/>
    <pc:docChg chg="modSld">
      <pc:chgData name="JJ HU" userId="f9cbafaa3520ff22" providerId="LiveId" clId="{76AE4C68-4238-445D-9D0E-2438966A1D05}" dt="2025-03-30T20:23:05.137" v="0" actId="20577"/>
      <pc:docMkLst>
        <pc:docMk/>
      </pc:docMkLst>
      <pc:sldChg chg="modSp mod">
        <pc:chgData name="JJ HU" userId="f9cbafaa3520ff22" providerId="LiveId" clId="{76AE4C68-4238-445D-9D0E-2438966A1D05}" dt="2025-03-30T20:23:05.137" v="0" actId="20577"/>
        <pc:sldMkLst>
          <pc:docMk/>
          <pc:sldMk cId="1180066859" sldId="296"/>
        </pc:sldMkLst>
        <pc:spChg chg="mod">
          <ac:chgData name="JJ HU" userId="f9cbafaa3520ff22" providerId="LiveId" clId="{76AE4C68-4238-445D-9D0E-2438966A1D05}" dt="2025-03-30T20:23:05.137" v="0" actId="20577"/>
          <ac:spMkLst>
            <pc:docMk/>
            <pc:sldMk cId="1180066859" sldId="296"/>
            <ac:spMk id="5" creationId="{00000000-0000-0000-0000-000000000000}"/>
          </ac:spMkLst>
        </pc:spChg>
      </pc:sldChg>
    </pc:docChg>
  </pc:docChgLst>
  <pc:docChgLst>
    <pc:chgData name="JJ HU" userId="f9cbafaa3520ff22" providerId="LiveId" clId="{6C4DEABD-3FE2-4216-9DDA-53610261B91E}"/>
    <pc:docChg chg="modSld">
      <pc:chgData name="JJ HU" userId="f9cbafaa3520ff22" providerId="LiveId" clId="{6C4DEABD-3FE2-4216-9DDA-53610261B91E}" dt="2024-03-13T03:33:12.585" v="0" actId="20577"/>
      <pc:docMkLst>
        <pc:docMk/>
      </pc:docMkLst>
      <pc:sldChg chg="modSp mod">
        <pc:chgData name="JJ HU" userId="f9cbafaa3520ff22" providerId="LiveId" clId="{6C4DEABD-3FE2-4216-9DDA-53610261B91E}" dt="2024-03-13T03:33:12.585" v="0" actId="20577"/>
        <pc:sldMkLst>
          <pc:docMk/>
          <pc:sldMk cId="2679517564" sldId="281"/>
        </pc:sldMkLst>
        <pc:spChg chg="mod">
          <ac:chgData name="JJ HU" userId="f9cbafaa3520ff22" providerId="LiveId" clId="{6C4DEABD-3FE2-4216-9DDA-53610261B91E}" dt="2024-03-13T03:33:12.585" v="0" actId="20577"/>
          <ac:spMkLst>
            <pc:docMk/>
            <pc:sldMk cId="2679517564" sldId="28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</a:t>
            </a:r>
            <a:r>
              <a:rPr lang="en-US" baseline="0" dirty="0"/>
              <a:t> the symbol v for velocity is bold and is different from the hopping frequency Nu</a:t>
            </a:r>
          </a:p>
          <a:p>
            <a:r>
              <a:rPr lang="en-US" baseline="0" dirty="0"/>
              <a:t>The ½ factor signifies bidirectional hopping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8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 conductivity represents the limiting high value when all ion motions are conductive (oscillating locally), and this is reduced by the Boltzmann probability in the case of DC ionic conductivity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glasses are more conductive than their crystalline counterparts and some are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8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measurement of mobility edge: https://www.nature.com/articles/nphys3339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71A618-394D-4ADB-B782-8AA92C28FB37}" type="datetime1">
              <a:rPr lang="en-US" smtClean="0"/>
              <a:t>3/30/2025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5C6286-2687-4DBD-A903-872D578DCF73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5A2D90-9F66-42D1-9654-9F841FA1B83B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7F8B038-F89D-4B51-A3CC-540DBF155C5B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462F3FA-CF56-476F-9101-4F5661B8B00C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547071-E119-42F0-966E-2E4776D2A495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229AA7-53AF-474F-A59B-6FE357E34419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8E6CFAE-53C3-4957-AF90-6B4A22F8454C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677528A-43C5-4CEB-92FD-B1BD7D5BE8BC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09FD89-32F0-45FC-A4D5-8EB68DEF6D65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7242FC-1520-4659-9346-D8850763DE97}" type="datetime1">
              <a:rPr lang="en-US" smtClean="0"/>
              <a:t>3/30/2025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50A69D07-AB0F-4CB4-B146-8CBCFA061665}" type="datetime1">
              <a:rPr lang="en-US" smtClean="0"/>
              <a:t>3/30/2025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OPh3QPiE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26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8674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11: Electrical and Transport Properties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dependence of ionic conductivity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0411"/>
            <a:ext cx="6934200" cy="468121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44045"/>
              </p:ext>
            </p:extLst>
          </p:nvPr>
        </p:nvGraphicFramePr>
        <p:xfrm>
          <a:off x="1981200" y="4478556"/>
          <a:ext cx="26590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78556"/>
                        <a:ext cx="2659063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2269222" y="2813042"/>
            <a:ext cx="76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031222" y="2813042"/>
            <a:ext cx="0" cy="4171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95579"/>
              </p:ext>
            </p:extLst>
          </p:nvPr>
        </p:nvGraphicFramePr>
        <p:xfrm>
          <a:off x="3124200" y="2734811"/>
          <a:ext cx="1404464" cy="63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31640" progId="Equation.DSMT4">
                  <p:embed/>
                </p:oleObj>
              </mc:Choice>
              <mc:Fallback>
                <p:oleObj name="Equation" r:id="rId5" imgW="88884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34811"/>
                        <a:ext cx="1404464" cy="638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3747" y="5820327"/>
            <a:ext cx="231640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1/T (× 1,000) (K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34000" y="2607578"/>
            <a:ext cx="2895600" cy="146046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Dispersion of activation energy in amorphous solids leads to slight non-Arrhenius behavior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2617" y="6036285"/>
            <a:ext cx="2640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Phys. Rev. Lett.</a:t>
            </a:r>
            <a:r>
              <a:rPr lang="en-US" sz="1200" dirty="0"/>
              <a:t> </a:t>
            </a:r>
            <a:r>
              <a:rPr lang="en-US" sz="1200" b="1" dirty="0"/>
              <a:t>109</a:t>
            </a:r>
            <a:r>
              <a:rPr lang="en-US" sz="1200" dirty="0"/>
              <a:t>, 075901 (2012)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conductivity in soda-lime glass</a:t>
            </a:r>
          </a:p>
        </p:txBody>
      </p:sp>
      <p:pic>
        <p:nvPicPr>
          <p:cNvPr id="6" name="IFOPh3QPi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567" y="1744211"/>
            <a:ext cx="7984222" cy="4491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43714"/>
              </p:ext>
            </p:extLst>
          </p:nvPr>
        </p:nvGraphicFramePr>
        <p:xfrm>
          <a:off x="521589" y="1516063"/>
          <a:ext cx="53435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800" imgH="507960" progId="Equation.DSMT4">
                  <p:embed/>
                </p:oleObj>
              </mc:Choice>
              <mc:Fallback>
                <p:oleObj name="Equation" r:id="rId3" imgW="2755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89" y="1516063"/>
                        <a:ext cx="53435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ionic conductivity limit in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8611"/>
            <a:ext cx="4114800" cy="3124200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∞,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dirty="0"/>
              <a:t> →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baseline="-25000" dirty="0">
                <a:latin typeface="Symbol" panose="05050102010706020507" pitchFamily="18" charset="2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Extrapolation of the </a:t>
            </a:r>
            <a:r>
              <a:rPr lang="en-US" dirty="0">
                <a:latin typeface="Arial" charset="0"/>
              </a:rPr>
              <a:t>Arrhenius plot</a:t>
            </a:r>
            <a:r>
              <a:rPr lang="en-US" dirty="0"/>
              <a:t> agrees with infrared spectroscopic measurements in ionic liquids (molten salts)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9" y="2582250"/>
            <a:ext cx="3600470" cy="3861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6000" y="167322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Note that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baseline="-25000" dirty="0">
                <a:latin typeface="Symbol" panose="05050102010706020507" pitchFamily="18" charset="2"/>
              </a:rPr>
              <a:t>0</a:t>
            </a:r>
            <a:r>
              <a:rPr lang="en-US" dirty="0">
                <a:latin typeface="Arial" charset="0"/>
              </a:rPr>
              <a:t> has a unit of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err="1">
                <a:latin typeface="Arial" charset="0"/>
              </a:rPr>
              <a:t>cm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err="1">
                <a:latin typeface="Arial" charset="0"/>
              </a:rPr>
              <a:t>K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389" y="5295090"/>
            <a:ext cx="3345275" cy="587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400" i="1" dirty="0"/>
              <a:t>Solid State Ionics</a:t>
            </a:r>
            <a:r>
              <a:rPr lang="en-US" sz="1400" dirty="0"/>
              <a:t> </a:t>
            </a:r>
            <a:r>
              <a:rPr lang="en-US" sz="1400" b="1" dirty="0"/>
              <a:t>18&amp;19</a:t>
            </a:r>
            <a:r>
              <a:rPr lang="en-US" sz="1400" dirty="0"/>
              <a:t>, 72 (1986)</a:t>
            </a:r>
          </a:p>
          <a:p>
            <a:pPr>
              <a:spcAft>
                <a:spcPts val="500"/>
              </a:spcAft>
            </a:pPr>
            <a:r>
              <a:rPr lang="en-US" sz="1400" i="1" dirty="0" err="1"/>
              <a:t>Annu</a:t>
            </a:r>
            <a:r>
              <a:rPr lang="en-US" sz="1400" i="1" dirty="0"/>
              <a:t>. Rev. Phys. Chem.</a:t>
            </a:r>
            <a:r>
              <a:rPr lang="en-US" sz="1400" dirty="0"/>
              <a:t> </a:t>
            </a:r>
            <a:r>
              <a:rPr lang="en-US" sz="1400" b="1" dirty="0"/>
              <a:t>43</a:t>
            </a:r>
            <a:r>
              <a:rPr lang="en-US" sz="1400" dirty="0"/>
              <a:t>, 693 (1992)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ion conductors / superionic conductors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5" y="1631619"/>
            <a:ext cx="6610088" cy="4692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6159611"/>
            <a:ext cx="2305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Mater.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759 (2013)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ontiers | Emerging Role of Non-crystalline Electrolytes in Solid-State  Battery Research | Energy Research">
            <a:extLst>
              <a:ext uri="{FF2B5EF4-FFF2-40B4-BE49-F238E27FC236}">
                <a16:creationId xmlns:a16="http://schemas.microsoft.com/office/drawing/2014/main" id="{014540E4-E0F2-4B10-9F97-00A3C2F4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4571"/>
          <a:stretch/>
        </p:blipFill>
        <p:spPr bwMode="auto">
          <a:xfrm>
            <a:off x="895989" y="1591850"/>
            <a:ext cx="7162800" cy="452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Solid-state battery based on glass electrolytes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0081" y="6093023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Front. Energy Res.</a:t>
            </a:r>
            <a:r>
              <a:rPr lang="en-US" sz="1400" dirty="0"/>
              <a:t> </a:t>
            </a:r>
            <a:r>
              <a:rPr lang="en-US" sz="1400" b="1" dirty="0"/>
              <a:t>8</a:t>
            </a:r>
            <a:r>
              <a:rPr lang="en-US" sz="1400" dirty="0"/>
              <a:t>, 218 (2020)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40230" y="6303656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4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685800"/>
          </a:xfrm>
        </p:spPr>
        <p:txBody>
          <a:bodyPr/>
          <a:lstStyle/>
          <a:p>
            <a:r>
              <a:rPr lang="en-US" dirty="0"/>
              <a:t>Resistive switching in amorphous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40230" y="6303656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364" name="Picture 4" descr="Fig. 1">
            <a:extLst>
              <a:ext uri="{FF2B5EF4-FFF2-40B4-BE49-F238E27FC236}">
                <a16:creationId xmlns:a16="http://schemas.microsoft.com/office/drawing/2014/main" id="{1E26DBE5-13AC-4EC4-99BE-EDF430406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73264" y="1600200"/>
            <a:ext cx="5597848" cy="4688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81194" y="4512961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Nat. Rev. Mater.</a:t>
            </a:r>
            <a:r>
              <a:rPr lang="en-US" sz="1400" dirty="0"/>
              <a:t> </a:t>
            </a:r>
            <a:r>
              <a:rPr lang="en-US" sz="1400" b="1" dirty="0"/>
              <a:t>5</a:t>
            </a:r>
            <a:r>
              <a:rPr lang="en-US" sz="1400" dirty="0"/>
              <a:t>, 173 (2020)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4E3FC42F-0E51-40B2-9020-FBFDBB6FF729}"/>
              </a:ext>
            </a:extLst>
          </p:cNvPr>
          <p:cNvSpPr/>
          <p:nvPr/>
        </p:nvSpPr>
        <p:spPr bwMode="auto">
          <a:xfrm>
            <a:off x="6514494" y="2912761"/>
            <a:ext cx="2133600" cy="143095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Conductive filament created by r</a:t>
            </a: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edox reaction of ions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2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Band structures in defect-free crystalline solids</a:t>
            </a:r>
          </a:p>
        </p:txBody>
      </p:sp>
      <p:pic>
        <p:nvPicPr>
          <p:cNvPr id="4" name="Picture 6" descr="perp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1" y="1714500"/>
            <a:ext cx="4724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11" y="1714500"/>
            <a:ext cx="236220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erpo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1" y="1714500"/>
            <a:ext cx="4725988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11" y="1716088"/>
            <a:ext cx="2359025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86411" y="1714501"/>
            <a:ext cx="5334000" cy="2095500"/>
            <a:chOff x="480" y="1080"/>
            <a:chExt cx="3360" cy="1320"/>
          </a:xfrm>
        </p:grpSpPr>
        <p:pic>
          <p:nvPicPr>
            <p:cNvPr id="9" name="Picture 10" descr="perpot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80"/>
              <a:ext cx="2977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696" y="1584"/>
              <a:ext cx="144" cy="144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2832" y="1392"/>
              <a:ext cx="864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 flipV="1">
              <a:off x="3168" y="1584"/>
              <a:ext cx="528" cy="4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604679" y="4287766"/>
            <a:ext cx="7187175" cy="17320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marR="0" indent="-344488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All electronic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states are labeled with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real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Bloch wave vectors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signaling translational symmetry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All electronic states are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extended states</a:t>
            </a:r>
          </a:p>
          <a:p>
            <a:pPr marL="461963" marR="0" indent="-344488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extended states exist in the band gap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Band structures in defect-free crystalline solids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/>
          <a:stretch/>
        </p:blipFill>
        <p:spPr>
          <a:xfrm>
            <a:off x="566957" y="1608515"/>
            <a:ext cx="7326292" cy="347094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609600" y="5295624"/>
            <a:ext cx="7772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In the band gap,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wave equation solutions have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complex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wave vectors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1159" y="6121940"/>
            <a:ext cx="3929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Kittel, </a:t>
            </a:r>
            <a:r>
              <a:rPr lang="en-US" sz="1400" i="1" dirty="0"/>
              <a:t>Introduction to Solid State Physics</a:t>
            </a:r>
            <a:r>
              <a:rPr lang="en-US" sz="1400" dirty="0"/>
              <a:t>, Ch. 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8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Localization criterion: sufficiently large </a:t>
            </a:r>
            <a:r>
              <a:rPr lang="en-US" i="1" dirty="0"/>
              <a:t>V</a:t>
            </a:r>
            <a:r>
              <a:rPr lang="en-US" i="1" baseline="-25000" dirty="0"/>
              <a:t>0</a:t>
            </a:r>
            <a:r>
              <a:rPr lang="en-US" dirty="0"/>
              <a:t> / </a:t>
            </a:r>
            <a:r>
              <a:rPr lang="en-US" i="1" dirty="0"/>
              <a:t>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1" y="2267897"/>
            <a:ext cx="5106099" cy="297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7" y="2426490"/>
            <a:ext cx="1746918" cy="21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247" y="4744457"/>
            <a:ext cx="174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P. W. Anderson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9112" y="5574484"/>
            <a:ext cx="7391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Disorder leads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to (electron, photon, etc.) wave function localization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" y="1642144"/>
            <a:ext cx="6248400" cy="4326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178" y="2251745"/>
            <a:ext cx="202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Extended states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4780" y="4668257"/>
            <a:ext cx="202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Localized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14, Ch. 16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609600"/>
            <a:ext cx="8077200" cy="1066800"/>
          </a:xfrm>
        </p:spPr>
        <p:txBody>
          <a:bodyPr/>
          <a:lstStyle/>
          <a:p>
            <a:r>
              <a:rPr lang="en-US" sz="2800" dirty="0"/>
              <a:t>Density of states (DOS) in crystalline and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80844" y="2023145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80844" y="5223545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5589" y="18875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80844" y="2099345"/>
            <a:ext cx="2243356" cy="989202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77" y="53081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4" name="Freeform 13"/>
          <p:cNvSpPr/>
          <p:nvPr/>
        </p:nvSpPr>
        <p:spPr bwMode="auto">
          <a:xfrm flipV="1">
            <a:off x="880844" y="4156744"/>
            <a:ext cx="2700556" cy="685801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505" y="2043210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505" y="4363259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047" y="3528035"/>
            <a:ext cx="144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Band gap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953000" y="2030136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953000" y="5230536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37745" y="189451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0033" y="531512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4480" y="2131386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1258" y="4662646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59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Crystalline solids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4981811" y="2099345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53000" y="2785145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953000" y="444231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106486" y="3988614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8578" y="3408144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519956" y="360656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443661" y="308854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17766" y="2881093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6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Amorphous solids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880844" y="3310855"/>
            <a:ext cx="548640" cy="54864"/>
          </a:xfrm>
          <a:custGeom>
            <a:avLst/>
            <a:gdLst>
              <a:gd name="connsiteX0" fmla="*/ 0 w 453006"/>
              <a:gd name="connsiteY0" fmla="*/ 0 h 83890"/>
              <a:gd name="connsiteX1" fmla="*/ 453006 w 453006"/>
              <a:gd name="connsiteY1" fmla="*/ 41945 h 83890"/>
              <a:gd name="connsiteX2" fmla="*/ 0 w 453006"/>
              <a:gd name="connsiteY2" fmla="*/ 8389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006" h="83890">
                <a:moveTo>
                  <a:pt x="0" y="0"/>
                </a:moveTo>
                <a:cubicBezTo>
                  <a:pt x="226503" y="13981"/>
                  <a:pt x="453006" y="27963"/>
                  <a:pt x="453006" y="41945"/>
                </a:cubicBezTo>
                <a:cubicBezTo>
                  <a:pt x="453006" y="55927"/>
                  <a:pt x="226503" y="69908"/>
                  <a:pt x="0" y="8389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873914" y="309693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77734" y="4134374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1519381" y="3338850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901876" y="3131396"/>
            <a:ext cx="1764114" cy="39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Defect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Tauc gap and Tauc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Bef>
                <a:spcPts val="676"/>
              </a:spcBef>
            </a:pPr>
            <a:r>
              <a:rPr lang="en-US" sz="2200" dirty="0"/>
              <a:t>Tauc gap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/>
              <a:t> definition:</a:t>
            </a:r>
          </a:p>
          <a:p>
            <a:pPr>
              <a:spcBef>
                <a:spcPts val="676"/>
              </a:spcBef>
            </a:pPr>
            <a:r>
              <a:rPr lang="en-US" sz="2200" dirty="0"/>
              <a:t>It is merely a fitting parameter and has little physical significance!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766280" y="1479030"/>
          <a:ext cx="2381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79360" progId="Equation.DSMT4">
                  <p:embed/>
                </p:oleObj>
              </mc:Choice>
              <mc:Fallback>
                <p:oleObj name="Equation" r:id="rId3" imgW="1231560" imgH="279360" progId="Equation.DSMT4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280" y="1479030"/>
                        <a:ext cx="2381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9" name="Picture 3" descr="C:\Users\hjj\Desktop\Example_Tauc_Pl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227" y="2875734"/>
            <a:ext cx="5592173" cy="352506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487985" y="3445240"/>
            <a:ext cx="121920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67567" y="519053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-25000" dirty="0"/>
              <a:t>T  </a:t>
            </a:r>
            <a:r>
              <a:rPr lang="en-US" sz="2400" dirty="0"/>
              <a:t>= 3.3 </a:t>
            </a:r>
            <a:r>
              <a:rPr lang="en-US" sz="2400" dirty="0" err="1"/>
              <a:t>eV</a:t>
            </a:r>
            <a:endParaRPr lang="en-US" sz="24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04D320E-68DE-4A36-A030-184E3CD25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4D643-31D1-4E1A-A20F-0C5D4F721C61}"/>
              </a:ext>
            </a:extLst>
          </p:cNvPr>
          <p:cNvSpPr txBox="1"/>
          <p:nvPr/>
        </p:nvSpPr>
        <p:spPr>
          <a:xfrm>
            <a:off x="6427474" y="3266926"/>
            <a:ext cx="217908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i="1" dirty="0">
                <a:latin typeface="Symbol" panose="05050102010706020507" pitchFamily="18" charset="2"/>
              </a:rPr>
              <a:t>a</a:t>
            </a:r>
            <a:r>
              <a:rPr lang="en-US" dirty="0"/>
              <a:t> – absorption coefficient</a:t>
            </a:r>
          </a:p>
          <a:p>
            <a:pPr algn="ctr">
              <a:spcAft>
                <a:spcPts val="600"/>
              </a:spcAft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US" i="1" dirty="0" err="1">
                <a:latin typeface="Symbol" panose="05050102010706020507" pitchFamily="18" charset="2"/>
              </a:rPr>
              <a:t>w</a:t>
            </a:r>
            <a:r>
              <a:rPr lang="en-US" dirty="0"/>
              <a:t> – photon energy</a:t>
            </a:r>
          </a:p>
        </p:txBody>
      </p:sp>
    </p:spTree>
    <p:extLst>
      <p:ext uri="{BB962C8B-B14F-4D97-AF65-F5344CB8AC3E}">
        <p14:creationId xmlns:p14="http://schemas.microsoft.com/office/powerpoint/2010/main" val="418183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state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3121" cy="454190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/>
              <a:t>Extended state conductivity:</a:t>
            </a:r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  <a:p>
            <a:pPr>
              <a:spcBef>
                <a:spcPts val="1000"/>
              </a:spcBef>
            </a:pPr>
            <a:r>
              <a:rPr lang="en-US" sz="2000" dirty="0"/>
              <a:t>Drift mobility </a:t>
            </a:r>
            <a:r>
              <a:rPr lang="en-US" sz="2000" i="1" dirty="0" err="1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000" dirty="0"/>
              <a:t> increases with temperature (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prstClr val="black"/>
                </a:solidFill>
              </a:rPr>
              <a:t> →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∞,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n-US" sz="2000" dirty="0">
                <a:solidFill>
                  <a:prstClr val="black"/>
                </a:solidFill>
              </a:rPr>
              <a:t> →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/>
              <a:t>)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Extended state conductivity follows Arrhenius dependence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87139"/>
              </p:ext>
            </p:extLst>
          </p:nvPr>
        </p:nvGraphicFramePr>
        <p:xfrm>
          <a:off x="863500" y="2065789"/>
          <a:ext cx="13795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28600" progId="Equation.DSMT4">
                  <p:embed/>
                </p:oleObj>
              </mc:Choice>
              <mc:Fallback>
                <p:oleObj name="Equation" r:id="rId2" imgW="7110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00" y="2065789"/>
                        <a:ext cx="137953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70012"/>
              </p:ext>
            </p:extLst>
          </p:nvPr>
        </p:nvGraphicFramePr>
        <p:xfrm>
          <a:off x="854978" y="2615967"/>
          <a:ext cx="2117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79360" progId="Equation.DSMT4">
                  <p:embed/>
                </p:oleObj>
              </mc:Choice>
              <mc:Fallback>
                <p:oleObj name="Equation" r:id="rId4" imgW="109188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78" y="2615967"/>
                        <a:ext cx="2117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21422" y="3236729"/>
            <a:ext cx="3938899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</a:rPr>
              <a:t>: free mobility</a:t>
            </a:r>
          </a:p>
          <a:p>
            <a:pPr>
              <a:spcAft>
                <a:spcPts val="1000"/>
              </a:spcAft>
            </a:pPr>
            <a:r>
              <a:rPr lang="en-US" sz="2000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kern="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n-US" sz="2000" i="1" kern="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</a:rPr>
              <a:t>: fraction of time in trap states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98" y="1668011"/>
            <a:ext cx="3689202" cy="426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1668011"/>
            <a:ext cx="1974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prstClr val="black"/>
                </a:solidFill>
              </a:rPr>
              <a:t>Electron drift mobility in </a:t>
            </a:r>
            <a:r>
              <a:rPr lang="en-US" kern="0" dirty="0" err="1">
                <a:solidFill>
                  <a:prstClr val="black"/>
                </a:solidFill>
              </a:rPr>
              <a:t>a-Si:H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70545" y="5715000"/>
            <a:ext cx="4179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R. Street, </a:t>
            </a:r>
            <a:r>
              <a:rPr lang="en-US" sz="1400" i="1" dirty="0"/>
              <a:t>Hydrogenated Amorphous Silicon</a:t>
            </a:r>
            <a:r>
              <a:rPr lang="en-US" sz="1400" dirty="0"/>
              <a:t>, Ch. 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31778" y="4267200"/>
            <a:ext cx="1795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Electron mobility in c-Si: 1400 cm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en-US" baseline="30000" dirty="0">
                <a:solidFill>
                  <a:srgbClr val="000000"/>
                </a:solidFill>
              </a:rPr>
              <a:t>-1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30000" dirty="0">
                <a:solidFill>
                  <a:srgbClr val="000000"/>
                </a:solidFill>
              </a:rPr>
              <a:t>-1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Hopping conduction via localized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1767480"/>
          </a:xfrm>
        </p:spPr>
        <p:txBody>
          <a:bodyPr/>
          <a:lstStyle/>
          <a:p>
            <a:r>
              <a:rPr lang="en-US" sz="2000" dirty="0"/>
              <a:t>Fixed range hopping: hopping between nearest neighbors</a:t>
            </a:r>
          </a:p>
          <a:p>
            <a:pPr lvl="1"/>
            <a:r>
              <a:rPr lang="en-US" dirty="0"/>
              <a:t>Hopping between dopant atoms at low temperature</a:t>
            </a:r>
          </a:p>
          <a:p>
            <a:r>
              <a:rPr lang="en-US" sz="2000" dirty="0"/>
              <a:t>Variable range hopping (VRH)</a:t>
            </a:r>
          </a:p>
          <a:p>
            <a:pPr lvl="1"/>
            <a:r>
              <a:rPr lang="en-US" dirty="0"/>
              <a:t>Hopping between localized states near </a:t>
            </a:r>
            <a:r>
              <a:rPr lang="en-US" i="1" dirty="0"/>
              <a:t>E</a:t>
            </a:r>
            <a:r>
              <a:rPr lang="en-US" i="1" baseline="-25000" dirty="0"/>
              <a:t>F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270233" y="3384723"/>
            <a:ext cx="0" cy="2667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270233" y="6051723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72455" y="32742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7266" y="611114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72508" y="386709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72508" y="5655578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57392" y="3395095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61500" y="4469934"/>
            <a:ext cx="1685133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261500" y="4884490"/>
            <a:ext cx="206613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3302690" y="4690026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base">
              <a:spcBef>
                <a:spcPts val="800"/>
              </a:spcBef>
              <a:spcAft>
                <a:spcPct val="0"/>
              </a:spcAft>
              <a:buClr>
                <a:srgbClr val="C0504D"/>
              </a:buClr>
              <a:buSzPct val="80000"/>
            </a:pPr>
            <a:r>
              <a:rPr lang="en-US" sz="2000" i="1" kern="0" dirty="0">
                <a:solidFill>
                  <a:srgbClr val="FF0000"/>
                </a:solidFill>
              </a:rPr>
              <a:t>E</a:t>
            </a:r>
            <a:r>
              <a:rPr lang="en-US" sz="2000" i="1" kern="0" baseline="-25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596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73808" y="4227238"/>
            <a:ext cx="1371241" cy="446744"/>
            <a:chOff x="6884056" y="3338646"/>
            <a:chExt cx="1371241" cy="446744"/>
          </a:xfrm>
        </p:grpSpPr>
        <p:sp>
          <p:nvSpPr>
            <p:cNvPr id="34" name="Freeform 33"/>
            <p:cNvSpPr/>
            <p:nvPr/>
          </p:nvSpPr>
          <p:spPr bwMode="auto">
            <a:xfrm flipH="1">
              <a:off x="7569497" y="3338646"/>
              <a:ext cx="685800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884056" y="3347128"/>
              <a:ext cx="685441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7641434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419032" y="3581400"/>
            <a:ext cx="2962968" cy="2286000"/>
            <a:chOff x="5419032" y="3581400"/>
            <a:chExt cx="2962968" cy="2286000"/>
          </a:xfrm>
        </p:grpSpPr>
        <p:cxnSp>
          <p:nvCxnSpPr>
            <p:cNvPr id="29" name="Straight Arrow Connector 28"/>
            <p:cNvCxnSpPr>
              <a:stCxn id="18" idx="6"/>
              <a:endCxn id="19" idx="6"/>
            </p:cNvCxnSpPr>
            <p:nvPr/>
          </p:nvCxnSpPr>
          <p:spPr bwMode="auto">
            <a:xfrm>
              <a:off x="6621468" y="4720785"/>
              <a:ext cx="1083564" cy="3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5419032" y="3581400"/>
              <a:ext cx="2286000" cy="2286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4435" y="470797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10759" y="4211364"/>
              <a:ext cx="1371241" cy="446744"/>
              <a:chOff x="6884056" y="3338646"/>
              <a:chExt cx="1371241" cy="446744"/>
            </a:xfrm>
          </p:grpSpPr>
          <p:sp>
            <p:nvSpPr>
              <p:cNvPr id="39" name="Freeform 38"/>
              <p:cNvSpPr/>
              <p:nvPr/>
            </p:nvSpPr>
            <p:spPr bwMode="auto">
              <a:xfrm flipH="1">
                <a:off x="7569497" y="3338646"/>
                <a:ext cx="685800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884056" y="3347128"/>
                <a:ext cx="685441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6285"/>
              </p:ext>
            </p:extLst>
          </p:nvPr>
        </p:nvGraphicFramePr>
        <p:xfrm>
          <a:off x="5815013" y="3836988"/>
          <a:ext cx="1531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253800" progId="Equation.DSMT4">
                  <p:embed/>
                </p:oleObj>
              </mc:Choice>
              <mc:Fallback>
                <p:oleObj name="Equation" r:id="rId2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3836988"/>
                        <a:ext cx="1531937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 bwMode="auto">
          <a:xfrm>
            <a:off x="6190362" y="5339011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55929" y="4384878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353479" y="590771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85613" y="339883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809729" y="506275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 flipV="1">
            <a:off x="2946960" y="5130567"/>
            <a:ext cx="0" cy="911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754834" y="60258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g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8100392" y="3863920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06477" y="5184862"/>
            <a:ext cx="906702" cy="1135295"/>
            <a:chOff x="6941898" y="5259433"/>
            <a:chExt cx="906702" cy="1135295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 flipV="1">
              <a:off x="7247389" y="5583803"/>
              <a:ext cx="0" cy="45953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7239000" y="6032848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535694" y="563041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x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39000" y="525943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y</a:t>
              </a: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182657" y="5957053"/>
              <a:ext cx="152400" cy="15694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941898" y="59946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z</a:t>
              </a:r>
            </a:p>
          </p:txBody>
        </p:sp>
      </p:grpSp>
      <p:sp>
        <p:nvSpPr>
          <p:cNvPr id="74" name="Oval 73"/>
          <p:cNvSpPr/>
          <p:nvPr/>
        </p:nvSpPr>
        <p:spPr bwMode="auto">
          <a:xfrm>
            <a:off x="5277071" y="359942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617316" y="588248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range 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266"/>
            <a:ext cx="8077200" cy="3148668"/>
          </a:xfrm>
        </p:spPr>
        <p:txBody>
          <a:bodyPr/>
          <a:lstStyle/>
          <a:p>
            <a:r>
              <a:rPr lang="en-US" sz="2000" dirty="0"/>
              <a:t>Hopping probability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sz="2000" dirty="0"/>
              <a:t>Within distance R, the average minimal energy difference </a:t>
            </a:r>
            <a:r>
              <a:rPr lang="en-US" sz="2000" i="1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E</a:t>
            </a:r>
            <a:r>
              <a:rPr lang="en-US" sz="2000" dirty="0"/>
              <a:t> is: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Optimal hopping distance: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502596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06477" y="5184862"/>
            <a:ext cx="906702" cy="1135295"/>
            <a:chOff x="6941898" y="5259433"/>
            <a:chExt cx="906702" cy="1135295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7247389" y="5583803"/>
              <a:ext cx="0" cy="45953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239000" y="6032848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7535694" y="563041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9000" y="525943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y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182657" y="5957053"/>
              <a:ext cx="152400" cy="15694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41898" y="59946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z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73808" y="4227238"/>
            <a:ext cx="1371241" cy="446744"/>
            <a:chOff x="6884056" y="3338646"/>
            <a:chExt cx="1371241" cy="446744"/>
          </a:xfrm>
        </p:grpSpPr>
        <p:sp>
          <p:nvSpPr>
            <p:cNvPr id="34" name="Freeform 33"/>
            <p:cNvSpPr/>
            <p:nvPr/>
          </p:nvSpPr>
          <p:spPr bwMode="auto">
            <a:xfrm flipH="1">
              <a:off x="7569497" y="3338646"/>
              <a:ext cx="685800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6884056" y="3347128"/>
              <a:ext cx="685441" cy="438262"/>
            </a:xfrm>
            <a:custGeom>
              <a:avLst/>
              <a:gdLst>
                <a:gd name="connsiteX0" fmla="*/ 1073791 w 1073791"/>
                <a:gd name="connsiteY0" fmla="*/ 0 h 788565"/>
                <a:gd name="connsiteX1" fmla="*/ 704675 w 1073791"/>
                <a:gd name="connsiteY1" fmla="*/ 520117 h 788565"/>
                <a:gd name="connsiteX2" fmla="*/ 0 w 1073791"/>
                <a:gd name="connsiteY2" fmla="*/ 788565 h 7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3791" h="788565">
                  <a:moveTo>
                    <a:pt x="1073791" y="0"/>
                  </a:moveTo>
                  <a:cubicBezTo>
                    <a:pt x="978715" y="194345"/>
                    <a:pt x="883640" y="388690"/>
                    <a:pt x="704675" y="520117"/>
                  </a:cubicBezTo>
                  <a:cubicBezTo>
                    <a:pt x="525710" y="651544"/>
                    <a:pt x="262855" y="720054"/>
                    <a:pt x="0" y="788565"/>
                  </a:cubicBezTo>
                </a:path>
              </a:pathLst>
            </a:custGeom>
            <a:noFill/>
            <a:ln w="12700" cap="flat" cmpd="sng" algn="ctr">
              <a:solidFill>
                <a:srgbClr val="33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7641434" y="466136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419032" y="3581400"/>
            <a:ext cx="2962968" cy="2286000"/>
            <a:chOff x="5419032" y="3581400"/>
            <a:chExt cx="2962968" cy="2286000"/>
          </a:xfrm>
        </p:grpSpPr>
        <p:cxnSp>
          <p:nvCxnSpPr>
            <p:cNvPr id="29" name="Straight Arrow Connector 28"/>
            <p:cNvCxnSpPr>
              <a:stCxn id="18" idx="6"/>
              <a:endCxn id="19" idx="6"/>
            </p:cNvCxnSpPr>
            <p:nvPr/>
          </p:nvCxnSpPr>
          <p:spPr bwMode="auto">
            <a:xfrm>
              <a:off x="6621468" y="4720785"/>
              <a:ext cx="1083564" cy="3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5419032" y="3581400"/>
              <a:ext cx="2286000" cy="22860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4435" y="470797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R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10759" y="4211364"/>
              <a:ext cx="1371241" cy="446744"/>
              <a:chOff x="6884056" y="3338646"/>
              <a:chExt cx="1371241" cy="446744"/>
            </a:xfrm>
          </p:grpSpPr>
          <p:sp>
            <p:nvSpPr>
              <p:cNvPr id="39" name="Freeform 38"/>
              <p:cNvSpPr/>
              <p:nvPr/>
            </p:nvSpPr>
            <p:spPr bwMode="auto">
              <a:xfrm flipH="1">
                <a:off x="7569497" y="3338646"/>
                <a:ext cx="685800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884056" y="3347128"/>
                <a:ext cx="685441" cy="438262"/>
              </a:xfrm>
              <a:custGeom>
                <a:avLst/>
                <a:gdLst>
                  <a:gd name="connsiteX0" fmla="*/ 1073791 w 1073791"/>
                  <a:gd name="connsiteY0" fmla="*/ 0 h 788565"/>
                  <a:gd name="connsiteX1" fmla="*/ 704675 w 1073791"/>
                  <a:gd name="connsiteY1" fmla="*/ 520117 h 788565"/>
                  <a:gd name="connsiteX2" fmla="*/ 0 w 1073791"/>
                  <a:gd name="connsiteY2" fmla="*/ 788565 h 78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3791" h="788565">
                    <a:moveTo>
                      <a:pt x="1073791" y="0"/>
                    </a:moveTo>
                    <a:cubicBezTo>
                      <a:pt x="978715" y="194345"/>
                      <a:pt x="883640" y="388690"/>
                      <a:pt x="704675" y="520117"/>
                    </a:cubicBezTo>
                    <a:cubicBezTo>
                      <a:pt x="525710" y="651544"/>
                      <a:pt x="262855" y="720054"/>
                      <a:pt x="0" y="788565"/>
                    </a:cubicBezTo>
                  </a:path>
                </a:pathLst>
              </a:custGeom>
              <a:noFill/>
              <a:ln w="12700" cap="flat" cmpd="sng" algn="ctr">
                <a:solidFill>
                  <a:srgbClr val="33993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814392" y="3836899"/>
          <a:ext cx="1531953" cy="37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253800" progId="Equation.DSMT4">
                  <p:embed/>
                </p:oleObj>
              </mc:Choice>
              <mc:Fallback>
                <p:oleObj name="Equation" r:id="rId2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392" y="3836899"/>
                        <a:ext cx="1531953" cy="372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 bwMode="auto">
          <a:xfrm>
            <a:off x="6190362" y="5339011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55929" y="4384878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353479" y="5907713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85613" y="339883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8100392" y="3863920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77071" y="359942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809729" y="5062756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85948"/>
              </p:ext>
            </p:extLst>
          </p:nvPr>
        </p:nvGraphicFramePr>
        <p:xfrm>
          <a:off x="3149367" y="1483191"/>
          <a:ext cx="37179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482400" progId="Equation.DSMT4">
                  <p:embed/>
                </p:oleObj>
              </mc:Choice>
              <mc:Fallback>
                <p:oleObj name="Equation" r:id="rId4" imgW="1917360" imgH="4824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367" y="1483191"/>
                        <a:ext cx="37179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411013"/>
              </p:ext>
            </p:extLst>
          </p:nvPr>
        </p:nvGraphicFramePr>
        <p:xfrm>
          <a:off x="846589" y="2844118"/>
          <a:ext cx="16494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2844118"/>
                        <a:ext cx="1649412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32281"/>
              </p:ext>
            </p:extLst>
          </p:nvPr>
        </p:nvGraphicFramePr>
        <p:xfrm>
          <a:off x="833438" y="4589463"/>
          <a:ext cx="42640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583920" progId="Equation.DSMT4">
                  <p:embed/>
                </p:oleObj>
              </mc:Choice>
              <mc:Fallback>
                <p:oleObj name="Equation" r:id="rId8" imgW="2197080" imgH="5839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589463"/>
                        <a:ext cx="4264025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96318"/>
              </p:ext>
            </p:extLst>
          </p:nvPr>
        </p:nvGraphicFramePr>
        <p:xfrm>
          <a:off x="846825" y="5769441"/>
          <a:ext cx="2633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279360" progId="Equation.DSMT4">
                  <p:embed/>
                </p:oleObj>
              </mc:Choice>
              <mc:Fallback>
                <p:oleObj name="Equation" r:id="rId10" imgW="1358640" imgH="27936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825" y="5769441"/>
                        <a:ext cx="2633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/>
          <p:cNvSpPr/>
          <p:nvPr/>
        </p:nvSpPr>
        <p:spPr bwMode="auto">
          <a:xfrm>
            <a:off x="5617316" y="5882482"/>
            <a:ext cx="118872" cy="11884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55161"/>
              </p:ext>
            </p:extLst>
          </p:nvPr>
        </p:nvGraphicFramePr>
        <p:xfrm>
          <a:off x="838200" y="4117975"/>
          <a:ext cx="25606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279360" progId="Equation.DSMT4">
                  <p:embed/>
                </p:oleObj>
              </mc:Choice>
              <mc:Fallback>
                <p:oleObj name="Equation" r:id="rId12" imgW="1320480" imgH="27936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7975"/>
                        <a:ext cx="25606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DC conductivity in amorphous semiconductors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97622" y="1752600"/>
            <a:ext cx="0" cy="4191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91967" y="5943600"/>
            <a:ext cx="444203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959903" y="1608589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ln</a:t>
            </a:r>
            <a:r>
              <a:rPr lang="en-US" sz="2000" i="1" dirty="0" err="1">
                <a:latin typeface="Symbol" panose="05050102010706020507" pitchFamily="18" charset="2"/>
              </a:rPr>
              <a:t>s</a:t>
            </a:r>
            <a:endParaRPr lang="en-US" sz="2000" i="1" dirty="0"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672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</a:t>
            </a:r>
            <a:r>
              <a:rPr lang="en-US" sz="2000" dirty="0"/>
              <a:t>/</a:t>
            </a:r>
            <a:r>
              <a:rPr lang="en-US" sz="2000" i="1" dirty="0"/>
              <a:t>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91967" y="2286000"/>
            <a:ext cx="2689433" cy="3657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60319" y="21313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Extended state conduction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785"/>
              </p:ext>
            </p:extLst>
          </p:nvPr>
        </p:nvGraphicFramePr>
        <p:xfrm>
          <a:off x="1668707" y="2533388"/>
          <a:ext cx="18716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79360" progId="Equation.DSMT4">
                  <p:embed/>
                </p:oleObj>
              </mc:Choice>
              <mc:Fallback>
                <p:oleObj name="Equation" r:id="rId2" imgW="965160" imgH="2793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707" y="2533388"/>
                        <a:ext cx="18716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50985"/>
              </p:ext>
            </p:extLst>
          </p:nvPr>
        </p:nvGraphicFramePr>
        <p:xfrm>
          <a:off x="3857252" y="4502686"/>
          <a:ext cx="22145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79360" progId="Equation.DSMT4">
                  <p:embed/>
                </p:oleObj>
              </mc:Choice>
              <mc:Fallback>
                <p:oleObj name="Equation" r:id="rId4" imgW="114300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252" y="4502686"/>
                        <a:ext cx="22145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 bwMode="auto">
          <a:xfrm>
            <a:off x="919294" y="3647813"/>
            <a:ext cx="4186106" cy="1686187"/>
          </a:xfrm>
          <a:custGeom>
            <a:avLst/>
            <a:gdLst>
              <a:gd name="connsiteX0" fmla="*/ 0 w 4186106"/>
              <a:gd name="connsiteY0" fmla="*/ 0 h 1686187"/>
              <a:gd name="connsiteX1" fmla="*/ 1191237 w 4186106"/>
              <a:gd name="connsiteY1" fmla="*/ 796954 h 1686187"/>
              <a:gd name="connsiteX2" fmla="*/ 2474752 w 4186106"/>
              <a:gd name="connsiteY2" fmla="*/ 1308683 h 1686187"/>
              <a:gd name="connsiteX3" fmla="*/ 4186106 w 4186106"/>
              <a:gd name="connsiteY3" fmla="*/ 1686187 h 168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106" h="1686187">
                <a:moveTo>
                  <a:pt x="0" y="0"/>
                </a:moveTo>
                <a:cubicBezTo>
                  <a:pt x="389389" y="289420"/>
                  <a:pt x="778778" y="578840"/>
                  <a:pt x="1191237" y="796954"/>
                </a:cubicBezTo>
                <a:cubicBezTo>
                  <a:pt x="1603696" y="1015068"/>
                  <a:pt x="1975607" y="1160478"/>
                  <a:pt x="2474752" y="1308683"/>
                </a:cubicBezTo>
                <a:cubicBezTo>
                  <a:pt x="2973897" y="1456888"/>
                  <a:pt x="3580001" y="1571537"/>
                  <a:pt x="4186106" y="1686187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3370" y="4103643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Variable range hopping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9233" y="2254077"/>
            <a:ext cx="4216167" cy="3020501"/>
            <a:chOff x="889233" y="2254077"/>
            <a:chExt cx="4216167" cy="3020501"/>
          </a:xfrm>
        </p:grpSpPr>
        <p:sp>
          <p:nvSpPr>
            <p:cNvPr id="18" name="Freeform 17"/>
            <p:cNvSpPr/>
            <p:nvPr/>
          </p:nvSpPr>
          <p:spPr bwMode="auto">
            <a:xfrm>
              <a:off x="889233" y="2254077"/>
              <a:ext cx="4216167" cy="3020501"/>
            </a:xfrm>
            <a:custGeom>
              <a:avLst/>
              <a:gdLst>
                <a:gd name="connsiteX0" fmla="*/ 0 w 4118995"/>
                <a:gd name="connsiteY0" fmla="*/ 0 h 3028426"/>
                <a:gd name="connsiteX1" fmla="*/ 1761688 w 4118995"/>
                <a:gd name="connsiteY1" fmla="*/ 2055303 h 3028426"/>
                <a:gd name="connsiteX2" fmla="*/ 2759978 w 4118995"/>
                <a:gd name="connsiteY2" fmla="*/ 2701256 h 3028426"/>
                <a:gd name="connsiteX3" fmla="*/ 4118995 w 4118995"/>
                <a:gd name="connsiteY3" fmla="*/ 3028426 h 30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8995" h="3028426">
                  <a:moveTo>
                    <a:pt x="0" y="0"/>
                  </a:moveTo>
                  <a:cubicBezTo>
                    <a:pt x="650846" y="802547"/>
                    <a:pt x="1301692" y="1605094"/>
                    <a:pt x="1761688" y="2055303"/>
                  </a:cubicBezTo>
                  <a:cubicBezTo>
                    <a:pt x="2221684" y="2505512"/>
                    <a:pt x="2367094" y="2539069"/>
                    <a:pt x="2759978" y="2701256"/>
                  </a:cubicBezTo>
                  <a:cubicBezTo>
                    <a:pt x="3152862" y="2863443"/>
                    <a:pt x="3635928" y="2945934"/>
                    <a:pt x="4118995" y="3028426"/>
                  </a:cubicBezTo>
                </a:path>
              </a:pathLst>
            </a:custGeom>
            <a:noFill/>
            <a:ln w="254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53380" y="3386947"/>
              <a:ext cx="2877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39933"/>
                  </a:solidFill>
                </a:rPr>
                <a:t>Measured DC conductivity</a:t>
              </a:r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5876484" y="2150447"/>
            <a:ext cx="2152593" cy="119616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VRH is most pronounced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at low temperature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VRH in As-Se-</a:t>
            </a:r>
            <a:r>
              <a:rPr lang="en-US" dirty="0" err="1"/>
              <a:t>Te</a:t>
            </a:r>
            <a:r>
              <a:rPr lang="en-US" dirty="0"/>
              <a:t>-Cu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9" y="1557556"/>
            <a:ext cx="7809602" cy="32682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35776" y="5029200"/>
            <a:ext cx="7620000" cy="1066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03225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Near room temperature, mixed ionic and extended state conduction</a:t>
            </a:r>
          </a:p>
          <a:p>
            <a:pPr marL="403225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At low temperature, variable range hopping dominates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3843" y="6246911"/>
            <a:ext cx="2883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J. Appl. Phys.</a:t>
            </a:r>
            <a:r>
              <a:rPr lang="en-US" sz="1400" dirty="0"/>
              <a:t> </a:t>
            </a:r>
            <a:r>
              <a:rPr lang="en-US" sz="1400" b="1" dirty="0"/>
              <a:t>101</a:t>
            </a:r>
            <a:r>
              <a:rPr lang="en-US" sz="1400" dirty="0"/>
              <a:t>, 063520 (2007)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898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22"/>
            <a:ext cx="8077200" cy="4541904"/>
          </a:xfrm>
        </p:spPr>
        <p:txBody>
          <a:bodyPr/>
          <a:lstStyle/>
          <a:p>
            <a:r>
              <a:rPr lang="en-US" dirty="0"/>
              <a:t>Basics of electrical transport</a:t>
            </a:r>
          </a:p>
          <a:p>
            <a:pPr lvl="1"/>
            <a:r>
              <a:rPr lang="en-US" dirty="0"/>
              <a:t>Conductivity: scalar sum of ionic and electronic contributions</a:t>
            </a:r>
          </a:p>
          <a:p>
            <a:pPr lvl="1"/>
            <a:endParaRPr lang="en-US" sz="4000" dirty="0"/>
          </a:p>
          <a:p>
            <a:pPr lvl="1"/>
            <a:r>
              <a:rPr lang="en-US" dirty="0"/>
              <a:t>Einstein relation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Ionic conductivity</a:t>
            </a:r>
          </a:p>
          <a:p>
            <a:pPr lvl="1"/>
            <a:r>
              <a:rPr lang="en-US" dirty="0"/>
              <a:t>Occurs through ion hopping between different preferred “sites”</a:t>
            </a:r>
          </a:p>
          <a:p>
            <a:pPr lvl="1"/>
            <a:r>
              <a:rPr lang="en-US" dirty="0"/>
              <a:t>Thermally activated process and non-Arrhenius behavior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53666"/>
              </p:ext>
            </p:extLst>
          </p:nvPr>
        </p:nvGraphicFramePr>
        <p:xfrm>
          <a:off x="1295166" y="5517480"/>
          <a:ext cx="53435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800" imgH="507960" progId="Equation.DSMT4">
                  <p:embed/>
                </p:oleObj>
              </mc:Choice>
              <mc:Fallback>
                <p:oleObj name="Equation" r:id="rId2" imgW="2755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166" y="5517480"/>
                        <a:ext cx="53435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87479"/>
              </p:ext>
            </p:extLst>
          </p:nvPr>
        </p:nvGraphicFramePr>
        <p:xfrm>
          <a:off x="1312178" y="2380413"/>
          <a:ext cx="1798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342720" progId="Equation.DSMT4">
                  <p:embed/>
                </p:oleObj>
              </mc:Choice>
              <mc:Fallback>
                <p:oleObj name="Equation" r:id="rId4" imgW="927000" imgH="342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178" y="2380413"/>
                        <a:ext cx="17986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21078"/>
              </p:ext>
            </p:extLst>
          </p:nvPr>
        </p:nvGraphicFramePr>
        <p:xfrm>
          <a:off x="3616325" y="2411027"/>
          <a:ext cx="1108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411027"/>
                        <a:ext cx="11080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65676"/>
              </p:ext>
            </p:extLst>
          </p:nvPr>
        </p:nvGraphicFramePr>
        <p:xfrm>
          <a:off x="1299595" y="3454466"/>
          <a:ext cx="48291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431640" progId="Equation.DSMT4">
                  <p:embed/>
                </p:oleObj>
              </mc:Choice>
              <mc:Fallback>
                <p:oleObj name="Equation" r:id="rId8" imgW="248904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595" y="3454466"/>
                        <a:ext cx="4829175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5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898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21"/>
            <a:ext cx="8077200" cy="4844877"/>
          </a:xfrm>
        </p:spPr>
        <p:txBody>
          <a:bodyPr/>
          <a:lstStyle/>
          <a:p>
            <a:r>
              <a:rPr lang="en-US" dirty="0"/>
              <a:t>Electronic structure of amorphous semiconductors</a:t>
            </a:r>
          </a:p>
          <a:p>
            <a:pPr lvl="1"/>
            <a:r>
              <a:rPr lang="en-US" dirty="0"/>
              <a:t>Anderson localization: extended vs. localized states</a:t>
            </a:r>
          </a:p>
          <a:p>
            <a:pPr lvl="1"/>
            <a:r>
              <a:rPr lang="en-US" dirty="0"/>
              <a:t>Density of states</a:t>
            </a:r>
          </a:p>
          <a:p>
            <a:pPr lvl="1"/>
            <a:r>
              <a:rPr lang="en-US" dirty="0"/>
              <a:t>Mobility edge</a:t>
            </a:r>
          </a:p>
          <a:p>
            <a:pPr lvl="1"/>
            <a:r>
              <a:rPr lang="en-US" dirty="0"/>
              <a:t>Band tail and mid-gap states</a:t>
            </a:r>
          </a:p>
          <a:p>
            <a:r>
              <a:rPr lang="en-US" dirty="0"/>
              <a:t>Extended state conduction</a:t>
            </a:r>
          </a:p>
          <a:p>
            <a:pPr lvl="1"/>
            <a:r>
              <a:rPr lang="en-US" dirty="0"/>
              <a:t>Free vs. drift mobility</a:t>
            </a:r>
          </a:p>
          <a:p>
            <a:pPr lvl="1"/>
            <a:r>
              <a:rPr lang="en-US" dirty="0"/>
              <a:t>Thermally activated process</a:t>
            </a:r>
          </a:p>
          <a:p>
            <a:r>
              <a:rPr lang="en-US" dirty="0"/>
              <a:t>Localized state conduction</a:t>
            </a:r>
          </a:p>
          <a:p>
            <a:pPr lvl="1"/>
            <a:r>
              <a:rPr lang="en-US" dirty="0"/>
              <a:t>Fixed vs. variable range hopping</a:t>
            </a:r>
          </a:p>
          <a:p>
            <a:pPr lvl="1"/>
            <a:r>
              <a:rPr lang="en-US" dirty="0"/>
              <a:t>Mott’s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-1/4</a:t>
            </a:r>
            <a:r>
              <a:rPr lang="en-US" dirty="0"/>
              <a:t> law of VRH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388648" y="2590800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388648" y="5791200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973393" y="245517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5681" y="587578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128" y="2692050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6906" y="5223310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5417459" y="2660009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388648" y="334580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88648" y="5002983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42134" y="4549278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4226" y="3968808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955604" y="4167231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879309" y="3649211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53414" y="3441757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electrical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conductivity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Einstein relation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12540"/>
              </p:ext>
            </p:extLst>
          </p:nvPr>
        </p:nvGraphicFramePr>
        <p:xfrm>
          <a:off x="838200" y="2190298"/>
          <a:ext cx="1798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342720" progId="Equation.DSMT4">
                  <p:embed/>
                </p:oleObj>
              </mc:Choice>
              <mc:Fallback>
                <p:oleObj name="Equation" r:id="rId2" imgW="927000" imgH="342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90298"/>
                        <a:ext cx="17986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1087"/>
              </p:ext>
            </p:extLst>
          </p:nvPr>
        </p:nvGraphicFramePr>
        <p:xfrm>
          <a:off x="831166" y="2938463"/>
          <a:ext cx="1108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28600" progId="Equation.DSMT4">
                  <p:embed/>
                </p:oleObj>
              </mc:Choice>
              <mc:Fallback>
                <p:oleObj name="Equation" r:id="rId4" imgW="571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66" y="2938463"/>
                        <a:ext cx="11080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1591811"/>
            <a:ext cx="3124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electrical conductivity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/>
              <a:t>: charge carrier density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000" dirty="0"/>
              <a:t>: charge number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/>
              <a:t>: elementary charge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carrier mobility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dirty="0"/>
              <a:t>: diffusion coefficient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carrier drift velocity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: applied electric field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70571"/>
              </p:ext>
            </p:extLst>
          </p:nvPr>
        </p:nvGraphicFramePr>
        <p:xfrm>
          <a:off x="838200" y="4055378"/>
          <a:ext cx="14287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31640" progId="Equation.DSMT4">
                  <p:embed/>
                </p:oleObj>
              </mc:Choice>
              <mc:Fallback>
                <p:oleObj name="Equation" r:id="rId6" imgW="73656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55378"/>
                        <a:ext cx="14287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844439"/>
              </p:ext>
            </p:extLst>
          </p:nvPr>
        </p:nvGraphicFramePr>
        <p:xfrm>
          <a:off x="838200" y="4927834"/>
          <a:ext cx="33004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431640" progId="Equation.DSMT4">
                  <p:embed/>
                </p:oleObj>
              </mc:Choice>
              <mc:Fallback>
                <p:oleObj name="Equation" r:id="rId8" imgW="170172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27834"/>
                        <a:ext cx="33004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4953000" y="4953000"/>
            <a:ext cx="2971800" cy="119403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ions and electrons contribute to electrical conductivity in glasses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conduction in crystalline materials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8382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716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>
            <a:stCxn id="4" idx="6"/>
            <a:endCxn id="5" idx="2"/>
          </p:cNvCxnSpPr>
          <p:nvPr/>
        </p:nvCxnSpPr>
        <p:spPr bwMode="auto">
          <a:xfrm>
            <a:off x="11430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8382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16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stCxn id="4" idx="4"/>
            <a:endCxn id="7" idx="0"/>
          </p:cNvCxnSpPr>
          <p:nvPr/>
        </p:nvCxnSpPr>
        <p:spPr bwMode="auto">
          <a:xfrm>
            <a:off x="9906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 bwMode="auto">
          <a:xfrm>
            <a:off x="15240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7" idx="6"/>
            <a:endCxn id="8" idx="2"/>
          </p:cNvCxnSpPr>
          <p:nvPr/>
        </p:nvCxnSpPr>
        <p:spPr bwMode="auto">
          <a:xfrm>
            <a:off x="11430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19050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/>
        </p:nvCxnSpPr>
        <p:spPr bwMode="auto">
          <a:xfrm>
            <a:off x="16764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2" idx="4"/>
          </p:cNvCxnSpPr>
          <p:nvPr/>
        </p:nvCxnSpPr>
        <p:spPr bwMode="auto">
          <a:xfrm>
            <a:off x="20574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" idx="4"/>
          </p:cNvCxnSpPr>
          <p:nvPr/>
        </p:nvCxnSpPr>
        <p:spPr bwMode="auto">
          <a:xfrm>
            <a:off x="9906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4"/>
          </p:cNvCxnSpPr>
          <p:nvPr/>
        </p:nvCxnSpPr>
        <p:spPr bwMode="auto">
          <a:xfrm>
            <a:off x="15240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0574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4384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endCxn id="20" idx="2"/>
          </p:cNvCxnSpPr>
          <p:nvPr/>
        </p:nvCxnSpPr>
        <p:spPr bwMode="auto">
          <a:xfrm>
            <a:off x="22098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20" idx="4"/>
            <a:endCxn id="22" idx="0"/>
          </p:cNvCxnSpPr>
          <p:nvPr/>
        </p:nvCxnSpPr>
        <p:spPr bwMode="auto">
          <a:xfrm>
            <a:off x="25908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22" idx="2"/>
          </p:cNvCxnSpPr>
          <p:nvPr/>
        </p:nvCxnSpPr>
        <p:spPr bwMode="auto">
          <a:xfrm>
            <a:off x="22098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2971800" y="2286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 bwMode="auto">
          <a:xfrm>
            <a:off x="27432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9718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25" idx="4"/>
            <a:endCxn id="27" idx="0"/>
          </p:cNvCxnSpPr>
          <p:nvPr/>
        </p:nvCxnSpPr>
        <p:spPr bwMode="auto">
          <a:xfrm>
            <a:off x="3124200" y="2590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27" idx="2"/>
          </p:cNvCxnSpPr>
          <p:nvPr/>
        </p:nvCxnSpPr>
        <p:spPr bwMode="auto">
          <a:xfrm>
            <a:off x="2743200" y="2895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2" idx="4"/>
          </p:cNvCxnSpPr>
          <p:nvPr/>
        </p:nvCxnSpPr>
        <p:spPr bwMode="auto">
          <a:xfrm>
            <a:off x="25908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7" idx="4"/>
          </p:cNvCxnSpPr>
          <p:nvPr/>
        </p:nvCxnSpPr>
        <p:spPr bwMode="auto">
          <a:xfrm>
            <a:off x="3124200" y="30480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8382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3716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stCxn id="32" idx="6"/>
            <a:endCxn id="33" idx="2"/>
          </p:cNvCxnSpPr>
          <p:nvPr/>
        </p:nvCxnSpPr>
        <p:spPr bwMode="auto">
          <a:xfrm>
            <a:off x="11430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32" idx="4"/>
          </p:cNvCxnSpPr>
          <p:nvPr/>
        </p:nvCxnSpPr>
        <p:spPr bwMode="auto">
          <a:xfrm>
            <a:off x="9906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3" idx="4"/>
          </p:cNvCxnSpPr>
          <p:nvPr/>
        </p:nvCxnSpPr>
        <p:spPr bwMode="auto">
          <a:xfrm>
            <a:off x="15240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9050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>
            <a:endCxn id="37" idx="2"/>
          </p:cNvCxnSpPr>
          <p:nvPr/>
        </p:nvCxnSpPr>
        <p:spPr bwMode="auto">
          <a:xfrm>
            <a:off x="16764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37" idx="4"/>
          </p:cNvCxnSpPr>
          <p:nvPr/>
        </p:nvCxnSpPr>
        <p:spPr bwMode="auto">
          <a:xfrm>
            <a:off x="20574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24384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Connector 40"/>
          <p:cNvCxnSpPr>
            <a:endCxn id="40" idx="2"/>
          </p:cNvCxnSpPr>
          <p:nvPr/>
        </p:nvCxnSpPr>
        <p:spPr bwMode="auto">
          <a:xfrm>
            <a:off x="22098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0" idx="4"/>
          </p:cNvCxnSpPr>
          <p:nvPr/>
        </p:nvCxnSpPr>
        <p:spPr bwMode="auto">
          <a:xfrm>
            <a:off x="25908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2971800" y="1830859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>
            <a:endCxn id="43" idx="2"/>
          </p:cNvCxnSpPr>
          <p:nvPr/>
        </p:nvCxnSpPr>
        <p:spPr bwMode="auto">
          <a:xfrm>
            <a:off x="2743200" y="1983259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3" idx="4"/>
          </p:cNvCxnSpPr>
          <p:nvPr/>
        </p:nvCxnSpPr>
        <p:spPr bwMode="auto">
          <a:xfrm>
            <a:off x="3124200" y="2135659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8382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3716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>
            <a:endCxn id="46" idx="0"/>
          </p:cNvCxnSpPr>
          <p:nvPr/>
        </p:nvCxnSpPr>
        <p:spPr bwMode="auto">
          <a:xfrm>
            <a:off x="9906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47" idx="0"/>
          </p:cNvCxnSpPr>
          <p:nvPr/>
        </p:nvCxnSpPr>
        <p:spPr bwMode="auto">
          <a:xfrm>
            <a:off x="15240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6"/>
            <a:endCxn id="47" idx="2"/>
          </p:cNvCxnSpPr>
          <p:nvPr/>
        </p:nvCxnSpPr>
        <p:spPr bwMode="auto">
          <a:xfrm>
            <a:off x="11430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19050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 bwMode="auto">
          <a:xfrm>
            <a:off x="20574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endCxn id="51" idx="2"/>
          </p:cNvCxnSpPr>
          <p:nvPr/>
        </p:nvCxnSpPr>
        <p:spPr bwMode="auto">
          <a:xfrm>
            <a:off x="16764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8382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3716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Straight Connector 55"/>
          <p:cNvCxnSpPr>
            <a:stCxn id="46" idx="4"/>
            <a:endCxn id="54" idx="0"/>
          </p:cNvCxnSpPr>
          <p:nvPr/>
        </p:nvCxnSpPr>
        <p:spPr bwMode="auto">
          <a:xfrm>
            <a:off x="9906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47" idx="4"/>
            <a:endCxn id="55" idx="0"/>
          </p:cNvCxnSpPr>
          <p:nvPr/>
        </p:nvCxnSpPr>
        <p:spPr bwMode="auto">
          <a:xfrm>
            <a:off x="15240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54" idx="6"/>
            <a:endCxn id="55" idx="2"/>
          </p:cNvCxnSpPr>
          <p:nvPr/>
        </p:nvCxnSpPr>
        <p:spPr bwMode="auto">
          <a:xfrm>
            <a:off x="11430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19050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>
            <a:stCxn id="51" idx="4"/>
            <a:endCxn id="59" idx="0"/>
          </p:cNvCxnSpPr>
          <p:nvPr/>
        </p:nvCxnSpPr>
        <p:spPr bwMode="auto">
          <a:xfrm>
            <a:off x="20574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endCxn id="59" idx="2"/>
          </p:cNvCxnSpPr>
          <p:nvPr/>
        </p:nvCxnSpPr>
        <p:spPr bwMode="auto">
          <a:xfrm>
            <a:off x="16764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endCxn id="62" idx="0"/>
          </p:cNvCxnSpPr>
          <p:nvPr/>
        </p:nvCxnSpPr>
        <p:spPr bwMode="auto">
          <a:xfrm>
            <a:off x="25908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endCxn id="62" idx="2"/>
          </p:cNvCxnSpPr>
          <p:nvPr/>
        </p:nvCxnSpPr>
        <p:spPr bwMode="auto">
          <a:xfrm>
            <a:off x="22098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9718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 bwMode="auto">
          <a:xfrm>
            <a:off x="31242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65" idx="2"/>
          </p:cNvCxnSpPr>
          <p:nvPr/>
        </p:nvCxnSpPr>
        <p:spPr bwMode="auto">
          <a:xfrm>
            <a:off x="2743200" y="33723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62" idx="4"/>
            <a:endCxn id="68" idx="0"/>
          </p:cNvCxnSpPr>
          <p:nvPr/>
        </p:nvCxnSpPr>
        <p:spPr bwMode="auto">
          <a:xfrm>
            <a:off x="25908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endCxn id="68" idx="2"/>
          </p:cNvCxnSpPr>
          <p:nvPr/>
        </p:nvCxnSpPr>
        <p:spPr bwMode="auto">
          <a:xfrm>
            <a:off x="22098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65" idx="4"/>
            <a:endCxn id="71" idx="0"/>
          </p:cNvCxnSpPr>
          <p:nvPr/>
        </p:nvCxnSpPr>
        <p:spPr bwMode="auto">
          <a:xfrm>
            <a:off x="3124200" y="35247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endCxn id="71" idx="2"/>
          </p:cNvCxnSpPr>
          <p:nvPr/>
        </p:nvCxnSpPr>
        <p:spPr bwMode="auto">
          <a:xfrm>
            <a:off x="2743200" y="38295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8423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3757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>
            <a:endCxn id="74" idx="0"/>
          </p:cNvCxnSpPr>
          <p:nvPr/>
        </p:nvCxnSpPr>
        <p:spPr bwMode="auto">
          <a:xfrm>
            <a:off x="9947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75" idx="0"/>
          </p:cNvCxnSpPr>
          <p:nvPr/>
        </p:nvCxnSpPr>
        <p:spPr bwMode="auto">
          <a:xfrm>
            <a:off x="15281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74" idx="6"/>
            <a:endCxn id="75" idx="2"/>
          </p:cNvCxnSpPr>
          <p:nvPr/>
        </p:nvCxnSpPr>
        <p:spPr bwMode="auto">
          <a:xfrm>
            <a:off x="11471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/>
          <p:cNvSpPr/>
          <p:nvPr/>
        </p:nvSpPr>
        <p:spPr bwMode="auto">
          <a:xfrm>
            <a:off x="19091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endCxn id="79" idx="0"/>
          </p:cNvCxnSpPr>
          <p:nvPr/>
        </p:nvCxnSpPr>
        <p:spPr bwMode="auto">
          <a:xfrm>
            <a:off x="20615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79" idx="2"/>
          </p:cNvCxnSpPr>
          <p:nvPr/>
        </p:nvCxnSpPr>
        <p:spPr bwMode="auto">
          <a:xfrm>
            <a:off x="16805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Oval 81"/>
          <p:cNvSpPr/>
          <p:nvPr/>
        </p:nvSpPr>
        <p:spPr bwMode="auto">
          <a:xfrm>
            <a:off x="24425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>
            <a:endCxn id="82" idx="0"/>
          </p:cNvCxnSpPr>
          <p:nvPr/>
        </p:nvCxnSpPr>
        <p:spPr bwMode="auto">
          <a:xfrm>
            <a:off x="25949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2" idx="2"/>
          </p:cNvCxnSpPr>
          <p:nvPr/>
        </p:nvCxnSpPr>
        <p:spPr bwMode="auto">
          <a:xfrm>
            <a:off x="22139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2975919" y="41467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Straight Connector 85"/>
          <p:cNvCxnSpPr>
            <a:endCxn id="85" idx="0"/>
          </p:cNvCxnSpPr>
          <p:nvPr/>
        </p:nvCxnSpPr>
        <p:spPr bwMode="auto">
          <a:xfrm>
            <a:off x="3128319" y="3994324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endCxn id="85" idx="2"/>
          </p:cNvCxnSpPr>
          <p:nvPr/>
        </p:nvCxnSpPr>
        <p:spPr bwMode="auto">
          <a:xfrm>
            <a:off x="2747319" y="4299124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val 87"/>
          <p:cNvSpPr/>
          <p:nvPr/>
        </p:nvSpPr>
        <p:spPr bwMode="auto">
          <a:xfrm>
            <a:off x="3510792" y="229299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Connector 88"/>
          <p:cNvCxnSpPr>
            <a:endCxn id="88" idx="2"/>
          </p:cNvCxnSpPr>
          <p:nvPr/>
        </p:nvCxnSpPr>
        <p:spPr bwMode="auto">
          <a:xfrm>
            <a:off x="3282192" y="244539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3510792" y="275019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>
            <a:stCxn id="88" idx="4"/>
            <a:endCxn id="90" idx="0"/>
          </p:cNvCxnSpPr>
          <p:nvPr/>
        </p:nvCxnSpPr>
        <p:spPr bwMode="auto">
          <a:xfrm>
            <a:off x="3663192" y="259779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endCxn id="90" idx="2"/>
          </p:cNvCxnSpPr>
          <p:nvPr/>
        </p:nvCxnSpPr>
        <p:spPr bwMode="auto">
          <a:xfrm>
            <a:off x="3282192" y="290259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90" idx="4"/>
          </p:cNvCxnSpPr>
          <p:nvPr/>
        </p:nvCxnSpPr>
        <p:spPr bwMode="auto">
          <a:xfrm>
            <a:off x="3663192" y="305499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/>
          <p:nvPr/>
        </p:nvSpPr>
        <p:spPr bwMode="auto">
          <a:xfrm>
            <a:off x="3510792" y="183785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Connector 94"/>
          <p:cNvCxnSpPr>
            <a:endCxn id="94" idx="2"/>
          </p:cNvCxnSpPr>
          <p:nvPr/>
        </p:nvCxnSpPr>
        <p:spPr bwMode="auto">
          <a:xfrm>
            <a:off x="3282192" y="199025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94" idx="4"/>
          </p:cNvCxnSpPr>
          <p:nvPr/>
        </p:nvCxnSpPr>
        <p:spPr bwMode="auto">
          <a:xfrm>
            <a:off x="3663192" y="21426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3510792" y="32269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8" name="Straight Connector 97"/>
          <p:cNvCxnSpPr>
            <a:endCxn id="97" idx="0"/>
          </p:cNvCxnSpPr>
          <p:nvPr/>
        </p:nvCxnSpPr>
        <p:spPr bwMode="auto">
          <a:xfrm>
            <a:off x="3663192" y="30745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endCxn id="97" idx="2"/>
          </p:cNvCxnSpPr>
          <p:nvPr/>
        </p:nvCxnSpPr>
        <p:spPr bwMode="auto">
          <a:xfrm>
            <a:off x="3282192" y="33793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3510792" y="36841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1" name="Straight Connector 100"/>
          <p:cNvCxnSpPr>
            <a:stCxn id="97" idx="4"/>
            <a:endCxn id="100" idx="0"/>
          </p:cNvCxnSpPr>
          <p:nvPr/>
        </p:nvCxnSpPr>
        <p:spPr bwMode="auto">
          <a:xfrm>
            <a:off x="3663192" y="35317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endCxn id="100" idx="2"/>
          </p:cNvCxnSpPr>
          <p:nvPr/>
        </p:nvCxnSpPr>
        <p:spPr bwMode="auto">
          <a:xfrm>
            <a:off x="3282192" y="38365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3514911" y="415371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>
            <a:endCxn id="103" idx="0"/>
          </p:cNvCxnSpPr>
          <p:nvPr/>
        </p:nvCxnSpPr>
        <p:spPr bwMode="auto">
          <a:xfrm>
            <a:off x="3667311" y="400131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endCxn id="103" idx="2"/>
          </p:cNvCxnSpPr>
          <p:nvPr/>
        </p:nvCxnSpPr>
        <p:spPr bwMode="auto">
          <a:xfrm>
            <a:off x="3286311" y="430611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51054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6388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8" name="Straight Connector 107"/>
          <p:cNvCxnSpPr>
            <a:stCxn id="106" idx="6"/>
            <a:endCxn id="107" idx="2"/>
          </p:cNvCxnSpPr>
          <p:nvPr/>
        </p:nvCxnSpPr>
        <p:spPr bwMode="auto">
          <a:xfrm>
            <a:off x="54102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51054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6388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1" name="Straight Connector 110"/>
          <p:cNvCxnSpPr>
            <a:stCxn id="106" idx="4"/>
            <a:endCxn id="109" idx="0"/>
          </p:cNvCxnSpPr>
          <p:nvPr/>
        </p:nvCxnSpPr>
        <p:spPr bwMode="auto">
          <a:xfrm>
            <a:off x="52578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07" idx="4"/>
            <a:endCxn id="110" idx="0"/>
          </p:cNvCxnSpPr>
          <p:nvPr/>
        </p:nvCxnSpPr>
        <p:spPr bwMode="auto">
          <a:xfrm>
            <a:off x="57912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9" idx="6"/>
            <a:endCxn id="110" idx="2"/>
          </p:cNvCxnSpPr>
          <p:nvPr/>
        </p:nvCxnSpPr>
        <p:spPr bwMode="auto">
          <a:xfrm>
            <a:off x="54102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61722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5" name="Straight Connector 114"/>
          <p:cNvCxnSpPr>
            <a:endCxn id="114" idx="2"/>
          </p:cNvCxnSpPr>
          <p:nvPr/>
        </p:nvCxnSpPr>
        <p:spPr bwMode="auto">
          <a:xfrm>
            <a:off x="59436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14" idx="4"/>
          </p:cNvCxnSpPr>
          <p:nvPr/>
        </p:nvCxnSpPr>
        <p:spPr bwMode="auto">
          <a:xfrm>
            <a:off x="63246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59436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09" idx="4"/>
          </p:cNvCxnSpPr>
          <p:nvPr/>
        </p:nvCxnSpPr>
        <p:spPr bwMode="auto">
          <a:xfrm>
            <a:off x="52578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4"/>
          </p:cNvCxnSpPr>
          <p:nvPr/>
        </p:nvCxnSpPr>
        <p:spPr bwMode="auto">
          <a:xfrm>
            <a:off x="57912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63246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Oval 120"/>
          <p:cNvSpPr/>
          <p:nvPr/>
        </p:nvSpPr>
        <p:spPr bwMode="auto">
          <a:xfrm>
            <a:off x="67056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Straight Connector 121"/>
          <p:cNvCxnSpPr>
            <a:endCxn id="121" idx="2"/>
          </p:cNvCxnSpPr>
          <p:nvPr/>
        </p:nvCxnSpPr>
        <p:spPr bwMode="auto">
          <a:xfrm>
            <a:off x="64770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Oval 122"/>
          <p:cNvSpPr/>
          <p:nvPr/>
        </p:nvSpPr>
        <p:spPr bwMode="auto">
          <a:xfrm>
            <a:off x="67056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4" name="Straight Connector 123"/>
          <p:cNvCxnSpPr>
            <a:stCxn id="121" idx="4"/>
            <a:endCxn id="123" idx="0"/>
          </p:cNvCxnSpPr>
          <p:nvPr/>
        </p:nvCxnSpPr>
        <p:spPr bwMode="auto">
          <a:xfrm>
            <a:off x="68580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endCxn id="123" idx="2"/>
          </p:cNvCxnSpPr>
          <p:nvPr/>
        </p:nvCxnSpPr>
        <p:spPr bwMode="auto">
          <a:xfrm>
            <a:off x="64770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Oval 125"/>
          <p:cNvSpPr/>
          <p:nvPr/>
        </p:nvSpPr>
        <p:spPr bwMode="auto">
          <a:xfrm>
            <a:off x="7239000" y="23055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endCxn id="126" idx="2"/>
          </p:cNvCxnSpPr>
          <p:nvPr/>
        </p:nvCxnSpPr>
        <p:spPr bwMode="auto">
          <a:xfrm>
            <a:off x="7010400" y="24579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Oval 127"/>
          <p:cNvSpPr/>
          <p:nvPr/>
        </p:nvSpPr>
        <p:spPr bwMode="auto">
          <a:xfrm>
            <a:off x="7239000" y="27627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9" name="Straight Connector 128"/>
          <p:cNvCxnSpPr>
            <a:stCxn id="126" idx="4"/>
            <a:endCxn id="128" idx="0"/>
          </p:cNvCxnSpPr>
          <p:nvPr/>
        </p:nvCxnSpPr>
        <p:spPr bwMode="auto">
          <a:xfrm>
            <a:off x="7391400" y="26103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endCxn id="128" idx="2"/>
          </p:cNvCxnSpPr>
          <p:nvPr/>
        </p:nvCxnSpPr>
        <p:spPr bwMode="auto">
          <a:xfrm>
            <a:off x="7010400" y="291516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stCxn id="123" idx="4"/>
          </p:cNvCxnSpPr>
          <p:nvPr/>
        </p:nvCxnSpPr>
        <p:spPr bwMode="auto">
          <a:xfrm>
            <a:off x="68580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28" idx="4"/>
          </p:cNvCxnSpPr>
          <p:nvPr/>
        </p:nvCxnSpPr>
        <p:spPr bwMode="auto">
          <a:xfrm>
            <a:off x="7391400" y="306756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Oval 132"/>
          <p:cNvSpPr/>
          <p:nvPr/>
        </p:nvSpPr>
        <p:spPr bwMode="auto">
          <a:xfrm>
            <a:off x="51054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6388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5" name="Straight Connector 134"/>
          <p:cNvCxnSpPr>
            <a:stCxn id="133" idx="6"/>
            <a:endCxn id="134" idx="2"/>
          </p:cNvCxnSpPr>
          <p:nvPr/>
        </p:nvCxnSpPr>
        <p:spPr bwMode="auto">
          <a:xfrm>
            <a:off x="54102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stCxn id="133" idx="4"/>
          </p:cNvCxnSpPr>
          <p:nvPr/>
        </p:nvCxnSpPr>
        <p:spPr bwMode="auto">
          <a:xfrm>
            <a:off x="52578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34" idx="4"/>
          </p:cNvCxnSpPr>
          <p:nvPr/>
        </p:nvCxnSpPr>
        <p:spPr bwMode="auto">
          <a:xfrm>
            <a:off x="57912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Oval 137"/>
          <p:cNvSpPr/>
          <p:nvPr/>
        </p:nvSpPr>
        <p:spPr bwMode="auto">
          <a:xfrm>
            <a:off x="61722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9" name="Straight Connector 138"/>
          <p:cNvCxnSpPr>
            <a:endCxn id="138" idx="2"/>
          </p:cNvCxnSpPr>
          <p:nvPr/>
        </p:nvCxnSpPr>
        <p:spPr bwMode="auto">
          <a:xfrm>
            <a:off x="59436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38" idx="4"/>
          </p:cNvCxnSpPr>
          <p:nvPr/>
        </p:nvCxnSpPr>
        <p:spPr bwMode="auto">
          <a:xfrm>
            <a:off x="63246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Oval 140"/>
          <p:cNvSpPr/>
          <p:nvPr/>
        </p:nvSpPr>
        <p:spPr bwMode="auto">
          <a:xfrm>
            <a:off x="67056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2" name="Straight Connector 141"/>
          <p:cNvCxnSpPr>
            <a:endCxn id="141" idx="2"/>
          </p:cNvCxnSpPr>
          <p:nvPr/>
        </p:nvCxnSpPr>
        <p:spPr bwMode="auto">
          <a:xfrm>
            <a:off x="64770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>
            <a:stCxn id="141" idx="4"/>
          </p:cNvCxnSpPr>
          <p:nvPr/>
        </p:nvCxnSpPr>
        <p:spPr bwMode="auto">
          <a:xfrm>
            <a:off x="68580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Oval 143"/>
          <p:cNvSpPr/>
          <p:nvPr/>
        </p:nvSpPr>
        <p:spPr bwMode="auto">
          <a:xfrm>
            <a:off x="7239000" y="1850425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5" name="Straight Connector 144"/>
          <p:cNvCxnSpPr>
            <a:endCxn id="144" idx="2"/>
          </p:cNvCxnSpPr>
          <p:nvPr/>
        </p:nvCxnSpPr>
        <p:spPr bwMode="auto">
          <a:xfrm>
            <a:off x="7010400" y="2002825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44" idx="4"/>
          </p:cNvCxnSpPr>
          <p:nvPr/>
        </p:nvCxnSpPr>
        <p:spPr bwMode="auto">
          <a:xfrm>
            <a:off x="7391400" y="215522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Oval 146"/>
          <p:cNvSpPr/>
          <p:nvPr/>
        </p:nvSpPr>
        <p:spPr bwMode="auto">
          <a:xfrm>
            <a:off x="51054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56388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9" name="Straight Connector 148"/>
          <p:cNvCxnSpPr>
            <a:endCxn id="147" idx="0"/>
          </p:cNvCxnSpPr>
          <p:nvPr/>
        </p:nvCxnSpPr>
        <p:spPr bwMode="auto">
          <a:xfrm>
            <a:off x="52578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endCxn id="148" idx="0"/>
          </p:cNvCxnSpPr>
          <p:nvPr/>
        </p:nvCxnSpPr>
        <p:spPr bwMode="auto">
          <a:xfrm>
            <a:off x="57912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47" idx="6"/>
            <a:endCxn id="148" idx="2"/>
          </p:cNvCxnSpPr>
          <p:nvPr/>
        </p:nvCxnSpPr>
        <p:spPr bwMode="auto">
          <a:xfrm>
            <a:off x="54102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61722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Straight Connector 152"/>
          <p:cNvCxnSpPr>
            <a:endCxn id="152" idx="0"/>
          </p:cNvCxnSpPr>
          <p:nvPr/>
        </p:nvCxnSpPr>
        <p:spPr bwMode="auto">
          <a:xfrm>
            <a:off x="63246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endCxn id="152" idx="2"/>
          </p:cNvCxnSpPr>
          <p:nvPr/>
        </p:nvCxnSpPr>
        <p:spPr bwMode="auto">
          <a:xfrm>
            <a:off x="59436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51054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56388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7" name="Straight Connector 156"/>
          <p:cNvCxnSpPr>
            <a:stCxn id="147" idx="4"/>
            <a:endCxn id="155" idx="0"/>
          </p:cNvCxnSpPr>
          <p:nvPr/>
        </p:nvCxnSpPr>
        <p:spPr bwMode="auto">
          <a:xfrm>
            <a:off x="52578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>
            <a:stCxn id="148" idx="4"/>
            <a:endCxn id="156" idx="0"/>
          </p:cNvCxnSpPr>
          <p:nvPr/>
        </p:nvCxnSpPr>
        <p:spPr bwMode="auto">
          <a:xfrm>
            <a:off x="57912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>
            <a:stCxn id="155" idx="6"/>
            <a:endCxn id="156" idx="2"/>
          </p:cNvCxnSpPr>
          <p:nvPr/>
        </p:nvCxnSpPr>
        <p:spPr bwMode="auto">
          <a:xfrm>
            <a:off x="54102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61722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1" name="Straight Connector 160"/>
          <p:cNvCxnSpPr>
            <a:stCxn id="152" idx="4"/>
            <a:endCxn id="160" idx="0"/>
          </p:cNvCxnSpPr>
          <p:nvPr/>
        </p:nvCxnSpPr>
        <p:spPr bwMode="auto">
          <a:xfrm>
            <a:off x="63246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endCxn id="160" idx="2"/>
          </p:cNvCxnSpPr>
          <p:nvPr/>
        </p:nvCxnSpPr>
        <p:spPr bwMode="auto">
          <a:xfrm>
            <a:off x="59436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Oval 162"/>
          <p:cNvSpPr/>
          <p:nvPr/>
        </p:nvSpPr>
        <p:spPr bwMode="auto">
          <a:xfrm>
            <a:off x="67056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4" name="Straight Connector 163"/>
          <p:cNvCxnSpPr>
            <a:endCxn id="163" idx="0"/>
          </p:cNvCxnSpPr>
          <p:nvPr/>
        </p:nvCxnSpPr>
        <p:spPr bwMode="auto">
          <a:xfrm>
            <a:off x="68580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>
            <a:endCxn id="163" idx="2"/>
          </p:cNvCxnSpPr>
          <p:nvPr/>
        </p:nvCxnSpPr>
        <p:spPr bwMode="auto">
          <a:xfrm>
            <a:off x="64770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Oval 165"/>
          <p:cNvSpPr/>
          <p:nvPr/>
        </p:nvSpPr>
        <p:spPr bwMode="auto">
          <a:xfrm>
            <a:off x="7239000" y="32395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7" name="Straight Connector 166"/>
          <p:cNvCxnSpPr>
            <a:endCxn id="166" idx="0"/>
          </p:cNvCxnSpPr>
          <p:nvPr/>
        </p:nvCxnSpPr>
        <p:spPr bwMode="auto">
          <a:xfrm>
            <a:off x="7391400" y="30871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>
            <a:endCxn id="166" idx="2"/>
          </p:cNvCxnSpPr>
          <p:nvPr/>
        </p:nvCxnSpPr>
        <p:spPr bwMode="auto">
          <a:xfrm>
            <a:off x="7010400" y="33919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Oval 168"/>
          <p:cNvSpPr/>
          <p:nvPr/>
        </p:nvSpPr>
        <p:spPr bwMode="auto">
          <a:xfrm>
            <a:off x="67056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0" name="Straight Connector 169"/>
          <p:cNvCxnSpPr>
            <a:stCxn id="163" idx="4"/>
            <a:endCxn id="169" idx="0"/>
          </p:cNvCxnSpPr>
          <p:nvPr/>
        </p:nvCxnSpPr>
        <p:spPr bwMode="auto">
          <a:xfrm>
            <a:off x="68580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>
            <a:endCxn id="169" idx="2"/>
          </p:cNvCxnSpPr>
          <p:nvPr/>
        </p:nvCxnSpPr>
        <p:spPr bwMode="auto">
          <a:xfrm>
            <a:off x="64770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Oval 171"/>
          <p:cNvSpPr/>
          <p:nvPr/>
        </p:nvSpPr>
        <p:spPr bwMode="auto">
          <a:xfrm>
            <a:off x="7239000" y="369673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3" name="Straight Connector 172"/>
          <p:cNvCxnSpPr>
            <a:stCxn id="166" idx="4"/>
            <a:endCxn id="172" idx="0"/>
          </p:cNvCxnSpPr>
          <p:nvPr/>
        </p:nvCxnSpPr>
        <p:spPr bwMode="auto">
          <a:xfrm>
            <a:off x="7391400" y="3544332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endCxn id="172" idx="2"/>
          </p:cNvCxnSpPr>
          <p:nvPr/>
        </p:nvCxnSpPr>
        <p:spPr bwMode="auto">
          <a:xfrm>
            <a:off x="7010400" y="3849132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Oval 174"/>
          <p:cNvSpPr/>
          <p:nvPr/>
        </p:nvSpPr>
        <p:spPr bwMode="auto">
          <a:xfrm>
            <a:off x="51095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6429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7" name="Straight Connector 176"/>
          <p:cNvCxnSpPr>
            <a:endCxn id="175" idx="0"/>
          </p:cNvCxnSpPr>
          <p:nvPr/>
        </p:nvCxnSpPr>
        <p:spPr bwMode="auto">
          <a:xfrm>
            <a:off x="52619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endCxn id="176" idx="0"/>
          </p:cNvCxnSpPr>
          <p:nvPr/>
        </p:nvCxnSpPr>
        <p:spPr bwMode="auto">
          <a:xfrm>
            <a:off x="57953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75" idx="6"/>
            <a:endCxn id="176" idx="2"/>
          </p:cNvCxnSpPr>
          <p:nvPr/>
        </p:nvCxnSpPr>
        <p:spPr bwMode="auto">
          <a:xfrm>
            <a:off x="54143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Oval 179"/>
          <p:cNvSpPr/>
          <p:nvPr/>
        </p:nvSpPr>
        <p:spPr bwMode="auto">
          <a:xfrm>
            <a:off x="61763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1" name="Straight Connector 180"/>
          <p:cNvCxnSpPr>
            <a:endCxn id="180" idx="0"/>
          </p:cNvCxnSpPr>
          <p:nvPr/>
        </p:nvCxnSpPr>
        <p:spPr bwMode="auto">
          <a:xfrm>
            <a:off x="63287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endCxn id="180" idx="2"/>
          </p:cNvCxnSpPr>
          <p:nvPr/>
        </p:nvCxnSpPr>
        <p:spPr bwMode="auto">
          <a:xfrm>
            <a:off x="59477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Oval 182"/>
          <p:cNvSpPr/>
          <p:nvPr/>
        </p:nvSpPr>
        <p:spPr bwMode="auto">
          <a:xfrm>
            <a:off x="67097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4" name="Straight Connector 183"/>
          <p:cNvCxnSpPr>
            <a:endCxn id="183" idx="0"/>
          </p:cNvCxnSpPr>
          <p:nvPr/>
        </p:nvCxnSpPr>
        <p:spPr bwMode="auto">
          <a:xfrm>
            <a:off x="68621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endCxn id="183" idx="2"/>
          </p:cNvCxnSpPr>
          <p:nvPr/>
        </p:nvCxnSpPr>
        <p:spPr bwMode="auto">
          <a:xfrm>
            <a:off x="64811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Oval 185"/>
          <p:cNvSpPr/>
          <p:nvPr/>
        </p:nvSpPr>
        <p:spPr bwMode="auto">
          <a:xfrm>
            <a:off x="7243119" y="416629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7" name="Straight Connector 186"/>
          <p:cNvCxnSpPr>
            <a:endCxn id="186" idx="0"/>
          </p:cNvCxnSpPr>
          <p:nvPr/>
        </p:nvCxnSpPr>
        <p:spPr bwMode="auto">
          <a:xfrm>
            <a:off x="7395519" y="401389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endCxn id="186" idx="2"/>
          </p:cNvCxnSpPr>
          <p:nvPr/>
        </p:nvCxnSpPr>
        <p:spPr bwMode="auto">
          <a:xfrm>
            <a:off x="7014519" y="431869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Oval 188"/>
          <p:cNvSpPr/>
          <p:nvPr/>
        </p:nvSpPr>
        <p:spPr bwMode="auto">
          <a:xfrm>
            <a:off x="7777992" y="23125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Straight Connector 189"/>
          <p:cNvCxnSpPr>
            <a:endCxn id="189" idx="2"/>
          </p:cNvCxnSpPr>
          <p:nvPr/>
        </p:nvCxnSpPr>
        <p:spPr bwMode="auto">
          <a:xfrm>
            <a:off x="7549392" y="24649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Oval 190"/>
          <p:cNvSpPr/>
          <p:nvPr/>
        </p:nvSpPr>
        <p:spPr bwMode="auto">
          <a:xfrm>
            <a:off x="7777992" y="276975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2" name="Straight Connector 191"/>
          <p:cNvCxnSpPr>
            <a:stCxn id="189" idx="4"/>
            <a:endCxn id="191" idx="0"/>
          </p:cNvCxnSpPr>
          <p:nvPr/>
        </p:nvCxnSpPr>
        <p:spPr bwMode="auto">
          <a:xfrm>
            <a:off x="7930392" y="26173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endCxn id="191" idx="2"/>
          </p:cNvCxnSpPr>
          <p:nvPr/>
        </p:nvCxnSpPr>
        <p:spPr bwMode="auto">
          <a:xfrm>
            <a:off x="7549392" y="2922157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91" idx="4"/>
          </p:cNvCxnSpPr>
          <p:nvPr/>
        </p:nvCxnSpPr>
        <p:spPr bwMode="auto">
          <a:xfrm>
            <a:off x="7930392" y="3074557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Oval 194"/>
          <p:cNvSpPr/>
          <p:nvPr/>
        </p:nvSpPr>
        <p:spPr bwMode="auto">
          <a:xfrm>
            <a:off x="7777992" y="185741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6" name="Straight Connector 195"/>
          <p:cNvCxnSpPr>
            <a:endCxn id="195" idx="2"/>
          </p:cNvCxnSpPr>
          <p:nvPr/>
        </p:nvCxnSpPr>
        <p:spPr bwMode="auto">
          <a:xfrm>
            <a:off x="7549392" y="2009816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stCxn id="195" idx="4"/>
          </p:cNvCxnSpPr>
          <p:nvPr/>
        </p:nvCxnSpPr>
        <p:spPr bwMode="auto">
          <a:xfrm>
            <a:off x="7930392" y="2162216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8" name="Oval 197"/>
          <p:cNvSpPr/>
          <p:nvPr/>
        </p:nvSpPr>
        <p:spPr bwMode="auto">
          <a:xfrm>
            <a:off x="7777992" y="3246523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9" name="Straight Connector 198"/>
          <p:cNvCxnSpPr>
            <a:endCxn id="198" idx="0"/>
          </p:cNvCxnSpPr>
          <p:nvPr/>
        </p:nvCxnSpPr>
        <p:spPr bwMode="auto">
          <a:xfrm>
            <a:off x="7930392" y="309412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>
            <a:endCxn id="198" idx="2"/>
          </p:cNvCxnSpPr>
          <p:nvPr/>
        </p:nvCxnSpPr>
        <p:spPr bwMode="auto">
          <a:xfrm>
            <a:off x="7549392" y="3398923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1" name="Oval 200"/>
          <p:cNvSpPr/>
          <p:nvPr/>
        </p:nvSpPr>
        <p:spPr bwMode="auto">
          <a:xfrm>
            <a:off x="7777992" y="3703723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2" name="Straight Connector 201"/>
          <p:cNvCxnSpPr>
            <a:stCxn id="198" idx="4"/>
            <a:endCxn id="201" idx="0"/>
          </p:cNvCxnSpPr>
          <p:nvPr/>
        </p:nvCxnSpPr>
        <p:spPr bwMode="auto">
          <a:xfrm>
            <a:off x="7930392" y="355132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>
            <a:endCxn id="201" idx="2"/>
          </p:cNvCxnSpPr>
          <p:nvPr/>
        </p:nvCxnSpPr>
        <p:spPr bwMode="auto">
          <a:xfrm>
            <a:off x="7549392" y="3856123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Oval 203"/>
          <p:cNvSpPr/>
          <p:nvPr/>
        </p:nvSpPr>
        <p:spPr bwMode="auto">
          <a:xfrm>
            <a:off x="7782111" y="417328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Straight Connector 204"/>
          <p:cNvCxnSpPr>
            <a:endCxn id="204" idx="0"/>
          </p:cNvCxnSpPr>
          <p:nvPr/>
        </p:nvCxnSpPr>
        <p:spPr bwMode="auto">
          <a:xfrm>
            <a:off x="7934511" y="4020881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>
            <a:endCxn id="204" idx="2"/>
          </p:cNvCxnSpPr>
          <p:nvPr/>
        </p:nvCxnSpPr>
        <p:spPr bwMode="auto">
          <a:xfrm>
            <a:off x="7553511" y="4325681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Oval 206"/>
          <p:cNvSpPr/>
          <p:nvPr/>
        </p:nvSpPr>
        <p:spPr bwMode="auto">
          <a:xfrm>
            <a:off x="6166608" y="2764824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22118" y="4863840"/>
            <a:ext cx="300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Vacancy mechanism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07133" y="4868989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Interstitial mechanism</a:t>
            </a:r>
          </a:p>
        </p:txBody>
      </p:sp>
      <p:sp>
        <p:nvSpPr>
          <p:cNvPr id="210" name="Oval 209"/>
          <p:cNvSpPr/>
          <p:nvPr/>
        </p:nvSpPr>
        <p:spPr bwMode="auto">
          <a:xfrm>
            <a:off x="5977617" y="2603783"/>
            <a:ext cx="173736" cy="1719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38400" y="2743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438400" y="32199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4384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971800" y="367716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590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4.16667E-6 -0.069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066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5834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6181 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3.7037E-7 L 0.06112 0.0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0.06343 L 0.12014 0.067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0.06782 L 0.17848 0.069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0" grpId="1" animBg="1"/>
      <p:bldP spid="210" grpId="2" animBg="1"/>
      <p:bldP spid="210" grpId="3" animBg="1"/>
      <p:bldP spid="22" grpId="0" animBg="1"/>
      <p:bldP spid="62" grpId="0" animBg="1"/>
      <p:bldP spid="68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conduction pathway in amorphous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91811"/>
            <a:ext cx="3276600" cy="4351789"/>
          </a:xfrm>
        </p:spPr>
        <p:txBody>
          <a:bodyPr/>
          <a:lstStyle/>
          <a:p>
            <a:pPr marL="344488" indent="-344488"/>
            <a:r>
              <a:rPr lang="en-US" sz="2000" dirty="0"/>
              <a:t>There are low energy “sites” where ions preferentially locate</a:t>
            </a:r>
          </a:p>
          <a:p>
            <a:pPr marL="344488" indent="-344488"/>
            <a:r>
              <a:rPr lang="en-US" sz="2000" dirty="0"/>
              <a:t>Ionic conduction results from ion transfer between these sites</a:t>
            </a:r>
          </a:p>
          <a:p>
            <a:pPr marL="344488" indent="-344488"/>
            <a:r>
              <a:rPr lang="en-US" sz="2000" dirty="0"/>
              <a:t>Ionic conduction is thermally activated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4724400"/>
            <a:ext cx="36576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2-D slices of </a:t>
            </a:r>
            <a:r>
              <a:rPr lang="en-US" dirty="0"/>
              <a:t>regions with Li site energies below a threshold value in Li</a:t>
            </a:r>
            <a:r>
              <a:rPr lang="en-US" baseline="-25000" dirty="0"/>
              <a:t>2</a:t>
            </a:r>
            <a:r>
              <a:rPr lang="en-US" dirty="0"/>
              <a:t>O-SiO</a:t>
            </a:r>
            <a:r>
              <a:rPr lang="en-US" baseline="-25000" dirty="0"/>
              <a:t>2</a:t>
            </a:r>
            <a:r>
              <a:rPr lang="en-US" dirty="0"/>
              <a:t> glasses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Phys. Chem. Chem. Phys.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3210 (2009)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9622"/>
            <a:ext cx="4267200" cy="4684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595070" cy="4541904"/>
          </a:xfrm>
        </p:spPr>
        <p:txBody>
          <a:bodyPr/>
          <a:lstStyle/>
          <a:p>
            <a:r>
              <a:rPr lang="en-US" sz="2000" dirty="0"/>
              <a:t>Assuming completely random hops, the average total distance an ion moves after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hops in 1-D is:</a:t>
            </a:r>
          </a:p>
          <a:p>
            <a:endParaRPr lang="en-US" sz="3200" dirty="0"/>
          </a:p>
          <a:p>
            <a:r>
              <a:rPr lang="en-US" sz="2000" dirty="0"/>
              <a:t>Average diffusion distance: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5130567" y="1523301"/>
            <a:ext cx="3325536" cy="1801336"/>
          </a:xfrm>
          <a:custGeom>
            <a:avLst/>
            <a:gdLst>
              <a:gd name="connsiteX0" fmla="*/ 0 w 2550253"/>
              <a:gd name="connsiteY0" fmla="*/ 710744 h 1801336"/>
              <a:gd name="connsiteX1" fmla="*/ 369115 w 2550253"/>
              <a:gd name="connsiteY1" fmla="*/ 81570 h 1801336"/>
              <a:gd name="connsiteX2" fmla="*/ 805343 w 2550253"/>
              <a:gd name="connsiteY2" fmla="*/ 1801313 h 1801336"/>
              <a:gd name="connsiteX3" fmla="*/ 1300293 w 2550253"/>
              <a:gd name="connsiteY3" fmla="*/ 39625 h 1801336"/>
              <a:gd name="connsiteX4" fmla="*/ 1761688 w 2550253"/>
              <a:gd name="connsiteY4" fmla="*/ 1759368 h 1801336"/>
              <a:gd name="connsiteX5" fmla="*/ 2206304 w 2550253"/>
              <a:gd name="connsiteY5" fmla="*/ 39625 h 1801336"/>
              <a:gd name="connsiteX6" fmla="*/ 2550253 w 2550253"/>
              <a:gd name="connsiteY6" fmla="*/ 719133 h 18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253" h="1801336">
                <a:moveTo>
                  <a:pt x="0" y="710744"/>
                </a:moveTo>
                <a:cubicBezTo>
                  <a:pt x="117445" y="305276"/>
                  <a:pt x="234891" y="-100192"/>
                  <a:pt x="369115" y="81570"/>
                </a:cubicBezTo>
                <a:cubicBezTo>
                  <a:pt x="503339" y="263331"/>
                  <a:pt x="650147" y="1808304"/>
                  <a:pt x="805343" y="1801313"/>
                </a:cubicBezTo>
                <a:cubicBezTo>
                  <a:pt x="960539" y="1794322"/>
                  <a:pt x="1140902" y="46616"/>
                  <a:pt x="1300293" y="39625"/>
                </a:cubicBezTo>
                <a:cubicBezTo>
                  <a:pt x="1459684" y="32634"/>
                  <a:pt x="1610686" y="1759368"/>
                  <a:pt x="1761688" y="1759368"/>
                </a:cubicBezTo>
                <a:cubicBezTo>
                  <a:pt x="1912690" y="1759368"/>
                  <a:pt x="2074877" y="212997"/>
                  <a:pt x="2206304" y="39625"/>
                </a:cubicBezTo>
                <a:cubicBezTo>
                  <a:pt x="2337731" y="-133747"/>
                  <a:pt x="2443992" y="292693"/>
                  <a:pt x="2550253" y="71913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80736" y="3475616"/>
            <a:ext cx="124707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35778" y="3589789"/>
            <a:ext cx="332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Average spacing between adjacent sites: </a:t>
            </a:r>
            <a:r>
              <a:rPr lang="en-US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72256"/>
              </p:ext>
            </p:extLst>
          </p:nvPr>
        </p:nvGraphicFramePr>
        <p:xfrm>
          <a:off x="867901" y="2625906"/>
          <a:ext cx="13779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15640" progId="Equation.DSMT4">
                  <p:embed/>
                </p:oleObj>
              </mc:Choice>
              <mc:Fallback>
                <p:oleObj name="Equation" r:id="rId2" imgW="71100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01" y="2625906"/>
                        <a:ext cx="13779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4253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=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68508"/>
              </p:ext>
            </p:extLst>
          </p:nvPr>
        </p:nvGraphicFramePr>
        <p:xfrm>
          <a:off x="852721" y="3683670"/>
          <a:ext cx="1255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21" y="3683670"/>
                        <a:ext cx="12557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47034"/>
              </p:ext>
            </p:extLst>
          </p:nvPr>
        </p:nvGraphicFramePr>
        <p:xfrm>
          <a:off x="846589" y="4214798"/>
          <a:ext cx="1255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4214798"/>
                        <a:ext cx="12557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16549" y="369948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(1-D)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16549" y="423061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(3-D)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2590"/>
              </p:ext>
            </p:extLst>
          </p:nvPr>
        </p:nvGraphicFramePr>
        <p:xfrm>
          <a:off x="867901" y="4706923"/>
          <a:ext cx="1697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01" y="4706923"/>
                        <a:ext cx="1697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737041" y="486405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(1-D)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31812"/>
              </p:ext>
            </p:extLst>
          </p:nvPr>
        </p:nvGraphicFramePr>
        <p:xfrm>
          <a:off x="856176" y="5519956"/>
          <a:ext cx="1697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93480" progId="Equation.DSMT4">
                  <p:embed/>
                </p:oleObj>
              </mc:Choice>
              <mc:Fallback>
                <p:oleObj name="Equation" r:id="rId10" imgW="87624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76" y="5519956"/>
                        <a:ext cx="1697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737041" y="567072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</a:rPr>
              <a:t>(3-D)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111275" y="5749255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kern="0" dirty="0">
                <a:solidFill>
                  <a:prstClr val="black"/>
                </a:solidFill>
              </a:rPr>
              <a:t>Ion hopping frequency: </a:t>
            </a:r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endParaRPr lang="en-US" sz="2000" i="1" kern="0" baseline="-250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2812"/>
              </p:ext>
            </p:extLst>
          </p:nvPr>
        </p:nvGraphicFramePr>
        <p:xfrm>
          <a:off x="5180275" y="4978167"/>
          <a:ext cx="29289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393480" progId="Equation.DSMT4">
                  <p:embed/>
                </p:oleObj>
              </mc:Choice>
              <mc:Fallback>
                <p:oleObj name="Equation" r:id="rId12" imgW="151128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275" y="4978167"/>
                        <a:ext cx="29289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800600" y="4535413"/>
            <a:ext cx="282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For correlated hops:</a:t>
            </a:r>
          </a:p>
        </p:txBody>
      </p:sp>
      <p:sp>
        <p:nvSpPr>
          <p:cNvPr id="31" name="Freeform 30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5458" cy="4541904"/>
          </a:xfrm>
        </p:spPr>
        <p:txBody>
          <a:bodyPr/>
          <a:lstStyle/>
          <a:p>
            <a:r>
              <a:rPr lang="en-US" sz="2000" dirty="0"/>
              <a:t>Attempt (vibration) frequency: </a:t>
            </a:r>
            <a:r>
              <a:rPr lang="en-US" sz="2000" i="1" dirty="0">
                <a:latin typeface="Symbol" panose="05050102010706020507" pitchFamily="18" charset="2"/>
              </a:rPr>
              <a:t>n</a:t>
            </a:r>
            <a:r>
              <a:rPr lang="en-US" sz="2000" i="1" baseline="-25000" dirty="0">
                <a:latin typeface="Symbol" panose="05050102010706020507" pitchFamily="18" charset="2"/>
              </a:rPr>
              <a:t>0</a:t>
            </a:r>
          </a:p>
          <a:p>
            <a:r>
              <a:rPr lang="en-US" sz="2000" dirty="0"/>
              <a:t>Frequency of successful hops (ion hopping frequency):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5132664" y="1523301"/>
            <a:ext cx="3325536" cy="1801336"/>
          </a:xfrm>
          <a:custGeom>
            <a:avLst/>
            <a:gdLst>
              <a:gd name="connsiteX0" fmla="*/ 0 w 2550253"/>
              <a:gd name="connsiteY0" fmla="*/ 710744 h 1801336"/>
              <a:gd name="connsiteX1" fmla="*/ 369115 w 2550253"/>
              <a:gd name="connsiteY1" fmla="*/ 81570 h 1801336"/>
              <a:gd name="connsiteX2" fmla="*/ 805343 w 2550253"/>
              <a:gd name="connsiteY2" fmla="*/ 1801313 h 1801336"/>
              <a:gd name="connsiteX3" fmla="*/ 1300293 w 2550253"/>
              <a:gd name="connsiteY3" fmla="*/ 39625 h 1801336"/>
              <a:gd name="connsiteX4" fmla="*/ 1761688 w 2550253"/>
              <a:gd name="connsiteY4" fmla="*/ 1759368 h 1801336"/>
              <a:gd name="connsiteX5" fmla="*/ 2206304 w 2550253"/>
              <a:gd name="connsiteY5" fmla="*/ 39625 h 1801336"/>
              <a:gd name="connsiteX6" fmla="*/ 2550253 w 2550253"/>
              <a:gd name="connsiteY6" fmla="*/ 719133 h 18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253" h="1801336">
                <a:moveTo>
                  <a:pt x="0" y="710744"/>
                </a:moveTo>
                <a:cubicBezTo>
                  <a:pt x="117445" y="305276"/>
                  <a:pt x="234891" y="-100192"/>
                  <a:pt x="369115" y="81570"/>
                </a:cubicBezTo>
                <a:cubicBezTo>
                  <a:pt x="503339" y="263331"/>
                  <a:pt x="650147" y="1808304"/>
                  <a:pt x="805343" y="1801313"/>
                </a:cubicBezTo>
                <a:cubicBezTo>
                  <a:pt x="960539" y="1794322"/>
                  <a:pt x="1140902" y="46616"/>
                  <a:pt x="1300293" y="39625"/>
                </a:cubicBezTo>
                <a:cubicBezTo>
                  <a:pt x="1459684" y="32634"/>
                  <a:pt x="1610686" y="1759368"/>
                  <a:pt x="1761688" y="1759368"/>
                </a:cubicBezTo>
                <a:cubicBezTo>
                  <a:pt x="1912690" y="1759368"/>
                  <a:pt x="2074877" y="212997"/>
                  <a:pt x="2206304" y="39625"/>
                </a:cubicBezTo>
                <a:cubicBezTo>
                  <a:pt x="2337731" y="-133747"/>
                  <a:pt x="2443992" y="292693"/>
                  <a:pt x="2550253" y="71913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 bwMode="auto">
          <a:xfrm flipH="1">
            <a:off x="6809064" y="1562926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698818" y="3384698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Barrier height </a:t>
            </a:r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93651" y="3318545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68586"/>
              </p:ext>
            </p:extLst>
          </p:nvPr>
        </p:nvGraphicFramePr>
        <p:xfrm>
          <a:off x="856114" y="2791276"/>
          <a:ext cx="22891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482400" progId="Equation.DSMT4">
                  <p:embed/>
                </p:oleObj>
              </mc:Choice>
              <mc:Fallback>
                <p:oleObj name="Equation" r:id="rId2" imgW="118080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14" y="2791276"/>
                        <a:ext cx="22891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=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19201"/>
              </p:ext>
            </p:extLst>
          </p:nvPr>
        </p:nvGraphicFramePr>
        <p:xfrm>
          <a:off x="859522" y="3791853"/>
          <a:ext cx="34671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482400" progId="Equation.DSMT4">
                  <p:embed/>
                </p:oleObj>
              </mc:Choice>
              <mc:Fallback>
                <p:oleObj name="Equation" r:id="rId4" imgW="1790640" imgH="4824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22" y="3791853"/>
                        <a:ext cx="346710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694" y="4808989"/>
            <a:ext cx="7997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Equal probability of hopping along all directions: zero net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4305458" cy="4541904"/>
          </a:xfrm>
        </p:spPr>
        <p:txBody>
          <a:bodyPr/>
          <a:lstStyle/>
          <a:p>
            <a:r>
              <a:rPr lang="en-US" sz="2000" dirty="0"/>
              <a:t>Energy difference between adjacent sites: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dirty="0"/>
          </a:p>
          <a:p>
            <a:r>
              <a:rPr lang="en-US" sz="2000" dirty="0"/>
              <a:t>Hopping frequency → :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Hopping frequency ← :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Net ion drift velocity: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83897" y="1579704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3198" y="223755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8484" y="3335323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05543"/>
              </p:ext>
            </p:extLst>
          </p:nvPr>
        </p:nvGraphicFramePr>
        <p:xfrm>
          <a:off x="853190" y="2743200"/>
          <a:ext cx="27320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400" imgH="482400" progId="Equation.DSMT4">
                  <p:embed/>
                </p:oleObj>
              </mc:Choice>
              <mc:Fallback>
                <p:oleObj name="Equation" r:id="rId3" imgW="1409400" imgH="482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743200"/>
                        <a:ext cx="2732088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&gt;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5125673" y="1533143"/>
            <a:ext cx="3322041" cy="2150323"/>
          </a:xfrm>
          <a:custGeom>
            <a:avLst/>
            <a:gdLst>
              <a:gd name="connsiteX0" fmla="*/ 0 w 3322041"/>
              <a:gd name="connsiteY0" fmla="*/ 714157 h 2150323"/>
              <a:gd name="connsiteX1" fmla="*/ 402672 w 3322041"/>
              <a:gd name="connsiteY1" fmla="*/ 43037 h 2150323"/>
              <a:gd name="connsiteX2" fmla="*/ 1057013 w 3322041"/>
              <a:gd name="connsiteY2" fmla="*/ 1804725 h 2150323"/>
              <a:gd name="connsiteX3" fmla="*/ 1694577 w 3322041"/>
              <a:gd name="connsiteY3" fmla="*/ 51426 h 2150323"/>
              <a:gd name="connsiteX4" fmla="*/ 2281806 w 3322041"/>
              <a:gd name="connsiteY4" fmla="*/ 2148674 h 2150323"/>
              <a:gd name="connsiteX5" fmla="*/ 2936147 w 3322041"/>
              <a:gd name="connsiteY5" fmla="*/ 412153 h 2150323"/>
              <a:gd name="connsiteX6" fmla="*/ 3322041 w 3322041"/>
              <a:gd name="connsiteY6" fmla="*/ 982604 h 2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041" h="2150323">
                <a:moveTo>
                  <a:pt x="0" y="714157"/>
                </a:moveTo>
                <a:cubicBezTo>
                  <a:pt x="113251" y="287716"/>
                  <a:pt x="226503" y="-138724"/>
                  <a:pt x="402672" y="43037"/>
                </a:cubicBezTo>
                <a:cubicBezTo>
                  <a:pt x="578841" y="224798"/>
                  <a:pt x="841696" y="1803327"/>
                  <a:pt x="1057013" y="1804725"/>
                </a:cubicBezTo>
                <a:cubicBezTo>
                  <a:pt x="1272330" y="1806123"/>
                  <a:pt x="1490445" y="-5899"/>
                  <a:pt x="1694577" y="51426"/>
                </a:cubicBezTo>
                <a:cubicBezTo>
                  <a:pt x="1898709" y="108751"/>
                  <a:pt x="2074878" y="2088553"/>
                  <a:pt x="2281806" y="2148674"/>
                </a:cubicBezTo>
                <a:cubicBezTo>
                  <a:pt x="2488734" y="2208795"/>
                  <a:pt x="2762775" y="606498"/>
                  <a:pt x="2936147" y="412153"/>
                </a:cubicBezTo>
                <a:cubicBezTo>
                  <a:pt x="3109519" y="217808"/>
                  <a:pt x="3322041" y="982604"/>
                  <a:pt x="3322041" y="98260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91587" y="3336022"/>
            <a:ext cx="0" cy="356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585262" y="3689758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37150" y="331808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83826"/>
              </p:ext>
            </p:extLst>
          </p:nvPr>
        </p:nvGraphicFramePr>
        <p:xfrm>
          <a:off x="853190" y="4140200"/>
          <a:ext cx="36687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482400" progId="Equation.DSMT4">
                  <p:embed/>
                </p:oleObj>
              </mc:Choice>
              <mc:Fallback>
                <p:oleObj name="Equation" r:id="rId5" imgW="1892160" imgH="4824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4140200"/>
                        <a:ext cx="3668713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23881"/>
              </p:ext>
            </p:extLst>
          </p:nvPr>
        </p:nvGraphicFramePr>
        <p:xfrm>
          <a:off x="846589" y="5527675"/>
          <a:ext cx="49990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77960" imgH="482400" progId="Equation.DSMT4">
                  <p:embed/>
                </p:oleObj>
              </mc:Choice>
              <mc:Fallback>
                <p:oleObj name="Equation" r:id="rId7" imgW="2577960" imgH="48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5527675"/>
                        <a:ext cx="4999037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4096"/>
            <a:ext cx="5030583" cy="4541904"/>
          </a:xfrm>
        </p:spPr>
        <p:txBody>
          <a:bodyPr/>
          <a:lstStyle/>
          <a:p>
            <a:r>
              <a:rPr lang="en-US" sz="2000" dirty="0"/>
              <a:t>Ion mobility</a:t>
            </a:r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Electrical conductivity </a:t>
            </a:r>
            <a:r>
              <a:rPr lang="en-US" sz="2000" dirty="0">
                <a:solidFill>
                  <a:prstClr val="black"/>
                </a:solidFill>
              </a:rPr>
              <a:t>(1-D, random hop)</a:t>
            </a:r>
            <a:endParaRPr lang="en-US" sz="2000" dirty="0"/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Einstein relation (3-D, correlated hops)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792286" y="1579704"/>
            <a:ext cx="19185" cy="176171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3198" y="223755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568484" y="3335323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706350" y="795712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Electric field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&gt; 0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3077" y="1385868"/>
            <a:ext cx="836897" cy="1462858"/>
          </a:xfrm>
          <a:custGeom>
            <a:avLst/>
            <a:gdLst>
              <a:gd name="connsiteX0" fmla="*/ 0 w 864066"/>
              <a:gd name="connsiteY0" fmla="*/ 1382498 h 1382498"/>
              <a:gd name="connsiteX1" fmla="*/ 494951 w 864066"/>
              <a:gd name="connsiteY1" fmla="*/ 98982 h 1382498"/>
              <a:gd name="connsiteX2" fmla="*/ 864066 w 864066"/>
              <a:gd name="connsiteY2" fmla="*/ 182872 h 13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066" h="1382498">
                <a:moveTo>
                  <a:pt x="0" y="1382498"/>
                </a:moveTo>
                <a:cubicBezTo>
                  <a:pt x="175470" y="840709"/>
                  <a:pt x="350940" y="298920"/>
                  <a:pt x="494951" y="98982"/>
                </a:cubicBezTo>
                <a:cubicBezTo>
                  <a:pt x="638962" y="-100956"/>
                  <a:pt x="751514" y="40958"/>
                  <a:pt x="864066" y="182872"/>
                </a:cubicBezTo>
              </a:path>
            </a:pathLst>
          </a:custGeom>
          <a:noFill/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59743" y="2905991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5125673" y="1533143"/>
            <a:ext cx="3322041" cy="2150323"/>
          </a:xfrm>
          <a:custGeom>
            <a:avLst/>
            <a:gdLst>
              <a:gd name="connsiteX0" fmla="*/ 0 w 3322041"/>
              <a:gd name="connsiteY0" fmla="*/ 714157 h 2150323"/>
              <a:gd name="connsiteX1" fmla="*/ 402672 w 3322041"/>
              <a:gd name="connsiteY1" fmla="*/ 43037 h 2150323"/>
              <a:gd name="connsiteX2" fmla="*/ 1057013 w 3322041"/>
              <a:gd name="connsiteY2" fmla="*/ 1804725 h 2150323"/>
              <a:gd name="connsiteX3" fmla="*/ 1694577 w 3322041"/>
              <a:gd name="connsiteY3" fmla="*/ 51426 h 2150323"/>
              <a:gd name="connsiteX4" fmla="*/ 2281806 w 3322041"/>
              <a:gd name="connsiteY4" fmla="*/ 2148674 h 2150323"/>
              <a:gd name="connsiteX5" fmla="*/ 2936147 w 3322041"/>
              <a:gd name="connsiteY5" fmla="*/ 412153 h 2150323"/>
              <a:gd name="connsiteX6" fmla="*/ 3322041 w 3322041"/>
              <a:gd name="connsiteY6" fmla="*/ 982604 h 2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2041" h="2150323">
                <a:moveTo>
                  <a:pt x="0" y="714157"/>
                </a:moveTo>
                <a:cubicBezTo>
                  <a:pt x="113251" y="287716"/>
                  <a:pt x="226503" y="-138724"/>
                  <a:pt x="402672" y="43037"/>
                </a:cubicBezTo>
                <a:cubicBezTo>
                  <a:pt x="578841" y="224798"/>
                  <a:pt x="841696" y="1803327"/>
                  <a:pt x="1057013" y="1804725"/>
                </a:cubicBezTo>
                <a:cubicBezTo>
                  <a:pt x="1272330" y="1806123"/>
                  <a:pt x="1490445" y="-5899"/>
                  <a:pt x="1694577" y="51426"/>
                </a:cubicBezTo>
                <a:cubicBezTo>
                  <a:pt x="1898709" y="108751"/>
                  <a:pt x="2074878" y="2088553"/>
                  <a:pt x="2281806" y="2148674"/>
                </a:cubicBezTo>
                <a:cubicBezTo>
                  <a:pt x="2488734" y="2208795"/>
                  <a:pt x="2762775" y="606498"/>
                  <a:pt x="2936147" y="412153"/>
                </a:cubicBezTo>
                <a:cubicBezTo>
                  <a:pt x="3109519" y="217808"/>
                  <a:pt x="3322041" y="982604"/>
                  <a:pt x="3322041" y="98260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791587" y="3336022"/>
            <a:ext cx="0" cy="35658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585262" y="3689758"/>
            <a:ext cx="432033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37150" y="331808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10972"/>
              </p:ext>
            </p:extLst>
          </p:nvPr>
        </p:nvGraphicFramePr>
        <p:xfrm>
          <a:off x="827758" y="1998663"/>
          <a:ext cx="31035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482400" progId="Equation.DSMT4">
                  <p:embed/>
                </p:oleObj>
              </mc:Choice>
              <mc:Fallback>
                <p:oleObj name="Equation" r:id="rId3" imgW="1600200" imgH="4824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58" y="1998663"/>
                        <a:ext cx="3103562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59241"/>
              </p:ext>
            </p:extLst>
          </p:nvPr>
        </p:nvGraphicFramePr>
        <p:xfrm>
          <a:off x="854978" y="3684806"/>
          <a:ext cx="35464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507960" progId="Equation.DSMT4">
                  <p:embed/>
                </p:oleObj>
              </mc:Choice>
              <mc:Fallback>
                <p:oleObj name="Equation" r:id="rId5" imgW="1828800" imgH="5079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78" y="3684806"/>
                        <a:ext cx="354647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29441"/>
              </p:ext>
            </p:extLst>
          </p:nvPr>
        </p:nvGraphicFramePr>
        <p:xfrm>
          <a:off x="824830" y="5094288"/>
          <a:ext cx="77581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00320" imgH="507960" progId="Equation.DSMT4">
                  <p:embed/>
                </p:oleObj>
              </mc:Choice>
              <mc:Fallback>
                <p:oleObj name="Equation" r:id="rId7" imgW="4000320" imgH="50796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30" y="5094288"/>
                        <a:ext cx="775811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2953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26210</TotalTime>
  <Words>1090</Words>
  <Application>Microsoft Office PowerPoint</Application>
  <PresentationFormat>On-screen Show (4:3)</PresentationFormat>
  <Paragraphs>253</Paragraphs>
  <Slides>28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3.071 Amorphous Materials  11: Electrical and Transport Properties</vt:lpstr>
      <vt:lpstr>After-class reading list</vt:lpstr>
      <vt:lpstr>Basics of electrical conduction</vt:lpstr>
      <vt:lpstr>Ionic conduction in crystalline materials</vt:lpstr>
      <vt:lpstr>Ionic conduction pathway in amorphous solids</vt:lpstr>
      <vt:lpstr>A tale of two valleys</vt:lpstr>
      <vt:lpstr>A tale of two valleys</vt:lpstr>
      <vt:lpstr>A tale of two valleys</vt:lpstr>
      <vt:lpstr>A tale of two valleys</vt:lpstr>
      <vt:lpstr>Temperature dependence of ionic conductivity</vt:lpstr>
      <vt:lpstr>Ionic conductivity in soda-lime glass</vt:lpstr>
      <vt:lpstr>Theoretical ionic conductivity limit in glass</vt:lpstr>
      <vt:lpstr>Fast ion conductors / superionic conductors</vt:lpstr>
      <vt:lpstr>Solid-state battery based on glass electrolytes</vt:lpstr>
      <vt:lpstr>Resistive switching in amorphous materials</vt:lpstr>
      <vt:lpstr>Band structures in defect-free crystalline solids</vt:lpstr>
      <vt:lpstr>Band structures in defect-free crystalline solids</vt:lpstr>
      <vt:lpstr>Anderson localization in disordered systems</vt:lpstr>
      <vt:lpstr>Anderson localization in disordered systems</vt:lpstr>
      <vt:lpstr>Density of states (DOS) in crystalline and amorphous solids</vt:lpstr>
      <vt:lpstr>Tauc gap and Tauc plots</vt:lpstr>
      <vt:lpstr>Extended state conduction</vt:lpstr>
      <vt:lpstr>Hopping conduction via localized states</vt:lpstr>
      <vt:lpstr>Variable range hopping</vt:lpstr>
      <vt:lpstr>DC conductivity in amorphous semiconductors</vt:lpstr>
      <vt:lpstr>VRH in As-Se-Te-Cu glass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3369</cp:revision>
  <dcterms:created xsi:type="dcterms:W3CDTF">2006-08-16T00:00:00Z</dcterms:created>
  <dcterms:modified xsi:type="dcterms:W3CDTF">2025-03-30T20:23:13Z</dcterms:modified>
</cp:coreProperties>
</file>