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8"/>
  </p:notesMasterIdLst>
  <p:sldIdLst>
    <p:sldId id="256" r:id="rId2"/>
    <p:sldId id="257" r:id="rId3"/>
    <p:sldId id="259" r:id="rId4"/>
    <p:sldId id="258" r:id="rId5"/>
    <p:sldId id="288" r:id="rId6"/>
    <p:sldId id="262" r:id="rId7"/>
    <p:sldId id="275" r:id="rId8"/>
    <p:sldId id="260" r:id="rId9"/>
    <p:sldId id="282" r:id="rId10"/>
    <p:sldId id="263" r:id="rId11"/>
    <p:sldId id="261" r:id="rId12"/>
    <p:sldId id="281" r:id="rId13"/>
    <p:sldId id="264" r:id="rId14"/>
    <p:sldId id="289" r:id="rId15"/>
    <p:sldId id="265" r:id="rId16"/>
    <p:sldId id="291" r:id="rId17"/>
    <p:sldId id="290" r:id="rId18"/>
    <p:sldId id="292" r:id="rId19"/>
    <p:sldId id="302" r:id="rId20"/>
    <p:sldId id="285" r:id="rId21"/>
    <p:sldId id="287" r:id="rId22"/>
    <p:sldId id="279" r:id="rId23"/>
    <p:sldId id="266" r:id="rId24"/>
    <p:sldId id="268" r:id="rId25"/>
    <p:sldId id="267" r:id="rId26"/>
    <p:sldId id="299" r:id="rId27"/>
    <p:sldId id="300" r:id="rId28"/>
    <p:sldId id="301" r:id="rId29"/>
    <p:sldId id="303" r:id="rId30"/>
    <p:sldId id="293" r:id="rId31"/>
    <p:sldId id="273" r:id="rId32"/>
    <p:sldId id="271" r:id="rId33"/>
    <p:sldId id="269" r:id="rId34"/>
    <p:sldId id="272" r:id="rId35"/>
    <p:sldId id="270" r:id="rId36"/>
    <p:sldId id="283" r:id="rId37"/>
    <p:sldId id="274" r:id="rId38"/>
    <p:sldId id="310" r:id="rId39"/>
    <p:sldId id="309" r:id="rId40"/>
    <p:sldId id="294" r:id="rId41"/>
    <p:sldId id="304" r:id="rId42"/>
    <p:sldId id="306" r:id="rId43"/>
    <p:sldId id="305" r:id="rId44"/>
    <p:sldId id="307" r:id="rId45"/>
    <p:sldId id="308" r:id="rId46"/>
    <p:sldId id="276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001C"/>
    <a:srgbClr val="1E781E"/>
    <a:srgbClr val="0000FF"/>
    <a:srgbClr val="006600"/>
    <a:srgbClr val="339933"/>
    <a:srgbClr val="C54646"/>
    <a:srgbClr val="00CC00"/>
    <a:srgbClr val="89CC40"/>
    <a:srgbClr val="D1E1FF"/>
    <a:srgbClr val="ABC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52" autoAdjust="0"/>
    <p:restoredTop sz="90900" autoAdjust="0"/>
  </p:normalViewPr>
  <p:slideViewPr>
    <p:cSldViewPr>
      <p:cViewPr varScale="1">
        <p:scale>
          <a:sx n="120" d="100"/>
          <a:sy n="120" d="100"/>
        </p:scale>
        <p:origin x="1989" y="6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92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J HU" userId="f9cbafaa3520ff22" providerId="LiveId" clId="{D22305AB-86A9-400A-A547-8016B5ECEDA1}"/>
    <pc:docChg chg="undo custSel addSld delSld modSld sldOrd">
      <pc:chgData name="JJ HU" userId="f9cbafaa3520ff22" providerId="LiveId" clId="{D22305AB-86A9-400A-A547-8016B5ECEDA1}" dt="2025-04-28T03:19:35.197" v="385" actId="1076"/>
      <pc:docMkLst>
        <pc:docMk/>
      </pc:docMkLst>
      <pc:sldChg chg="modSp mod ord">
        <pc:chgData name="JJ HU" userId="f9cbafaa3520ff22" providerId="LiveId" clId="{D22305AB-86A9-400A-A547-8016B5ECEDA1}" dt="2025-04-23T14:29:44.730" v="359"/>
        <pc:sldMkLst>
          <pc:docMk/>
          <pc:sldMk cId="4084847301" sldId="268"/>
        </pc:sldMkLst>
        <pc:spChg chg="mod">
          <ac:chgData name="JJ HU" userId="f9cbafaa3520ff22" providerId="LiveId" clId="{D22305AB-86A9-400A-A547-8016B5ECEDA1}" dt="2025-04-20T20:49:24.574" v="35" actId="20577"/>
          <ac:spMkLst>
            <pc:docMk/>
            <pc:sldMk cId="4084847301" sldId="268"/>
            <ac:spMk id="3" creationId="{00000000-0000-0000-0000-000000000000}"/>
          </ac:spMkLst>
        </pc:spChg>
      </pc:sldChg>
      <pc:sldChg chg="del">
        <pc:chgData name="JJ HU" userId="f9cbafaa3520ff22" providerId="LiveId" clId="{D22305AB-86A9-400A-A547-8016B5ECEDA1}" dt="2025-04-20T21:01:55.096" v="37" actId="47"/>
        <pc:sldMkLst>
          <pc:docMk/>
          <pc:sldMk cId="3051320371" sldId="284"/>
        </pc:sldMkLst>
      </pc:sldChg>
      <pc:sldChg chg="del">
        <pc:chgData name="JJ HU" userId="f9cbafaa3520ff22" providerId="LiveId" clId="{D22305AB-86A9-400A-A547-8016B5ECEDA1}" dt="2025-04-20T21:01:54.085" v="36" actId="47"/>
        <pc:sldMkLst>
          <pc:docMk/>
          <pc:sldMk cId="2935017824" sldId="286"/>
        </pc:sldMkLst>
      </pc:sldChg>
      <pc:sldChg chg="addSp delSp modSp mod">
        <pc:chgData name="JJ HU" userId="f9cbafaa3520ff22" providerId="LiveId" clId="{D22305AB-86A9-400A-A547-8016B5ECEDA1}" dt="2025-03-13T21:33:54.497" v="7" actId="1076"/>
        <pc:sldMkLst>
          <pc:docMk/>
          <pc:sldMk cId="3808675580" sldId="288"/>
        </pc:sldMkLst>
        <pc:picChg chg="add mod">
          <ac:chgData name="JJ HU" userId="f9cbafaa3520ff22" providerId="LiveId" clId="{D22305AB-86A9-400A-A547-8016B5ECEDA1}" dt="2025-03-13T21:33:41.295" v="3" actId="1076"/>
          <ac:picMkLst>
            <pc:docMk/>
            <pc:sldMk cId="3808675580" sldId="288"/>
            <ac:picMk id="6" creationId="{04917B88-EBD4-4DD6-8E64-2108284D103C}"/>
          </ac:picMkLst>
        </pc:picChg>
        <pc:picChg chg="add mod modCrop">
          <ac:chgData name="JJ HU" userId="f9cbafaa3520ff22" providerId="LiveId" clId="{D22305AB-86A9-400A-A547-8016B5ECEDA1}" dt="2025-03-13T21:33:54.497" v="7" actId="1076"/>
          <ac:picMkLst>
            <pc:docMk/>
            <pc:sldMk cId="3808675580" sldId="288"/>
            <ac:picMk id="7" creationId="{B0A18D91-A59D-4B44-AA91-7ABCA8CDD71F}"/>
          </ac:picMkLst>
        </pc:picChg>
        <pc:picChg chg="del">
          <ac:chgData name="JJ HU" userId="f9cbafaa3520ff22" providerId="LiveId" clId="{D22305AB-86A9-400A-A547-8016B5ECEDA1}" dt="2025-03-13T21:33:34.442" v="0" actId="478"/>
          <ac:picMkLst>
            <pc:docMk/>
            <pc:sldMk cId="3808675580" sldId="288"/>
            <ac:picMk id="5122" creationId="{9ECFFE74-E475-427B-8807-2D9CEC8F3589}"/>
          </ac:picMkLst>
        </pc:picChg>
        <pc:picChg chg="del">
          <ac:chgData name="JJ HU" userId="f9cbafaa3520ff22" providerId="LiveId" clId="{D22305AB-86A9-400A-A547-8016B5ECEDA1}" dt="2025-03-13T21:33:34.442" v="0" actId="478"/>
          <ac:picMkLst>
            <pc:docMk/>
            <pc:sldMk cId="3808675580" sldId="288"/>
            <ac:picMk id="5124" creationId="{D03D98F1-200E-47E3-A967-6C25C075BCD8}"/>
          </ac:picMkLst>
        </pc:picChg>
      </pc:sldChg>
      <pc:sldChg chg="addSp delSp modSp add del mod modAnim">
        <pc:chgData name="JJ HU" userId="f9cbafaa3520ff22" providerId="LiveId" clId="{D22305AB-86A9-400A-A547-8016B5ECEDA1}" dt="2025-04-20T21:47:54.683" v="179" actId="20577"/>
        <pc:sldMkLst>
          <pc:docMk/>
          <pc:sldMk cId="723451692" sldId="294"/>
        </pc:sldMkLst>
        <pc:spChg chg="mod">
          <ac:chgData name="JJ HU" userId="f9cbafaa3520ff22" providerId="LiveId" clId="{D22305AB-86A9-400A-A547-8016B5ECEDA1}" dt="2025-04-20T21:47:54.683" v="179" actId="20577"/>
          <ac:spMkLst>
            <pc:docMk/>
            <pc:sldMk cId="723451692" sldId="294"/>
            <ac:spMk id="2" creationId="{00000000-0000-0000-0000-000000000000}"/>
          </ac:spMkLst>
        </pc:spChg>
        <pc:spChg chg="del">
          <ac:chgData name="JJ HU" userId="f9cbafaa3520ff22" providerId="LiveId" clId="{D22305AB-86A9-400A-A547-8016B5ECEDA1}" dt="2025-04-20T21:05:34.821" v="89" actId="478"/>
          <ac:spMkLst>
            <pc:docMk/>
            <pc:sldMk cId="723451692" sldId="294"/>
            <ac:spMk id="7" creationId="{18866411-40AF-4395-B494-23B0AA4B3D53}"/>
          </ac:spMkLst>
        </pc:spChg>
        <pc:picChg chg="add mod">
          <ac:chgData name="JJ HU" userId="f9cbafaa3520ff22" providerId="LiveId" clId="{D22305AB-86A9-400A-A547-8016B5ECEDA1}" dt="2025-04-20T21:06:37.569" v="94" actId="1076"/>
          <ac:picMkLst>
            <pc:docMk/>
            <pc:sldMk cId="723451692" sldId="294"/>
            <ac:picMk id="4" creationId="{0F169FE2-795E-4BA0-9533-AAF4E57DE5DB}"/>
          </ac:picMkLst>
        </pc:picChg>
        <pc:picChg chg="del">
          <ac:chgData name="JJ HU" userId="f9cbafaa3520ff22" providerId="LiveId" clId="{D22305AB-86A9-400A-A547-8016B5ECEDA1}" dt="2025-04-20T21:05:35.356" v="90" actId="478"/>
          <ac:picMkLst>
            <pc:docMk/>
            <pc:sldMk cId="723451692" sldId="294"/>
            <ac:picMk id="6" creationId="{DC179E06-F5E1-4D84-8C83-3F1B71E035FD}"/>
          </ac:picMkLst>
        </pc:picChg>
      </pc:sldChg>
      <pc:sldChg chg="addSp delSp modSp mod modNotesTx">
        <pc:chgData name="JJ HU" userId="f9cbafaa3520ff22" providerId="LiveId" clId="{D22305AB-86A9-400A-A547-8016B5ECEDA1}" dt="2025-03-13T21:36:01.773" v="13" actId="6549"/>
        <pc:sldMkLst>
          <pc:docMk/>
          <pc:sldMk cId="495115488" sldId="299"/>
        </pc:sldMkLst>
        <pc:spChg chg="del">
          <ac:chgData name="JJ HU" userId="f9cbafaa3520ff22" providerId="LiveId" clId="{D22305AB-86A9-400A-A547-8016B5ECEDA1}" dt="2025-03-13T21:36:00.584" v="12" actId="478"/>
          <ac:spMkLst>
            <pc:docMk/>
            <pc:sldMk cId="495115488" sldId="299"/>
            <ac:spMk id="13" creationId="{963273F7-55DD-4ECD-8CF2-24EFAFECE5B4}"/>
          </ac:spMkLst>
        </pc:spChg>
        <pc:picChg chg="add mod">
          <ac:chgData name="JJ HU" userId="f9cbafaa3520ff22" providerId="LiveId" clId="{D22305AB-86A9-400A-A547-8016B5ECEDA1}" dt="2025-03-13T21:35:48.666" v="11" actId="1076"/>
          <ac:picMkLst>
            <pc:docMk/>
            <pc:sldMk cId="495115488" sldId="299"/>
            <ac:picMk id="7" creationId="{5542B812-6A6D-4ED3-8142-50D65A194077}"/>
          </ac:picMkLst>
        </pc:picChg>
        <pc:picChg chg="del">
          <ac:chgData name="JJ HU" userId="f9cbafaa3520ff22" providerId="LiveId" clId="{D22305AB-86A9-400A-A547-8016B5ECEDA1}" dt="2025-03-13T21:35:43.321" v="8" actId="478"/>
          <ac:picMkLst>
            <pc:docMk/>
            <pc:sldMk cId="495115488" sldId="299"/>
            <ac:picMk id="12" creationId="{B1293114-335B-406A-86E5-0194461C8B65}"/>
          </ac:picMkLst>
        </pc:picChg>
      </pc:sldChg>
      <pc:sldChg chg="addSp delSp modSp mod">
        <pc:chgData name="JJ HU" userId="f9cbafaa3520ff22" providerId="LiveId" clId="{D22305AB-86A9-400A-A547-8016B5ECEDA1}" dt="2025-04-28T03:19:35.197" v="385" actId="1076"/>
        <pc:sldMkLst>
          <pc:docMk/>
          <pc:sldMk cId="2920346493" sldId="307"/>
        </pc:sldMkLst>
        <pc:spChg chg="add mod">
          <ac:chgData name="JJ HU" userId="f9cbafaa3520ff22" providerId="LiveId" clId="{D22305AB-86A9-400A-A547-8016B5ECEDA1}" dt="2025-04-28T03:19:35.197" v="385" actId="1076"/>
          <ac:spMkLst>
            <pc:docMk/>
            <pc:sldMk cId="2920346493" sldId="307"/>
            <ac:spMk id="10" creationId="{85392851-8956-4E56-8CC4-59D97F5B3EFD}"/>
          </ac:spMkLst>
        </pc:spChg>
        <pc:picChg chg="add del mod">
          <ac:chgData name="JJ HU" userId="f9cbafaa3520ff22" providerId="LiveId" clId="{D22305AB-86A9-400A-A547-8016B5ECEDA1}" dt="2025-04-28T03:17:41.765" v="363" actId="21"/>
          <ac:picMkLst>
            <pc:docMk/>
            <pc:sldMk cId="2920346493" sldId="307"/>
            <ac:picMk id="5" creationId="{C6F22B7D-B47A-44C1-8178-F83AB5072B64}"/>
          </ac:picMkLst>
        </pc:picChg>
        <pc:picChg chg="del">
          <ac:chgData name="JJ HU" userId="f9cbafaa3520ff22" providerId="LiveId" clId="{D22305AB-86A9-400A-A547-8016B5ECEDA1}" dt="2025-04-28T03:17:43.010" v="364" actId="478"/>
          <ac:picMkLst>
            <pc:docMk/>
            <pc:sldMk cId="2920346493" sldId="307"/>
            <ac:picMk id="6" creationId="{5D270C65-2FCD-45CE-889B-730440ABB12D}"/>
          </ac:picMkLst>
        </pc:picChg>
        <pc:picChg chg="add mod">
          <ac:chgData name="JJ HU" userId="f9cbafaa3520ff22" providerId="LiveId" clId="{D22305AB-86A9-400A-A547-8016B5ECEDA1}" dt="2025-04-28T03:18:51.931" v="370" actId="1038"/>
          <ac:picMkLst>
            <pc:docMk/>
            <pc:sldMk cId="2920346493" sldId="307"/>
            <ac:picMk id="8" creationId="{C1F78CDD-4B14-4997-9336-02C95A3F893E}"/>
          </ac:picMkLst>
        </pc:picChg>
      </pc:sldChg>
      <pc:sldChg chg="addSp delSp modSp add mod delAnim">
        <pc:chgData name="JJ HU" userId="f9cbafaa3520ff22" providerId="LiveId" clId="{D22305AB-86A9-400A-A547-8016B5ECEDA1}" dt="2025-04-20T21:47:50.138" v="178" actId="20577"/>
        <pc:sldMkLst>
          <pc:docMk/>
          <pc:sldMk cId="235731208" sldId="309"/>
        </pc:sldMkLst>
        <pc:spChg chg="mod">
          <ac:chgData name="JJ HU" userId="f9cbafaa3520ff22" providerId="LiveId" clId="{D22305AB-86A9-400A-A547-8016B5ECEDA1}" dt="2025-04-20T21:47:50.138" v="178" actId="20577"/>
          <ac:spMkLst>
            <pc:docMk/>
            <pc:sldMk cId="235731208" sldId="309"/>
            <ac:spMk id="2" creationId="{00000000-0000-0000-0000-000000000000}"/>
          </ac:spMkLst>
        </pc:spChg>
        <pc:spChg chg="add mod">
          <ac:chgData name="JJ HU" userId="f9cbafaa3520ff22" providerId="LiveId" clId="{D22305AB-86A9-400A-A547-8016B5ECEDA1}" dt="2025-04-20T21:40:22.076" v="148" actId="1036"/>
          <ac:spMkLst>
            <pc:docMk/>
            <pc:sldMk cId="235731208" sldId="309"/>
            <ac:spMk id="5" creationId="{9ADB63CF-B86B-4D4E-BAC6-53632EB4C58E}"/>
          </ac:spMkLst>
        </pc:spChg>
        <pc:picChg chg="del">
          <ac:chgData name="JJ HU" userId="f9cbafaa3520ff22" providerId="LiveId" clId="{D22305AB-86A9-400A-A547-8016B5ECEDA1}" dt="2025-04-20T21:38:45.762" v="96" actId="478"/>
          <ac:picMkLst>
            <pc:docMk/>
            <pc:sldMk cId="235731208" sldId="309"/>
            <ac:picMk id="4" creationId="{0F169FE2-795E-4BA0-9533-AAF4E57DE5DB}"/>
          </ac:picMkLst>
        </pc:picChg>
        <pc:picChg chg="add mod">
          <ac:chgData name="JJ HU" userId="f9cbafaa3520ff22" providerId="LiveId" clId="{D22305AB-86A9-400A-A547-8016B5ECEDA1}" dt="2025-04-20T21:40:59.054" v="150" actId="1037"/>
          <ac:picMkLst>
            <pc:docMk/>
            <pc:sldMk cId="235731208" sldId="309"/>
            <ac:picMk id="1026" creationId="{0E9EC260-5A7D-41FC-A005-3F241CF48BDC}"/>
          </ac:picMkLst>
        </pc:picChg>
      </pc:sldChg>
      <pc:sldChg chg="addSp delSp modSp add mod">
        <pc:chgData name="JJ HU" userId="f9cbafaa3520ff22" providerId="LiveId" clId="{D22305AB-86A9-400A-A547-8016B5ECEDA1}" dt="2025-04-20T21:57:37.446" v="357" actId="1035"/>
        <pc:sldMkLst>
          <pc:docMk/>
          <pc:sldMk cId="1431241359" sldId="310"/>
        </pc:sldMkLst>
        <pc:spChg chg="mod">
          <ac:chgData name="JJ HU" userId="f9cbafaa3520ff22" providerId="LiveId" clId="{D22305AB-86A9-400A-A547-8016B5ECEDA1}" dt="2025-04-20T21:47:45.470" v="177" actId="20577"/>
          <ac:spMkLst>
            <pc:docMk/>
            <pc:sldMk cId="1431241359" sldId="310"/>
            <ac:spMk id="2" creationId="{00000000-0000-0000-0000-000000000000}"/>
          </ac:spMkLst>
        </pc:spChg>
        <pc:spChg chg="add del">
          <ac:chgData name="JJ HU" userId="f9cbafaa3520ff22" providerId="LiveId" clId="{D22305AB-86A9-400A-A547-8016B5ECEDA1}" dt="2025-04-20T21:48:07.233" v="181"/>
          <ac:spMkLst>
            <pc:docMk/>
            <pc:sldMk cId="1431241359" sldId="310"/>
            <ac:spMk id="4" creationId="{D1467462-AB2A-48A4-A388-71008DCFD00A}"/>
          </ac:spMkLst>
        </pc:spChg>
        <pc:spChg chg="del">
          <ac:chgData name="JJ HU" userId="f9cbafaa3520ff22" providerId="LiveId" clId="{D22305AB-86A9-400A-A547-8016B5ECEDA1}" dt="2025-04-20T21:47:27.018" v="154" actId="478"/>
          <ac:spMkLst>
            <pc:docMk/>
            <pc:sldMk cId="1431241359" sldId="310"/>
            <ac:spMk id="5" creationId="{9ADB63CF-B86B-4D4E-BAC6-53632EB4C58E}"/>
          </ac:spMkLst>
        </pc:spChg>
        <pc:spChg chg="add del">
          <ac:chgData name="JJ HU" userId="f9cbafaa3520ff22" providerId="LiveId" clId="{D22305AB-86A9-400A-A547-8016B5ECEDA1}" dt="2025-04-20T21:53:21.462" v="190"/>
          <ac:spMkLst>
            <pc:docMk/>
            <pc:sldMk cId="1431241359" sldId="310"/>
            <ac:spMk id="7" creationId="{830B9F00-7287-44D1-BD8F-F106C4C5687F}"/>
          </ac:spMkLst>
        </pc:spChg>
        <pc:spChg chg="add mod">
          <ac:chgData name="JJ HU" userId="f9cbafaa3520ff22" providerId="LiveId" clId="{D22305AB-86A9-400A-A547-8016B5ECEDA1}" dt="2025-04-20T21:57:37.446" v="357" actId="1035"/>
          <ac:spMkLst>
            <pc:docMk/>
            <pc:sldMk cId="1431241359" sldId="310"/>
            <ac:spMk id="9" creationId="{14E4C670-6639-4DEC-9735-5132F05CD997}"/>
          </ac:spMkLst>
        </pc:spChg>
        <pc:spChg chg="add mod">
          <ac:chgData name="JJ HU" userId="f9cbafaa3520ff22" providerId="LiveId" clId="{D22305AB-86A9-400A-A547-8016B5ECEDA1}" dt="2025-04-20T21:57:37.446" v="357" actId="1035"/>
          <ac:spMkLst>
            <pc:docMk/>
            <pc:sldMk cId="1431241359" sldId="310"/>
            <ac:spMk id="11" creationId="{11A87D58-A38B-4489-97BA-66FB298E24EE}"/>
          </ac:spMkLst>
        </pc:spChg>
        <pc:picChg chg="add del mod">
          <ac:chgData name="JJ HU" userId="f9cbafaa3520ff22" providerId="LiveId" clId="{D22305AB-86A9-400A-A547-8016B5ECEDA1}" dt="2025-04-20T21:48:18.747" v="184" actId="21"/>
          <ac:picMkLst>
            <pc:docMk/>
            <pc:sldMk cId="1431241359" sldId="310"/>
            <ac:picMk id="6" creationId="{3E9A305D-94EA-401B-8C09-8D78A3F98BB6}"/>
          </ac:picMkLst>
        </pc:picChg>
        <pc:picChg chg="add mod modCrop">
          <ac:chgData name="JJ HU" userId="f9cbafaa3520ff22" providerId="LiveId" clId="{D22305AB-86A9-400A-A547-8016B5ECEDA1}" dt="2025-04-20T21:57:37.446" v="357" actId="1035"/>
          <ac:picMkLst>
            <pc:docMk/>
            <pc:sldMk cId="1431241359" sldId="310"/>
            <ac:picMk id="8" creationId="{306AA280-1773-41FB-8A7D-A7173F52BBA8}"/>
          </ac:picMkLst>
        </pc:picChg>
        <pc:picChg chg="del">
          <ac:chgData name="JJ HU" userId="f9cbafaa3520ff22" providerId="LiveId" clId="{D22305AB-86A9-400A-A547-8016B5ECEDA1}" dt="2025-04-20T21:47:27.018" v="154" actId="478"/>
          <ac:picMkLst>
            <pc:docMk/>
            <pc:sldMk cId="1431241359" sldId="310"/>
            <ac:picMk id="1026" creationId="{0E9EC260-5A7D-41FC-A005-3F241CF48BDC}"/>
          </ac:picMkLst>
        </pc:picChg>
        <pc:picChg chg="add del mod">
          <ac:chgData name="JJ HU" userId="f9cbafaa3520ff22" providerId="LiveId" clId="{D22305AB-86A9-400A-A547-8016B5ECEDA1}" dt="2025-04-20T21:53:12.155" v="188" actId="478"/>
          <ac:picMkLst>
            <pc:docMk/>
            <pc:sldMk cId="1431241359" sldId="310"/>
            <ac:picMk id="2052" creationId="{A9969297-4087-493B-91D1-812B0B4D1674}"/>
          </ac:picMkLst>
        </pc:picChg>
      </pc:sldChg>
      <pc:sldChg chg="new del">
        <pc:chgData name="JJ HU" userId="f9cbafaa3520ff22" providerId="LiveId" clId="{D22305AB-86A9-400A-A547-8016B5ECEDA1}" dt="2025-04-20T21:47:21.475" v="152" actId="680"/>
        <pc:sldMkLst>
          <pc:docMk/>
          <pc:sldMk cId="4184427348" sldId="310"/>
        </pc:sldMkLst>
      </pc:sldChg>
    </pc:docChg>
  </pc:docChgLst>
  <pc:docChgLst>
    <pc:chgData userId="f9cbafaa3520ff22" providerId="LiveId" clId="{0BAEBBEC-5E38-4145-934E-B60CC830D399}"/>
    <pc:docChg chg="undo redo custSel addSld delSld modSld">
      <pc:chgData name="" userId="f9cbafaa3520ff22" providerId="LiveId" clId="{0BAEBBEC-5E38-4145-934E-B60CC830D399}" dt="2021-05-05T18:36:21.306" v="585" actId="20577"/>
      <pc:docMkLst>
        <pc:docMk/>
      </pc:docMkLst>
      <pc:sldChg chg="modSp">
        <pc:chgData name="" userId="f9cbafaa3520ff22" providerId="LiveId" clId="{0BAEBBEC-5E38-4145-934E-B60CC830D399}" dt="2021-05-03T03:53:40.675" v="122" actId="20577"/>
        <pc:sldMkLst>
          <pc:docMk/>
          <pc:sldMk cId="2302679463" sldId="272"/>
        </pc:sldMkLst>
        <pc:spChg chg="mod">
          <ac:chgData name="" userId="f9cbafaa3520ff22" providerId="LiveId" clId="{0BAEBBEC-5E38-4145-934E-B60CC830D399}" dt="2021-05-03T03:53:40.675" v="122" actId="20577"/>
          <ac:spMkLst>
            <pc:docMk/>
            <pc:sldMk cId="2302679463" sldId="272"/>
            <ac:spMk id="4" creationId="{D421EE00-8CD1-4251-A11E-182B553F5124}"/>
          </ac:spMkLst>
        </pc:spChg>
      </pc:sldChg>
      <pc:sldChg chg="modSp">
        <pc:chgData name="" userId="f9cbafaa3520ff22" providerId="LiveId" clId="{0BAEBBEC-5E38-4145-934E-B60CC830D399}" dt="2021-05-05T18:36:21.306" v="585" actId="20577"/>
        <pc:sldMkLst>
          <pc:docMk/>
          <pc:sldMk cId="3290459468" sldId="276"/>
        </pc:sldMkLst>
        <pc:spChg chg="mod">
          <ac:chgData name="" userId="f9cbafaa3520ff22" providerId="LiveId" clId="{0BAEBBEC-5E38-4145-934E-B60CC830D399}" dt="2021-05-05T18:36:21.306" v="585" actId="20577"/>
          <ac:spMkLst>
            <pc:docMk/>
            <pc:sldMk cId="3290459468" sldId="276"/>
            <ac:spMk id="3" creationId="{00000000-0000-0000-0000-000000000000}"/>
          </ac:spMkLst>
        </pc:spChg>
      </pc:sldChg>
      <pc:sldChg chg="addSp delSp modSp">
        <pc:chgData name="" userId="f9cbafaa3520ff22" providerId="LiveId" clId="{0BAEBBEC-5E38-4145-934E-B60CC830D399}" dt="2021-05-04T21:23:05.886" v="147" actId="1076"/>
        <pc:sldMkLst>
          <pc:docMk/>
          <pc:sldMk cId="2567832099" sldId="293"/>
        </pc:sldMkLst>
        <pc:spChg chg="mod">
          <ac:chgData name="" userId="f9cbafaa3520ff22" providerId="LiveId" clId="{0BAEBBEC-5E38-4145-934E-B60CC830D399}" dt="2021-05-04T21:23:05.886" v="147" actId="1076"/>
          <ac:spMkLst>
            <pc:docMk/>
            <pc:sldMk cId="2567832099" sldId="293"/>
            <ac:spMk id="10" creationId="{F42D73F0-14CF-42C1-9FE7-2900C6DABD0D}"/>
          </ac:spMkLst>
        </pc:spChg>
        <pc:picChg chg="del">
          <ac:chgData name="" userId="f9cbafaa3520ff22" providerId="LiveId" clId="{0BAEBBEC-5E38-4145-934E-B60CC830D399}" dt="2021-05-04T21:22:54.541" v="129" actId="478"/>
          <ac:picMkLst>
            <pc:docMk/>
            <pc:sldMk cId="2567832099" sldId="293"/>
            <ac:picMk id="4" creationId="{33D35616-0585-4A0C-A622-B313526907C7}"/>
          </ac:picMkLst>
        </pc:picChg>
        <pc:picChg chg="add mod ord">
          <ac:chgData name="" userId="f9cbafaa3520ff22" providerId="LiveId" clId="{0BAEBBEC-5E38-4145-934E-B60CC830D399}" dt="2021-05-04T21:22:53.009" v="128" actId="167"/>
          <ac:picMkLst>
            <pc:docMk/>
            <pc:sldMk cId="2567832099" sldId="293"/>
            <ac:picMk id="5122" creationId="{E1ACFBEE-F53A-4FF3-92DB-F4E28406FFA3}"/>
          </ac:picMkLst>
        </pc:picChg>
      </pc:sldChg>
      <pc:sldChg chg="del">
        <pc:chgData name="" userId="f9cbafaa3520ff22" providerId="LiveId" clId="{0BAEBBEC-5E38-4145-934E-B60CC830D399}" dt="2021-05-04T22:01:48.183" v="391" actId="2696"/>
        <pc:sldMkLst>
          <pc:docMk/>
          <pc:sldMk cId="3453266317" sldId="295"/>
        </pc:sldMkLst>
      </pc:sldChg>
      <pc:sldChg chg="del">
        <pc:chgData name="" userId="f9cbafaa3520ff22" providerId="LiveId" clId="{0BAEBBEC-5E38-4145-934E-B60CC830D399}" dt="2021-05-04T22:01:48.183" v="393" actId="2696"/>
        <pc:sldMkLst>
          <pc:docMk/>
          <pc:sldMk cId="999761978" sldId="296"/>
        </pc:sldMkLst>
      </pc:sldChg>
      <pc:sldChg chg="del">
        <pc:chgData name="" userId="f9cbafaa3520ff22" providerId="LiveId" clId="{0BAEBBEC-5E38-4145-934E-B60CC830D399}" dt="2021-05-04T22:01:48.183" v="392" actId="2696"/>
        <pc:sldMkLst>
          <pc:docMk/>
          <pc:sldMk cId="88992480" sldId="297"/>
        </pc:sldMkLst>
      </pc:sldChg>
      <pc:sldChg chg="del">
        <pc:chgData name="" userId="f9cbafaa3520ff22" providerId="LiveId" clId="{0BAEBBEC-5E38-4145-934E-B60CC830D399}" dt="2021-05-04T22:01:48.167" v="390" actId="2696"/>
        <pc:sldMkLst>
          <pc:docMk/>
          <pc:sldMk cId="3078270779" sldId="298"/>
        </pc:sldMkLst>
      </pc:sldChg>
      <pc:sldChg chg="addSp delSp modSp add">
        <pc:chgData name="" userId="f9cbafaa3520ff22" providerId="LiveId" clId="{0BAEBBEC-5E38-4145-934E-B60CC830D399}" dt="2021-05-04T21:47:26.636" v="178" actId="1036"/>
        <pc:sldMkLst>
          <pc:docMk/>
          <pc:sldMk cId="1799428733" sldId="304"/>
        </pc:sldMkLst>
        <pc:spChg chg="mod">
          <ac:chgData name="" userId="f9cbafaa3520ff22" providerId="LiveId" clId="{0BAEBBEC-5E38-4145-934E-B60CC830D399}" dt="2021-05-04T21:32:57.950" v="171" actId="20577"/>
          <ac:spMkLst>
            <pc:docMk/>
            <pc:sldMk cId="1799428733" sldId="304"/>
            <ac:spMk id="2" creationId="{00000000-0000-0000-0000-000000000000}"/>
          </ac:spMkLst>
        </pc:spChg>
        <pc:spChg chg="del">
          <ac:chgData name="" userId="f9cbafaa3520ff22" providerId="LiveId" clId="{0BAEBBEC-5E38-4145-934E-B60CC830D399}" dt="2021-05-04T21:32:50.351" v="149" actId="478"/>
          <ac:spMkLst>
            <pc:docMk/>
            <pc:sldMk cId="1799428733" sldId="304"/>
            <ac:spMk id="7" creationId="{18866411-40AF-4395-B494-23B0AA4B3D53}"/>
          </ac:spMkLst>
        </pc:spChg>
        <pc:picChg chg="add mod">
          <ac:chgData name="" userId="f9cbafaa3520ff22" providerId="LiveId" clId="{0BAEBBEC-5E38-4145-934E-B60CC830D399}" dt="2021-05-04T21:47:26.636" v="178" actId="1036"/>
          <ac:picMkLst>
            <pc:docMk/>
            <pc:sldMk cId="1799428733" sldId="304"/>
            <ac:picMk id="4" creationId="{FE88BB00-EA00-4134-B004-CEEEED8628F9}"/>
          </ac:picMkLst>
        </pc:picChg>
        <pc:picChg chg="del">
          <ac:chgData name="" userId="f9cbafaa3520ff22" providerId="LiveId" clId="{0BAEBBEC-5E38-4145-934E-B60CC830D399}" dt="2021-05-04T21:32:50.351" v="149" actId="478"/>
          <ac:picMkLst>
            <pc:docMk/>
            <pc:sldMk cId="1799428733" sldId="304"/>
            <ac:picMk id="6" creationId="{DC179E06-F5E1-4D84-8C83-3F1B71E035FD}"/>
          </ac:picMkLst>
        </pc:picChg>
      </pc:sldChg>
      <pc:sldChg chg="addSp delSp modSp add">
        <pc:chgData name="" userId="f9cbafaa3520ff22" providerId="LiveId" clId="{0BAEBBEC-5E38-4145-934E-B60CC830D399}" dt="2021-05-04T21:50:40.212" v="233" actId="1036"/>
        <pc:sldMkLst>
          <pc:docMk/>
          <pc:sldMk cId="1203702112" sldId="305"/>
        </pc:sldMkLst>
        <pc:spChg chg="mod">
          <ac:chgData name="" userId="f9cbafaa3520ff22" providerId="LiveId" clId="{0BAEBBEC-5E38-4145-934E-B60CC830D399}" dt="2021-05-04T21:50:00.086" v="214" actId="20577"/>
          <ac:spMkLst>
            <pc:docMk/>
            <pc:sldMk cId="1203702112" sldId="305"/>
            <ac:spMk id="2" creationId="{00000000-0000-0000-0000-000000000000}"/>
          </ac:spMkLst>
        </pc:spChg>
        <pc:picChg chg="del">
          <ac:chgData name="" userId="f9cbafaa3520ff22" providerId="LiveId" clId="{0BAEBBEC-5E38-4145-934E-B60CC830D399}" dt="2021-05-04T21:48:39.463" v="180" actId="478"/>
          <ac:picMkLst>
            <pc:docMk/>
            <pc:sldMk cId="1203702112" sldId="305"/>
            <ac:picMk id="4" creationId="{FE88BB00-EA00-4134-B004-CEEEED8628F9}"/>
          </ac:picMkLst>
        </pc:picChg>
        <pc:picChg chg="add mod">
          <ac:chgData name="" userId="f9cbafaa3520ff22" providerId="LiveId" clId="{0BAEBBEC-5E38-4145-934E-B60CC830D399}" dt="2021-05-04T21:50:40.212" v="233" actId="1036"/>
          <ac:picMkLst>
            <pc:docMk/>
            <pc:sldMk cId="1203702112" sldId="305"/>
            <ac:picMk id="5" creationId="{789EC6CA-2ADF-4E84-A675-2CBBBB2F1C24}"/>
          </ac:picMkLst>
        </pc:picChg>
      </pc:sldChg>
      <pc:sldChg chg="addSp delSp modSp add">
        <pc:chgData name="" userId="f9cbafaa3520ff22" providerId="LiveId" clId="{0BAEBBEC-5E38-4145-934E-B60CC830D399}" dt="2021-05-04T22:01:21.186" v="389" actId="14100"/>
        <pc:sldMkLst>
          <pc:docMk/>
          <pc:sldMk cId="3961443521" sldId="306"/>
        </pc:sldMkLst>
        <pc:spChg chg="mod">
          <ac:chgData name="" userId="f9cbafaa3520ff22" providerId="LiveId" clId="{0BAEBBEC-5E38-4145-934E-B60CC830D399}" dt="2021-05-04T22:01:17.759" v="388" actId="20577"/>
          <ac:spMkLst>
            <pc:docMk/>
            <pc:sldMk cId="3961443521" sldId="306"/>
            <ac:spMk id="2" creationId="{00000000-0000-0000-0000-000000000000}"/>
          </ac:spMkLst>
        </pc:spChg>
        <pc:spChg chg="add mod ord">
          <ac:chgData name="" userId="f9cbafaa3520ff22" providerId="LiveId" clId="{0BAEBBEC-5E38-4145-934E-B60CC830D399}" dt="2021-05-04T22:01:03.945" v="385" actId="1036"/>
          <ac:spMkLst>
            <pc:docMk/>
            <pc:sldMk cId="3961443521" sldId="306"/>
            <ac:spMk id="5" creationId="{248309DC-5975-4865-A6C3-72CB4650CAC3}"/>
          </ac:spMkLst>
        </pc:spChg>
        <pc:picChg chg="del">
          <ac:chgData name="" userId="f9cbafaa3520ff22" providerId="LiveId" clId="{0BAEBBEC-5E38-4145-934E-B60CC830D399}" dt="2021-05-04T21:52:38.070" v="235" actId="478"/>
          <ac:picMkLst>
            <pc:docMk/>
            <pc:sldMk cId="3961443521" sldId="306"/>
            <ac:picMk id="4" creationId="{FE88BB00-EA00-4134-B004-CEEEED8628F9}"/>
          </ac:picMkLst>
        </pc:picChg>
        <pc:picChg chg="add mod ord">
          <ac:chgData name="" userId="f9cbafaa3520ff22" providerId="LiveId" clId="{0BAEBBEC-5E38-4145-934E-B60CC830D399}" dt="2021-05-04T22:01:21.186" v="389" actId="14100"/>
          <ac:picMkLst>
            <pc:docMk/>
            <pc:sldMk cId="3961443521" sldId="306"/>
            <ac:picMk id="6146" creationId="{FECBC117-060A-40A7-A374-DF1460D5B5F3}"/>
          </ac:picMkLst>
        </pc:picChg>
        <pc:picChg chg="add del mod">
          <ac:chgData name="" userId="f9cbafaa3520ff22" providerId="LiveId" clId="{0BAEBBEC-5E38-4145-934E-B60CC830D399}" dt="2021-05-04T21:56:47.378" v="332" actId="478"/>
          <ac:picMkLst>
            <pc:docMk/>
            <pc:sldMk cId="3961443521" sldId="306"/>
            <ac:picMk id="6148" creationId="{263A3A86-9805-4CE3-9ED4-34D95F0B690B}"/>
          </ac:picMkLst>
        </pc:picChg>
        <pc:picChg chg="add del mod">
          <ac:chgData name="" userId="f9cbafaa3520ff22" providerId="LiveId" clId="{0BAEBBEC-5E38-4145-934E-B60CC830D399}" dt="2021-05-04T22:00:11.915" v="357" actId="478"/>
          <ac:picMkLst>
            <pc:docMk/>
            <pc:sldMk cId="3961443521" sldId="306"/>
            <ac:picMk id="6150" creationId="{4C5E04E1-C030-4556-B671-D84C38C8E445}"/>
          </ac:picMkLst>
        </pc:picChg>
        <pc:picChg chg="add mod ord">
          <ac:chgData name="" userId="f9cbafaa3520ff22" providerId="LiveId" clId="{0BAEBBEC-5E38-4145-934E-B60CC830D399}" dt="2021-05-04T22:00:32.599" v="365" actId="1076"/>
          <ac:picMkLst>
            <pc:docMk/>
            <pc:sldMk cId="3961443521" sldId="306"/>
            <ac:picMk id="6152" creationId="{CA87B880-506E-401B-9AB1-A3EDC8EF2CD4}"/>
          </ac:picMkLst>
        </pc:picChg>
      </pc:sldChg>
      <pc:sldChg chg="addSp delSp modSp add">
        <pc:chgData name="" userId="f9cbafaa3520ff22" providerId="LiveId" clId="{0BAEBBEC-5E38-4145-934E-B60CC830D399}" dt="2021-05-04T22:06:34.021" v="441" actId="1037"/>
        <pc:sldMkLst>
          <pc:docMk/>
          <pc:sldMk cId="2920346493" sldId="307"/>
        </pc:sldMkLst>
        <pc:picChg chg="del">
          <ac:chgData name="" userId="f9cbafaa3520ff22" providerId="LiveId" clId="{0BAEBBEC-5E38-4145-934E-B60CC830D399}" dt="2021-05-04T22:01:59.759" v="395" actId="478"/>
          <ac:picMkLst>
            <pc:docMk/>
            <pc:sldMk cId="2920346493" sldId="307"/>
            <ac:picMk id="5" creationId="{789EC6CA-2ADF-4E84-A675-2CBBBB2F1C24}"/>
          </ac:picMkLst>
        </pc:picChg>
        <pc:picChg chg="add mod">
          <ac:chgData name="" userId="f9cbafaa3520ff22" providerId="LiveId" clId="{0BAEBBEC-5E38-4145-934E-B60CC830D399}" dt="2021-05-04T22:03:23.270" v="401" actId="1036"/>
          <ac:picMkLst>
            <pc:docMk/>
            <pc:sldMk cId="2920346493" sldId="307"/>
            <ac:picMk id="6" creationId="{5D270C65-2FCD-45CE-889B-730440ABB12D}"/>
          </ac:picMkLst>
        </pc:picChg>
        <pc:picChg chg="add del mod">
          <ac:chgData name="" userId="f9cbafaa3520ff22" providerId="LiveId" clId="{0BAEBBEC-5E38-4145-934E-B60CC830D399}" dt="2021-05-04T22:05:10.148" v="404" actId="478"/>
          <ac:picMkLst>
            <pc:docMk/>
            <pc:sldMk cId="2920346493" sldId="307"/>
            <ac:picMk id="8" creationId="{8C836FC0-28A1-40BD-965A-05CC4B4AFB41}"/>
          </ac:picMkLst>
        </pc:picChg>
        <pc:picChg chg="add mod">
          <ac:chgData name="" userId="f9cbafaa3520ff22" providerId="LiveId" clId="{0BAEBBEC-5E38-4145-934E-B60CC830D399}" dt="2021-05-04T22:06:34.021" v="441" actId="1037"/>
          <ac:picMkLst>
            <pc:docMk/>
            <pc:sldMk cId="2920346493" sldId="307"/>
            <ac:picMk id="9" creationId="{36DBCEB6-AD45-4B8E-B998-95C24EDB0245}"/>
          </ac:picMkLst>
        </pc:picChg>
      </pc:sldChg>
      <pc:sldChg chg="addSp delSp modSp add modAnim">
        <pc:chgData name="" userId="f9cbafaa3520ff22" providerId="LiveId" clId="{0BAEBBEC-5E38-4145-934E-B60CC830D399}" dt="2021-05-04T22:10:23.055" v="566" actId="6549"/>
        <pc:sldMkLst>
          <pc:docMk/>
          <pc:sldMk cId="1352509613" sldId="308"/>
        </pc:sldMkLst>
        <pc:spChg chg="add mod">
          <ac:chgData name="" userId="f9cbafaa3520ff22" providerId="LiveId" clId="{0BAEBBEC-5E38-4145-934E-B60CC830D399}" dt="2021-05-04T22:10:23.055" v="566" actId="6549"/>
          <ac:spMkLst>
            <pc:docMk/>
            <pc:sldMk cId="1352509613" sldId="308"/>
            <ac:spMk id="9" creationId="{900B2A73-EE39-411C-8418-EE2F7EB12A1D}"/>
          </ac:spMkLst>
        </pc:spChg>
        <pc:picChg chg="del">
          <ac:chgData name="" userId="f9cbafaa3520ff22" providerId="LiveId" clId="{0BAEBBEC-5E38-4145-934E-B60CC830D399}" dt="2021-05-04T22:05:12.778" v="406" actId="478"/>
          <ac:picMkLst>
            <pc:docMk/>
            <pc:sldMk cId="1352509613" sldId="308"/>
            <ac:picMk id="6" creationId="{5D270C65-2FCD-45CE-889B-730440ABB12D}"/>
          </ac:picMkLst>
        </pc:picChg>
        <pc:picChg chg="add mod">
          <ac:chgData name="" userId="f9cbafaa3520ff22" providerId="LiveId" clId="{0BAEBBEC-5E38-4145-934E-B60CC830D399}" dt="2021-05-04T22:10:10.525" v="564" actId="1037"/>
          <ac:picMkLst>
            <pc:docMk/>
            <pc:sldMk cId="1352509613" sldId="308"/>
            <ac:picMk id="7" creationId="{A3D4743C-EAA9-4987-ABFD-2CCE6D82107B}"/>
          </ac:picMkLst>
        </pc:picChg>
        <pc:picChg chg="del">
          <ac:chgData name="" userId="f9cbafaa3520ff22" providerId="LiveId" clId="{0BAEBBEC-5E38-4145-934E-B60CC830D399}" dt="2021-05-04T22:05:11.734" v="405"/>
          <ac:picMkLst>
            <pc:docMk/>
            <pc:sldMk cId="1352509613" sldId="308"/>
            <ac:picMk id="8" creationId="{8C836FC0-28A1-40BD-965A-05CC4B4AFB41}"/>
          </ac:picMkLst>
        </pc:picChg>
        <pc:picChg chg="add mod">
          <ac:chgData name="" userId="f9cbafaa3520ff22" providerId="LiveId" clId="{0BAEBBEC-5E38-4145-934E-B60CC830D399}" dt="2021-05-04T22:10:10.525" v="564" actId="1037"/>
          <ac:picMkLst>
            <pc:docMk/>
            <pc:sldMk cId="1352509613" sldId="308"/>
            <ac:picMk id="7170" creationId="{D3D1F5A2-80EB-4953-9B46-5E2AE4574AC2}"/>
          </ac:picMkLst>
        </pc:picChg>
      </pc:sldChg>
    </pc:docChg>
  </pc:docChgLst>
  <pc:docChgLst>
    <pc:chgData name="JJ HU" userId="f9cbafaa3520ff22" providerId="LiveId" clId="{E049E8A8-2A54-45D9-9BF6-4F422DD00265}"/>
    <pc:docChg chg="custSel modSld">
      <pc:chgData name="JJ HU" userId="f9cbafaa3520ff22" providerId="LiveId" clId="{E049E8A8-2A54-45D9-9BF6-4F422DD00265}" dt="2024-04-22T18:52:30.224" v="11" actId="20577"/>
      <pc:docMkLst>
        <pc:docMk/>
      </pc:docMkLst>
      <pc:sldChg chg="addSp delSp modSp mod modAnim modNotesTx">
        <pc:chgData name="JJ HU" userId="f9cbafaa3520ff22" providerId="LiveId" clId="{E049E8A8-2A54-45D9-9BF6-4F422DD00265}" dt="2024-04-22T18:52:30.224" v="11" actId="20577"/>
        <pc:sldMkLst>
          <pc:docMk/>
          <pc:sldMk cId="747363701" sldId="281"/>
        </pc:sldMkLst>
        <pc:picChg chg="add mod">
          <ac:chgData name="JJ HU" userId="f9cbafaa3520ff22" providerId="LiveId" clId="{E049E8A8-2A54-45D9-9BF6-4F422DD00265}" dt="2024-04-22T18:52:11.514" v="10" actId="1036"/>
          <ac:picMkLst>
            <pc:docMk/>
            <pc:sldMk cId="747363701" sldId="281"/>
            <ac:picMk id="3" creationId="{F2D6AC00-2A5E-4047-94A7-3DCDAFEB4716}"/>
          </ac:picMkLst>
        </pc:picChg>
        <pc:picChg chg="del">
          <ac:chgData name="JJ HU" userId="f9cbafaa3520ff22" providerId="LiveId" clId="{E049E8A8-2A54-45D9-9BF6-4F422DD00265}" dt="2024-04-22T18:51:32.094" v="0" actId="478"/>
          <ac:picMkLst>
            <pc:docMk/>
            <pc:sldMk cId="747363701" sldId="281"/>
            <ac:picMk id="17" creationId="{D38645A8-23FD-4648-BAF6-A5707EE2BD6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4FE0D9-2BC5-420E-AE18-5CCDBA16B200}" type="datetimeFigureOut">
              <a:rPr lang="en-US" smtClean="0"/>
              <a:pPr/>
              <a:t>4/27/2025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7C7721-B3EF-4204-A06C-7038155095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566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2924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8578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7709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2070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3931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7072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7358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5910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5537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361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680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1012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2812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992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https://www.technologyreview.com/s/401266/drawing-optical-fibers/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0589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Silicon tetrachloride has a boiling point (57.7 C) convenient for purification by repeated fractional distillation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8962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7033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(A) Primary preform obtained by assembling a few hundred high purity, low-hydroxyl silica glass capillaries into an array with the required geometry tightly packed inside a glass tube; (B) first stage draw of the primary preform into a ~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millimetre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sized “cane”; (C) optical image of the cross-section of a HC-PBGF cane showing elimination of interstitial volumes and formation of the central core “defect”; (D) scanning electron microscope image of the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microstructured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region of the final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fibre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showing a much increased diameter to pitch ratio of the cladding holes. The typical hole-to-hole spacing for operation at 1500 nm wavelength is in the range of 4–6 µm (depending on the air filling ratio of the cladding).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2353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3540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7882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C7721-B3EF-4204-A06C-703815509580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403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1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8" name="Rectangle 16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DA63FA4C-385D-4E13-B377-D66346B5E91A}" type="datetime1">
              <a:rPr lang="en-US" smtClean="0"/>
              <a:t>4/27/2025</a:t>
            </a:fld>
            <a:endParaRPr lang="en-US"/>
          </a:p>
        </p:txBody>
      </p:sp>
      <p:sp>
        <p:nvSpPr>
          <p:cNvPr id="8209" name="Rectangle 1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210" name="Rectangle 1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211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212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EBC37E2C-47B4-4FCB-BFE6-56DB69428C7D}" type="datetime1">
              <a:rPr lang="en-US" smtClean="0"/>
              <a:t>4/27/2025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288C6763-7855-4B05-917C-37E18ABB4CC0}" type="datetime1">
              <a:rPr lang="en-US" smtClean="0"/>
              <a:t>4/27/2025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0772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4096"/>
            <a:ext cx="8077200" cy="4541904"/>
          </a:xfrm>
        </p:spPr>
        <p:txBody>
          <a:bodyPr/>
          <a:lstStyle>
            <a:lvl1pPr>
              <a:spcBef>
                <a:spcPts val="800"/>
              </a:spcBef>
              <a:buClr>
                <a:schemeClr val="tx2"/>
              </a:buClr>
              <a:defRPr/>
            </a:lvl1pPr>
            <a:lvl2pPr>
              <a:spcBef>
                <a:spcPts val="800"/>
              </a:spcBef>
              <a:defRPr/>
            </a:lvl2pPr>
            <a:lvl3pPr>
              <a:spcBef>
                <a:spcPts val="800"/>
              </a:spcBef>
              <a:defRPr/>
            </a:lvl3pPr>
            <a:lvl4pPr>
              <a:spcBef>
                <a:spcPts val="800"/>
              </a:spcBef>
              <a:defRPr/>
            </a:lvl4pPr>
            <a:lvl5pPr>
              <a:spcBef>
                <a:spcPts val="8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A60B7111-1983-4502-9CCA-B7C92C957C34}" type="datetime1">
              <a:rPr lang="en-US" smtClean="0"/>
              <a:t>4/27/2025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A62339D9-9B11-45DD-9130-96E8519A5803}" type="datetime1">
              <a:rPr lang="en-US" smtClean="0"/>
              <a:t>4/27/2025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38600" cy="4648200"/>
          </a:xfrm>
        </p:spPr>
        <p:txBody>
          <a:bodyPr/>
          <a:lstStyle>
            <a:lvl1pPr>
              <a:buClr>
                <a:srgbClr val="0000FF"/>
              </a:buCl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3999"/>
            <a:ext cx="4038600" cy="4648201"/>
          </a:xfrm>
        </p:spPr>
        <p:txBody>
          <a:bodyPr/>
          <a:lstStyle>
            <a:lvl1pPr>
              <a:buClr>
                <a:srgbClr val="0000FF"/>
              </a:buCl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F2B5D0CB-E7A3-415F-ACC4-259340D9DAA2}" type="datetime1">
              <a:rPr lang="en-US" smtClean="0"/>
              <a:t>4/27/2025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F97B7767-500A-4B59-823F-E6801F5CE048}" type="datetime1">
              <a:rPr lang="en-US" smtClean="0"/>
              <a:t>4/27/2025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CC3ECB57-6FE4-4F92-85C9-F537F938069E}" type="datetime1">
              <a:rPr lang="en-US" smtClean="0"/>
              <a:t>4/27/2025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6DE82B46-AB3F-4291-8BBB-C8BBA1001750}" type="datetime1">
              <a:rPr lang="en-US" smtClean="0"/>
              <a:t>4/27/2025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561FE241-760C-42C7-86CE-E1B83BCAF329}" type="datetime1">
              <a:rPr lang="en-US" smtClean="0"/>
              <a:t>4/27/2025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E785FCC4-CA73-4C21-B7BF-AB2A67B9672A}" type="datetime1">
              <a:rPr lang="en-US" smtClean="0"/>
              <a:t>4/27/2025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Untitled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-8843" y="0"/>
            <a:ext cx="9152843" cy="6858000"/>
          </a:xfrm>
          <a:prstGeom prst="rect">
            <a:avLst/>
          </a:prstGeom>
        </p:spPr>
      </p:pic>
      <p:sp>
        <p:nvSpPr>
          <p:cNvPr id="7170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 Black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182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153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183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46411"/>
            <a:ext cx="8153400" cy="45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184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fld id="{BA35B239-CF9F-4FEB-AA90-02D9819AD825}" type="datetime1">
              <a:rPr lang="en-US" smtClean="0"/>
              <a:t>4/27/2025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95338" indent="-33813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18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8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hujuejun@mit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14a%20--%20Candy%20Fiber%20Drawing.pptx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wmf"/><Relationship Id="rId4" Type="http://schemas.openxmlformats.org/officeDocument/2006/relationships/oleObject" Target="../embeddings/oleObject4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AczQv-WXZk?feature=oembed" TargetMode="Externa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sa-opn.org/home/gallery/photo_contests/2010.aspx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2.imec.be/be_en/press/imec-news/mosis2013.html" TargetMode="Externa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laserfocusworld.com/lasers-sources/article/16550196/optical-manufacturing-femtosecondlaser-directwritten-waveguides-produce-quantum-circuits-in-glass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6CzHsibqpIs" TargetMode="External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osa-opn.org/home/gallery/photo_contests/2010.aspx" TargetMode="External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eeexplore.ieee.org/document/9333321" TargetMode="External"/><Relationship Id="rId4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kMJyaQ_WuyE&amp;NR=1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ffectphotonics.com/insights/how-photonics-enables-ai-networks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se.aseglobal.com/silicon-photonics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kS8r7UcexJU?feature=oembed" TargetMode="External"/><Relationship Id="rId4" Type="http://schemas.openxmlformats.org/officeDocument/2006/relationships/image" Target="../media/image7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00J1yj_sCKY" TargetMode="External"/><Relationship Id="rId4" Type="http://schemas.openxmlformats.org/officeDocument/2006/relationships/image" Target="../media/image7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roadtovr.com/lumus-offers-720p-loe-head-mounted-display-development-kit/" TargetMode="External"/><Relationship Id="rId4" Type="http://schemas.openxmlformats.org/officeDocument/2006/relationships/image" Target="../media/image7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y9d4Jeq896s" TargetMode="External"/><Relationship Id="rId4" Type="http://schemas.openxmlformats.org/officeDocument/2006/relationships/image" Target="../media/image7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media.schott.com/api/public/content/5f3ae56c817543caa0b95152188cdcb8?v=ccf951e8&amp;download=true" TargetMode="External"/><Relationship Id="rId4" Type="http://schemas.openxmlformats.org/officeDocument/2006/relationships/image" Target="../media/image7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6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24200" y="1828800"/>
            <a:ext cx="5638800" cy="2209800"/>
          </a:xfrm>
        </p:spPr>
        <p:txBody>
          <a:bodyPr/>
          <a:lstStyle/>
          <a:p>
            <a:r>
              <a:rPr lang="en-US" sz="3600" dirty="0"/>
              <a:t>MIT 3.071</a:t>
            </a:r>
            <a:br>
              <a:rPr lang="en-US" sz="3600" dirty="0"/>
            </a:br>
            <a:r>
              <a:rPr lang="en-US" sz="3600" dirty="0"/>
              <a:t>Amorphous Materials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14: Optical Fibers and Waveguides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24200" y="4267200"/>
            <a:ext cx="5867400" cy="1752600"/>
          </a:xfrm>
        </p:spPr>
        <p:txBody>
          <a:bodyPr/>
          <a:lstStyle/>
          <a:p>
            <a:endParaRPr lang="en-US" sz="2800" dirty="0"/>
          </a:p>
          <a:p>
            <a:r>
              <a:rPr lang="en-US" sz="2800" dirty="0"/>
              <a:t>Juejun (JJ) Hu</a:t>
            </a:r>
          </a:p>
          <a:p>
            <a:r>
              <a:rPr lang="en-US" sz="2800" dirty="0">
                <a:hlinkClick r:id="rId3"/>
              </a:rPr>
              <a:t>hujuejun@mit.edu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Fiber drawing: diameter control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38" y="1650761"/>
            <a:ext cx="4774962" cy="4726791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 bwMode="auto">
          <a:xfrm>
            <a:off x="4935908" y="5562600"/>
            <a:ext cx="0" cy="6096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4935908" y="5943600"/>
            <a:ext cx="325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10" name="TextBox 9"/>
          <p:cNvSpPr txBox="1"/>
          <p:nvPr/>
        </p:nvSpPr>
        <p:spPr>
          <a:xfrm rot="16200000">
            <a:off x="3441459" y="3974859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Neck-down region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69489" y="1905000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Preform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638799" y="1566730"/>
            <a:ext cx="2892039" cy="4572000"/>
          </a:xfrm>
        </p:spPr>
        <p:txBody>
          <a:bodyPr/>
          <a:lstStyle/>
          <a:p>
            <a:pPr marL="341313" indent="-341313"/>
            <a:r>
              <a:rPr lang="en-US" sz="2000" dirty="0"/>
              <a:t>Drawing tension:</a:t>
            </a:r>
          </a:p>
          <a:p>
            <a:pPr marL="341313" indent="-341313"/>
            <a:endParaRPr lang="en-US" sz="2000" dirty="0"/>
          </a:p>
          <a:p>
            <a:pPr marL="341313" indent="-341313"/>
            <a:endParaRPr lang="en-US" sz="2000" dirty="0"/>
          </a:p>
          <a:p>
            <a:pPr marL="341313" indent="-341313"/>
            <a:r>
              <a:rPr lang="en-US" sz="2000" dirty="0"/>
              <a:t>Fiber diameter is determined by the drawing speed</a:t>
            </a:r>
          </a:p>
          <a:p>
            <a:pPr marL="341313" indent="-341313"/>
            <a:r>
              <a:rPr lang="en-US" sz="2000" dirty="0"/>
              <a:t>Fiber diameter is feedback loop controlled in real time during drawing</a:t>
            </a:r>
          </a:p>
          <a:p>
            <a:pPr marL="341313" indent="-341313"/>
            <a:r>
              <a:rPr lang="en-US" sz="2000" dirty="0">
                <a:hlinkClick r:id="rId3"/>
              </a:rPr>
              <a:t>Candy fiber drawing</a:t>
            </a:r>
            <a:endParaRPr lang="en-US" sz="2000" dirty="0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4382853"/>
              </p:ext>
            </p:extLst>
          </p:nvPr>
        </p:nvGraphicFramePr>
        <p:xfrm>
          <a:off x="6026758" y="2032476"/>
          <a:ext cx="1677988" cy="717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863280" imgH="393480" progId="Equation.DSMT4">
                  <p:embed/>
                </p:oleObj>
              </mc:Choice>
              <mc:Fallback>
                <p:oleObj name="Equation" r:id="rId4" imgW="863280" imgH="393480" progId="Equation.DSMT4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26758" y="2032476"/>
                        <a:ext cx="1677988" cy="717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Straight Arrow Connector 13"/>
          <p:cNvCxnSpPr/>
          <p:nvPr/>
        </p:nvCxnSpPr>
        <p:spPr bwMode="auto">
          <a:xfrm flipV="1">
            <a:off x="4428146" y="2680234"/>
            <a:ext cx="685800" cy="0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bg1"/>
            </a:solidFill>
            <a:prstDash val="solid"/>
            <a:round/>
            <a:headEnd type="stealth" w="med" len="med"/>
            <a:tailEnd type="stealth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4608180" y="2318310"/>
            <a:ext cx="325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796292" y="5751240"/>
            <a:ext cx="2585708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400" i="1" dirty="0"/>
              <a:t>IEEE Photon. J.</a:t>
            </a:r>
            <a:r>
              <a:rPr lang="en-US" sz="1400" dirty="0"/>
              <a:t> </a:t>
            </a:r>
            <a:r>
              <a:rPr lang="en-US" sz="1400" b="1" dirty="0"/>
              <a:t>2</a:t>
            </a:r>
            <a:r>
              <a:rPr lang="en-US" sz="1400" dirty="0"/>
              <a:t>, 620 (2010)</a:t>
            </a:r>
          </a:p>
          <a:p>
            <a:pPr>
              <a:spcAft>
                <a:spcPts val="300"/>
              </a:spcAft>
            </a:pPr>
            <a:r>
              <a:rPr lang="en-US" sz="1400" i="1" dirty="0"/>
              <a:t>J. Appl. Phys. </a:t>
            </a:r>
            <a:r>
              <a:rPr lang="en-US" sz="1400" b="1" dirty="0"/>
              <a:t>49</a:t>
            </a:r>
            <a:r>
              <a:rPr lang="en-US" sz="1400" dirty="0"/>
              <a:t>, 4417 (1978)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9327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 silica fiber preform fabrication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639" y="1524000"/>
            <a:ext cx="8077200" cy="4572000"/>
          </a:xfrm>
        </p:spPr>
        <p:txBody>
          <a:bodyPr/>
          <a:lstStyle/>
          <a:p>
            <a:pPr>
              <a:spcBef>
                <a:spcPts val="1000"/>
              </a:spcBef>
            </a:pPr>
            <a:r>
              <a:rPr lang="en-US" sz="2000" dirty="0"/>
              <a:t>Modified chemical vapor deposition (MCVD)</a:t>
            </a:r>
          </a:p>
          <a:p>
            <a:pPr lvl="1">
              <a:spcBef>
                <a:spcPts val="1000"/>
              </a:spcBef>
            </a:pPr>
            <a:r>
              <a:rPr lang="en-US" dirty="0"/>
              <a:t>SiCl</a:t>
            </a:r>
            <a:r>
              <a:rPr lang="en-US" baseline="-25000" dirty="0"/>
              <a:t>4</a:t>
            </a:r>
            <a:r>
              <a:rPr lang="en-US" dirty="0"/>
              <a:t> + O</a:t>
            </a:r>
            <a:r>
              <a:rPr lang="en-US" baseline="-25000" dirty="0"/>
              <a:t>2</a:t>
            </a:r>
            <a:r>
              <a:rPr lang="en-US" dirty="0"/>
              <a:t> → SiO</a:t>
            </a:r>
            <a:r>
              <a:rPr lang="en-US" baseline="-25000" dirty="0"/>
              <a:t>2</a:t>
            </a:r>
            <a:r>
              <a:rPr lang="en-US" dirty="0"/>
              <a:t> (soot) + Cl</a:t>
            </a:r>
            <a:r>
              <a:rPr lang="en-US" baseline="-25000" dirty="0"/>
              <a:t>2</a:t>
            </a:r>
            <a:endParaRPr lang="en-US" dirty="0"/>
          </a:p>
          <a:p>
            <a:pPr lvl="1">
              <a:spcBef>
                <a:spcPts val="1000"/>
              </a:spcBef>
            </a:pPr>
            <a:r>
              <a:rPr lang="en-US" dirty="0"/>
              <a:t>GeCl</a:t>
            </a:r>
            <a:r>
              <a:rPr lang="en-US" baseline="-25000" dirty="0"/>
              <a:t>4</a:t>
            </a:r>
            <a:r>
              <a:rPr lang="en-US" dirty="0"/>
              <a:t> + O</a:t>
            </a:r>
            <a:r>
              <a:rPr lang="en-US" baseline="-25000" dirty="0"/>
              <a:t>2</a:t>
            </a:r>
            <a:r>
              <a:rPr lang="en-US" dirty="0"/>
              <a:t> → GeO</a:t>
            </a:r>
            <a:r>
              <a:rPr lang="en-US" baseline="-25000" dirty="0"/>
              <a:t>2</a:t>
            </a:r>
            <a:r>
              <a:rPr lang="en-US" dirty="0"/>
              <a:t> + Cl</a:t>
            </a:r>
            <a:r>
              <a:rPr lang="en-US" baseline="-25000" dirty="0"/>
              <a:t>2</a:t>
            </a:r>
            <a:endParaRPr lang="en-US" dirty="0"/>
          </a:p>
          <a:p>
            <a:pPr>
              <a:spcBef>
                <a:spcPts val="1000"/>
              </a:spcBef>
            </a:pPr>
            <a:r>
              <a:rPr lang="en-US" sz="2000" dirty="0"/>
              <a:t>Layer composition and thickness controlled in each torch sweep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039" y="3505200"/>
            <a:ext cx="3115653" cy="23183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92" y="3886200"/>
            <a:ext cx="3993376" cy="1676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34384" y="5709576"/>
            <a:ext cx="1843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Traversing torch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2218346" y="5638800"/>
            <a:ext cx="685800" cy="0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stealth" w="med" len="med"/>
            <a:tailEnd type="stealth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3373414" y="4954369"/>
            <a:ext cx="1279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Rotating silica tube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8356" y="4487115"/>
            <a:ext cx="1279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Reactant gases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41890" y="355455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Soot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55292" y="3392229"/>
            <a:ext cx="2140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High temperature reaction zone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12465" y="5911334"/>
            <a:ext cx="335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MCVD lathe, University of Southampton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027405" y="2062685"/>
            <a:ext cx="2973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Water-free reaction: minimal -OH contamination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7621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fiber manufacturing and testing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3" name="Online Media 2" title="Thorlabs Specialty Optical Fiber Manufacturing">
            <a:hlinkClick r:id="" action="ppaction://media"/>
            <a:extLst>
              <a:ext uri="{FF2B5EF4-FFF2-40B4-BE49-F238E27FC236}">
                <a16:creationId xmlns:a16="http://schemas.microsoft.com/office/drawing/2014/main" id="{F2D6AC00-2A5E-4047-94A7-3DCDAFEB471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33400" y="1665532"/>
            <a:ext cx="8077200" cy="456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363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Multi-material, </a:t>
            </a:r>
            <a:r>
              <a:rPr lang="en-US" dirty="0" err="1"/>
              <a:t>microstructured</a:t>
            </a:r>
            <a:r>
              <a:rPr lang="en-US" dirty="0"/>
              <a:t> optical fibers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91" y="1684947"/>
            <a:ext cx="3865989" cy="32032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86077" y="5049142"/>
            <a:ext cx="3394816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Microstructured optical fibers: photonic bandgaps and various sizes of the rings give rise to the different colors</a:t>
            </a: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Argyros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the University of Sydney</a:t>
            </a: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684945"/>
            <a:ext cx="3827673" cy="189573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 bwMode="auto">
          <a:xfrm>
            <a:off x="4999936" y="4267199"/>
            <a:ext cx="3429000" cy="1812993"/>
          </a:xfrm>
          <a:prstGeom prst="roundRect">
            <a:avLst>
              <a:gd name="adj" fmla="val 1266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461963" indent="-344488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FF"/>
              </a:buClr>
              <a:buFont typeface="Wingdings" panose="05000000000000000000" pitchFamily="2" charset="2"/>
              <a:buChar char="ü"/>
            </a:pP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Optical mode shaping</a:t>
            </a:r>
          </a:p>
          <a:p>
            <a:pPr marL="461963" indent="-344488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FF"/>
              </a:buClr>
              <a:buFont typeface="Wingdings" panose="05000000000000000000" pitchFamily="2" charset="2"/>
              <a:buChar char="ü"/>
            </a:pP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Dispersion engineering</a:t>
            </a:r>
          </a:p>
          <a:p>
            <a:pPr marL="461963" indent="-344488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FF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/>
                </a:solidFill>
                <a:latin typeface="Arial" charset="0"/>
              </a:rPr>
              <a:t>Broadband transmission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461963" indent="-344488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FF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/>
                </a:solidFill>
                <a:latin typeface="Arial" charset="0"/>
              </a:rPr>
              <a:t>Multi-functional sensing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57136" y="3733800"/>
            <a:ext cx="2514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Nat. Mater.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336, (2007)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4840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Multi-material, </a:t>
            </a:r>
            <a:r>
              <a:rPr lang="en-US" dirty="0" err="1"/>
              <a:t>microstructured</a:t>
            </a:r>
            <a:r>
              <a:rPr lang="en-US" dirty="0"/>
              <a:t> optical fibers</a:t>
            </a:r>
          </a:p>
        </p:txBody>
      </p:sp>
      <p:sp>
        <p:nvSpPr>
          <p:cNvPr id="5" name="Rectangle 4"/>
          <p:cNvSpPr/>
          <p:nvPr/>
        </p:nvSpPr>
        <p:spPr>
          <a:xfrm>
            <a:off x="786077" y="5049142"/>
            <a:ext cx="33948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dirty="0"/>
              <a:t>Hollow-core photonic crystal fiber fabrication process flow using the stack-and-draw technique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684945"/>
            <a:ext cx="3827673" cy="189573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 bwMode="auto">
          <a:xfrm>
            <a:off x="4999936" y="4267199"/>
            <a:ext cx="3429000" cy="1812993"/>
          </a:xfrm>
          <a:prstGeom prst="roundRect">
            <a:avLst>
              <a:gd name="adj" fmla="val 1266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461963" indent="-344488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FF"/>
              </a:buClr>
              <a:buFont typeface="Wingdings" panose="05000000000000000000" pitchFamily="2" charset="2"/>
              <a:buChar char="ü"/>
            </a:pP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Optical mode shaping</a:t>
            </a:r>
          </a:p>
          <a:p>
            <a:pPr marL="461963" indent="-344488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FF"/>
              </a:buClr>
              <a:buFont typeface="Wingdings" panose="05000000000000000000" pitchFamily="2" charset="2"/>
              <a:buChar char="ü"/>
            </a:pP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Dispersion engineering</a:t>
            </a:r>
          </a:p>
          <a:p>
            <a:pPr marL="461963" indent="-344488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FF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/>
                </a:solidFill>
                <a:latin typeface="Arial" charset="0"/>
              </a:rPr>
              <a:t>Broadband transmission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461963" indent="-344488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FF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/>
                </a:solidFill>
                <a:latin typeface="Arial" charset="0"/>
              </a:rPr>
              <a:t>Multi-functional sensing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57136" y="3733800"/>
            <a:ext cx="2514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Nat. Mater.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336, (2007)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10" name="Picture 4" descr="https://www.degruyter.com/view/j/nanoph.2013.2.issue-5-6/nanoph-2013-0042/graphic/nanoph-2013-0042_fig2.jpg">
            <a:extLst>
              <a:ext uri="{FF2B5EF4-FFF2-40B4-BE49-F238E27FC236}">
                <a16:creationId xmlns:a16="http://schemas.microsoft.com/office/drawing/2014/main" id="{4EC0124B-B8D8-411E-BE22-D607E7D00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54" y="1683768"/>
            <a:ext cx="3862926" cy="323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4EE678D-88A4-4F6D-A93D-EC19B6C77F79}"/>
              </a:ext>
            </a:extLst>
          </p:cNvPr>
          <p:cNvSpPr/>
          <p:nvPr/>
        </p:nvSpPr>
        <p:spPr>
          <a:xfrm>
            <a:off x="1034210" y="5926303"/>
            <a:ext cx="28985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i="1" dirty="0" err="1"/>
              <a:t>Nanophotonics</a:t>
            </a:r>
            <a:r>
              <a:rPr lang="en-US" sz="1400" dirty="0"/>
              <a:t> </a:t>
            </a:r>
            <a:r>
              <a:rPr lang="en-US" sz="1400" b="1" dirty="0"/>
              <a:t>2</a:t>
            </a:r>
            <a:r>
              <a:rPr lang="en-US" sz="1400" dirty="0"/>
              <a:t>, 315-340 (2013)</a:t>
            </a:r>
          </a:p>
        </p:txBody>
      </p:sp>
    </p:spTree>
    <p:extLst>
      <p:ext uri="{BB962C8B-B14F-4D97-AF65-F5344CB8AC3E}">
        <p14:creationId xmlns:p14="http://schemas.microsoft.com/office/powerpoint/2010/main" val="6638046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39" y="1608746"/>
            <a:ext cx="3233432" cy="4322157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077200" cy="1066800"/>
          </a:xfrm>
        </p:spPr>
        <p:txBody>
          <a:bodyPr/>
          <a:lstStyle/>
          <a:p>
            <a:r>
              <a:rPr lang="en-US" dirty="0"/>
              <a:t>Multi-material, </a:t>
            </a:r>
            <a:r>
              <a:rPr lang="en-US" dirty="0" err="1"/>
              <a:t>microstructured</a:t>
            </a:r>
            <a:r>
              <a:rPr lang="en-US" dirty="0"/>
              <a:t> optical fibers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50"/>
          <a:stretch/>
        </p:blipFill>
        <p:spPr>
          <a:xfrm>
            <a:off x="4399515" y="4648200"/>
            <a:ext cx="4019336" cy="12662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1054" y="1973084"/>
            <a:ext cx="12554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Rod-in-tube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67854" y="3911838"/>
            <a:ext cx="10390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Extrusion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76042" y="4487254"/>
            <a:ext cx="1678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Stack-and-draw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112" y="1693492"/>
            <a:ext cx="3776142" cy="263670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238414" y="6064908"/>
            <a:ext cx="23415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i="1" dirty="0"/>
              <a:t>Adv. Mater.</a:t>
            </a:r>
            <a:r>
              <a:rPr lang="en-US" sz="1400" dirty="0"/>
              <a:t> </a:t>
            </a:r>
            <a:r>
              <a:rPr lang="en-US" sz="1400" b="1" dirty="0"/>
              <a:t>18</a:t>
            </a:r>
            <a:r>
              <a:rPr lang="en-US" sz="1400" dirty="0"/>
              <a:t>, 845 (2006)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80178" y="6066211"/>
            <a:ext cx="31435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i="1" dirty="0">
                <a:solidFill>
                  <a:prstClr val="black"/>
                </a:solidFill>
              </a:rPr>
              <a:t>Int. J. Appl. Glass Sci.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lang="en-US" sz="1400" b="1" dirty="0">
                <a:solidFill>
                  <a:prstClr val="black"/>
                </a:solidFill>
              </a:rPr>
              <a:t>3</a:t>
            </a:r>
            <a:r>
              <a:rPr lang="en-US" sz="1400" dirty="0">
                <a:solidFill>
                  <a:prstClr val="black"/>
                </a:solidFill>
              </a:rPr>
              <a:t>, 349 (2012)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793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077200" cy="1066800"/>
          </a:xfrm>
        </p:spPr>
        <p:txBody>
          <a:bodyPr/>
          <a:lstStyle/>
          <a:p>
            <a:r>
              <a:rPr lang="en-US" dirty="0"/>
              <a:t>Multi-material, </a:t>
            </a:r>
            <a:r>
              <a:rPr lang="en-US" dirty="0" err="1"/>
              <a:t>microstructured</a:t>
            </a:r>
            <a:r>
              <a:rPr lang="en-US" dirty="0"/>
              <a:t> optical fibers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A8911E-4B91-4AF0-8BE9-B4AE47C3D6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527289"/>
            <a:ext cx="3276601" cy="46024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6E0744-4819-47AA-AED4-14B967A68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369" y="1702712"/>
            <a:ext cx="4198097" cy="317408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494F65B-0F3F-4773-8FF5-B4B82D1D450D}"/>
              </a:ext>
            </a:extLst>
          </p:cNvPr>
          <p:cNvSpPr/>
          <p:nvPr/>
        </p:nvSpPr>
        <p:spPr>
          <a:xfrm>
            <a:off x="5168648" y="6034906"/>
            <a:ext cx="23415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i="1" dirty="0"/>
              <a:t>Adv. Mater.</a:t>
            </a:r>
            <a:r>
              <a:rPr lang="en-US" sz="1400" dirty="0"/>
              <a:t> </a:t>
            </a:r>
            <a:r>
              <a:rPr lang="en-US" sz="1400" b="1" dirty="0"/>
              <a:t>18</a:t>
            </a:r>
            <a:r>
              <a:rPr lang="en-US" sz="1400" dirty="0"/>
              <a:t>, 845 (2006)</a:t>
            </a:r>
          </a:p>
        </p:txBody>
      </p:sp>
      <p:sp>
        <p:nvSpPr>
          <p:cNvPr id="21" name="Rounded Rectangle 14">
            <a:extLst>
              <a:ext uri="{FF2B5EF4-FFF2-40B4-BE49-F238E27FC236}">
                <a16:creationId xmlns:a16="http://schemas.microsoft.com/office/drawing/2014/main" id="{EFCF7762-E8E3-4A03-A82E-42ECE4E7B9FC}"/>
              </a:ext>
            </a:extLst>
          </p:cNvPr>
          <p:cNvSpPr/>
          <p:nvPr/>
        </p:nvSpPr>
        <p:spPr bwMode="auto">
          <a:xfrm>
            <a:off x="4590810" y="5165305"/>
            <a:ext cx="3497214" cy="734985"/>
          </a:xfrm>
          <a:prstGeom prst="roundRect">
            <a:avLst/>
          </a:prstGeom>
          <a:solidFill>
            <a:srgbClr val="0020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82880" tIns="10800" rIns="182880" bIns="10800" anchor="ctr"/>
          <a:lstStyle/>
          <a:p>
            <a:pPr algn="ctr">
              <a:buClr>
                <a:srgbClr val="0B1F65"/>
              </a:buClr>
              <a:buFont typeface="Webdings" pitchFamily="18" charset="2"/>
              <a:buNone/>
            </a:pPr>
            <a:r>
              <a:rPr lang="en-US" altLang="zh-CN" b="1" dirty="0">
                <a:solidFill>
                  <a:schemeClr val="bg1"/>
                </a:solidFill>
              </a:rPr>
              <a:t>Thermal sensing fibers</a:t>
            </a:r>
          </a:p>
        </p:txBody>
      </p:sp>
    </p:spTree>
    <p:extLst>
      <p:ext uri="{BB962C8B-B14F-4D97-AF65-F5344CB8AC3E}">
        <p14:creationId xmlns:p14="http://schemas.microsoft.com/office/powerpoint/2010/main" val="18000355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077200" cy="1066800"/>
          </a:xfrm>
        </p:spPr>
        <p:txBody>
          <a:bodyPr/>
          <a:lstStyle/>
          <a:p>
            <a:r>
              <a:rPr lang="en-US" dirty="0"/>
              <a:t>Multi-material, </a:t>
            </a:r>
            <a:r>
              <a:rPr lang="en-US" dirty="0" err="1"/>
              <a:t>microstructured</a:t>
            </a:r>
            <a:r>
              <a:rPr lang="en-US" dirty="0"/>
              <a:t> optical fibers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230776" y="6103439"/>
            <a:ext cx="26613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i="1" dirty="0"/>
              <a:t>Nat. </a:t>
            </a:r>
            <a:r>
              <a:rPr lang="en-US" sz="1400" i="1" dirty="0" err="1"/>
              <a:t>Biotechnol</a:t>
            </a:r>
            <a:r>
              <a:rPr lang="en-US" sz="1400" i="1" dirty="0"/>
              <a:t>.</a:t>
            </a:r>
            <a:r>
              <a:rPr lang="en-US" sz="1400" dirty="0"/>
              <a:t> </a:t>
            </a:r>
            <a:r>
              <a:rPr lang="en-US" sz="1400" b="1" dirty="0"/>
              <a:t>33</a:t>
            </a:r>
            <a:r>
              <a:rPr lang="en-US" sz="1400" dirty="0"/>
              <a:t>, 277 (2015)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7170" name="Picture 2" descr="Figure 2">
            <a:extLst>
              <a:ext uri="{FF2B5EF4-FFF2-40B4-BE49-F238E27FC236}">
                <a16:creationId xmlns:a16="http://schemas.microsoft.com/office/drawing/2014/main" id="{1FE85CE0-EFCF-4D4F-9ACD-84491F1D0E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" r="67640" b="64444"/>
          <a:stretch/>
        </p:blipFill>
        <p:spPr bwMode="auto">
          <a:xfrm>
            <a:off x="6046112" y="1680994"/>
            <a:ext cx="2367370" cy="326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Figure 1">
            <a:extLst>
              <a:ext uri="{FF2B5EF4-FFF2-40B4-BE49-F238E27FC236}">
                <a16:creationId xmlns:a16="http://schemas.microsoft.com/office/drawing/2014/main" id="{0FDF6552-DBB3-4521-AF9A-D1341E41CC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00"/>
          <a:stretch/>
        </p:blipFill>
        <p:spPr bwMode="auto">
          <a:xfrm>
            <a:off x="609600" y="1680994"/>
            <a:ext cx="5200640" cy="326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215C529B-2629-4EF7-BD3D-557A02B6A1AD}"/>
              </a:ext>
            </a:extLst>
          </p:cNvPr>
          <p:cNvSpPr/>
          <p:nvPr/>
        </p:nvSpPr>
        <p:spPr bwMode="auto">
          <a:xfrm>
            <a:off x="748844" y="5208615"/>
            <a:ext cx="7625170" cy="734985"/>
          </a:xfrm>
          <a:prstGeom prst="roundRect">
            <a:avLst/>
          </a:prstGeom>
          <a:solidFill>
            <a:srgbClr val="0020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82880" tIns="10800" rIns="182880" bIns="10800" anchor="ctr"/>
          <a:lstStyle/>
          <a:p>
            <a:pPr algn="ctr">
              <a:buClr>
                <a:srgbClr val="0B1F65"/>
              </a:buClr>
              <a:buFont typeface="Webdings" pitchFamily="18" charset="2"/>
              <a:buNone/>
            </a:pPr>
            <a:r>
              <a:rPr lang="en-US" altLang="zh-CN" b="1" dirty="0">
                <a:solidFill>
                  <a:schemeClr val="bg1"/>
                </a:solidFill>
              </a:rPr>
              <a:t>Multifunctional (optical, electrical and chemical) neural probes</a:t>
            </a:r>
          </a:p>
        </p:txBody>
      </p:sp>
    </p:spTree>
    <p:extLst>
      <p:ext uri="{BB962C8B-B14F-4D97-AF65-F5344CB8AC3E}">
        <p14:creationId xmlns:p14="http://schemas.microsoft.com/office/powerpoint/2010/main" val="13060178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2DAAC-0E42-4B1A-95AA-D54C9077E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59488"/>
            <a:ext cx="8153400" cy="1066800"/>
          </a:xfrm>
        </p:spPr>
        <p:txBody>
          <a:bodyPr/>
          <a:lstStyle/>
          <a:p>
            <a:r>
              <a:rPr lang="en-US" sz="2800" dirty="0"/>
              <a:t>“</a:t>
            </a:r>
            <a:r>
              <a:rPr lang="en-US" sz="2800" i="1" dirty="0"/>
              <a:t>Exponential growth is the most powerful force in the universe.</a:t>
            </a:r>
            <a:r>
              <a:rPr lang="en-US" sz="2800" dirty="0"/>
              <a:t>”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2ABD68-B376-4B4A-802A-1CE85B4A69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5122" name="Picture 2" descr="https://3s81si1s5ygj3mzby34dq6qf-wpengine.netdna-ssl.com/wp-content/uploads/2019/09/TSMC-Moores-Law-is-alive.png">
            <a:extLst>
              <a:ext uri="{FF2B5EF4-FFF2-40B4-BE49-F238E27FC236}">
                <a16:creationId xmlns:a16="http://schemas.microsoft.com/office/drawing/2014/main" id="{B327AC11-47A2-4F36-8B1C-28C0DCE84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80" y="2004776"/>
            <a:ext cx="8005283" cy="389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F:\My Pictures\Just For Fun\A 5 megabyte IBM hard disk is loaded into an airplane. It weighed over 1000kg, 1956.jpg">
            <a:extLst>
              <a:ext uri="{FF2B5EF4-FFF2-40B4-BE49-F238E27FC236}">
                <a16:creationId xmlns:a16="http://schemas.microsoft.com/office/drawing/2014/main" id="{9E202428-11B0-432E-BAD4-454F59C89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2302546"/>
            <a:ext cx="2934028" cy="3893230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60B88A8-0A28-433B-BA40-B0FDC9EA8329}"/>
              </a:ext>
            </a:extLst>
          </p:cNvPr>
          <p:cNvSpPr/>
          <p:nvPr/>
        </p:nvSpPr>
        <p:spPr bwMode="auto">
          <a:xfrm>
            <a:off x="7696200" y="5586176"/>
            <a:ext cx="871863" cy="311830"/>
          </a:xfrm>
          <a:prstGeom prst="rect">
            <a:avLst/>
          </a:prstGeom>
          <a:solidFill>
            <a:srgbClr val="22001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chemeClr val="bg1"/>
                </a:solidFill>
              </a:rPr>
              <a:t>© TSMC</a:t>
            </a:r>
          </a:p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E4C5D35-673B-4C65-98D6-ADCEEDACB768}"/>
              </a:ext>
            </a:extLst>
          </p:cNvPr>
          <p:cNvSpPr/>
          <p:nvPr/>
        </p:nvSpPr>
        <p:spPr>
          <a:xfrm>
            <a:off x="3866466" y="6041887"/>
            <a:ext cx="22295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Arial" pitchFamily="34" charset="0"/>
                <a:cs typeface="Arial" pitchFamily="34" charset="0"/>
              </a:rPr>
              <a:t>A 5 MB hard disk (1956)</a:t>
            </a:r>
          </a:p>
        </p:txBody>
      </p:sp>
    </p:spTree>
    <p:extLst>
      <p:ext uri="{BB962C8B-B14F-4D97-AF65-F5344CB8AC3E}">
        <p14:creationId xmlns:p14="http://schemas.microsoft.com/office/powerpoint/2010/main" val="3467571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554CB71-0EF5-46A0-952D-BC3D423D52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447A8B-D58F-4F5B-912E-325C75CF1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2DECF4E-821C-4D4C-A1AE-05DE3B67F11F}"/>
              </a:ext>
            </a:extLst>
          </p:cNvPr>
          <p:cNvSpPr txBox="1">
            <a:spLocks/>
          </p:cNvSpPr>
          <p:nvPr/>
        </p:nvSpPr>
        <p:spPr>
          <a:xfrm>
            <a:off x="504090" y="457200"/>
            <a:ext cx="6049110" cy="6096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b="1" kern="0">
                <a:solidFill>
                  <a:schemeClr val="bg1"/>
                </a:solidFill>
              </a:rPr>
              <a:t>Benchtop optical systems based on discrete components</a:t>
            </a:r>
            <a:endParaRPr lang="en-US" sz="2800" b="1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4337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E4F5DFF-2BFD-46E5-855B-BC6FCE3E06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B8A0ED3-3BA1-419A-ADE0-253F59261B00}"/>
              </a:ext>
            </a:extLst>
          </p:cNvPr>
          <p:cNvSpPr/>
          <p:nvPr/>
        </p:nvSpPr>
        <p:spPr bwMode="auto">
          <a:xfrm>
            <a:off x="3657600" y="3352800"/>
            <a:ext cx="5105400" cy="3124200"/>
          </a:xfrm>
          <a:prstGeom prst="roundRect">
            <a:avLst>
              <a:gd name="adj" fmla="val 9415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86200" y="3545295"/>
            <a:ext cx="4648200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/>
              <a:t>The masters of light</a:t>
            </a:r>
            <a:endParaRPr lang="en-US" dirty="0"/>
          </a:p>
          <a:p>
            <a:pPr algn="just"/>
            <a:r>
              <a:rPr lang="en-US" dirty="0"/>
              <a:t>“</a:t>
            </a:r>
            <a:r>
              <a:rPr lang="en-US" i="1" dirty="0"/>
              <a:t>If we were to unravel all of the glass fibers that wind around the globe, we would get a single thread over one billion kilometers long – which is enough to encircle the globe more than 25,000 times – and is increasing by thousands of kilometers every hour.</a:t>
            </a:r>
            <a:r>
              <a:rPr lang="en-US" dirty="0"/>
              <a:t>”</a:t>
            </a:r>
          </a:p>
          <a:p>
            <a:pPr algn="r">
              <a:spcBef>
                <a:spcPts val="600"/>
              </a:spcBef>
            </a:pPr>
            <a:r>
              <a:rPr lang="en-US" dirty="0"/>
              <a:t>2009 Nobel Prize in Physics</a:t>
            </a:r>
          </a:p>
          <a:p>
            <a:pPr algn="r"/>
            <a:r>
              <a:rPr lang="en-US" dirty="0"/>
              <a:t>Press Release</a:t>
            </a:r>
          </a:p>
        </p:txBody>
      </p:sp>
    </p:spTree>
    <p:extLst>
      <p:ext uri="{BB962C8B-B14F-4D97-AF65-F5344CB8AC3E}">
        <p14:creationId xmlns:p14="http://schemas.microsoft.com/office/powerpoint/2010/main" val="22997420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2DAAC-0E42-4B1A-95AA-D54C9077E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Photonic integrated circuits (PICs)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2ABD68-B376-4B4A-802A-1CE85B4A69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4" name="Picture 4" descr="Image result for silicon photonics">
            <a:extLst>
              <a:ext uri="{FF2B5EF4-FFF2-40B4-BE49-F238E27FC236}">
                <a16:creationId xmlns:a16="http://schemas.microsoft.com/office/drawing/2014/main" id="{C03D2514-09B1-4BA4-BCD8-6989E6753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704894"/>
            <a:ext cx="5105400" cy="294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D48C9B-3D5B-4D15-80C8-5611BD31C4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796" y="2314494"/>
            <a:ext cx="1981200" cy="1876926"/>
          </a:xfrm>
          <a:prstGeom prst="rect">
            <a:avLst/>
          </a:prstGeom>
        </p:spPr>
      </p:pic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8B6C902D-A58F-4E37-8402-CD526675121F}"/>
              </a:ext>
            </a:extLst>
          </p:cNvPr>
          <p:cNvSpPr/>
          <p:nvPr/>
        </p:nvSpPr>
        <p:spPr>
          <a:xfrm rot="5400000">
            <a:off x="4914900" y="3062457"/>
            <a:ext cx="2438400" cy="381000"/>
          </a:xfrm>
          <a:prstGeom prst="triangl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14">
            <a:extLst>
              <a:ext uri="{FF2B5EF4-FFF2-40B4-BE49-F238E27FC236}">
                <a16:creationId xmlns:a16="http://schemas.microsoft.com/office/drawing/2014/main" id="{6B670FD8-1A3D-461E-9DEC-6F345B2C6458}"/>
              </a:ext>
            </a:extLst>
          </p:cNvPr>
          <p:cNvSpPr/>
          <p:nvPr/>
        </p:nvSpPr>
        <p:spPr bwMode="auto">
          <a:xfrm>
            <a:off x="854102" y="4980015"/>
            <a:ext cx="7315199" cy="1115985"/>
          </a:xfrm>
          <a:prstGeom prst="roundRect">
            <a:avLst/>
          </a:prstGeom>
          <a:solidFill>
            <a:srgbClr val="0020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82880" tIns="10800" rIns="182880" bIns="10800" anchor="ctr"/>
          <a:lstStyle/>
          <a:p>
            <a:pPr algn="ctr">
              <a:buClr>
                <a:srgbClr val="0B1F65"/>
              </a:buClr>
              <a:buFont typeface="Webdings" pitchFamily="18" charset="2"/>
              <a:buNone/>
            </a:pPr>
            <a:r>
              <a:rPr lang="en-US" altLang="zh-CN" sz="2000" b="1" dirty="0">
                <a:solidFill>
                  <a:schemeClr val="bg1"/>
                </a:solidFill>
              </a:rPr>
              <a:t>Photonic integration enables rugged and low-cost miniature optical systems</a:t>
            </a:r>
          </a:p>
        </p:txBody>
      </p:sp>
    </p:spTree>
    <p:extLst>
      <p:ext uri="{BB962C8B-B14F-4D97-AF65-F5344CB8AC3E}">
        <p14:creationId xmlns:p14="http://schemas.microsoft.com/office/powerpoint/2010/main" val="22177716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2DAAC-0E42-4B1A-95AA-D54C9077E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 proposition for integrated photonics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2ABD68-B376-4B4A-802A-1CE85B4A69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EB6B057D-5FAC-454C-BFA2-C18C19730257}"/>
              </a:ext>
            </a:extLst>
          </p:cNvPr>
          <p:cNvSpPr/>
          <p:nvPr/>
        </p:nvSpPr>
        <p:spPr>
          <a:xfrm>
            <a:off x="816706" y="3899168"/>
            <a:ext cx="7848600" cy="2388700"/>
          </a:xfrm>
          <a:prstGeom prst="rightArrow">
            <a:avLst/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4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9C4ED94-FA20-4AB4-BBC2-9F57BD20460D}"/>
              </a:ext>
            </a:extLst>
          </p:cNvPr>
          <p:cNvSpPr/>
          <p:nvPr/>
        </p:nvSpPr>
        <p:spPr>
          <a:xfrm>
            <a:off x="588106" y="4221520"/>
            <a:ext cx="2390745" cy="1220055"/>
          </a:xfrm>
          <a:custGeom>
            <a:avLst/>
            <a:gdLst>
              <a:gd name="connsiteX0" fmla="*/ 0 w 2390745"/>
              <a:gd name="connsiteY0" fmla="*/ 203347 h 1220055"/>
              <a:gd name="connsiteX1" fmla="*/ 203347 w 2390745"/>
              <a:gd name="connsiteY1" fmla="*/ 0 h 1220055"/>
              <a:gd name="connsiteX2" fmla="*/ 2187398 w 2390745"/>
              <a:gd name="connsiteY2" fmla="*/ 0 h 1220055"/>
              <a:gd name="connsiteX3" fmla="*/ 2390745 w 2390745"/>
              <a:gd name="connsiteY3" fmla="*/ 203347 h 1220055"/>
              <a:gd name="connsiteX4" fmla="*/ 2390745 w 2390745"/>
              <a:gd name="connsiteY4" fmla="*/ 1016708 h 1220055"/>
              <a:gd name="connsiteX5" fmla="*/ 2187398 w 2390745"/>
              <a:gd name="connsiteY5" fmla="*/ 1220055 h 1220055"/>
              <a:gd name="connsiteX6" fmla="*/ 203347 w 2390745"/>
              <a:gd name="connsiteY6" fmla="*/ 1220055 h 1220055"/>
              <a:gd name="connsiteX7" fmla="*/ 0 w 2390745"/>
              <a:gd name="connsiteY7" fmla="*/ 1016708 h 1220055"/>
              <a:gd name="connsiteX8" fmla="*/ 0 w 2390745"/>
              <a:gd name="connsiteY8" fmla="*/ 203347 h 1220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90745" h="1220055">
                <a:moveTo>
                  <a:pt x="0" y="203347"/>
                </a:moveTo>
                <a:cubicBezTo>
                  <a:pt x="0" y="91042"/>
                  <a:pt x="91042" y="0"/>
                  <a:pt x="203347" y="0"/>
                </a:cubicBezTo>
                <a:lnTo>
                  <a:pt x="2187398" y="0"/>
                </a:lnTo>
                <a:cubicBezTo>
                  <a:pt x="2299703" y="0"/>
                  <a:pt x="2390745" y="91042"/>
                  <a:pt x="2390745" y="203347"/>
                </a:cubicBezTo>
                <a:lnTo>
                  <a:pt x="2390745" y="1016708"/>
                </a:lnTo>
                <a:cubicBezTo>
                  <a:pt x="2390745" y="1129013"/>
                  <a:pt x="2299703" y="1220055"/>
                  <a:pt x="2187398" y="1220055"/>
                </a:cubicBezTo>
                <a:lnTo>
                  <a:pt x="203347" y="1220055"/>
                </a:lnTo>
                <a:cubicBezTo>
                  <a:pt x="91042" y="1220055"/>
                  <a:pt x="0" y="1129013"/>
                  <a:pt x="0" y="1016708"/>
                </a:cubicBezTo>
                <a:lnTo>
                  <a:pt x="0" y="203347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3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3858" tIns="173858" rIns="173858" bIns="173858" numCol="1" spcCol="1270" anchor="ctr" anchorCtr="0">
            <a:noAutofit/>
          </a:bodyPr>
          <a:lstStyle/>
          <a:p>
            <a:pPr marL="0" lvl="0" indent="0"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>
                <a:latin typeface="Arial" panose="020B0604020202020204" pitchFamily="34" charset="0"/>
                <a:cs typeface="Arial" panose="020B0604020202020204" pitchFamily="34" charset="0"/>
              </a:rPr>
              <a:t>Cost &amp; scalability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CF08D93-258A-464F-8AE5-7990D3913909}"/>
              </a:ext>
            </a:extLst>
          </p:cNvPr>
          <p:cNvSpPr/>
          <p:nvPr/>
        </p:nvSpPr>
        <p:spPr>
          <a:xfrm>
            <a:off x="3390188" y="4218926"/>
            <a:ext cx="2390745" cy="1220055"/>
          </a:xfrm>
          <a:custGeom>
            <a:avLst/>
            <a:gdLst>
              <a:gd name="connsiteX0" fmla="*/ 0 w 2390745"/>
              <a:gd name="connsiteY0" fmla="*/ 203347 h 1220055"/>
              <a:gd name="connsiteX1" fmla="*/ 203347 w 2390745"/>
              <a:gd name="connsiteY1" fmla="*/ 0 h 1220055"/>
              <a:gd name="connsiteX2" fmla="*/ 2187398 w 2390745"/>
              <a:gd name="connsiteY2" fmla="*/ 0 h 1220055"/>
              <a:gd name="connsiteX3" fmla="*/ 2390745 w 2390745"/>
              <a:gd name="connsiteY3" fmla="*/ 203347 h 1220055"/>
              <a:gd name="connsiteX4" fmla="*/ 2390745 w 2390745"/>
              <a:gd name="connsiteY4" fmla="*/ 1016708 h 1220055"/>
              <a:gd name="connsiteX5" fmla="*/ 2187398 w 2390745"/>
              <a:gd name="connsiteY5" fmla="*/ 1220055 h 1220055"/>
              <a:gd name="connsiteX6" fmla="*/ 203347 w 2390745"/>
              <a:gd name="connsiteY6" fmla="*/ 1220055 h 1220055"/>
              <a:gd name="connsiteX7" fmla="*/ 0 w 2390745"/>
              <a:gd name="connsiteY7" fmla="*/ 1016708 h 1220055"/>
              <a:gd name="connsiteX8" fmla="*/ 0 w 2390745"/>
              <a:gd name="connsiteY8" fmla="*/ 203347 h 1220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90745" h="1220055">
                <a:moveTo>
                  <a:pt x="0" y="203347"/>
                </a:moveTo>
                <a:cubicBezTo>
                  <a:pt x="0" y="91042"/>
                  <a:pt x="91042" y="0"/>
                  <a:pt x="203347" y="0"/>
                </a:cubicBezTo>
                <a:lnTo>
                  <a:pt x="2187398" y="0"/>
                </a:lnTo>
                <a:cubicBezTo>
                  <a:pt x="2299703" y="0"/>
                  <a:pt x="2390745" y="91042"/>
                  <a:pt x="2390745" y="203347"/>
                </a:cubicBezTo>
                <a:lnTo>
                  <a:pt x="2390745" y="1016708"/>
                </a:lnTo>
                <a:cubicBezTo>
                  <a:pt x="2390745" y="1129013"/>
                  <a:pt x="2299703" y="1220055"/>
                  <a:pt x="2187398" y="1220055"/>
                </a:cubicBezTo>
                <a:lnTo>
                  <a:pt x="203347" y="1220055"/>
                </a:lnTo>
                <a:cubicBezTo>
                  <a:pt x="91042" y="1220055"/>
                  <a:pt x="0" y="1129013"/>
                  <a:pt x="0" y="1016708"/>
                </a:cubicBezTo>
                <a:lnTo>
                  <a:pt x="0" y="203347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-2232385"/>
              <a:satOff val="13449"/>
              <a:lumOff val="1078"/>
              <a:alphaOff val="0"/>
            </a:schemeClr>
          </a:fillRef>
          <a:effectRef idx="3">
            <a:schemeClr val="accent4">
              <a:hueOff val="-2232385"/>
              <a:satOff val="13449"/>
              <a:lumOff val="107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3858" tIns="173858" rIns="173858" bIns="173858" numCol="1" spcCol="1270" anchor="ctr" anchorCtr="0">
            <a:noAutofit/>
          </a:bodyPr>
          <a:lstStyle/>
          <a:p>
            <a:pPr marL="0" lvl="0" indent="0"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>
                <a:latin typeface="Arial" panose="020B0604020202020204" pitchFamily="34" charset="0"/>
                <a:cs typeface="Arial" panose="020B0604020202020204" pitchFamily="34" charset="0"/>
              </a:rPr>
              <a:t>Deployment flexibility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48ED6AB-34D3-4038-B5FC-37D673F197C6}"/>
              </a:ext>
            </a:extLst>
          </p:cNvPr>
          <p:cNvSpPr/>
          <p:nvPr/>
        </p:nvSpPr>
        <p:spPr>
          <a:xfrm>
            <a:off x="6192270" y="4221521"/>
            <a:ext cx="2390745" cy="1220055"/>
          </a:xfrm>
          <a:custGeom>
            <a:avLst/>
            <a:gdLst>
              <a:gd name="connsiteX0" fmla="*/ 0 w 2390745"/>
              <a:gd name="connsiteY0" fmla="*/ 203347 h 1220055"/>
              <a:gd name="connsiteX1" fmla="*/ 203347 w 2390745"/>
              <a:gd name="connsiteY1" fmla="*/ 0 h 1220055"/>
              <a:gd name="connsiteX2" fmla="*/ 2187398 w 2390745"/>
              <a:gd name="connsiteY2" fmla="*/ 0 h 1220055"/>
              <a:gd name="connsiteX3" fmla="*/ 2390745 w 2390745"/>
              <a:gd name="connsiteY3" fmla="*/ 203347 h 1220055"/>
              <a:gd name="connsiteX4" fmla="*/ 2390745 w 2390745"/>
              <a:gd name="connsiteY4" fmla="*/ 1016708 h 1220055"/>
              <a:gd name="connsiteX5" fmla="*/ 2187398 w 2390745"/>
              <a:gd name="connsiteY5" fmla="*/ 1220055 h 1220055"/>
              <a:gd name="connsiteX6" fmla="*/ 203347 w 2390745"/>
              <a:gd name="connsiteY6" fmla="*/ 1220055 h 1220055"/>
              <a:gd name="connsiteX7" fmla="*/ 0 w 2390745"/>
              <a:gd name="connsiteY7" fmla="*/ 1016708 h 1220055"/>
              <a:gd name="connsiteX8" fmla="*/ 0 w 2390745"/>
              <a:gd name="connsiteY8" fmla="*/ 203347 h 1220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90745" h="1220055">
                <a:moveTo>
                  <a:pt x="0" y="203347"/>
                </a:moveTo>
                <a:cubicBezTo>
                  <a:pt x="0" y="91042"/>
                  <a:pt x="91042" y="0"/>
                  <a:pt x="203347" y="0"/>
                </a:cubicBezTo>
                <a:lnTo>
                  <a:pt x="2187398" y="0"/>
                </a:lnTo>
                <a:cubicBezTo>
                  <a:pt x="2299703" y="0"/>
                  <a:pt x="2390745" y="91042"/>
                  <a:pt x="2390745" y="203347"/>
                </a:cubicBezTo>
                <a:lnTo>
                  <a:pt x="2390745" y="1016708"/>
                </a:lnTo>
                <a:cubicBezTo>
                  <a:pt x="2390745" y="1129013"/>
                  <a:pt x="2299703" y="1220055"/>
                  <a:pt x="2187398" y="1220055"/>
                </a:cubicBezTo>
                <a:lnTo>
                  <a:pt x="203347" y="1220055"/>
                </a:lnTo>
                <a:cubicBezTo>
                  <a:pt x="91042" y="1220055"/>
                  <a:pt x="0" y="1129013"/>
                  <a:pt x="0" y="1016708"/>
                </a:cubicBezTo>
                <a:lnTo>
                  <a:pt x="0" y="203347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-4464770"/>
              <a:satOff val="26899"/>
              <a:lumOff val="2156"/>
              <a:alphaOff val="0"/>
            </a:schemeClr>
          </a:fillRef>
          <a:effectRef idx="3">
            <a:schemeClr val="accent4">
              <a:hueOff val="-4464770"/>
              <a:satOff val="26899"/>
              <a:lumOff val="215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3858" tIns="173858" rIns="173858" bIns="173858" numCol="1" spcCol="1270" anchor="ctr" anchorCtr="0">
            <a:noAutofit/>
          </a:bodyPr>
          <a:lstStyle/>
          <a:p>
            <a:pPr marL="0" lvl="0" indent="0"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>
                <a:latin typeface="Arial" panose="020B0604020202020204" pitchFamily="34" charset="0"/>
                <a:cs typeface="Arial" panose="020B0604020202020204" pitchFamily="34" charset="0"/>
              </a:rPr>
              <a:t>Power savings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B2D178A-D0A2-46C2-B6FA-5E68F74A70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88"/>
          <a:stretch/>
        </p:blipFill>
        <p:spPr>
          <a:xfrm>
            <a:off x="3429091" y="1743038"/>
            <a:ext cx="2188215" cy="1981201"/>
          </a:xfrm>
          <a:prstGeom prst="rect">
            <a:avLst/>
          </a:prstGeom>
        </p:spPr>
      </p:pic>
      <p:pic>
        <p:nvPicPr>
          <p:cNvPr id="14" name="Picture 13" descr="A close up of a keyboard&#10;&#10;Description generated with very high confidence">
            <a:extLst>
              <a:ext uri="{FF2B5EF4-FFF2-40B4-BE49-F238E27FC236}">
                <a16:creationId xmlns:a16="http://schemas.microsoft.com/office/drawing/2014/main" id="{863E3219-2DD0-4021-BE2E-86B432E29F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194" r="17194"/>
          <a:stretch/>
        </p:blipFill>
        <p:spPr>
          <a:xfrm>
            <a:off x="6388014" y="1741084"/>
            <a:ext cx="1999259" cy="19227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BDDD672-B0C0-4259-A22C-EF454836C0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418" y="1519749"/>
            <a:ext cx="2338355" cy="233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4597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45042"/>
          <a:stretch/>
        </p:blipFill>
        <p:spPr>
          <a:xfrm>
            <a:off x="914400" y="762000"/>
            <a:ext cx="7429500" cy="14961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504" y="2723661"/>
            <a:ext cx="1584000" cy="19495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5403" y="2571260"/>
            <a:ext cx="2210959" cy="22451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9053" y="3074634"/>
            <a:ext cx="1066800" cy="683653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>
            <a:off x="2279053" y="4004376"/>
            <a:ext cx="1066800" cy="0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2455" y="3074634"/>
            <a:ext cx="1066800" cy="683653"/>
          </a:xfrm>
          <a:prstGeom prst="rect">
            <a:avLst/>
          </a:prstGeom>
        </p:spPr>
      </p:pic>
      <p:cxnSp>
        <p:nvCxnSpPr>
          <p:cNvPr id="29" name="Straight Arrow Connector 28"/>
          <p:cNvCxnSpPr/>
          <p:nvPr/>
        </p:nvCxnSpPr>
        <p:spPr>
          <a:xfrm>
            <a:off x="5732455" y="4004376"/>
            <a:ext cx="1066800" cy="0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10012" y="4902283"/>
            <a:ext cx="1415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Laser cavity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394698" y="4902283"/>
            <a:ext cx="1608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Optical switch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976509" y="4902283"/>
            <a:ext cx="1620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Photodetector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3377" y="2553675"/>
            <a:ext cx="1647223" cy="2273511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600737" y="4185042"/>
            <a:ext cx="1330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Waveguide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147335" y="4185042"/>
            <a:ext cx="1330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Waveguide</a:t>
            </a:r>
          </a:p>
        </p:txBody>
      </p:sp>
      <p:sp>
        <p:nvSpPr>
          <p:cNvPr id="36" name="Text Box 46"/>
          <p:cNvSpPr txBox="1">
            <a:spLocks noChangeArrowheads="1"/>
          </p:cNvSpPr>
          <p:nvPr/>
        </p:nvSpPr>
        <p:spPr bwMode="auto">
          <a:xfrm>
            <a:off x="1657350" y="5563218"/>
            <a:ext cx="5943600" cy="563449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dirty="0"/>
              <a:t> All optical components integrated on a </a:t>
            </a:r>
            <a:r>
              <a:rPr lang="en-US" altLang="zh-CN" b="1" dirty="0">
                <a:solidFill>
                  <a:srgbClr val="FF0000"/>
                </a:solidFill>
              </a:rPr>
              <a:t>glass</a:t>
            </a:r>
            <a:r>
              <a:rPr lang="en-US" altLang="zh-CN" dirty="0"/>
              <a:t> substrate</a:t>
            </a:r>
          </a:p>
        </p:txBody>
      </p: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D95A9CA2-D31A-45A5-A8A8-9C7F335C48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32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State-of-the-art integrated photonics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38" y="1718416"/>
            <a:ext cx="4470162" cy="25259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26093" y="1944469"/>
            <a:ext cx="1512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Optical fiber interface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52800" y="3767034"/>
            <a:ext cx="1600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Photonic chip</a:t>
            </a:r>
          </a:p>
        </p:txBody>
      </p:sp>
      <p:sp>
        <p:nvSpPr>
          <p:cNvPr id="10" name="Rectangle 9"/>
          <p:cNvSpPr/>
          <p:nvPr/>
        </p:nvSpPr>
        <p:spPr>
          <a:xfrm>
            <a:off x="520937" y="4337491"/>
            <a:ext cx="4546363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hlinkClick r:id="rId3"/>
              </a:rPr>
              <a:t>IMEC photonic chip &amp; Tyndall fiber array packaging</a:t>
            </a:r>
            <a:endParaRPr lang="en-US" sz="15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338" y="1894174"/>
            <a:ext cx="3027846" cy="230339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893101">
            <a:off x="6218909" y="3627581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Substrate</a:t>
            </a:r>
          </a:p>
        </p:txBody>
      </p:sp>
      <p:sp>
        <p:nvSpPr>
          <p:cNvPr id="14" name="TextBox 13"/>
          <p:cNvSpPr txBox="1"/>
          <p:nvPr/>
        </p:nvSpPr>
        <p:spPr>
          <a:xfrm rot="579503">
            <a:off x="6300402" y="3246703"/>
            <a:ext cx="1095173" cy="369332"/>
          </a:xfrm>
          <a:prstGeom prst="rect">
            <a:avLst/>
          </a:prstGeom>
          <a:noFill/>
          <a:scene3d>
            <a:camera prst="orthographicFront">
              <a:rot lat="0" lon="0" rev="2148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Cladding</a:t>
            </a:r>
          </a:p>
        </p:txBody>
      </p:sp>
      <p:sp>
        <p:nvSpPr>
          <p:cNvPr id="15" name="TextBox 14"/>
          <p:cNvSpPr txBox="1"/>
          <p:nvPr/>
        </p:nvSpPr>
        <p:spPr>
          <a:xfrm rot="19919160">
            <a:off x="6363386" y="2332607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Core</a:t>
            </a:r>
          </a:p>
        </p:txBody>
      </p:sp>
      <p:cxnSp>
        <p:nvCxnSpPr>
          <p:cNvPr id="17" name="Straight Arrow Connector 16"/>
          <p:cNvCxnSpPr/>
          <p:nvPr/>
        </p:nvCxnSpPr>
        <p:spPr bwMode="auto">
          <a:xfrm flipV="1">
            <a:off x="5630968" y="2921238"/>
            <a:ext cx="689361" cy="53794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flipV="1">
            <a:off x="7679108" y="1710584"/>
            <a:ext cx="304800" cy="23630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7966602" y="1543010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Light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516304" y="4343400"/>
            <a:ext cx="27719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Integrated planar waveguide</a:t>
            </a:r>
          </a:p>
        </p:txBody>
      </p:sp>
      <p:sp>
        <p:nvSpPr>
          <p:cNvPr id="25" name="Rounded Rectangle 24"/>
          <p:cNvSpPr/>
          <p:nvPr/>
        </p:nvSpPr>
        <p:spPr bwMode="auto">
          <a:xfrm>
            <a:off x="566870" y="4953001"/>
            <a:ext cx="7936992" cy="1143000"/>
          </a:xfrm>
          <a:prstGeom prst="roundRect">
            <a:avLst>
              <a:gd name="adj" fmla="val 1266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461963" indent="-344488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FF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/>
                </a:solidFill>
                <a:latin typeface="Arial" charset="0"/>
              </a:rPr>
              <a:t>S</a:t>
            </a: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ubstrate</a:t>
            </a:r>
            <a:r>
              <a:rPr kumimoji="0" lang="en-US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platforms: Si, III-V semiconductors, </a:t>
            </a:r>
            <a:r>
              <a:rPr lang="en-US" dirty="0">
                <a:solidFill>
                  <a:srgbClr val="1E781E"/>
                </a:solidFill>
                <a:latin typeface="Arial" charset="0"/>
              </a:rPr>
              <a:t>glass</a:t>
            </a:r>
            <a:r>
              <a:rPr lang="en-US" dirty="0">
                <a:solidFill>
                  <a:schemeClr val="tx1"/>
                </a:solidFill>
                <a:latin typeface="Arial" charset="0"/>
              </a:rPr>
              <a:t>, LiNbO</a:t>
            </a:r>
            <a:r>
              <a:rPr lang="en-US" baseline="-25000" dirty="0">
                <a:solidFill>
                  <a:schemeClr val="tx1"/>
                </a:solidFill>
                <a:latin typeface="Arial" charset="0"/>
              </a:rPr>
              <a:t>3</a:t>
            </a:r>
            <a:r>
              <a:rPr lang="en-US" dirty="0">
                <a:solidFill>
                  <a:schemeClr val="tx1"/>
                </a:solidFill>
                <a:latin typeface="Arial" charset="0"/>
              </a:rPr>
              <a:t>, </a:t>
            </a:r>
            <a:r>
              <a:rPr lang="en-US" dirty="0">
                <a:solidFill>
                  <a:srgbClr val="1E781E"/>
                </a:solidFill>
                <a:latin typeface="Arial" charset="0"/>
              </a:rPr>
              <a:t>polymer</a:t>
            </a:r>
            <a:endParaRPr lang="en-US" baseline="-25000" dirty="0">
              <a:solidFill>
                <a:srgbClr val="1E781E"/>
              </a:solidFill>
              <a:latin typeface="Arial" charset="0"/>
            </a:endParaRPr>
          </a:p>
          <a:p>
            <a:pPr marL="461963" indent="-344488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FF"/>
              </a:buClr>
              <a:buFont typeface="Wingdings" panose="05000000000000000000" pitchFamily="2" charset="2"/>
              <a:buChar char="ü"/>
            </a:pPr>
            <a:r>
              <a:rPr kumimoji="0" lang="en-US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Core material: c-Si</a:t>
            </a:r>
            <a:r>
              <a:rPr lang="en-US" dirty="0">
                <a:solidFill>
                  <a:schemeClr val="tx1"/>
                </a:solidFill>
                <a:latin typeface="Arial" charset="0"/>
              </a:rPr>
              <a:t>, III-V, </a:t>
            </a:r>
            <a:r>
              <a:rPr kumimoji="0" lang="en-US" b="0" i="0" u="none" strike="noStrike" cap="none" normalizeH="0" dirty="0">
                <a:ln>
                  <a:noFill/>
                </a:ln>
                <a:solidFill>
                  <a:srgbClr val="006600"/>
                </a:solidFill>
                <a:effectLst/>
                <a:latin typeface="Arial" charset="0"/>
              </a:rPr>
              <a:t>a-Si</a:t>
            </a:r>
            <a:r>
              <a:rPr kumimoji="0" lang="en-US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, </a:t>
            </a:r>
            <a:r>
              <a:rPr kumimoji="0" lang="en-US" b="0" i="0" u="none" strike="noStrike" cap="none" normalizeH="0" dirty="0">
                <a:ln>
                  <a:noFill/>
                </a:ln>
                <a:solidFill>
                  <a:srgbClr val="006600"/>
                </a:solidFill>
                <a:effectLst/>
                <a:latin typeface="Arial" charset="0"/>
              </a:rPr>
              <a:t>SiO</a:t>
            </a:r>
            <a:r>
              <a:rPr lang="en-US" baseline="-25000" dirty="0">
                <a:solidFill>
                  <a:srgbClr val="006600"/>
                </a:solidFill>
                <a:latin typeface="Arial" charset="0"/>
              </a:rPr>
              <a:t>2</a:t>
            </a:r>
            <a:r>
              <a:rPr kumimoji="0" lang="en-US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, </a:t>
            </a:r>
            <a:r>
              <a:rPr kumimoji="0" lang="en-US" b="0" i="0" u="none" strike="noStrike" cap="none" normalizeH="0" dirty="0" err="1">
                <a:ln>
                  <a:noFill/>
                </a:ln>
                <a:solidFill>
                  <a:srgbClr val="006600"/>
                </a:solidFill>
                <a:effectLst/>
                <a:latin typeface="Arial" charset="0"/>
              </a:rPr>
              <a:t>SiN</a:t>
            </a:r>
            <a:r>
              <a:rPr kumimoji="0" lang="en-US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, </a:t>
            </a:r>
            <a:r>
              <a:rPr kumimoji="0" lang="en-US" b="0" i="0" u="none" strike="noStrike" cap="none" normalizeH="0" dirty="0">
                <a:ln>
                  <a:noFill/>
                </a:ln>
                <a:solidFill>
                  <a:srgbClr val="006600"/>
                </a:solidFill>
                <a:effectLst/>
                <a:latin typeface="Arial" charset="0"/>
              </a:rPr>
              <a:t>ion exchange glass</a:t>
            </a:r>
            <a:r>
              <a:rPr kumimoji="0" lang="en-US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, </a:t>
            </a:r>
            <a:r>
              <a:rPr kumimoji="0" lang="en-US" b="0" i="0" u="none" strike="noStrike" cap="none" normalizeH="0" dirty="0">
                <a:ln>
                  <a:noFill/>
                </a:ln>
                <a:solidFill>
                  <a:srgbClr val="006600"/>
                </a:solidFill>
                <a:effectLst/>
                <a:latin typeface="Arial" charset="0"/>
              </a:rPr>
              <a:t>polymer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872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loss in fibers and waveguides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8458"/>
            <a:ext cx="5029200" cy="4678894"/>
          </a:xfrm>
        </p:spPr>
        <p:txBody>
          <a:bodyPr/>
          <a:lstStyle/>
          <a:p>
            <a:r>
              <a:rPr lang="en-US" sz="2000" dirty="0"/>
              <a:t>Material attenuation</a:t>
            </a:r>
          </a:p>
          <a:p>
            <a:r>
              <a:rPr lang="en-US" sz="2000" dirty="0"/>
              <a:t>Surface roughness scattering</a:t>
            </a:r>
          </a:p>
          <a:p>
            <a:endParaRPr lang="en-US" sz="4000" dirty="0"/>
          </a:p>
          <a:p>
            <a:pPr lvl="1"/>
            <a:r>
              <a:rPr lang="en-US" dirty="0"/>
              <a:t>Optical fiber</a:t>
            </a:r>
          </a:p>
          <a:p>
            <a:pPr marL="1255713" lvl="2" indent="-341313">
              <a:buClr>
                <a:srgbClr val="0066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dirty="0"/>
              <a:t>Frozen surface capillary waves due to energy equipartition</a:t>
            </a:r>
          </a:p>
          <a:p>
            <a:pPr marL="1255713" lvl="2" indent="-341313">
              <a:buClr>
                <a:srgbClr val="0066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dirty="0"/>
              <a:t>Usually small in optical fibers</a:t>
            </a:r>
          </a:p>
          <a:p>
            <a:pPr lvl="1"/>
            <a:r>
              <a:rPr lang="en-US" dirty="0"/>
              <a:t>Planar waveguide</a:t>
            </a:r>
          </a:p>
          <a:p>
            <a:pPr marL="1255713" lvl="2" indent="-341313">
              <a:buClr>
                <a:srgbClr val="0066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dirty="0"/>
              <a:t>Surface roughness resulting from imperfect patterning </a:t>
            </a:r>
          </a:p>
          <a:p>
            <a:pPr marL="1255713" lvl="2" indent="-341313">
              <a:buClr>
                <a:srgbClr val="006600"/>
              </a:buClr>
              <a:buSzPct val="90000"/>
              <a:buFont typeface="Wingdings" panose="05000000000000000000" pitchFamily="2" charset="2"/>
              <a:buChar char="v"/>
            </a:pPr>
            <a:r>
              <a:rPr lang="en-US" dirty="0"/>
              <a:t>Often the main source of loss</a:t>
            </a:r>
          </a:p>
        </p:txBody>
      </p:sp>
      <p:graphicFrame>
        <p:nvGraphicFramePr>
          <p:cNvPr id="4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498842"/>
              </p:ext>
            </p:extLst>
          </p:nvPr>
        </p:nvGraphicFramePr>
        <p:xfrm>
          <a:off x="838200" y="2445730"/>
          <a:ext cx="2667000" cy="482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447560" imgH="279360" progId="Equation.DSMT4">
                  <p:embed/>
                </p:oleObj>
              </mc:Choice>
              <mc:Fallback>
                <p:oleObj name="Equation" r:id="rId2" imgW="1447560" imgH="279360" progId="Equation.DSMT4">
                  <p:embed/>
                  <p:pic>
                    <p:nvPicPr>
                      <p:cNvPr id="4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2445730"/>
                        <a:ext cx="2667000" cy="48222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3697144" y="2461706"/>
            <a:ext cx="21788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i="1" dirty="0">
                <a:latin typeface="Symbol" pitchFamily="18" charset="2"/>
              </a:rPr>
              <a:t>s </a:t>
            </a:r>
            <a:r>
              <a:rPr lang="en-US" dirty="0"/>
              <a:t>: RMS roughness</a:t>
            </a:r>
          </a:p>
        </p:txBody>
      </p:sp>
      <p:sp>
        <p:nvSpPr>
          <p:cNvPr id="6" name="Rectangle 5"/>
          <p:cNvSpPr/>
          <p:nvPr/>
        </p:nvSpPr>
        <p:spPr>
          <a:xfrm>
            <a:off x="5347451" y="5765562"/>
            <a:ext cx="32603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i="1" dirty="0"/>
              <a:t>J. Lightwave Technol.</a:t>
            </a:r>
            <a:r>
              <a:rPr lang="en-US" sz="1400" dirty="0"/>
              <a:t> </a:t>
            </a:r>
            <a:r>
              <a:rPr lang="en-US" sz="1400" b="1" dirty="0"/>
              <a:t>23</a:t>
            </a:r>
            <a:r>
              <a:rPr lang="en-US" sz="1400" dirty="0"/>
              <a:t>, 2719 (2005)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222" y="2074492"/>
            <a:ext cx="2971800" cy="340120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8473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Planar waveguide fabrication: lithography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535823" y="2416604"/>
            <a:ext cx="1645920" cy="36576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600000" lon="900000" rev="120000"/>
            </a:camera>
            <a:lightRig rig="threePt" dir="t"/>
          </a:scene3d>
          <a:sp3d extrusionH="2540000"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latin typeface="Arial" charset="0"/>
              </a:rPr>
              <a:t>Substrate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535823" y="3867400"/>
            <a:ext cx="1645920" cy="545934"/>
            <a:chOff x="559750" y="2780571"/>
            <a:chExt cx="2133600" cy="545934"/>
          </a:xfrm>
          <a:scene3d>
            <a:camera prst="orthographicFront">
              <a:rot lat="600000" lon="900000" rev="120000"/>
            </a:camera>
            <a:lightRig rig="threePt" dir="t"/>
          </a:scene3d>
        </p:grpSpPr>
        <p:sp>
          <p:nvSpPr>
            <p:cNvPr id="5" name="Rectangle 4"/>
            <p:cNvSpPr/>
            <p:nvPr/>
          </p:nvSpPr>
          <p:spPr bwMode="auto">
            <a:xfrm>
              <a:off x="559750" y="2960745"/>
              <a:ext cx="2133600" cy="36576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p3d extrusionH="2540000"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559750" y="2780571"/>
              <a:ext cx="2133600" cy="180174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p3d extrusionH="2540000"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Cladding layer</a:t>
              </a:r>
            </a:p>
          </p:txBody>
        </p:sp>
      </p:grpSp>
      <p:sp>
        <p:nvSpPr>
          <p:cNvPr id="9" name="Down Arrow 8"/>
          <p:cNvSpPr/>
          <p:nvPr/>
        </p:nvSpPr>
        <p:spPr bwMode="auto">
          <a:xfrm>
            <a:off x="1286854" y="2937616"/>
            <a:ext cx="838200" cy="304800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3476022" y="3867400"/>
            <a:ext cx="1645920" cy="720339"/>
            <a:chOff x="559038" y="4017180"/>
            <a:chExt cx="2133600" cy="720339"/>
          </a:xfrm>
          <a:scene3d>
            <a:camera prst="orthographicFront">
              <a:rot lat="600000" lon="900000" rev="120000"/>
            </a:camera>
            <a:lightRig rig="threePt" dir="t"/>
          </a:scene3d>
        </p:grpSpPr>
        <p:sp>
          <p:nvSpPr>
            <p:cNvPr id="7" name="Rectangle 6"/>
            <p:cNvSpPr/>
            <p:nvPr/>
          </p:nvSpPr>
          <p:spPr bwMode="auto">
            <a:xfrm>
              <a:off x="559038" y="4371759"/>
              <a:ext cx="2133600" cy="36576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p3d extrusionH="2540000"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559038" y="4194149"/>
              <a:ext cx="2133600" cy="18288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p3d extrusionH="2540000"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559038" y="4017180"/>
              <a:ext cx="2133600" cy="18288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p3d extrusionH="2540000"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dirty="0">
                  <a:latin typeface="Arial" charset="0"/>
                </a:rPr>
                <a:t>C</a:t>
              </a:r>
              <a:r>
                <a:rPr kumimoji="0" lang="en-US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ore layer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3476022" y="2061630"/>
            <a:ext cx="1645920" cy="720339"/>
            <a:chOff x="559750" y="5468953"/>
            <a:chExt cx="2133600" cy="720339"/>
          </a:xfrm>
          <a:scene3d>
            <a:camera prst="orthographicFront">
              <a:rot lat="600000" lon="900000" rev="120000"/>
            </a:camera>
            <a:lightRig rig="threePt" dir="t"/>
          </a:scene3d>
        </p:grpSpPr>
        <p:sp>
          <p:nvSpPr>
            <p:cNvPr id="16" name="Rectangle 15"/>
            <p:cNvSpPr/>
            <p:nvPr/>
          </p:nvSpPr>
          <p:spPr bwMode="auto">
            <a:xfrm>
              <a:off x="559750" y="5823532"/>
              <a:ext cx="2133600" cy="36576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p3d extrusionH="2540000"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559750" y="5645922"/>
              <a:ext cx="2133600" cy="18288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p3d extrusionH="2540000"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1311335" y="5468953"/>
              <a:ext cx="629006" cy="18288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p3d extrusionH="2540000"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9" name="Right Arrow 18"/>
          <p:cNvSpPr/>
          <p:nvPr/>
        </p:nvSpPr>
        <p:spPr bwMode="auto">
          <a:xfrm>
            <a:off x="3016864" y="3555762"/>
            <a:ext cx="301752" cy="720339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6202680" y="2711826"/>
            <a:ext cx="1645920" cy="857499"/>
            <a:chOff x="3551290" y="5331793"/>
            <a:chExt cx="2134312" cy="857499"/>
          </a:xfrm>
          <a:scene3d>
            <a:camera prst="orthographicFront">
              <a:rot lat="600000" lon="900000" rev="120000"/>
            </a:camera>
            <a:lightRig rig="threePt" dir="t"/>
          </a:scene3d>
        </p:grpSpPr>
        <p:sp>
          <p:nvSpPr>
            <p:cNvPr id="20" name="Rectangle 19"/>
            <p:cNvSpPr/>
            <p:nvPr/>
          </p:nvSpPr>
          <p:spPr bwMode="auto">
            <a:xfrm>
              <a:off x="3552002" y="5823532"/>
              <a:ext cx="2133600" cy="36576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p3d extrusionH="2540000"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3552002" y="5645922"/>
              <a:ext cx="2133600" cy="18288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p3d extrusionH="2540000"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4303587" y="5468953"/>
              <a:ext cx="629006" cy="18288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p3d extrusionH="2540000"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3551290" y="5514673"/>
              <a:ext cx="753009" cy="13716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p3d extrusionH="2540000"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4931169" y="5514673"/>
              <a:ext cx="753009" cy="13716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p3d extrusionH="2540000"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4303588" y="5331793"/>
              <a:ext cx="627581" cy="13716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p3d extrusionH="2540000"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1" name="Right Triangle 30"/>
            <p:cNvSpPr/>
            <p:nvPr/>
          </p:nvSpPr>
          <p:spPr bwMode="auto">
            <a:xfrm>
              <a:off x="4931169" y="5331793"/>
              <a:ext cx="228600" cy="182880"/>
            </a:xfrm>
            <a:prstGeom prst="rtTriangl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p3d extrusionH="2540000"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2" name="Right Triangle 31"/>
            <p:cNvSpPr/>
            <p:nvPr/>
          </p:nvSpPr>
          <p:spPr bwMode="auto">
            <a:xfrm flipH="1">
              <a:off x="4076411" y="5331793"/>
              <a:ext cx="228600" cy="182880"/>
            </a:xfrm>
            <a:prstGeom prst="rtTriangl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p3d extrusionH="2540000"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42" name="Up Arrow 41"/>
          <p:cNvSpPr/>
          <p:nvPr/>
        </p:nvSpPr>
        <p:spPr bwMode="auto">
          <a:xfrm>
            <a:off x="4170860" y="2920524"/>
            <a:ext cx="841248" cy="304800"/>
          </a:xfrm>
          <a:prstGeom prst="up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3" name="Right Arrow 42"/>
          <p:cNvSpPr/>
          <p:nvPr/>
        </p:nvSpPr>
        <p:spPr bwMode="auto">
          <a:xfrm rot="1961157">
            <a:off x="5843660" y="2281173"/>
            <a:ext cx="301752" cy="720339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4" name="Rounded Rectangle 43"/>
          <p:cNvSpPr/>
          <p:nvPr/>
        </p:nvSpPr>
        <p:spPr bwMode="auto">
          <a:xfrm>
            <a:off x="569262" y="4953355"/>
            <a:ext cx="7939500" cy="1354508"/>
          </a:xfrm>
          <a:prstGeom prst="roundRect">
            <a:avLst>
              <a:gd name="adj" fmla="val 1266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461963" indent="-344488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FF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/>
                </a:solidFill>
                <a:latin typeface="Arial" charset="0"/>
              </a:rPr>
              <a:t>Amorphous waveguide material: ease of deposition, low optical loss</a:t>
            </a:r>
          </a:p>
          <a:p>
            <a:pPr marL="461963" indent="-344488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FF"/>
              </a:buClr>
              <a:buFont typeface="Wingdings" panose="05000000000000000000" pitchFamily="2" charset="2"/>
              <a:buChar char="ü"/>
            </a:pPr>
            <a:r>
              <a:rPr kumimoji="0" lang="en-US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Planar waveguide platform: massively parallel low-cost fabrication, geometry/material diversity, interfacing with other on-chip components</a:t>
            </a:r>
            <a:endParaRPr kumimoji="0" lang="en-US" b="0" i="0" u="none" strike="noStrike" cap="none" normalizeH="0" dirty="0">
              <a:ln>
                <a:noFill/>
              </a:ln>
              <a:solidFill>
                <a:srgbClr val="006600"/>
              </a:solidFill>
              <a:effectLst/>
              <a:latin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3676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Planar waveguide fabrication: ion exchange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33" name="Rounded Rectangle 43">
            <a:extLst>
              <a:ext uri="{FF2B5EF4-FFF2-40B4-BE49-F238E27FC236}">
                <a16:creationId xmlns:a16="http://schemas.microsoft.com/office/drawing/2014/main" id="{9E5A972D-3EB0-428A-8072-890F94CA5C1A}"/>
              </a:ext>
            </a:extLst>
          </p:cNvPr>
          <p:cNvSpPr/>
          <p:nvPr/>
        </p:nvSpPr>
        <p:spPr bwMode="auto">
          <a:xfrm>
            <a:off x="6102030" y="2449138"/>
            <a:ext cx="2438400" cy="2582254"/>
          </a:xfrm>
          <a:prstGeom prst="roundRect">
            <a:avLst>
              <a:gd name="adj" fmla="val 1266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41313" indent="-341313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FF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/>
                </a:solidFill>
                <a:latin typeface="Arial" charset="0"/>
              </a:rPr>
              <a:t>Scalable, simple lithographic processing</a:t>
            </a:r>
          </a:p>
          <a:p>
            <a:pPr marL="341313" indent="-341313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FF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/>
                </a:solidFill>
                <a:latin typeface="Arial" charset="0"/>
              </a:rPr>
              <a:t>Low optical loss</a:t>
            </a:r>
          </a:p>
          <a:p>
            <a:pPr marL="341313" indent="-341313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FF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/>
                </a:solidFill>
                <a:latin typeface="Arial" charset="0"/>
              </a:rPr>
              <a:t>Potential for adjustments with post-annealing</a:t>
            </a:r>
          </a:p>
        </p:txBody>
      </p:sp>
      <p:pic>
        <p:nvPicPr>
          <p:cNvPr id="7" name="Picture 6" descr="A diagram of different types of objects&#10;&#10;AI-generated content may be incorrect.">
            <a:extLst>
              <a:ext uri="{FF2B5EF4-FFF2-40B4-BE49-F238E27FC236}">
                <a16:creationId xmlns:a16="http://schemas.microsoft.com/office/drawing/2014/main" id="{5542B812-6A6D-4ED3-8142-50D65A1940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752600"/>
            <a:ext cx="5495904" cy="397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1154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Planar waveguide fabrication: nanoimprint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F19DED-CCCA-4FDE-9C15-0607CEDAB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245" y="1619934"/>
            <a:ext cx="5575756" cy="4370688"/>
          </a:xfrm>
          <a:prstGeom prst="rect">
            <a:avLst/>
          </a:prstGeom>
        </p:spPr>
      </p:pic>
      <p:pic>
        <p:nvPicPr>
          <p:cNvPr id="5122" name="Picture 2" descr="http://imagebank.osa.org/getImage.xqy?img=QC5mdWxsLG9lLTE4LTE4LTE5Mjg2LWcwMDI&amp;article=oe-18-18-19286-g002">
            <a:extLst>
              <a:ext uri="{FF2B5EF4-FFF2-40B4-BE49-F238E27FC236}">
                <a16:creationId xmlns:a16="http://schemas.microsoft.com/office/drawing/2014/main" id="{1D33559A-F5D2-4D16-BB51-0EDC7E5964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6662290" y="1752600"/>
            <a:ext cx="1741088" cy="133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imagebank.osa.org/getImage.xqy?img=QC5mdWxsLG9lLTE4LTE4LTE5Mjg2LWcwMDI&amp;article=oe-18-18-19286-g002">
            <a:extLst>
              <a:ext uri="{FF2B5EF4-FFF2-40B4-BE49-F238E27FC236}">
                <a16:creationId xmlns:a16="http://schemas.microsoft.com/office/drawing/2014/main" id="{17F0AA59-6CE5-40F3-8BEC-2C54F83E73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82"/>
          <a:stretch/>
        </p:blipFill>
        <p:spPr bwMode="auto">
          <a:xfrm>
            <a:off x="6668868" y="3087434"/>
            <a:ext cx="1741088" cy="133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61AA5D6-F200-45CC-B281-2C784897EF5E}"/>
              </a:ext>
            </a:extLst>
          </p:cNvPr>
          <p:cNvSpPr txBox="1"/>
          <p:nvPr/>
        </p:nvSpPr>
        <p:spPr>
          <a:xfrm>
            <a:off x="6466034" y="4602020"/>
            <a:ext cx="2133600" cy="1364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600" dirty="0"/>
              <a:t>As</a:t>
            </a:r>
            <a:r>
              <a:rPr lang="en-US" sz="1600" baseline="-25000" dirty="0"/>
              <a:t>2</a:t>
            </a:r>
            <a:r>
              <a:rPr lang="en-US" sz="1600" dirty="0"/>
              <a:t>S</a:t>
            </a:r>
            <a:r>
              <a:rPr lang="en-US" sz="1600" baseline="-25000" dirty="0"/>
              <a:t>3</a:t>
            </a:r>
            <a:r>
              <a:rPr lang="en-US" sz="1600" dirty="0"/>
              <a:t> waveguide patterned using direct nanoimprint</a:t>
            </a:r>
          </a:p>
          <a:p>
            <a:pPr algn="ctr">
              <a:spcAft>
                <a:spcPts val="800"/>
              </a:spcAft>
            </a:pPr>
            <a:r>
              <a:rPr lang="en-US" sz="1400" i="1" dirty="0"/>
              <a:t>Opt. Express</a:t>
            </a:r>
            <a:r>
              <a:rPr lang="en-US" sz="1400" dirty="0"/>
              <a:t> </a:t>
            </a:r>
            <a:r>
              <a:rPr lang="en-US" sz="1400" b="1" dirty="0"/>
              <a:t>18</a:t>
            </a:r>
            <a:r>
              <a:rPr lang="en-US" sz="1400" dirty="0"/>
              <a:t>, 19286 (2010)</a:t>
            </a:r>
          </a:p>
        </p:txBody>
      </p:sp>
    </p:spTree>
    <p:extLst>
      <p:ext uri="{BB962C8B-B14F-4D97-AF65-F5344CB8AC3E}">
        <p14:creationId xmlns:p14="http://schemas.microsoft.com/office/powerpoint/2010/main" val="10941691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Planar waveguide fabrication: laser writing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4" name="Picture 2" descr="1407lfw F4 F1">
            <a:extLst>
              <a:ext uri="{FF2B5EF4-FFF2-40B4-BE49-F238E27FC236}">
                <a16:creationId xmlns:a16="http://schemas.microsoft.com/office/drawing/2014/main" id="{A4CD8B7F-B00A-4AB6-8CF5-7D365F90A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90" y="1694766"/>
            <a:ext cx="7968110" cy="448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70B5FE-E1D0-4575-BD79-0995C81FB930}"/>
              </a:ext>
            </a:extLst>
          </p:cNvPr>
          <p:cNvSpPr txBox="1"/>
          <p:nvPr/>
        </p:nvSpPr>
        <p:spPr>
          <a:xfrm>
            <a:off x="6102578" y="1802488"/>
            <a:ext cx="2350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© </a:t>
            </a:r>
            <a:r>
              <a:rPr lang="en-US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Laser Focus World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BBCA7D-6882-4664-A433-A788D93AD3EB}"/>
              </a:ext>
            </a:extLst>
          </p:cNvPr>
          <p:cNvSpPr txBox="1"/>
          <p:nvPr/>
        </p:nvSpPr>
        <p:spPr>
          <a:xfrm>
            <a:off x="771315" y="1891844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Laser Direct Writing (LDW)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5BA8E5-85DC-4DA4-B50F-381EC8D1E8D0}"/>
              </a:ext>
            </a:extLst>
          </p:cNvPr>
          <p:cNvSpPr txBox="1"/>
          <p:nvPr/>
        </p:nvSpPr>
        <p:spPr>
          <a:xfrm>
            <a:off x="5314266" y="4108222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Glass</a:t>
            </a:r>
          </a:p>
        </p:txBody>
      </p:sp>
    </p:spTree>
    <p:extLst>
      <p:ext uri="{BB962C8B-B14F-4D97-AF65-F5344CB8AC3E}">
        <p14:creationId xmlns:p14="http://schemas.microsoft.com/office/powerpoint/2010/main" val="34302137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8589"/>
            <a:ext cx="8229600" cy="997178"/>
          </a:xfrm>
        </p:spPr>
        <p:txBody>
          <a:bodyPr/>
          <a:lstStyle/>
          <a:p>
            <a:r>
              <a:rPr lang="en-US" sz="2700" dirty="0"/>
              <a:t>Beyond waveguide fabrication: LDW for data storage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7" name="Online Media 6" title="Project Silica - Storing Data in Glass">
            <a:hlinkClick r:id="" action="ppaction://media"/>
            <a:extLst>
              <a:ext uri="{FF2B5EF4-FFF2-40B4-BE49-F238E27FC236}">
                <a16:creationId xmlns:a16="http://schemas.microsoft.com/office/drawing/2014/main" id="{FC30432D-1BF2-41D1-8775-89A72436111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71500" y="1671637"/>
            <a:ext cx="8001000" cy="450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1290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confinement via total internal reflection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077546" y="1790700"/>
            <a:ext cx="4559808" cy="5334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077546" y="2324100"/>
            <a:ext cx="4559808" cy="762000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077546" y="3086100"/>
            <a:ext cx="4559807" cy="5334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cxnSp>
        <p:nvCxnSpPr>
          <p:cNvPr id="8" name="Straight Arrow Connector 7"/>
          <p:cNvCxnSpPr>
            <a:stCxn id="5" idx="1"/>
          </p:cNvCxnSpPr>
          <p:nvPr/>
        </p:nvCxnSpPr>
        <p:spPr bwMode="auto">
          <a:xfrm flipV="1">
            <a:off x="1077546" y="2324100"/>
            <a:ext cx="762000" cy="3810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>
            <a:off x="1839546" y="2327148"/>
            <a:ext cx="1517904" cy="76809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V="1">
            <a:off x="3357450" y="2327148"/>
            <a:ext cx="1517904" cy="76809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4875354" y="2327148"/>
            <a:ext cx="762000" cy="38404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20" name="Text Box 13"/>
          <p:cNvSpPr txBox="1">
            <a:spLocks noChangeArrowheads="1"/>
          </p:cNvSpPr>
          <p:nvPr/>
        </p:nvSpPr>
        <p:spPr bwMode="auto">
          <a:xfrm>
            <a:off x="1166446" y="2645992"/>
            <a:ext cx="5969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zh-CN" dirty="0" err="1">
                <a:ea typeface="宋体" pitchFamily="2" charset="-122"/>
              </a:rPr>
              <a:t>n</a:t>
            </a:r>
            <a:r>
              <a:rPr lang="en-US" altLang="zh-CN" baseline="-25000" dirty="0" err="1">
                <a:ea typeface="宋体" pitchFamily="2" charset="-122"/>
              </a:rPr>
              <a:t>high</a:t>
            </a:r>
            <a:endParaRPr lang="en-US" dirty="0"/>
          </a:p>
        </p:txBody>
      </p:sp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1189233" y="3139694"/>
            <a:ext cx="5381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zh-CN" dirty="0" err="1">
                <a:ea typeface="宋体" pitchFamily="2" charset="-122"/>
              </a:rPr>
              <a:t>n</a:t>
            </a:r>
            <a:r>
              <a:rPr lang="en-US" altLang="zh-CN" baseline="-25000" dirty="0" err="1">
                <a:ea typeface="宋体" pitchFamily="2" charset="-122"/>
              </a:rPr>
              <a:t>low</a:t>
            </a:r>
            <a:endParaRPr lang="en-US" dirty="0"/>
          </a:p>
        </p:txBody>
      </p:sp>
      <p:sp>
        <p:nvSpPr>
          <p:cNvPr id="22" name="Text Box 15"/>
          <p:cNvSpPr txBox="1">
            <a:spLocks noChangeArrowheads="1"/>
          </p:cNvSpPr>
          <p:nvPr/>
        </p:nvSpPr>
        <p:spPr bwMode="auto">
          <a:xfrm>
            <a:off x="1184360" y="1869771"/>
            <a:ext cx="5381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zh-CN" dirty="0" err="1">
                <a:ea typeface="宋体" pitchFamily="2" charset="-122"/>
              </a:rPr>
              <a:t>n</a:t>
            </a:r>
            <a:r>
              <a:rPr lang="en-US" altLang="zh-CN" baseline="-25000" dirty="0" err="1">
                <a:ea typeface="宋体" pitchFamily="2" charset="-122"/>
              </a:rPr>
              <a:t>low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526983" y="2334244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Light</a:t>
            </a:r>
          </a:p>
        </p:txBody>
      </p:sp>
      <p:cxnSp>
        <p:nvCxnSpPr>
          <p:cNvPr id="25" name="Straight Connector 24"/>
          <p:cNvCxnSpPr/>
          <p:nvPr/>
        </p:nvCxnSpPr>
        <p:spPr bwMode="auto">
          <a:xfrm>
            <a:off x="3357450" y="2436264"/>
            <a:ext cx="0" cy="98882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8" name="Arc 27"/>
          <p:cNvSpPr/>
          <p:nvPr/>
        </p:nvSpPr>
        <p:spPr bwMode="auto">
          <a:xfrm>
            <a:off x="3131534" y="2830419"/>
            <a:ext cx="457200" cy="457200"/>
          </a:xfrm>
          <a:prstGeom prst="arc">
            <a:avLst>
              <a:gd name="adj1" fmla="val 11966887"/>
              <a:gd name="adj2" fmla="val 16132295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Text Box 14"/>
          <p:cNvSpPr txBox="1">
            <a:spLocks noChangeArrowheads="1"/>
          </p:cNvSpPr>
          <p:nvPr/>
        </p:nvSpPr>
        <p:spPr bwMode="auto">
          <a:xfrm>
            <a:off x="2984903" y="2562689"/>
            <a:ext cx="3048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zh-CN" i="1" dirty="0">
                <a:latin typeface="Symbol" panose="05050102010706020507" pitchFamily="18" charset="2"/>
                <a:ea typeface="宋体" pitchFamily="2" charset="-122"/>
              </a:rPr>
              <a:t>q</a:t>
            </a:r>
            <a:endParaRPr lang="en-US" i="1" dirty="0">
              <a:latin typeface="Symbol" panose="05050102010706020507" pitchFamily="18" charset="2"/>
            </a:endParaRPr>
          </a:p>
        </p:txBody>
      </p:sp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9619485"/>
              </p:ext>
            </p:extLst>
          </p:nvPr>
        </p:nvGraphicFramePr>
        <p:xfrm>
          <a:off x="6095432" y="2658824"/>
          <a:ext cx="1974850" cy="43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015920" imgH="241200" progId="Equation.DSMT4">
                  <p:embed/>
                </p:oleObj>
              </mc:Choice>
              <mc:Fallback>
                <p:oleObj name="Equation" r:id="rId2" imgW="1015920" imgH="241200" progId="Equation.DSMT4">
                  <p:embed/>
                  <p:pic>
                    <p:nvPicPr>
                      <p:cNvPr id="3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5432" y="2658824"/>
                        <a:ext cx="1974850" cy="439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 Box 15"/>
          <p:cNvSpPr txBox="1">
            <a:spLocks noChangeArrowheads="1"/>
          </p:cNvSpPr>
          <p:nvPr/>
        </p:nvSpPr>
        <p:spPr bwMode="auto">
          <a:xfrm>
            <a:off x="6088514" y="2216519"/>
            <a:ext cx="1988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ea typeface="宋体" pitchFamily="2" charset="-122"/>
              </a:rPr>
              <a:t>Condition for TIR:</a:t>
            </a:r>
            <a:endParaRPr lang="en-US" dirty="0"/>
          </a:p>
        </p:txBody>
      </p:sp>
      <p:sp>
        <p:nvSpPr>
          <p:cNvPr id="32" name="Text Box 15"/>
          <p:cNvSpPr txBox="1">
            <a:spLocks noChangeArrowheads="1"/>
          </p:cNvSpPr>
          <p:nvPr/>
        </p:nvSpPr>
        <p:spPr bwMode="auto">
          <a:xfrm>
            <a:off x="4913952" y="2699004"/>
            <a:ext cx="6848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ea typeface="宋体" pitchFamily="2" charset="-122"/>
              </a:rPr>
              <a:t>Core</a:t>
            </a:r>
            <a:endParaRPr lang="en-US" dirty="0"/>
          </a:p>
        </p:txBody>
      </p:sp>
      <p:sp>
        <p:nvSpPr>
          <p:cNvPr id="33" name="Text Box 15"/>
          <p:cNvSpPr txBox="1">
            <a:spLocks noChangeArrowheads="1"/>
          </p:cNvSpPr>
          <p:nvPr/>
        </p:nvSpPr>
        <p:spPr bwMode="auto">
          <a:xfrm>
            <a:off x="4503582" y="3165661"/>
            <a:ext cx="10951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ea typeface="宋体" pitchFamily="2" charset="-122"/>
              </a:rPr>
              <a:t>Cladding</a:t>
            </a:r>
            <a:endParaRPr lang="en-US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5" b="29379"/>
          <a:stretch/>
        </p:blipFill>
        <p:spPr>
          <a:xfrm>
            <a:off x="886323" y="4231145"/>
            <a:ext cx="5285877" cy="1905001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6428448" y="4872022"/>
            <a:ext cx="2000080" cy="623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Snell is right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300"/>
              </a:spcAft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Ulrich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Lohmann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 Box 15"/>
          <p:cNvSpPr txBox="1">
            <a:spLocks noChangeArrowheads="1"/>
          </p:cNvSpPr>
          <p:nvPr/>
        </p:nvSpPr>
        <p:spPr bwMode="auto">
          <a:xfrm>
            <a:off x="947427" y="4997036"/>
            <a:ext cx="8771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ea typeface="宋体" pitchFamily="2" charset="-122"/>
              </a:rPr>
              <a:t>PMMA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Text Box 15"/>
          <p:cNvSpPr txBox="1">
            <a:spLocks noChangeArrowheads="1"/>
          </p:cNvSpPr>
          <p:nvPr/>
        </p:nvSpPr>
        <p:spPr bwMode="auto">
          <a:xfrm>
            <a:off x="981009" y="5628303"/>
            <a:ext cx="4667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ea typeface="宋体" pitchFamily="2" charset="-122"/>
              </a:rPr>
              <a:t>Air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7789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ioneering the Extended Reality Frontier in Insurance - Accenture Insurance  Blog">
            <a:extLst>
              <a:ext uri="{FF2B5EF4-FFF2-40B4-BE49-F238E27FC236}">
                <a16:creationId xmlns:a16="http://schemas.microsoft.com/office/drawing/2014/main" id="{E1ACFBEE-F53A-4FF3-92DB-F4E28406F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798" y="877668"/>
            <a:ext cx="3581400" cy="2441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48A1F4-0C4B-461C-B48D-EA271148C7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D57C13-291C-4D49-B2CD-501CB6744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877668"/>
            <a:ext cx="3581400" cy="2438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D5FFFD-4B02-4668-8481-C18531A019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888"/>
          <a:stretch/>
        </p:blipFill>
        <p:spPr>
          <a:xfrm>
            <a:off x="685800" y="3773268"/>
            <a:ext cx="3581400" cy="2438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08BC3A-DAAB-4EE0-9E39-A1CF382A77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999" r="11666"/>
          <a:stretch/>
        </p:blipFill>
        <p:spPr>
          <a:xfrm>
            <a:off x="4876800" y="3773268"/>
            <a:ext cx="3581400" cy="24384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E098216-C2FD-4D36-85F2-6FB3B0BC42BB}"/>
              </a:ext>
            </a:extLst>
          </p:cNvPr>
          <p:cNvSpPr/>
          <p:nvPr/>
        </p:nvSpPr>
        <p:spPr>
          <a:xfrm>
            <a:off x="3276599" y="2841772"/>
            <a:ext cx="2590800" cy="1405793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Applications of integrated optics and photonics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55D9E0-EAB1-4DC1-B246-DFA38E7E76C3}"/>
              </a:ext>
            </a:extLst>
          </p:cNvPr>
          <p:cNvSpPr txBox="1"/>
          <p:nvPr/>
        </p:nvSpPr>
        <p:spPr>
          <a:xfrm>
            <a:off x="812063" y="1014438"/>
            <a:ext cx="24801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A8C824-F9D0-49F0-9611-9EB58548C2E2}"/>
              </a:ext>
            </a:extLst>
          </p:cNvPr>
          <p:cNvSpPr txBox="1"/>
          <p:nvPr/>
        </p:nvSpPr>
        <p:spPr>
          <a:xfrm>
            <a:off x="812063" y="3953444"/>
            <a:ext cx="1091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LIDAR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2D73F0-14CF-42C1-9FE7-2900C6DABD0D}"/>
              </a:ext>
            </a:extLst>
          </p:cNvPr>
          <p:cNvSpPr txBox="1"/>
          <p:nvPr/>
        </p:nvSpPr>
        <p:spPr>
          <a:xfrm>
            <a:off x="5664219" y="1014437"/>
            <a:ext cx="26677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Augmented reality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FDD3D7-F23C-4234-A83B-1DEDCF3D5763}"/>
              </a:ext>
            </a:extLst>
          </p:cNvPr>
          <p:cNvSpPr txBox="1"/>
          <p:nvPr/>
        </p:nvSpPr>
        <p:spPr>
          <a:xfrm>
            <a:off x="7033184" y="3953444"/>
            <a:ext cx="12987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Sensing</a:t>
            </a:r>
          </a:p>
        </p:txBody>
      </p:sp>
    </p:spTree>
    <p:extLst>
      <p:ext uri="{BB962C8B-B14F-4D97-AF65-F5344CB8AC3E}">
        <p14:creationId xmlns:p14="http://schemas.microsoft.com/office/powerpoint/2010/main" val="25678320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26"/>
          <a:stretch/>
        </p:blipFill>
        <p:spPr>
          <a:xfrm>
            <a:off x="591537" y="1838273"/>
            <a:ext cx="5894009" cy="41053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communication system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81066" y="3193095"/>
            <a:ext cx="13163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0 = peace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1075346" y="1609674"/>
            <a:ext cx="7365762" cy="2522218"/>
            <a:chOff x="1075346" y="1609674"/>
            <a:chExt cx="7365762" cy="252221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346" y="1609674"/>
              <a:ext cx="838200" cy="1032968"/>
            </a:xfrm>
            <a:prstGeom prst="rect">
              <a:avLst/>
            </a:prstGeom>
          </p:spPr>
        </p:pic>
        <p:sp>
          <p:nvSpPr>
            <p:cNvPr id="82" name="TextBox 81"/>
            <p:cNvSpPr txBox="1"/>
            <p:nvPr/>
          </p:nvSpPr>
          <p:spPr>
            <a:xfrm>
              <a:off x="6881066" y="3731782"/>
              <a:ext cx="15600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1 = invasion</a:t>
              </a: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856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/>
          <p:cNvSpPr/>
          <p:nvPr/>
        </p:nvSpPr>
        <p:spPr bwMode="auto">
          <a:xfrm>
            <a:off x="4508964" y="3641225"/>
            <a:ext cx="1752600" cy="914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tx1"/>
                </a:solidFill>
                <a:latin typeface="Arial" charset="0"/>
              </a:rPr>
              <a:t>Optical receiver (Rx) / transceiver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communication system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775164" y="1769692"/>
            <a:ext cx="1752600" cy="914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tx1"/>
                </a:solidFill>
                <a:latin typeface="Arial" charset="0"/>
              </a:rPr>
              <a:t>Transmitter driver circuit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9" name="Straight Arrow Connector 28"/>
          <p:cNvCxnSpPr>
            <a:stCxn id="4" idx="3"/>
            <a:endCxn id="31" idx="1"/>
          </p:cNvCxnSpPr>
          <p:nvPr/>
        </p:nvCxnSpPr>
        <p:spPr bwMode="auto">
          <a:xfrm>
            <a:off x="2527764" y="2226892"/>
            <a:ext cx="1981200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31" name="Rectangle 30"/>
          <p:cNvSpPr/>
          <p:nvPr/>
        </p:nvSpPr>
        <p:spPr bwMode="auto">
          <a:xfrm>
            <a:off x="4508964" y="1769692"/>
            <a:ext cx="1752600" cy="914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tx1"/>
                </a:solidFill>
                <a:latin typeface="Arial" charset="0"/>
              </a:rPr>
              <a:t>Optical transmitter (</a:t>
            </a:r>
            <a:r>
              <a:rPr lang="en-US" dirty="0" err="1">
                <a:solidFill>
                  <a:schemeClr val="tx1"/>
                </a:solidFill>
                <a:latin typeface="Arial" charset="0"/>
              </a:rPr>
              <a:t>Tx</a:t>
            </a:r>
            <a:r>
              <a:rPr lang="en-US" dirty="0">
                <a:solidFill>
                  <a:schemeClr val="tx1"/>
                </a:solidFill>
                <a:latin typeface="Arial" charset="0"/>
              </a:rPr>
              <a:t>) / transceiver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764910" y="2303092"/>
            <a:ext cx="14943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Arial" charset="0"/>
              </a:rPr>
              <a:t>Electronic digital signal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2965838" y="1578230"/>
            <a:ext cx="1092470" cy="462078"/>
            <a:chOff x="2539865" y="1519122"/>
            <a:chExt cx="1092470" cy="462078"/>
          </a:xfrm>
        </p:grpSpPr>
        <p:cxnSp>
          <p:nvCxnSpPr>
            <p:cNvPr id="8" name="Straight Connector 7"/>
            <p:cNvCxnSpPr/>
            <p:nvPr/>
          </p:nvCxnSpPr>
          <p:spPr bwMode="auto">
            <a:xfrm>
              <a:off x="2694612" y="1814251"/>
              <a:ext cx="16513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Straight Connector 9"/>
            <p:cNvCxnSpPr/>
            <p:nvPr/>
          </p:nvCxnSpPr>
          <p:spPr bwMode="auto">
            <a:xfrm>
              <a:off x="2700842" y="1814251"/>
              <a:ext cx="1" cy="16694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Connector 12"/>
            <p:cNvCxnSpPr/>
            <p:nvPr/>
          </p:nvCxnSpPr>
          <p:spPr bwMode="auto">
            <a:xfrm>
              <a:off x="2854745" y="1814251"/>
              <a:ext cx="1" cy="16694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/>
            <p:cNvCxnSpPr/>
            <p:nvPr/>
          </p:nvCxnSpPr>
          <p:spPr bwMode="auto">
            <a:xfrm>
              <a:off x="2539865" y="1981200"/>
              <a:ext cx="16513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/>
            <p:cNvCxnSpPr/>
            <p:nvPr/>
          </p:nvCxnSpPr>
          <p:spPr bwMode="auto">
            <a:xfrm>
              <a:off x="3002381" y="1814251"/>
              <a:ext cx="16513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/>
            <p:cNvCxnSpPr/>
            <p:nvPr/>
          </p:nvCxnSpPr>
          <p:spPr bwMode="auto">
            <a:xfrm>
              <a:off x="3008611" y="1814251"/>
              <a:ext cx="1" cy="16694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/>
            <p:cNvCxnSpPr/>
            <p:nvPr/>
          </p:nvCxnSpPr>
          <p:spPr bwMode="auto">
            <a:xfrm>
              <a:off x="3162513" y="1814251"/>
              <a:ext cx="1" cy="16694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/>
            <p:cNvCxnSpPr/>
            <p:nvPr/>
          </p:nvCxnSpPr>
          <p:spPr bwMode="auto">
            <a:xfrm>
              <a:off x="2847634" y="1981200"/>
              <a:ext cx="16513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/>
            <p:cNvCxnSpPr/>
            <p:nvPr/>
          </p:nvCxnSpPr>
          <p:spPr bwMode="auto">
            <a:xfrm>
              <a:off x="3310899" y="1814251"/>
              <a:ext cx="16513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 bwMode="auto">
            <a:xfrm>
              <a:off x="3317129" y="1814251"/>
              <a:ext cx="1" cy="16694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>
              <a:off x="3471032" y="1814251"/>
              <a:ext cx="1" cy="16694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/>
            <p:cNvCxnSpPr/>
            <p:nvPr/>
          </p:nvCxnSpPr>
          <p:spPr bwMode="auto">
            <a:xfrm>
              <a:off x="3156152" y="1981200"/>
              <a:ext cx="16513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/>
            <p:cNvCxnSpPr/>
            <p:nvPr/>
          </p:nvCxnSpPr>
          <p:spPr bwMode="auto">
            <a:xfrm>
              <a:off x="3467205" y="1977739"/>
              <a:ext cx="16513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3" name="TextBox 32"/>
            <p:cNvSpPr txBox="1"/>
            <p:nvPr/>
          </p:nvSpPr>
          <p:spPr>
            <a:xfrm>
              <a:off x="2638876" y="1519122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1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791276" y="1519122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0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943676" y="1519122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1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096076" y="1519122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0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260286" y="1519122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1</a:t>
              </a:r>
            </a:p>
          </p:txBody>
        </p:sp>
      </p:grpSp>
      <p:cxnSp>
        <p:nvCxnSpPr>
          <p:cNvPr id="41" name="Straight Arrow Connector 40"/>
          <p:cNvCxnSpPr>
            <a:stCxn id="31" idx="3"/>
          </p:cNvCxnSpPr>
          <p:nvPr/>
        </p:nvCxnSpPr>
        <p:spPr bwMode="auto">
          <a:xfrm>
            <a:off x="6261564" y="2226892"/>
            <a:ext cx="762000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45" name="Straight Arrow Connector 44"/>
          <p:cNvCxnSpPr/>
          <p:nvPr/>
        </p:nvCxnSpPr>
        <p:spPr bwMode="auto">
          <a:xfrm flipH="1" flipV="1">
            <a:off x="7015019" y="2226892"/>
            <a:ext cx="0" cy="187153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50" name="Straight Arrow Connector 49"/>
          <p:cNvCxnSpPr>
            <a:endCxn id="53" idx="3"/>
          </p:cNvCxnSpPr>
          <p:nvPr/>
        </p:nvCxnSpPr>
        <p:spPr bwMode="auto">
          <a:xfrm flipH="1">
            <a:off x="6261564" y="4098425"/>
            <a:ext cx="762000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grpSp>
        <p:nvGrpSpPr>
          <p:cNvPr id="79" name="Group 78"/>
          <p:cNvGrpSpPr/>
          <p:nvPr/>
        </p:nvGrpSpPr>
        <p:grpSpPr>
          <a:xfrm>
            <a:off x="7302694" y="2488248"/>
            <a:ext cx="1092470" cy="462078"/>
            <a:chOff x="7086600" y="2875764"/>
            <a:chExt cx="1092470" cy="462078"/>
          </a:xfrm>
        </p:grpSpPr>
        <p:cxnSp>
          <p:nvCxnSpPr>
            <p:cNvPr id="58" name="Straight Connector 57"/>
            <p:cNvCxnSpPr/>
            <p:nvPr/>
          </p:nvCxnSpPr>
          <p:spPr bwMode="auto">
            <a:xfrm>
              <a:off x="7241347" y="3170893"/>
              <a:ext cx="16513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9" name="Straight Connector 58"/>
            <p:cNvCxnSpPr/>
            <p:nvPr/>
          </p:nvCxnSpPr>
          <p:spPr bwMode="auto">
            <a:xfrm>
              <a:off x="7247577" y="3170893"/>
              <a:ext cx="1" cy="16694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0" name="Straight Connector 59"/>
            <p:cNvCxnSpPr/>
            <p:nvPr/>
          </p:nvCxnSpPr>
          <p:spPr bwMode="auto">
            <a:xfrm>
              <a:off x="7401480" y="3170893"/>
              <a:ext cx="1" cy="16694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1" name="Straight Connector 60"/>
            <p:cNvCxnSpPr/>
            <p:nvPr/>
          </p:nvCxnSpPr>
          <p:spPr bwMode="auto">
            <a:xfrm>
              <a:off x="7086600" y="3337842"/>
              <a:ext cx="16513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2" name="Straight Connector 61"/>
            <p:cNvCxnSpPr/>
            <p:nvPr/>
          </p:nvCxnSpPr>
          <p:spPr bwMode="auto">
            <a:xfrm>
              <a:off x="7549116" y="3170893"/>
              <a:ext cx="16513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3" name="Straight Connector 62"/>
            <p:cNvCxnSpPr/>
            <p:nvPr/>
          </p:nvCxnSpPr>
          <p:spPr bwMode="auto">
            <a:xfrm>
              <a:off x="7555346" y="3170893"/>
              <a:ext cx="1" cy="16694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4" name="Straight Connector 63"/>
            <p:cNvCxnSpPr/>
            <p:nvPr/>
          </p:nvCxnSpPr>
          <p:spPr bwMode="auto">
            <a:xfrm>
              <a:off x="7709248" y="3170893"/>
              <a:ext cx="1" cy="16694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5" name="Straight Connector 64"/>
            <p:cNvCxnSpPr/>
            <p:nvPr/>
          </p:nvCxnSpPr>
          <p:spPr bwMode="auto">
            <a:xfrm>
              <a:off x="7394369" y="3337842"/>
              <a:ext cx="16513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6" name="Straight Connector 65"/>
            <p:cNvCxnSpPr/>
            <p:nvPr/>
          </p:nvCxnSpPr>
          <p:spPr bwMode="auto">
            <a:xfrm>
              <a:off x="7857634" y="3170893"/>
              <a:ext cx="16513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7" name="Straight Connector 66"/>
            <p:cNvCxnSpPr/>
            <p:nvPr/>
          </p:nvCxnSpPr>
          <p:spPr bwMode="auto">
            <a:xfrm>
              <a:off x="7863864" y="3170893"/>
              <a:ext cx="1" cy="16694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8" name="Straight Connector 67"/>
            <p:cNvCxnSpPr/>
            <p:nvPr/>
          </p:nvCxnSpPr>
          <p:spPr bwMode="auto">
            <a:xfrm>
              <a:off x="8017767" y="3170893"/>
              <a:ext cx="1" cy="16694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" name="Straight Connector 68"/>
            <p:cNvCxnSpPr/>
            <p:nvPr/>
          </p:nvCxnSpPr>
          <p:spPr bwMode="auto">
            <a:xfrm>
              <a:off x="7702887" y="3337842"/>
              <a:ext cx="16513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0" name="Straight Connector 69"/>
            <p:cNvCxnSpPr/>
            <p:nvPr/>
          </p:nvCxnSpPr>
          <p:spPr bwMode="auto">
            <a:xfrm>
              <a:off x="8013940" y="3334381"/>
              <a:ext cx="16513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1" name="TextBox 70"/>
            <p:cNvSpPr txBox="1"/>
            <p:nvPr/>
          </p:nvSpPr>
          <p:spPr>
            <a:xfrm>
              <a:off x="7185611" y="2875764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7338011" y="2875764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0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7490411" y="2875764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7642811" y="2875764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0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7807021" y="2875764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1</a:t>
              </a:r>
            </a:p>
          </p:txBody>
        </p:sp>
      </p:grpSp>
      <p:sp>
        <p:nvSpPr>
          <p:cNvPr id="80" name="Rectangle 79"/>
          <p:cNvSpPr/>
          <p:nvPr/>
        </p:nvSpPr>
        <p:spPr>
          <a:xfrm>
            <a:off x="7084949" y="3137317"/>
            <a:ext cx="15256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0000"/>
                </a:solidFill>
                <a:latin typeface="Arial" charset="0"/>
              </a:rPr>
              <a:t>Optical digital signal</a:t>
            </a:r>
          </a:p>
        </p:txBody>
      </p:sp>
      <p:cxnSp>
        <p:nvCxnSpPr>
          <p:cNvPr id="81" name="Straight Arrow Connector 80"/>
          <p:cNvCxnSpPr>
            <a:stCxn id="53" idx="1"/>
            <a:endCxn id="84" idx="3"/>
          </p:cNvCxnSpPr>
          <p:nvPr/>
        </p:nvCxnSpPr>
        <p:spPr bwMode="auto">
          <a:xfrm flipH="1">
            <a:off x="2527764" y="4098425"/>
            <a:ext cx="1981200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84" name="Rectangle 83"/>
          <p:cNvSpPr/>
          <p:nvPr/>
        </p:nvSpPr>
        <p:spPr bwMode="auto">
          <a:xfrm>
            <a:off x="775164" y="3641225"/>
            <a:ext cx="1752600" cy="914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tx1"/>
                </a:solidFill>
                <a:latin typeface="Arial" charset="0"/>
              </a:rPr>
              <a:t>Receiver circuit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2764069" y="4172637"/>
            <a:ext cx="14943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Arial" charset="0"/>
              </a:rPr>
              <a:t>Electronic digital signal</a:t>
            </a:r>
          </a:p>
        </p:txBody>
      </p:sp>
      <p:grpSp>
        <p:nvGrpSpPr>
          <p:cNvPr id="87" name="Group 86"/>
          <p:cNvGrpSpPr/>
          <p:nvPr/>
        </p:nvGrpSpPr>
        <p:grpSpPr>
          <a:xfrm>
            <a:off x="2964997" y="3447775"/>
            <a:ext cx="1092470" cy="462078"/>
            <a:chOff x="2539865" y="1519122"/>
            <a:chExt cx="1092470" cy="462078"/>
          </a:xfrm>
        </p:grpSpPr>
        <p:cxnSp>
          <p:nvCxnSpPr>
            <p:cNvPr id="88" name="Straight Connector 87"/>
            <p:cNvCxnSpPr/>
            <p:nvPr/>
          </p:nvCxnSpPr>
          <p:spPr bwMode="auto">
            <a:xfrm>
              <a:off x="2694612" y="1814251"/>
              <a:ext cx="16513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9" name="Straight Connector 88"/>
            <p:cNvCxnSpPr/>
            <p:nvPr/>
          </p:nvCxnSpPr>
          <p:spPr bwMode="auto">
            <a:xfrm>
              <a:off x="2700842" y="1814251"/>
              <a:ext cx="1" cy="16694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0" name="Straight Connector 89"/>
            <p:cNvCxnSpPr/>
            <p:nvPr/>
          </p:nvCxnSpPr>
          <p:spPr bwMode="auto">
            <a:xfrm>
              <a:off x="2854745" y="1814251"/>
              <a:ext cx="1" cy="16694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1" name="Straight Connector 90"/>
            <p:cNvCxnSpPr/>
            <p:nvPr/>
          </p:nvCxnSpPr>
          <p:spPr bwMode="auto">
            <a:xfrm>
              <a:off x="2539865" y="1981200"/>
              <a:ext cx="16513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" name="Straight Connector 91"/>
            <p:cNvCxnSpPr/>
            <p:nvPr/>
          </p:nvCxnSpPr>
          <p:spPr bwMode="auto">
            <a:xfrm>
              <a:off x="3002381" y="1814251"/>
              <a:ext cx="16513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3" name="Straight Connector 92"/>
            <p:cNvCxnSpPr/>
            <p:nvPr/>
          </p:nvCxnSpPr>
          <p:spPr bwMode="auto">
            <a:xfrm>
              <a:off x="3008611" y="1814251"/>
              <a:ext cx="1" cy="16694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4" name="Straight Connector 93"/>
            <p:cNvCxnSpPr/>
            <p:nvPr/>
          </p:nvCxnSpPr>
          <p:spPr bwMode="auto">
            <a:xfrm>
              <a:off x="3162513" y="1814251"/>
              <a:ext cx="1" cy="16694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5" name="Straight Connector 94"/>
            <p:cNvCxnSpPr/>
            <p:nvPr/>
          </p:nvCxnSpPr>
          <p:spPr bwMode="auto">
            <a:xfrm>
              <a:off x="2847634" y="1981200"/>
              <a:ext cx="16513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6" name="Straight Connector 95"/>
            <p:cNvCxnSpPr/>
            <p:nvPr/>
          </p:nvCxnSpPr>
          <p:spPr bwMode="auto">
            <a:xfrm>
              <a:off x="3310899" y="1814251"/>
              <a:ext cx="16513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7" name="Straight Connector 96"/>
            <p:cNvCxnSpPr/>
            <p:nvPr/>
          </p:nvCxnSpPr>
          <p:spPr bwMode="auto">
            <a:xfrm>
              <a:off x="3317129" y="1814251"/>
              <a:ext cx="1" cy="16694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8" name="Straight Connector 97"/>
            <p:cNvCxnSpPr/>
            <p:nvPr/>
          </p:nvCxnSpPr>
          <p:spPr bwMode="auto">
            <a:xfrm>
              <a:off x="3471032" y="1814251"/>
              <a:ext cx="1" cy="16694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9" name="Straight Connector 98"/>
            <p:cNvCxnSpPr/>
            <p:nvPr/>
          </p:nvCxnSpPr>
          <p:spPr bwMode="auto">
            <a:xfrm>
              <a:off x="3156152" y="1981200"/>
              <a:ext cx="16513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0" name="Straight Connector 99"/>
            <p:cNvCxnSpPr/>
            <p:nvPr/>
          </p:nvCxnSpPr>
          <p:spPr bwMode="auto">
            <a:xfrm>
              <a:off x="3467205" y="1977739"/>
              <a:ext cx="16513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1" name="TextBox 100"/>
            <p:cNvSpPr txBox="1"/>
            <p:nvPr/>
          </p:nvSpPr>
          <p:spPr>
            <a:xfrm>
              <a:off x="2638876" y="1519122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1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2791276" y="1519122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0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2943676" y="1519122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1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3096076" y="1519122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0</a:t>
              </a: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3260286" y="1519122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1</a:t>
              </a:r>
            </a:p>
          </p:txBody>
        </p:sp>
      </p:grpSp>
      <p:sp>
        <p:nvSpPr>
          <p:cNvPr id="107" name="Rectangle 106"/>
          <p:cNvSpPr/>
          <p:nvPr/>
        </p:nvSpPr>
        <p:spPr>
          <a:xfrm>
            <a:off x="5470022" y="2845038"/>
            <a:ext cx="15256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0000"/>
                </a:solidFill>
                <a:latin typeface="Arial" charset="0"/>
              </a:rPr>
              <a:t>Optical fiber / waveguide</a:t>
            </a:r>
          </a:p>
        </p:txBody>
      </p:sp>
      <p:pic>
        <p:nvPicPr>
          <p:cNvPr id="108" name="Picture 10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47" t="2169" r="1065" b="2158"/>
          <a:stretch/>
        </p:blipFill>
        <p:spPr>
          <a:xfrm>
            <a:off x="4419600" y="4885346"/>
            <a:ext cx="1928749" cy="1273702"/>
          </a:xfrm>
          <a:prstGeom prst="rect">
            <a:avLst/>
          </a:prstGeom>
        </p:spPr>
      </p:pic>
      <p:sp>
        <p:nvSpPr>
          <p:cNvPr id="111" name="Rectangle 110"/>
          <p:cNvSpPr/>
          <p:nvPr/>
        </p:nvSpPr>
        <p:spPr>
          <a:xfrm>
            <a:off x="1839252" y="5881515"/>
            <a:ext cx="25389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i="1" dirty="0"/>
              <a:t>Opt. Express</a:t>
            </a:r>
            <a:r>
              <a:rPr lang="en-US" sz="1400" dirty="0"/>
              <a:t> </a:t>
            </a:r>
            <a:r>
              <a:rPr lang="en-US" sz="1400" b="1" dirty="0"/>
              <a:t>19</a:t>
            </a:r>
            <a:r>
              <a:rPr lang="en-US" sz="1400" dirty="0"/>
              <a:t>, B777 (2011)</a:t>
            </a:r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6019800" y="5410200"/>
            <a:ext cx="0" cy="3048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5733675" y="5010090"/>
            <a:ext cx="5722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Fiber ribbon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6493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30" name="Group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1452678"/>
              </p:ext>
            </p:extLst>
          </p:nvPr>
        </p:nvGraphicFramePr>
        <p:xfrm>
          <a:off x="249238" y="5961888"/>
          <a:ext cx="8642350" cy="438912"/>
        </p:xfrm>
        <a:graphic>
          <a:graphicData uri="http://schemas.openxmlformats.org/drawingml/2006/table">
            <a:tbl>
              <a:tblPr/>
              <a:tblGrid>
                <a:gridCol w="1408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78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7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70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398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873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2004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2010+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  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1" name="Group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5089881"/>
              </p:ext>
            </p:extLst>
          </p:nvPr>
        </p:nvGraphicFramePr>
        <p:xfrm>
          <a:off x="180975" y="1515300"/>
          <a:ext cx="1600200" cy="4421189"/>
        </p:xfrm>
        <a:graphic>
          <a:graphicData uri="http://schemas.openxmlformats.org/drawingml/2006/table">
            <a:tbl>
              <a:tblPr/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525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15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Enterprise</a:t>
                      </a:r>
                      <a:b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</a:b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Distance:</a:t>
                      </a:r>
                      <a:b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</a:b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0.1-10km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FDB60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541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Rack-Rack</a:t>
                      </a:r>
                      <a:b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</a:b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Distance: </a:t>
                      </a:r>
                      <a:b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</a:b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1-100m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FDB60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DB60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41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Board-Board</a:t>
                      </a:r>
                      <a:b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</a:b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Distance: </a:t>
                      </a:r>
                      <a:b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</a:b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50-100cm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FDB60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DB60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04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Chip-Chip</a:t>
                      </a:r>
                      <a:b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</a:b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Distance: </a:t>
                      </a:r>
                      <a:b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</a:b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1-50cm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FDB60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2" name="Rectangle 36"/>
          <p:cNvSpPr>
            <a:spLocks noChangeArrowheads="1"/>
          </p:cNvSpPr>
          <p:nvPr/>
        </p:nvSpPr>
        <p:spPr bwMode="auto">
          <a:xfrm>
            <a:off x="1619250" y="1515300"/>
            <a:ext cx="7262813" cy="4419600"/>
          </a:xfrm>
          <a:prstGeom prst="rect">
            <a:avLst/>
          </a:prstGeom>
          <a:solidFill>
            <a:srgbClr val="3366FF"/>
          </a:solidFill>
          <a:ln w="12700" algn="ctr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FDB605"/>
              </a:buClr>
              <a:buFont typeface="Wingdings" pitchFamily="2" charset="2"/>
              <a:buNone/>
            </a:pPr>
            <a:endParaRPr lang="en-US" sz="2400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宋体" pitchFamily="2" charset="-122"/>
              <a:cs typeface="Arial" charset="0"/>
            </a:endParaRPr>
          </a:p>
        </p:txBody>
      </p:sp>
      <p:sp>
        <p:nvSpPr>
          <p:cNvPr id="33" name="Freeform 37"/>
          <p:cNvSpPr>
            <a:spLocks/>
          </p:cNvSpPr>
          <p:nvPr/>
        </p:nvSpPr>
        <p:spPr bwMode="auto">
          <a:xfrm>
            <a:off x="1660525" y="2804350"/>
            <a:ext cx="7219950" cy="31448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222" y="168"/>
              </a:cxn>
              <a:cxn ang="0">
                <a:pos x="2057" y="376"/>
              </a:cxn>
              <a:cxn ang="0">
                <a:pos x="2720" y="837"/>
              </a:cxn>
              <a:cxn ang="0">
                <a:pos x="3864" y="1392"/>
              </a:cxn>
              <a:cxn ang="0">
                <a:pos x="4548" y="1550"/>
              </a:cxn>
              <a:cxn ang="0">
                <a:pos x="4548" y="1968"/>
              </a:cxn>
              <a:cxn ang="0">
                <a:pos x="0" y="1981"/>
              </a:cxn>
              <a:cxn ang="0">
                <a:pos x="0" y="0"/>
              </a:cxn>
            </a:cxnLst>
            <a:rect l="0" t="0" r="r" b="b"/>
            <a:pathLst>
              <a:path w="4548" h="1981">
                <a:moveTo>
                  <a:pt x="0" y="0"/>
                </a:moveTo>
                <a:lnTo>
                  <a:pt x="1222" y="168"/>
                </a:lnTo>
                <a:cubicBezTo>
                  <a:pt x="1565" y="231"/>
                  <a:pt x="1807" y="264"/>
                  <a:pt x="2057" y="376"/>
                </a:cubicBezTo>
                <a:cubicBezTo>
                  <a:pt x="2320" y="518"/>
                  <a:pt x="2288" y="434"/>
                  <a:pt x="2720" y="837"/>
                </a:cubicBezTo>
                <a:cubicBezTo>
                  <a:pt x="3152" y="1240"/>
                  <a:pt x="3612" y="1313"/>
                  <a:pt x="3864" y="1392"/>
                </a:cubicBezTo>
                <a:cubicBezTo>
                  <a:pt x="4116" y="1471"/>
                  <a:pt x="4520" y="1536"/>
                  <a:pt x="4548" y="1550"/>
                </a:cubicBezTo>
                <a:lnTo>
                  <a:pt x="4548" y="1968"/>
                </a:lnTo>
                <a:lnTo>
                  <a:pt x="0" y="1981"/>
                </a:lnTo>
                <a:lnTo>
                  <a:pt x="0" y="0"/>
                </a:lnTo>
                <a:close/>
              </a:path>
            </a:pathLst>
          </a:custGeom>
          <a:solidFill>
            <a:srgbClr val="FFCC00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FDB605"/>
              </a:buClr>
              <a:buFont typeface="Wingdings" pitchFamily="2" charset="2"/>
              <a:buNone/>
            </a:pPr>
            <a:endParaRPr lang="en-US" sz="2400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宋体" pitchFamily="2" charset="-122"/>
              <a:cs typeface="Arial" charset="0"/>
            </a:endParaRPr>
          </a:p>
        </p:txBody>
      </p:sp>
      <p:sp>
        <p:nvSpPr>
          <p:cNvPr id="34" name="Freeform 38"/>
          <p:cNvSpPr>
            <a:spLocks/>
          </p:cNvSpPr>
          <p:nvPr/>
        </p:nvSpPr>
        <p:spPr bwMode="auto">
          <a:xfrm>
            <a:off x="1654175" y="2772600"/>
            <a:ext cx="7227888" cy="3168650"/>
          </a:xfrm>
          <a:custGeom>
            <a:avLst/>
            <a:gdLst/>
            <a:ahLst/>
            <a:cxnLst>
              <a:cxn ang="0">
                <a:pos x="2" y="8"/>
              </a:cxn>
              <a:cxn ang="0">
                <a:pos x="945" y="152"/>
              </a:cxn>
              <a:cxn ang="0">
                <a:pos x="1680" y="332"/>
              </a:cxn>
              <a:cxn ang="0">
                <a:pos x="2004" y="505"/>
              </a:cxn>
              <a:cxn ang="0">
                <a:pos x="2299" y="959"/>
              </a:cxn>
              <a:cxn ang="0">
                <a:pos x="3012" y="1455"/>
              </a:cxn>
              <a:cxn ang="0">
                <a:pos x="3984" y="1823"/>
              </a:cxn>
              <a:cxn ang="0">
                <a:pos x="4545" y="1974"/>
              </a:cxn>
              <a:cxn ang="0">
                <a:pos x="4553" y="1067"/>
              </a:cxn>
              <a:cxn ang="0">
                <a:pos x="3581" y="951"/>
              </a:cxn>
              <a:cxn ang="0">
                <a:pos x="3141" y="750"/>
              </a:cxn>
              <a:cxn ang="0">
                <a:pos x="2767" y="498"/>
              </a:cxn>
              <a:cxn ang="0">
                <a:pos x="2493" y="339"/>
              </a:cxn>
              <a:cxn ang="0">
                <a:pos x="2126" y="253"/>
              </a:cxn>
              <a:cxn ang="0">
                <a:pos x="931" y="102"/>
              </a:cxn>
              <a:cxn ang="0">
                <a:pos x="2" y="8"/>
              </a:cxn>
            </a:cxnLst>
            <a:rect l="0" t="0" r="r" b="b"/>
            <a:pathLst>
              <a:path w="4553" h="1996">
                <a:moveTo>
                  <a:pt x="2" y="8"/>
                </a:moveTo>
                <a:cubicBezTo>
                  <a:pt x="4" y="16"/>
                  <a:pt x="665" y="98"/>
                  <a:pt x="945" y="152"/>
                </a:cubicBezTo>
                <a:cubicBezTo>
                  <a:pt x="1225" y="206"/>
                  <a:pt x="1503" y="273"/>
                  <a:pt x="1680" y="332"/>
                </a:cubicBezTo>
                <a:cubicBezTo>
                  <a:pt x="1857" y="391"/>
                  <a:pt x="1901" y="401"/>
                  <a:pt x="2004" y="505"/>
                </a:cubicBezTo>
                <a:cubicBezTo>
                  <a:pt x="2107" y="609"/>
                  <a:pt x="2131" y="801"/>
                  <a:pt x="2299" y="959"/>
                </a:cubicBezTo>
                <a:cubicBezTo>
                  <a:pt x="2467" y="1117"/>
                  <a:pt x="2731" y="1311"/>
                  <a:pt x="3012" y="1455"/>
                </a:cubicBezTo>
                <a:cubicBezTo>
                  <a:pt x="3293" y="1599"/>
                  <a:pt x="3729" y="1737"/>
                  <a:pt x="3984" y="1823"/>
                </a:cubicBezTo>
                <a:cubicBezTo>
                  <a:pt x="4239" y="1909"/>
                  <a:pt x="4401" y="1996"/>
                  <a:pt x="4545" y="1974"/>
                </a:cubicBezTo>
                <a:cubicBezTo>
                  <a:pt x="4553" y="1989"/>
                  <a:pt x="4553" y="1477"/>
                  <a:pt x="4553" y="1067"/>
                </a:cubicBezTo>
                <a:cubicBezTo>
                  <a:pt x="4229" y="1045"/>
                  <a:pt x="3816" y="1004"/>
                  <a:pt x="3581" y="951"/>
                </a:cubicBezTo>
                <a:cubicBezTo>
                  <a:pt x="3346" y="898"/>
                  <a:pt x="3277" y="825"/>
                  <a:pt x="3141" y="750"/>
                </a:cubicBezTo>
                <a:cubicBezTo>
                  <a:pt x="3005" y="675"/>
                  <a:pt x="2875" y="567"/>
                  <a:pt x="2767" y="498"/>
                </a:cubicBezTo>
                <a:cubicBezTo>
                  <a:pt x="2659" y="429"/>
                  <a:pt x="2600" y="380"/>
                  <a:pt x="2493" y="339"/>
                </a:cubicBezTo>
                <a:cubicBezTo>
                  <a:pt x="2386" y="298"/>
                  <a:pt x="2386" y="293"/>
                  <a:pt x="2126" y="253"/>
                </a:cubicBezTo>
                <a:cubicBezTo>
                  <a:pt x="1866" y="213"/>
                  <a:pt x="1286" y="148"/>
                  <a:pt x="931" y="102"/>
                </a:cubicBezTo>
                <a:cubicBezTo>
                  <a:pt x="576" y="56"/>
                  <a:pt x="0" y="0"/>
                  <a:pt x="2" y="8"/>
                </a:cubicBezTo>
                <a:close/>
              </a:path>
            </a:pathLst>
          </a:custGeom>
          <a:pattFill prst="narHorz">
            <a:fgClr>
              <a:srgbClr val="FDB605">
                <a:alpha val="88000"/>
              </a:srgbClr>
            </a:fgClr>
            <a:bgClr>
              <a:srgbClr val="0034FF">
                <a:alpha val="88000"/>
              </a:srgbClr>
            </a:bgClr>
          </a:patt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DB60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宋体" pitchFamily="2" charset="-122"/>
              <a:cs typeface="Arial" charset="0"/>
            </a:endParaRPr>
          </a:p>
        </p:txBody>
      </p:sp>
      <p:sp>
        <p:nvSpPr>
          <p:cNvPr id="35" name="Text Box 39"/>
          <p:cNvSpPr txBox="1">
            <a:spLocks noChangeArrowheads="1"/>
          </p:cNvSpPr>
          <p:nvPr/>
        </p:nvSpPr>
        <p:spPr bwMode="auto">
          <a:xfrm>
            <a:off x="4692650" y="2331275"/>
            <a:ext cx="4095750" cy="9461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rgbClr val="080808"/>
            </a:outerShdw>
          </a:effectLst>
        </p:spPr>
        <p:txBody>
          <a:bodyPr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FF"/>
                </a:solidFill>
                <a:latin typeface="Arial Black" pitchFamily="34" charset="0"/>
                <a:ea typeface="宋体" pitchFamily="2" charset="-122"/>
                <a:cs typeface="Arial" charset="0"/>
              </a:rPr>
              <a:t>OPTICAL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FF"/>
              </a:solidFill>
              <a:latin typeface="Arial Black" pitchFamily="34" charset="0"/>
              <a:ea typeface="宋体" pitchFamily="2" charset="-122"/>
              <a:cs typeface="Arial" charset="0"/>
            </a:endParaRPr>
          </a:p>
        </p:txBody>
      </p:sp>
      <p:sp>
        <p:nvSpPr>
          <p:cNvPr id="36" name="Rectangle 40"/>
          <p:cNvSpPr txBox="1">
            <a:spLocks noChangeArrowheads="1"/>
          </p:cNvSpPr>
          <p:nvPr/>
        </p:nvSpPr>
        <p:spPr>
          <a:xfrm>
            <a:off x="231775" y="237423"/>
            <a:ext cx="8763000" cy="661987"/>
          </a:xfrm>
          <a:prstGeom prst="rect">
            <a:avLst/>
          </a:prstGeom>
        </p:spPr>
        <p:txBody>
          <a:bodyPr/>
          <a:lstStyle>
            <a:lvl1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  <a:cs typeface="Arial" charset="0"/>
              </a:defRPr>
            </a:lvl2pPr>
            <a:lvl3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  <a:cs typeface="Arial" charset="0"/>
              </a:defRPr>
            </a:lvl3pPr>
            <a:lvl4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  <a:cs typeface="Arial" charset="0"/>
              </a:defRPr>
            </a:lvl4pPr>
            <a:lvl5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  <a:cs typeface="Arial" charset="0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  <a:cs typeface="Arial" charset="0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  <a:cs typeface="Arial" charset="0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  <a:cs typeface="Arial" charset="0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DB60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Impact"/>
                <a:ea typeface="+mj-ea"/>
                <a:cs typeface="Arial"/>
              </a:rPr>
              <a:t>Electrical to optical interconnect</a:t>
            </a:r>
            <a:endParaRPr kumimoji="0" lang="en-US" sz="4000" b="0" i="1" u="none" strike="noStrike" kern="0" cap="none" spc="0" normalizeH="0" baseline="0" noProof="0" dirty="0">
              <a:ln>
                <a:noFill/>
              </a:ln>
              <a:solidFill>
                <a:srgbClr val="AA014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Impact"/>
              <a:ea typeface="+mj-ea"/>
              <a:cs typeface="Arial"/>
            </a:endParaRPr>
          </a:p>
        </p:txBody>
      </p:sp>
      <p:sp>
        <p:nvSpPr>
          <p:cNvPr id="37" name="Freeform 41"/>
          <p:cNvSpPr>
            <a:spLocks/>
          </p:cNvSpPr>
          <p:nvPr/>
        </p:nvSpPr>
        <p:spPr bwMode="auto">
          <a:xfrm>
            <a:off x="839788" y="2231263"/>
            <a:ext cx="8015287" cy="2781300"/>
          </a:xfrm>
          <a:custGeom>
            <a:avLst/>
            <a:gdLst/>
            <a:ahLst/>
            <a:cxnLst>
              <a:cxn ang="0">
                <a:pos x="0" y="1752"/>
              </a:cxn>
              <a:cxn ang="0">
                <a:pos x="0" y="1128"/>
              </a:cxn>
              <a:cxn ang="0">
                <a:pos x="5049" y="0"/>
              </a:cxn>
              <a:cxn ang="0">
                <a:pos x="5049" y="813"/>
              </a:cxn>
            </a:cxnLst>
            <a:rect l="0" t="0" r="r" b="b"/>
            <a:pathLst>
              <a:path w="5049" h="1752">
                <a:moveTo>
                  <a:pt x="0" y="1752"/>
                </a:moveTo>
                <a:lnTo>
                  <a:pt x="0" y="1128"/>
                </a:lnTo>
                <a:lnTo>
                  <a:pt x="5049" y="0"/>
                </a:lnTo>
                <a:lnTo>
                  <a:pt x="5049" y="813"/>
                </a:lnTo>
              </a:path>
            </a:pathLst>
          </a:custGeom>
          <a:noFill/>
          <a:ln w="12700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FDB605"/>
              </a:buClr>
              <a:buFont typeface="Wingdings" pitchFamily="2" charset="2"/>
              <a:buNone/>
            </a:pPr>
            <a:endParaRPr lang="en-US" sz="2400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宋体" pitchFamily="2" charset="-122"/>
              <a:cs typeface="Arial" charset="0"/>
            </a:endParaRPr>
          </a:p>
        </p:txBody>
      </p:sp>
      <p:sp>
        <p:nvSpPr>
          <p:cNvPr id="38" name="Text Box 42"/>
          <p:cNvSpPr txBox="1">
            <a:spLocks noChangeArrowheads="1"/>
          </p:cNvSpPr>
          <p:nvPr/>
        </p:nvSpPr>
        <p:spPr bwMode="auto">
          <a:xfrm>
            <a:off x="1700213" y="4652200"/>
            <a:ext cx="2671762" cy="5191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rgbClr val="080808"/>
            </a:outerShdw>
          </a:effec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FF"/>
                </a:solidFill>
                <a:latin typeface="Arial Black" pitchFamily="34" charset="0"/>
                <a:ea typeface="宋体" pitchFamily="2" charset="-122"/>
                <a:cs typeface="Arial" charset="0"/>
              </a:rPr>
              <a:t>ELECTRICAL</a:t>
            </a:r>
          </a:p>
        </p:txBody>
      </p:sp>
      <p:sp>
        <p:nvSpPr>
          <p:cNvPr id="39" name="Text Box 43"/>
          <p:cNvSpPr txBox="1">
            <a:spLocks noChangeArrowheads="1"/>
          </p:cNvSpPr>
          <p:nvPr/>
        </p:nvSpPr>
        <p:spPr bwMode="auto">
          <a:xfrm>
            <a:off x="1763713" y="4796663"/>
            <a:ext cx="184150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FFFFFF"/>
              </a:solidFill>
              <a:ea typeface="宋体" pitchFamily="2" charset="-122"/>
              <a:cs typeface="Arial" charset="0"/>
            </a:endParaRPr>
          </a:p>
        </p:txBody>
      </p:sp>
      <p:sp>
        <p:nvSpPr>
          <p:cNvPr id="40" name="Rectangle 44"/>
          <p:cNvSpPr>
            <a:spLocks noChangeArrowheads="1"/>
          </p:cNvSpPr>
          <p:nvPr/>
        </p:nvSpPr>
        <p:spPr bwMode="auto">
          <a:xfrm>
            <a:off x="1647825" y="3028188"/>
            <a:ext cx="7248525" cy="284162"/>
          </a:xfrm>
          <a:prstGeom prst="rect">
            <a:avLst/>
          </a:prstGeom>
          <a:solidFill>
            <a:srgbClr val="000000">
              <a:alpha val="11000"/>
            </a:srgbClr>
          </a:solidFill>
          <a:ln w="12700">
            <a:solidFill>
              <a:srgbClr val="FFFF99">
                <a:alpha val="50000"/>
              </a:srgbClr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pitchFamily="2" charset="-122"/>
                <a:cs typeface="Arial" charset="0"/>
              </a:rPr>
              <a:t>3.125G                   10G 	              	                            40G</a:t>
            </a:r>
            <a:r>
              <a:rPr 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pitchFamily="2" charset="-122"/>
                <a:cs typeface="Arial" charset="0"/>
              </a:rPr>
              <a:t>	</a:t>
            </a:r>
            <a:r>
              <a:rPr lang="en-US" sz="1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pitchFamily="2" charset="-122"/>
                <a:cs typeface="Arial" charset="0"/>
              </a:rPr>
              <a:t>       </a:t>
            </a:r>
          </a:p>
        </p:txBody>
      </p:sp>
      <p:sp>
        <p:nvSpPr>
          <p:cNvPr id="41" name="Rectangle 45"/>
          <p:cNvSpPr>
            <a:spLocks noChangeArrowheads="1"/>
          </p:cNvSpPr>
          <p:nvPr/>
        </p:nvSpPr>
        <p:spPr bwMode="auto">
          <a:xfrm>
            <a:off x="1636713" y="4160075"/>
            <a:ext cx="7258050" cy="285750"/>
          </a:xfrm>
          <a:prstGeom prst="rect">
            <a:avLst/>
          </a:prstGeom>
          <a:solidFill>
            <a:srgbClr val="000000">
              <a:alpha val="11000"/>
            </a:srgbClr>
          </a:solidFill>
          <a:ln w="12700">
            <a:solidFill>
              <a:srgbClr val="FFFF99">
                <a:alpha val="50000"/>
              </a:srgbClr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pitchFamily="2" charset="-122"/>
                <a:cs typeface="Arial" charset="0"/>
              </a:rPr>
              <a:t>3.125G                  5-6G	         10G	                                  20G</a:t>
            </a:r>
          </a:p>
        </p:txBody>
      </p:sp>
      <p:sp>
        <p:nvSpPr>
          <p:cNvPr id="42" name="Rectangle 46"/>
          <p:cNvSpPr>
            <a:spLocks noChangeArrowheads="1"/>
          </p:cNvSpPr>
          <p:nvPr/>
        </p:nvSpPr>
        <p:spPr bwMode="auto">
          <a:xfrm>
            <a:off x="1646238" y="5326888"/>
            <a:ext cx="7258050" cy="284162"/>
          </a:xfrm>
          <a:prstGeom prst="rect">
            <a:avLst/>
          </a:prstGeom>
          <a:solidFill>
            <a:srgbClr val="000000">
              <a:alpha val="11000"/>
            </a:srgbClr>
          </a:solidFill>
          <a:ln w="12700">
            <a:solidFill>
              <a:srgbClr val="FFFF99">
                <a:alpha val="50000"/>
              </a:srgbClr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pitchFamily="2" charset="-122"/>
                <a:cs typeface="Arial" charset="0"/>
              </a:rPr>
              <a:t>3.125G                  5-6G	        10G	                                15-20G</a:t>
            </a:r>
          </a:p>
        </p:txBody>
      </p:sp>
      <p:sp>
        <p:nvSpPr>
          <p:cNvPr id="43" name="Rectangle 47"/>
          <p:cNvSpPr>
            <a:spLocks noChangeArrowheads="1"/>
          </p:cNvSpPr>
          <p:nvPr/>
        </p:nvSpPr>
        <p:spPr bwMode="auto">
          <a:xfrm>
            <a:off x="1628775" y="1885188"/>
            <a:ext cx="7277100" cy="284162"/>
          </a:xfrm>
          <a:prstGeom prst="rect">
            <a:avLst/>
          </a:prstGeom>
          <a:solidFill>
            <a:srgbClr val="000000">
              <a:alpha val="11000"/>
            </a:srgbClr>
          </a:solidFill>
          <a:ln w="12700">
            <a:solidFill>
              <a:srgbClr val="FFFF99">
                <a:alpha val="50000"/>
              </a:srgbClr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pitchFamily="2" charset="-122"/>
                <a:cs typeface="Arial" charset="0"/>
              </a:rPr>
              <a:t>10G 	     	                            &gt;= 40G</a:t>
            </a:r>
            <a:r>
              <a:rPr lang="en-US" sz="1600" b="1">
                <a:solidFill>
                  <a:srgbClr val="FFFFFF"/>
                </a:solidFill>
                <a:ea typeface="宋体" pitchFamily="2" charset="-122"/>
                <a:cs typeface="Arial" charset="0"/>
              </a:rPr>
              <a:t>		            </a:t>
            </a:r>
          </a:p>
        </p:txBody>
      </p:sp>
      <p:sp>
        <p:nvSpPr>
          <p:cNvPr id="44" name="Rectangle 48"/>
          <p:cNvSpPr>
            <a:spLocks noChangeArrowheads="1"/>
          </p:cNvSpPr>
          <p:nvPr/>
        </p:nvSpPr>
        <p:spPr bwMode="auto">
          <a:xfrm>
            <a:off x="4479925" y="3539363"/>
            <a:ext cx="184150" cy="519112"/>
          </a:xfrm>
          <a:prstGeom prst="rect">
            <a:avLst/>
          </a:prstGeom>
          <a:noFill/>
          <a:ln w="12700" algn="ctr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宋体" pitchFamily="2" charset="-122"/>
              <a:cs typeface="Arial" charset="0"/>
            </a:endParaRPr>
          </a:p>
        </p:txBody>
      </p:sp>
      <p:sp>
        <p:nvSpPr>
          <p:cNvPr id="45" name="Rectangle 49"/>
          <p:cNvSpPr>
            <a:spLocks noChangeArrowheads="1"/>
          </p:cNvSpPr>
          <p:nvPr/>
        </p:nvSpPr>
        <p:spPr bwMode="auto">
          <a:xfrm>
            <a:off x="1639888" y="1499425"/>
            <a:ext cx="7262812" cy="4437063"/>
          </a:xfrm>
          <a:prstGeom prst="rect">
            <a:avLst/>
          </a:prstGeom>
          <a:noFill/>
          <a:ln w="28575" algn="ctr">
            <a:solidFill>
              <a:srgbClr val="00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DB60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宋体" pitchFamily="2" charset="-122"/>
              <a:cs typeface="Arial" charset="0"/>
            </a:endParaRPr>
          </a:p>
        </p:txBody>
      </p:sp>
      <p:sp>
        <p:nvSpPr>
          <p:cNvPr id="46" name="Freeform 50"/>
          <p:cNvSpPr>
            <a:spLocks/>
          </p:cNvSpPr>
          <p:nvPr/>
        </p:nvSpPr>
        <p:spPr bwMode="auto">
          <a:xfrm>
            <a:off x="1654175" y="2824988"/>
            <a:ext cx="6699250" cy="31337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275" y="207"/>
              </a:cxn>
              <a:cxn ang="0">
                <a:pos x="2136" y="427"/>
              </a:cxn>
              <a:cxn ang="0">
                <a:pos x="2168" y="1320"/>
              </a:cxn>
              <a:cxn ang="0">
                <a:pos x="4220" y="1974"/>
              </a:cxn>
            </a:cxnLst>
            <a:rect l="0" t="0" r="r" b="b"/>
            <a:pathLst>
              <a:path w="4220" h="1974">
                <a:moveTo>
                  <a:pt x="0" y="0"/>
                </a:moveTo>
                <a:lnTo>
                  <a:pt x="1275" y="207"/>
                </a:lnTo>
                <a:lnTo>
                  <a:pt x="2136" y="427"/>
                </a:lnTo>
                <a:cubicBezTo>
                  <a:pt x="2285" y="612"/>
                  <a:pt x="2032" y="932"/>
                  <a:pt x="2168" y="1320"/>
                </a:cubicBezTo>
                <a:cubicBezTo>
                  <a:pt x="2304" y="1708"/>
                  <a:pt x="3880" y="1764"/>
                  <a:pt x="4220" y="1974"/>
                </a:cubicBezTo>
              </a:path>
            </a:pathLst>
          </a:custGeom>
          <a:noFill/>
          <a:ln w="12700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FDB605"/>
              </a:buClr>
              <a:buFont typeface="Wingdings" pitchFamily="2" charset="2"/>
              <a:buNone/>
            </a:pPr>
            <a:endParaRPr lang="en-US" sz="2400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宋体" pitchFamily="2" charset="-122"/>
              <a:cs typeface="Arial" charset="0"/>
            </a:endParaRP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5006975" y="4445825"/>
            <a:ext cx="1509713" cy="823913"/>
          </a:xfrm>
          <a:prstGeom prst="rightArrow">
            <a:avLst>
              <a:gd name="adj1" fmla="val 50000"/>
              <a:gd name="adj2" fmla="val 45809"/>
            </a:avLst>
          </a:prstGeom>
          <a:solidFill>
            <a:srgbClr val="FFFF99"/>
          </a:solidFill>
          <a:ln w="28575" algn="ctr">
            <a:solidFill>
              <a:srgbClr val="FF66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ea typeface="宋体" pitchFamily="2" charset="-122"/>
                <a:cs typeface="Arial" charset="0"/>
              </a:rPr>
            </a:b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ea typeface="宋体" pitchFamily="2" charset="-122"/>
                <a:cs typeface="Arial" charset="0"/>
              </a:rPr>
              <a:t>Copper Tech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6600"/>
              </a:solidFill>
              <a:effectLst/>
              <a:uLnTx/>
              <a:uFillTx/>
              <a:ea typeface="宋体" pitchFamily="2" charset="-122"/>
              <a:cs typeface="Arial" charset="0"/>
            </a:endParaRPr>
          </a:p>
        </p:txBody>
      </p:sp>
      <p:sp>
        <p:nvSpPr>
          <p:cNvPr id="48" name="Text Box 52"/>
          <p:cNvSpPr txBox="1">
            <a:spLocks noChangeArrowheads="1"/>
          </p:cNvSpPr>
          <p:nvPr/>
        </p:nvSpPr>
        <p:spPr bwMode="auto">
          <a:xfrm rot="1167836">
            <a:off x="6478588" y="4604575"/>
            <a:ext cx="2089150" cy="396875"/>
          </a:xfrm>
          <a:prstGeom prst="rect">
            <a:avLst/>
          </a:prstGeom>
          <a:noFill/>
          <a:ln w="12700" algn="ctr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pitchFamily="2" charset="-122"/>
                <a:cs typeface="Arial" charset="0"/>
              </a:rPr>
              <a:t>Transition Zone</a:t>
            </a:r>
          </a:p>
        </p:txBody>
      </p:sp>
      <p:sp>
        <p:nvSpPr>
          <p:cNvPr id="49" name="Freeform 53"/>
          <p:cNvSpPr>
            <a:spLocks/>
          </p:cNvSpPr>
          <p:nvPr/>
        </p:nvSpPr>
        <p:spPr bwMode="auto">
          <a:xfrm rot="13855047" flipH="1">
            <a:off x="3678237" y="2990088"/>
            <a:ext cx="4087813" cy="1512888"/>
          </a:xfrm>
          <a:custGeom>
            <a:avLst/>
            <a:gdLst/>
            <a:ahLst/>
            <a:cxnLst>
              <a:cxn ang="0">
                <a:pos x="2189" y="1296"/>
              </a:cxn>
              <a:cxn ang="0">
                <a:pos x="2736" y="1365"/>
              </a:cxn>
              <a:cxn ang="0">
                <a:pos x="2615" y="766"/>
              </a:cxn>
              <a:cxn ang="0">
                <a:pos x="2518" y="899"/>
              </a:cxn>
              <a:cxn ang="0">
                <a:pos x="35" y="0"/>
              </a:cxn>
              <a:cxn ang="0">
                <a:pos x="0" y="121"/>
              </a:cxn>
              <a:cxn ang="0">
                <a:pos x="2304" y="1169"/>
              </a:cxn>
              <a:cxn ang="0">
                <a:pos x="2189" y="1296"/>
              </a:cxn>
            </a:cxnLst>
            <a:rect l="0" t="0" r="r" b="b"/>
            <a:pathLst>
              <a:path w="2736" h="1365">
                <a:moveTo>
                  <a:pt x="2189" y="1296"/>
                </a:moveTo>
                <a:lnTo>
                  <a:pt x="2736" y="1365"/>
                </a:lnTo>
                <a:lnTo>
                  <a:pt x="2615" y="766"/>
                </a:lnTo>
                <a:lnTo>
                  <a:pt x="2518" y="899"/>
                </a:lnTo>
                <a:cubicBezTo>
                  <a:pt x="2132" y="698"/>
                  <a:pt x="1516" y="386"/>
                  <a:pt x="35" y="0"/>
                </a:cubicBezTo>
                <a:cubicBezTo>
                  <a:pt x="3" y="43"/>
                  <a:pt x="31" y="78"/>
                  <a:pt x="0" y="121"/>
                </a:cubicBezTo>
                <a:cubicBezTo>
                  <a:pt x="2109" y="795"/>
                  <a:pt x="2252" y="1192"/>
                  <a:pt x="2304" y="1169"/>
                </a:cubicBezTo>
                <a:cubicBezTo>
                  <a:pt x="2238" y="1275"/>
                  <a:pt x="2189" y="1296"/>
                  <a:pt x="2189" y="1296"/>
                </a:cubicBezTo>
                <a:close/>
              </a:path>
            </a:pathLst>
          </a:custGeom>
          <a:solidFill>
            <a:srgbClr val="0000FF">
              <a:alpha val="60001"/>
            </a:srgbClr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DB60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宋体" pitchFamily="2" charset="-122"/>
              <a:cs typeface="Arial" charset="0"/>
            </a:endParaRPr>
          </a:p>
        </p:txBody>
      </p:sp>
      <p:sp>
        <p:nvSpPr>
          <p:cNvPr id="50" name="AutoShape 54"/>
          <p:cNvSpPr>
            <a:spLocks noChangeArrowheads="1"/>
          </p:cNvSpPr>
          <p:nvPr/>
        </p:nvSpPr>
        <p:spPr bwMode="auto">
          <a:xfrm>
            <a:off x="2670175" y="1702625"/>
            <a:ext cx="2035175" cy="1143000"/>
          </a:xfrm>
          <a:prstGeom prst="star16">
            <a:avLst>
              <a:gd name="adj" fmla="val 37500"/>
            </a:avLst>
          </a:prstGeom>
          <a:solidFill>
            <a:srgbClr val="0000FF"/>
          </a:solidFill>
          <a:ln w="19050">
            <a:solidFill>
              <a:srgbClr val="FFFFFF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marL="0" marR="0" lvl="0" indent="0" algn="ctr" defTabSz="91440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宋体" pitchFamily="2" charset="-122"/>
                <a:cs typeface="Arial" charset="0"/>
              </a:rPr>
              <a:t>Integrated </a:t>
            </a:r>
          </a:p>
          <a:p>
            <a:pPr marL="0" marR="0" lvl="0" indent="0" algn="ctr" defTabSz="91440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宋体" pitchFamily="2" charset="-122"/>
                <a:cs typeface="Arial" charset="0"/>
              </a:rPr>
              <a:t>photonics?</a:t>
            </a:r>
          </a:p>
        </p:txBody>
      </p:sp>
      <p:sp>
        <p:nvSpPr>
          <p:cNvPr id="51" name="AutoShape 55"/>
          <p:cNvSpPr>
            <a:spLocks noChangeArrowheads="1"/>
          </p:cNvSpPr>
          <p:nvPr/>
        </p:nvSpPr>
        <p:spPr bwMode="auto">
          <a:xfrm flipH="1">
            <a:off x="5813425" y="3410775"/>
            <a:ext cx="1450975" cy="72548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9CCFF"/>
          </a:solidFill>
          <a:ln w="28575" algn="ctr">
            <a:solidFill>
              <a:srgbClr val="000099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99"/>
                </a:solidFill>
                <a:ea typeface="宋体" pitchFamily="2" charset="-122"/>
                <a:cs typeface="Arial" charset="0"/>
              </a:rPr>
              <a:t>Optical Tech  </a:t>
            </a:r>
          </a:p>
        </p:txBody>
      </p:sp>
      <p:pic>
        <p:nvPicPr>
          <p:cNvPr id="52" name="Picture 4" descr="inte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8" y="5923786"/>
            <a:ext cx="1281112" cy="919927"/>
          </a:xfrm>
          <a:prstGeom prst="rect">
            <a:avLst/>
          </a:prstGeom>
          <a:noFill/>
        </p:spPr>
      </p:pic>
      <p:pic>
        <p:nvPicPr>
          <p:cNvPr id="53" name="Picture 2" descr="wafer-cmos-notex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66546" y="1123940"/>
            <a:ext cx="1870356" cy="11285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51063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7" grpId="0" animBg="1"/>
      <p:bldP spid="48" grpId="0"/>
      <p:bldP spid="49" grpId="0" animBg="1"/>
      <p:bldP spid="50" grpId="0" animBg="1"/>
      <p:bldP spid="5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Wavelength division multiplexing (WDM)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33" y="1600200"/>
            <a:ext cx="7463917" cy="2931988"/>
          </a:xfrm>
          <a:prstGeom prst="rect">
            <a:avLst/>
          </a:prstGeom>
        </p:spPr>
      </p:pic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60518" y="3910772"/>
            <a:ext cx="4117606" cy="228755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3723413" y="3395246"/>
            <a:ext cx="19562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latin typeface="Arial" charset="0"/>
              </a:rPr>
              <a:t>Single optical fiber</a:t>
            </a:r>
          </a:p>
        </p:txBody>
      </p:sp>
      <p:sp>
        <p:nvSpPr>
          <p:cNvPr id="9" name="Rectangle 8"/>
          <p:cNvSpPr/>
          <p:nvPr/>
        </p:nvSpPr>
        <p:spPr>
          <a:xfrm>
            <a:off x="4449807" y="2176261"/>
            <a:ext cx="162583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latin typeface="Arial" charset="0"/>
              </a:rPr>
              <a:t>Optical channel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421EE00-8CD1-4251-A11E-182B553F5124}"/>
              </a:ext>
            </a:extLst>
          </p:cNvPr>
          <p:cNvSpPr/>
          <p:nvPr/>
        </p:nvSpPr>
        <p:spPr bwMode="auto">
          <a:xfrm>
            <a:off x="2888589" y="1787430"/>
            <a:ext cx="3367904" cy="1489170"/>
          </a:xfrm>
          <a:prstGeom prst="roundRect">
            <a:avLst>
              <a:gd name="adj" fmla="val 12320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World’s first petabit (10</a:t>
            </a:r>
            <a:r>
              <a:rPr kumimoji="0" lang="en-US" sz="16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15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) per second data transmission using a single-core fiber (2020):</a:t>
            </a:r>
          </a:p>
          <a:p>
            <a:pPr algn="ctr" eaLnBrk="0" fontAlgn="base" hangingPunct="0">
              <a:spcBef>
                <a:spcPts val="300"/>
              </a:spcBef>
              <a:spcAft>
                <a:spcPts val="300"/>
              </a:spcAft>
            </a:pPr>
            <a:r>
              <a:rPr lang="en-US" sz="1600" dirty="0">
                <a:solidFill>
                  <a:schemeClr val="tx1"/>
                </a:solidFill>
                <a:latin typeface="Arial" charset="0"/>
                <a:hlinkClick r:id="rId5"/>
              </a:rPr>
              <a:t>382 wavelengths × 15 modes</a:t>
            </a:r>
            <a:endParaRPr kumimoji="0" lang="en-US" sz="16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679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untitl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76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707046" y="6002708"/>
            <a:ext cx="37973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hlinkClick r:id="rId3"/>
              </a:rPr>
              <a:t>See what the “FiOS boy” says about WDM!</a:t>
            </a:r>
            <a:endParaRPr kumimoji="0" lang="en-US" altLang="en-US" sz="1400" b="1" i="0" u="none" strike="noStrike" kern="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7314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6008434-A07E-4848-A876-57D3ABB51E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BB9C2E6-BD1A-4F38-80DA-693400F94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077200" cy="10668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Inside Google’s data center</a:t>
            </a:r>
          </a:p>
        </p:txBody>
      </p:sp>
    </p:spTree>
    <p:extLst>
      <p:ext uri="{BB962C8B-B14F-4D97-AF65-F5344CB8AC3E}">
        <p14:creationId xmlns:p14="http://schemas.microsoft.com/office/powerpoint/2010/main" val="32844394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Active optical cable (AOC)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52407"/>
            <a:ext cx="7162800" cy="43581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876" y="5954887"/>
            <a:ext cx="2090159" cy="36971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0533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Photonics for AI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6AA280-1773-41FB-8A7D-A7173F52BB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0" t="5381" r="3333" b="1663"/>
          <a:stretch/>
        </p:blipFill>
        <p:spPr>
          <a:xfrm>
            <a:off x="528828" y="1662752"/>
            <a:ext cx="7933943" cy="3510596"/>
          </a:xfrm>
          <a:prstGeom prst="rect">
            <a:avLst/>
          </a:prstGeom>
        </p:spPr>
      </p:pic>
      <p:sp>
        <p:nvSpPr>
          <p:cNvPr id="11" name="Rounded Rectangle 43">
            <a:extLst>
              <a:ext uri="{FF2B5EF4-FFF2-40B4-BE49-F238E27FC236}">
                <a16:creationId xmlns:a16="http://schemas.microsoft.com/office/drawing/2014/main" id="{11A87D58-A38B-4489-97BA-66FB298E24EE}"/>
              </a:ext>
            </a:extLst>
          </p:cNvPr>
          <p:cNvSpPr/>
          <p:nvPr/>
        </p:nvSpPr>
        <p:spPr bwMode="auto">
          <a:xfrm>
            <a:off x="528828" y="5121580"/>
            <a:ext cx="7400543" cy="1268270"/>
          </a:xfrm>
          <a:prstGeom prst="roundRect">
            <a:avLst>
              <a:gd name="adj" fmla="val 1266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400050" indent="-282575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FF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" charset="0"/>
              </a:rPr>
              <a:t>AI is communication-intensive</a:t>
            </a:r>
          </a:p>
          <a:p>
            <a:pPr marL="400050" indent="-282575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FF"/>
              </a:buClr>
              <a:buFont typeface="Arial" panose="020B0604020202020204" pitchFamily="34" charset="0"/>
              <a:buChar char="•"/>
            </a:pPr>
            <a:r>
              <a:rPr kumimoji="0" lang="en-US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Optics e</a:t>
            </a:r>
            <a:r>
              <a:rPr lang="en-US" dirty="0">
                <a:solidFill>
                  <a:schemeClr val="tx1"/>
                </a:solidFill>
                <a:latin typeface="Arial" charset="0"/>
              </a:rPr>
              <a:t>nables high-bandwidth, low-latency, and power-efficiency interconnects</a:t>
            </a:r>
            <a:endParaRPr kumimoji="0" lang="en-US" b="0" i="0" u="none" strike="noStrike" cap="none" normalizeH="0" dirty="0">
              <a:ln>
                <a:noFill/>
              </a:ln>
              <a:solidFill>
                <a:srgbClr val="006600"/>
              </a:solidFill>
              <a:effectLst/>
              <a:latin typeface="Aria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E4C670-6639-4DEC-9735-5132F05CD997}"/>
              </a:ext>
            </a:extLst>
          </p:cNvPr>
          <p:cNvSpPr txBox="1"/>
          <p:nvPr/>
        </p:nvSpPr>
        <p:spPr>
          <a:xfrm>
            <a:off x="6411750" y="4478226"/>
            <a:ext cx="18721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© </a:t>
            </a:r>
            <a:r>
              <a:rPr lang="en-US" sz="1600" dirty="0">
                <a:hlinkClick r:id="rId4"/>
              </a:rPr>
              <a:t>Effect Photonics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312413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Co-Packaged Optics (CPO)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E9EC260-5A7D-41FC-A005-3F241CF48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12" y="1759912"/>
            <a:ext cx="8030876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DB63CF-B86B-4D4E-BAC6-53632EB4C58E}"/>
              </a:ext>
            </a:extLst>
          </p:cNvPr>
          <p:cNvSpPr txBox="1"/>
          <p:nvPr/>
        </p:nvSpPr>
        <p:spPr>
          <a:xfrm>
            <a:off x="6232240" y="5684884"/>
            <a:ext cx="22732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Image courtesy of </a:t>
            </a:r>
            <a:r>
              <a:rPr lang="en-US" sz="1600" dirty="0">
                <a:hlinkClick r:id="rId4"/>
              </a:rPr>
              <a:t>ASE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5731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50492"/>
            <a:ext cx="8229600" cy="838200"/>
          </a:xfrm>
        </p:spPr>
        <p:txBody>
          <a:bodyPr/>
          <a:lstStyle/>
          <a:p>
            <a:r>
              <a:rPr lang="en-US" altLang="zh-CN" sz="2800" dirty="0">
                <a:ea typeface="宋体" pitchFamily="2" charset="-122"/>
              </a:rPr>
              <a:t>Waveguide cross-section geometries</a:t>
            </a:r>
            <a:endParaRPr lang="en-US" sz="2800" dirty="0"/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685800" y="2169504"/>
            <a:ext cx="21336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685800" y="2702904"/>
            <a:ext cx="2133600" cy="3048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06" name="Rectangle 6"/>
          <p:cNvSpPr>
            <a:spLocks noChangeArrowheads="1"/>
          </p:cNvSpPr>
          <p:nvPr/>
        </p:nvSpPr>
        <p:spPr bwMode="auto">
          <a:xfrm>
            <a:off x="685800" y="3007704"/>
            <a:ext cx="21336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07" name="Text Box 7"/>
          <p:cNvSpPr txBox="1">
            <a:spLocks noChangeArrowheads="1"/>
          </p:cNvSpPr>
          <p:nvPr/>
        </p:nvSpPr>
        <p:spPr bwMode="auto">
          <a:xfrm>
            <a:off x="838200" y="3587141"/>
            <a:ext cx="1797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zh-CN">
                <a:ea typeface="宋体" pitchFamily="2" charset="-122"/>
              </a:rPr>
              <a:t>Slab waveguide</a:t>
            </a:r>
            <a:endParaRPr lang="en-US"/>
          </a:p>
        </p:txBody>
      </p:sp>
      <p:sp>
        <p:nvSpPr>
          <p:cNvPr id="51209" name="Rectangle 9"/>
          <p:cNvSpPr>
            <a:spLocks noChangeArrowheads="1"/>
          </p:cNvSpPr>
          <p:nvPr/>
        </p:nvSpPr>
        <p:spPr bwMode="auto">
          <a:xfrm>
            <a:off x="3505200" y="2169504"/>
            <a:ext cx="2133600" cy="13716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10" name="Rectangle 10"/>
          <p:cNvSpPr>
            <a:spLocks noChangeArrowheads="1"/>
          </p:cNvSpPr>
          <p:nvPr/>
        </p:nvSpPr>
        <p:spPr bwMode="auto">
          <a:xfrm>
            <a:off x="4191000" y="2702904"/>
            <a:ext cx="762000" cy="3048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12" name="Text Box 12"/>
          <p:cNvSpPr txBox="1">
            <a:spLocks noChangeArrowheads="1"/>
          </p:cNvSpPr>
          <p:nvPr/>
        </p:nvSpPr>
        <p:spPr bwMode="auto">
          <a:xfrm>
            <a:off x="3352800" y="3587141"/>
            <a:ext cx="2444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zh-CN">
                <a:ea typeface="宋体" pitchFamily="2" charset="-122"/>
              </a:rPr>
              <a:t>Channel/photonic wire</a:t>
            </a:r>
          </a:p>
          <a:p>
            <a:pPr algn="ctr"/>
            <a:r>
              <a:rPr lang="en-US" altLang="zh-CN">
                <a:ea typeface="宋体" pitchFamily="2" charset="-122"/>
              </a:rPr>
              <a:t>waveguide</a:t>
            </a:r>
            <a:endParaRPr lang="en-US"/>
          </a:p>
        </p:txBody>
      </p:sp>
      <p:sp>
        <p:nvSpPr>
          <p:cNvPr id="51213" name="Text Box 13"/>
          <p:cNvSpPr txBox="1">
            <a:spLocks noChangeArrowheads="1"/>
          </p:cNvSpPr>
          <p:nvPr/>
        </p:nvSpPr>
        <p:spPr bwMode="auto">
          <a:xfrm>
            <a:off x="2209800" y="2626704"/>
            <a:ext cx="5969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n</a:t>
            </a:r>
            <a:r>
              <a:rPr lang="en-US" altLang="zh-CN" baseline="-25000">
                <a:ea typeface="宋体" pitchFamily="2" charset="-122"/>
              </a:rPr>
              <a:t>high</a:t>
            </a:r>
            <a:endParaRPr lang="en-US"/>
          </a:p>
        </p:txBody>
      </p:sp>
      <p:sp>
        <p:nvSpPr>
          <p:cNvPr id="51214" name="Text Box 14"/>
          <p:cNvSpPr txBox="1">
            <a:spLocks noChangeArrowheads="1"/>
          </p:cNvSpPr>
          <p:nvPr/>
        </p:nvSpPr>
        <p:spPr bwMode="auto">
          <a:xfrm>
            <a:off x="2209800" y="3098191"/>
            <a:ext cx="5381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n</a:t>
            </a:r>
            <a:r>
              <a:rPr lang="en-US" altLang="zh-CN" baseline="-25000">
                <a:ea typeface="宋体" pitchFamily="2" charset="-122"/>
              </a:rPr>
              <a:t>low</a:t>
            </a:r>
            <a:endParaRPr lang="en-US"/>
          </a:p>
        </p:txBody>
      </p:sp>
      <p:sp>
        <p:nvSpPr>
          <p:cNvPr id="51215" name="Text Box 15"/>
          <p:cNvSpPr txBox="1">
            <a:spLocks noChangeArrowheads="1"/>
          </p:cNvSpPr>
          <p:nvPr/>
        </p:nvSpPr>
        <p:spPr bwMode="auto">
          <a:xfrm>
            <a:off x="2209800" y="2245704"/>
            <a:ext cx="5381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dirty="0" err="1">
                <a:ea typeface="宋体" pitchFamily="2" charset="-122"/>
              </a:rPr>
              <a:t>n</a:t>
            </a:r>
            <a:r>
              <a:rPr lang="en-US" altLang="zh-CN" baseline="-25000" dirty="0" err="1">
                <a:ea typeface="宋体" pitchFamily="2" charset="-122"/>
              </a:rPr>
              <a:t>low</a:t>
            </a:r>
            <a:endParaRPr lang="en-US" dirty="0"/>
          </a:p>
        </p:txBody>
      </p:sp>
      <p:sp>
        <p:nvSpPr>
          <p:cNvPr id="51216" name="Text Box 16"/>
          <p:cNvSpPr txBox="1">
            <a:spLocks noChangeArrowheads="1"/>
          </p:cNvSpPr>
          <p:nvPr/>
        </p:nvSpPr>
        <p:spPr bwMode="auto">
          <a:xfrm>
            <a:off x="4265386" y="2641218"/>
            <a:ext cx="5969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dirty="0" err="1">
                <a:ea typeface="宋体" pitchFamily="2" charset="-122"/>
              </a:rPr>
              <a:t>n</a:t>
            </a:r>
            <a:r>
              <a:rPr lang="en-US" altLang="zh-CN" baseline="-25000" dirty="0" err="1">
                <a:ea typeface="宋体" pitchFamily="2" charset="-122"/>
              </a:rPr>
              <a:t>high</a:t>
            </a:r>
            <a:endParaRPr lang="en-US" dirty="0"/>
          </a:p>
        </p:txBody>
      </p:sp>
      <p:sp>
        <p:nvSpPr>
          <p:cNvPr id="51218" name="Text Box 18"/>
          <p:cNvSpPr txBox="1">
            <a:spLocks noChangeArrowheads="1"/>
          </p:cNvSpPr>
          <p:nvPr/>
        </p:nvSpPr>
        <p:spPr bwMode="auto">
          <a:xfrm>
            <a:off x="5105400" y="2245704"/>
            <a:ext cx="5381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n</a:t>
            </a:r>
            <a:r>
              <a:rPr lang="en-US" altLang="zh-CN" baseline="-25000">
                <a:ea typeface="宋体" pitchFamily="2" charset="-122"/>
              </a:rPr>
              <a:t>low</a:t>
            </a:r>
            <a:endParaRPr lang="en-US"/>
          </a:p>
        </p:txBody>
      </p:sp>
      <p:sp>
        <p:nvSpPr>
          <p:cNvPr id="51223" name="Rectangle 23"/>
          <p:cNvSpPr>
            <a:spLocks noChangeArrowheads="1"/>
          </p:cNvSpPr>
          <p:nvPr/>
        </p:nvSpPr>
        <p:spPr bwMode="auto">
          <a:xfrm>
            <a:off x="6324600" y="2169504"/>
            <a:ext cx="21336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24" name="Rectangle 24"/>
          <p:cNvSpPr>
            <a:spLocks noChangeArrowheads="1"/>
          </p:cNvSpPr>
          <p:nvPr/>
        </p:nvSpPr>
        <p:spPr bwMode="auto">
          <a:xfrm>
            <a:off x="6324600" y="2702904"/>
            <a:ext cx="2133600" cy="3048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25" name="Rectangle 25"/>
          <p:cNvSpPr>
            <a:spLocks noChangeArrowheads="1"/>
          </p:cNvSpPr>
          <p:nvPr/>
        </p:nvSpPr>
        <p:spPr bwMode="auto">
          <a:xfrm>
            <a:off x="6324600" y="3007704"/>
            <a:ext cx="21336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26" name="Text Box 26"/>
          <p:cNvSpPr txBox="1">
            <a:spLocks noChangeArrowheads="1"/>
          </p:cNvSpPr>
          <p:nvPr/>
        </p:nvSpPr>
        <p:spPr bwMode="auto">
          <a:xfrm>
            <a:off x="6248400" y="3587141"/>
            <a:ext cx="2254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zh-CN">
                <a:ea typeface="宋体" pitchFamily="2" charset="-122"/>
              </a:rPr>
              <a:t>Rib/ridge waveguide</a:t>
            </a:r>
            <a:endParaRPr lang="en-US"/>
          </a:p>
        </p:txBody>
      </p:sp>
      <p:sp>
        <p:nvSpPr>
          <p:cNvPr id="51227" name="Text Box 27"/>
          <p:cNvSpPr txBox="1">
            <a:spLocks noChangeArrowheads="1"/>
          </p:cNvSpPr>
          <p:nvPr/>
        </p:nvSpPr>
        <p:spPr bwMode="auto">
          <a:xfrm>
            <a:off x="7848600" y="2626704"/>
            <a:ext cx="5969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n</a:t>
            </a:r>
            <a:r>
              <a:rPr lang="en-US" altLang="zh-CN" baseline="-25000">
                <a:ea typeface="宋体" pitchFamily="2" charset="-122"/>
              </a:rPr>
              <a:t>high</a:t>
            </a:r>
            <a:endParaRPr lang="en-US"/>
          </a:p>
        </p:txBody>
      </p:sp>
      <p:sp>
        <p:nvSpPr>
          <p:cNvPr id="51228" name="Text Box 28"/>
          <p:cNvSpPr txBox="1">
            <a:spLocks noChangeArrowheads="1"/>
          </p:cNvSpPr>
          <p:nvPr/>
        </p:nvSpPr>
        <p:spPr bwMode="auto">
          <a:xfrm>
            <a:off x="7848600" y="3098191"/>
            <a:ext cx="5381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n</a:t>
            </a:r>
            <a:r>
              <a:rPr lang="en-US" altLang="zh-CN" baseline="-25000">
                <a:ea typeface="宋体" pitchFamily="2" charset="-122"/>
              </a:rPr>
              <a:t>low</a:t>
            </a:r>
            <a:endParaRPr lang="en-US"/>
          </a:p>
        </p:txBody>
      </p:sp>
      <p:sp>
        <p:nvSpPr>
          <p:cNvPr id="51229" name="Text Box 29"/>
          <p:cNvSpPr txBox="1">
            <a:spLocks noChangeArrowheads="1"/>
          </p:cNvSpPr>
          <p:nvPr/>
        </p:nvSpPr>
        <p:spPr bwMode="auto">
          <a:xfrm>
            <a:off x="7848600" y="2245704"/>
            <a:ext cx="5381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n</a:t>
            </a:r>
            <a:r>
              <a:rPr lang="en-US" altLang="zh-CN" baseline="-25000">
                <a:ea typeface="宋体" pitchFamily="2" charset="-122"/>
              </a:rPr>
              <a:t>low</a:t>
            </a:r>
            <a:endParaRPr lang="en-US"/>
          </a:p>
        </p:txBody>
      </p:sp>
      <p:sp>
        <p:nvSpPr>
          <p:cNvPr id="51230" name="Rectangle 30"/>
          <p:cNvSpPr>
            <a:spLocks noChangeArrowheads="1"/>
          </p:cNvSpPr>
          <p:nvPr/>
        </p:nvSpPr>
        <p:spPr bwMode="auto">
          <a:xfrm>
            <a:off x="7010400" y="2550504"/>
            <a:ext cx="762000" cy="304800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31" name="Line 31"/>
          <p:cNvSpPr>
            <a:spLocks noChangeShapeType="1"/>
          </p:cNvSpPr>
          <p:nvPr/>
        </p:nvSpPr>
        <p:spPr bwMode="auto">
          <a:xfrm flipV="1">
            <a:off x="7010400" y="2550504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232" name="Line 32"/>
          <p:cNvSpPr>
            <a:spLocks noChangeShapeType="1"/>
          </p:cNvSpPr>
          <p:nvPr/>
        </p:nvSpPr>
        <p:spPr bwMode="auto">
          <a:xfrm>
            <a:off x="7010400" y="2550504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233" name="Line 33"/>
          <p:cNvSpPr>
            <a:spLocks noChangeShapeType="1"/>
          </p:cNvSpPr>
          <p:nvPr/>
        </p:nvSpPr>
        <p:spPr bwMode="auto">
          <a:xfrm>
            <a:off x="7772400" y="2550504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234" name="Text Box 34"/>
          <p:cNvSpPr txBox="1">
            <a:spLocks noChangeArrowheads="1"/>
          </p:cNvSpPr>
          <p:nvPr/>
        </p:nvSpPr>
        <p:spPr bwMode="auto">
          <a:xfrm>
            <a:off x="501650" y="1682141"/>
            <a:ext cx="2546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1-d optical confinement</a:t>
            </a:r>
            <a:endParaRPr lang="en-US"/>
          </a:p>
        </p:txBody>
      </p:sp>
      <p:sp>
        <p:nvSpPr>
          <p:cNvPr id="51235" name="Text Box 35"/>
          <p:cNvSpPr txBox="1">
            <a:spLocks noChangeArrowheads="1"/>
          </p:cNvSpPr>
          <p:nvPr/>
        </p:nvSpPr>
        <p:spPr bwMode="auto">
          <a:xfrm>
            <a:off x="4768850" y="1467828"/>
            <a:ext cx="2546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dirty="0">
                <a:ea typeface="宋体" pitchFamily="2" charset="-122"/>
              </a:rPr>
              <a:t>2-d optical confinement</a:t>
            </a:r>
            <a:endParaRPr lang="en-US" dirty="0"/>
          </a:p>
        </p:txBody>
      </p:sp>
      <p:sp>
        <p:nvSpPr>
          <p:cNvPr id="51237" name="AutoShape 37"/>
          <p:cNvSpPr>
            <a:spLocks/>
          </p:cNvSpPr>
          <p:nvPr/>
        </p:nvSpPr>
        <p:spPr bwMode="auto">
          <a:xfrm rot="5400000">
            <a:off x="5860256" y="546285"/>
            <a:ext cx="242887" cy="2819400"/>
          </a:xfrm>
          <a:prstGeom prst="leftBrace">
            <a:avLst>
              <a:gd name="adj1" fmla="val 7708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38" name="Oval 38"/>
          <p:cNvSpPr>
            <a:spLocks noChangeArrowheads="1"/>
          </p:cNvSpPr>
          <p:nvPr/>
        </p:nvSpPr>
        <p:spPr bwMode="auto">
          <a:xfrm>
            <a:off x="2311637" y="4374779"/>
            <a:ext cx="1600200" cy="1600200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39" name="Oval 39"/>
          <p:cNvSpPr>
            <a:spLocks noChangeArrowheads="1"/>
          </p:cNvSpPr>
          <p:nvPr/>
        </p:nvSpPr>
        <p:spPr bwMode="auto">
          <a:xfrm>
            <a:off x="2734653" y="4806341"/>
            <a:ext cx="762000" cy="762000"/>
          </a:xfrm>
          <a:prstGeom prst="ellipse">
            <a:avLst/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41" name="Text Box 41"/>
          <p:cNvSpPr txBox="1">
            <a:spLocks noChangeArrowheads="1"/>
          </p:cNvSpPr>
          <p:nvPr/>
        </p:nvSpPr>
        <p:spPr bwMode="auto">
          <a:xfrm>
            <a:off x="685800" y="2201254"/>
            <a:ext cx="1035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cladding</a:t>
            </a:r>
            <a:endParaRPr lang="en-US"/>
          </a:p>
        </p:txBody>
      </p:sp>
      <p:sp>
        <p:nvSpPr>
          <p:cNvPr id="51242" name="Text Box 42"/>
          <p:cNvSpPr txBox="1">
            <a:spLocks noChangeArrowheads="1"/>
          </p:cNvSpPr>
          <p:nvPr/>
        </p:nvSpPr>
        <p:spPr bwMode="auto">
          <a:xfrm>
            <a:off x="685800" y="3129941"/>
            <a:ext cx="1035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cladding</a:t>
            </a:r>
            <a:endParaRPr lang="en-US"/>
          </a:p>
        </p:txBody>
      </p:sp>
      <p:sp>
        <p:nvSpPr>
          <p:cNvPr id="51243" name="Text Box 43"/>
          <p:cNvSpPr txBox="1">
            <a:spLocks noChangeArrowheads="1"/>
          </p:cNvSpPr>
          <p:nvPr/>
        </p:nvSpPr>
        <p:spPr bwMode="auto">
          <a:xfrm>
            <a:off x="685800" y="2658454"/>
            <a:ext cx="628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core</a:t>
            </a:r>
            <a:endParaRPr lang="en-US"/>
          </a:p>
        </p:txBody>
      </p:sp>
      <p:sp>
        <p:nvSpPr>
          <p:cNvPr id="51244" name="Text Box 44"/>
          <p:cNvSpPr txBox="1">
            <a:spLocks noChangeArrowheads="1"/>
          </p:cNvSpPr>
          <p:nvPr/>
        </p:nvSpPr>
        <p:spPr bwMode="auto">
          <a:xfrm>
            <a:off x="2806317" y="4995730"/>
            <a:ext cx="628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dirty="0">
                <a:ea typeface="宋体" pitchFamily="2" charset="-122"/>
              </a:rPr>
              <a:t>core</a:t>
            </a:r>
            <a:endParaRPr lang="en-US" dirty="0"/>
          </a:p>
        </p:txBody>
      </p:sp>
      <p:sp>
        <p:nvSpPr>
          <p:cNvPr id="51245" name="Text Box 45"/>
          <p:cNvSpPr txBox="1">
            <a:spLocks noChangeArrowheads="1"/>
          </p:cNvSpPr>
          <p:nvPr/>
        </p:nvSpPr>
        <p:spPr bwMode="auto">
          <a:xfrm>
            <a:off x="2622549" y="4450979"/>
            <a:ext cx="1035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cladding</a:t>
            </a:r>
            <a:endParaRPr lang="en-US"/>
          </a:p>
        </p:txBody>
      </p:sp>
      <p:sp>
        <p:nvSpPr>
          <p:cNvPr id="51246" name="Text Box 46"/>
          <p:cNvSpPr txBox="1">
            <a:spLocks noChangeArrowheads="1"/>
          </p:cNvSpPr>
          <p:nvPr/>
        </p:nvSpPr>
        <p:spPr bwMode="auto">
          <a:xfrm>
            <a:off x="2209799" y="6051179"/>
            <a:ext cx="1784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Step-index fiber</a:t>
            </a:r>
            <a:endParaRPr lang="en-US"/>
          </a:p>
        </p:txBody>
      </p:sp>
      <p:sp>
        <p:nvSpPr>
          <p:cNvPr id="51247" name="Oval 47"/>
          <p:cNvSpPr>
            <a:spLocks noChangeArrowheads="1"/>
          </p:cNvSpPr>
          <p:nvPr/>
        </p:nvSpPr>
        <p:spPr bwMode="auto">
          <a:xfrm>
            <a:off x="5198692" y="4374779"/>
            <a:ext cx="1600200" cy="1600200"/>
          </a:xfrm>
          <a:prstGeom prst="ellipse">
            <a:avLst/>
          </a:prstGeom>
          <a:gradFill rotWithShape="1">
            <a:gsLst>
              <a:gs pos="0">
                <a:srgbClr val="1C1C1C"/>
              </a:gs>
              <a:gs pos="100000">
                <a:srgbClr val="B2B2B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51" name="Text Box 51"/>
          <p:cNvSpPr txBox="1">
            <a:spLocks noChangeArrowheads="1"/>
          </p:cNvSpPr>
          <p:nvPr/>
        </p:nvSpPr>
        <p:spPr bwMode="auto">
          <a:xfrm>
            <a:off x="4639653" y="6051179"/>
            <a:ext cx="2863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Graded-index (GRIN) fiber</a:t>
            </a:r>
            <a:endParaRPr lang="en-US"/>
          </a:p>
        </p:txBody>
      </p:sp>
      <p:sp>
        <p:nvSpPr>
          <p:cNvPr id="51255" name="Text Box 55"/>
          <p:cNvSpPr txBox="1">
            <a:spLocks noChangeArrowheads="1"/>
          </p:cNvSpPr>
          <p:nvPr/>
        </p:nvSpPr>
        <p:spPr bwMode="auto">
          <a:xfrm>
            <a:off x="3505200" y="2183791"/>
            <a:ext cx="628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core</a:t>
            </a:r>
            <a:endParaRPr lang="en-US"/>
          </a:p>
        </p:txBody>
      </p:sp>
      <p:sp>
        <p:nvSpPr>
          <p:cNvPr id="51256" name="Line 56"/>
          <p:cNvSpPr>
            <a:spLocks noChangeShapeType="1"/>
          </p:cNvSpPr>
          <p:nvPr/>
        </p:nvSpPr>
        <p:spPr bwMode="auto">
          <a:xfrm>
            <a:off x="4038600" y="2520341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257" name="Text Box 57"/>
          <p:cNvSpPr txBox="1">
            <a:spLocks noChangeArrowheads="1"/>
          </p:cNvSpPr>
          <p:nvPr/>
        </p:nvSpPr>
        <p:spPr bwMode="auto">
          <a:xfrm>
            <a:off x="4603750" y="3129941"/>
            <a:ext cx="1035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ea typeface="宋体" pitchFamily="2" charset="-122"/>
              </a:rPr>
              <a:t>cladding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0577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Co-Packaged Optics for AI computing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4" name="Online Media 3" title="Dive Into NVIDIA Co-Packaged Optics-Based Switches">
            <a:hlinkClick r:id="" action="ppaction://media"/>
            <a:extLst>
              <a:ext uri="{FF2B5EF4-FFF2-40B4-BE49-F238E27FC236}">
                <a16:creationId xmlns:a16="http://schemas.microsoft.com/office/drawing/2014/main" id="{0F169FE2-795E-4BA0-9533-AAF4E57DE5D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85800" y="1752600"/>
            <a:ext cx="7620000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451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Augmented reality (AR)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4" name="Online Media 3">
            <a:hlinkClick r:id="" action="ppaction://media"/>
            <a:extLst>
              <a:ext uri="{FF2B5EF4-FFF2-40B4-BE49-F238E27FC236}">
                <a16:creationId xmlns:a16="http://schemas.microsoft.com/office/drawing/2014/main" id="{FE88BB00-EA00-4134-B004-CEEEED8628F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33400" y="1701800"/>
            <a:ext cx="8001000" cy="450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4287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 descr="Waveguides propel augmented reality to consumers | Laser Focus World">
            <a:extLst>
              <a:ext uri="{FF2B5EF4-FFF2-40B4-BE49-F238E27FC236}">
                <a16:creationId xmlns:a16="http://schemas.microsoft.com/office/drawing/2014/main" id="{CA87B880-506E-401B-9AB1-A3EDC8EF2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74741"/>
            <a:ext cx="5827713" cy="472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Augmented reality: how it works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6146" name="Picture 2" descr="https://roadtovrlive-5ea0.kxcdn.com/wp-content/uploads/2012/01/lumus-head-mounted-display-augmented-reality-e1327680497773.jpg">
            <a:extLst>
              <a:ext uri="{FF2B5EF4-FFF2-40B4-BE49-F238E27FC236}">
                <a16:creationId xmlns:a16="http://schemas.microsoft.com/office/drawing/2014/main" id="{FECBC117-060A-40A7-A374-DF1460D5B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868" y="3352801"/>
            <a:ext cx="27432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8309DC-5975-4865-A6C3-72CB4650CAC3}"/>
              </a:ext>
            </a:extLst>
          </p:cNvPr>
          <p:cNvSpPr txBox="1"/>
          <p:nvPr/>
        </p:nvSpPr>
        <p:spPr>
          <a:xfrm>
            <a:off x="7377427" y="3386951"/>
            <a:ext cx="11480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hlinkClick r:id="rId5"/>
              </a:rPr>
              <a:t>© roadtovr.com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9614435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refractive index glass for AR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5" name="Online Media 4">
            <a:hlinkClick r:id="" action="ppaction://media"/>
            <a:extLst>
              <a:ext uri="{FF2B5EF4-FFF2-40B4-BE49-F238E27FC236}">
                <a16:creationId xmlns:a16="http://schemas.microsoft.com/office/drawing/2014/main" id="{789EC6CA-2ADF-4E84-A675-2CBBBB2F1C2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71500" y="1695450"/>
            <a:ext cx="8001000" cy="450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7021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refractive index glass for AR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9" name="Picture 2" descr="Schott AG - Wikipedia">
            <a:extLst>
              <a:ext uri="{FF2B5EF4-FFF2-40B4-BE49-F238E27FC236}">
                <a16:creationId xmlns:a16="http://schemas.microsoft.com/office/drawing/2014/main" id="{36DBCEB6-AD45-4B8E-B998-95C24EDB0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1915" y="717303"/>
            <a:ext cx="1117600" cy="70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F78CDD-4B14-4997-9336-02C95A3F89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80" y="1657104"/>
            <a:ext cx="8114080" cy="44883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392851-8956-4E56-8CC4-59D97F5B3EFD}"/>
              </a:ext>
            </a:extLst>
          </p:cNvPr>
          <p:cNvSpPr txBox="1"/>
          <p:nvPr/>
        </p:nvSpPr>
        <p:spPr>
          <a:xfrm>
            <a:off x="3485793" y="6261886"/>
            <a:ext cx="21988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0" i="0" u="none" strike="noStrike" dirty="0">
                <a:solidFill>
                  <a:srgbClr val="062E62"/>
                </a:solidFill>
                <a:effectLst/>
                <a:latin typeface="+mj-lt"/>
                <a:hlinkClick r:id="rId5"/>
              </a:rPr>
              <a:t>SCHOTT </a:t>
            </a:r>
            <a:r>
              <a:rPr lang="en-US" sz="1000" b="0" i="0" u="none" strike="noStrike" dirty="0" err="1">
                <a:solidFill>
                  <a:srgbClr val="062E62"/>
                </a:solidFill>
                <a:effectLst/>
                <a:latin typeface="+mj-lt"/>
                <a:hlinkClick r:id="rId5"/>
              </a:rPr>
              <a:t>RealView</a:t>
            </a:r>
            <a:r>
              <a:rPr lang="en-US" sz="1000" b="0" i="0" u="none" strike="noStrike" dirty="0">
                <a:solidFill>
                  <a:srgbClr val="062E62"/>
                </a:solidFill>
                <a:effectLst/>
                <a:latin typeface="+mj-lt"/>
                <a:hlinkClick r:id="rId5"/>
              </a:rPr>
              <a:t>® Datasheet</a:t>
            </a:r>
          </a:p>
        </p:txBody>
      </p:sp>
    </p:spTree>
    <p:extLst>
      <p:ext uri="{BB962C8B-B14F-4D97-AF65-F5344CB8AC3E}">
        <p14:creationId xmlns:p14="http://schemas.microsoft.com/office/powerpoint/2010/main" val="29203464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refractive index glass for AR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D4743C-EAA9-4987-ABFD-2CCE6D8210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99" y="1752600"/>
            <a:ext cx="7044952" cy="4572000"/>
          </a:xfrm>
          <a:prstGeom prst="rect">
            <a:avLst/>
          </a:prstGeom>
        </p:spPr>
      </p:pic>
      <p:pic>
        <p:nvPicPr>
          <p:cNvPr id="7170" name="Picture 2" descr="Schott AG - Wikipedia">
            <a:extLst>
              <a:ext uri="{FF2B5EF4-FFF2-40B4-BE49-F238E27FC236}">
                <a16:creationId xmlns:a16="http://schemas.microsoft.com/office/drawing/2014/main" id="{D3D1F5A2-80EB-4953-9B46-5E2AE4574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150" y="5571450"/>
            <a:ext cx="1117600" cy="70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00B2A73-EE39-411C-8418-EE2F7EB12A1D}"/>
              </a:ext>
            </a:extLst>
          </p:cNvPr>
          <p:cNvSpPr/>
          <p:nvPr/>
        </p:nvSpPr>
        <p:spPr bwMode="auto">
          <a:xfrm>
            <a:off x="793750" y="1939830"/>
            <a:ext cx="3124201" cy="1489170"/>
          </a:xfrm>
          <a:prstGeom prst="roundRect">
            <a:avLst>
              <a:gd name="adj" fmla="val 12320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ts val="300"/>
              </a:spcBef>
              <a:spcAft>
                <a:spcPts val="300"/>
              </a:spcAft>
            </a:pP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Flint glass with </a:t>
            </a:r>
            <a:r>
              <a:rPr lang="en-US" sz="2000" dirty="0">
                <a:solidFill>
                  <a:schemeClr val="tx1"/>
                </a:solidFill>
                <a:latin typeface="Arial" charset="0"/>
              </a:rPr>
              <a:t>high-index metal </a:t>
            </a: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oxides (</a:t>
            </a:r>
            <a:r>
              <a:rPr kumimoji="0" lang="en-US" sz="20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PbO</a:t>
            </a:r>
            <a:r>
              <a:rPr lang="en-US" sz="2000" dirty="0">
                <a:solidFill>
                  <a:schemeClr val="tx1"/>
                </a:solidFill>
                <a:latin typeface="Arial" charset="0"/>
              </a:rPr>
              <a:t>, ZrO</a:t>
            </a:r>
            <a:r>
              <a:rPr lang="en-US" sz="2000" baseline="-25000" dirty="0">
                <a:solidFill>
                  <a:schemeClr val="tx1"/>
                </a:solidFill>
                <a:latin typeface="Arial" charset="0"/>
              </a:rPr>
              <a:t>2</a:t>
            </a: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, TiO</a:t>
            </a:r>
            <a:r>
              <a:rPr kumimoji="0" lang="en-US" sz="2000" b="0" i="0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2</a:t>
            </a: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, etc.)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509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46" y="1502820"/>
            <a:ext cx="8077200" cy="4694304"/>
          </a:xfrm>
        </p:spPr>
        <p:txBody>
          <a:bodyPr/>
          <a:lstStyle/>
          <a:p>
            <a:pPr marL="0" indent="0">
              <a:buNone/>
            </a:pPr>
            <a:r>
              <a:rPr lang="en-US" sz="2000" u="sng" dirty="0"/>
              <a:t>Device fabrication</a:t>
            </a:r>
          </a:p>
          <a:p>
            <a:r>
              <a:rPr lang="en-US" sz="2000" dirty="0"/>
              <a:t>Fiber drawing</a:t>
            </a:r>
          </a:p>
          <a:p>
            <a:pPr lvl="1"/>
            <a:r>
              <a:rPr lang="en-US" dirty="0"/>
              <a:t>Preform fabrication: MCVD process</a:t>
            </a:r>
          </a:p>
          <a:p>
            <a:pPr lvl="1"/>
            <a:r>
              <a:rPr lang="en-US" dirty="0"/>
              <a:t>Drawing parameter control: fiber diameter &amp; draw tension</a:t>
            </a:r>
          </a:p>
          <a:p>
            <a:pPr lvl="1"/>
            <a:r>
              <a:rPr lang="en-US" dirty="0"/>
              <a:t>Multi-material fiber and </a:t>
            </a:r>
            <a:r>
              <a:rPr lang="en-US" dirty="0" err="1"/>
              <a:t>microstructured</a:t>
            </a:r>
            <a:r>
              <a:rPr lang="en-US" dirty="0"/>
              <a:t> fiber processing</a:t>
            </a:r>
          </a:p>
          <a:p>
            <a:r>
              <a:rPr lang="en-US" sz="2000" dirty="0"/>
              <a:t>Planar waveguide fabrication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000" u="sng" dirty="0"/>
              <a:t>Optical loss in fibers and waveguides</a:t>
            </a:r>
          </a:p>
          <a:p>
            <a:r>
              <a:rPr lang="en-US" sz="2000" dirty="0"/>
              <a:t>Material attenuation</a:t>
            </a:r>
          </a:p>
          <a:p>
            <a:r>
              <a:rPr lang="en-US" sz="2000" dirty="0"/>
              <a:t>Surface roughness scattering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000" u="sng" dirty="0"/>
              <a:t>Applications of integrated photonics</a:t>
            </a:r>
          </a:p>
          <a:p>
            <a:r>
              <a:rPr lang="en-US" sz="2000" dirty="0"/>
              <a:t>Digital communication systems &amp; augmented reality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4594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Single-mode vs. multi-mode light guiding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Picture 5" descr="A black background with blue and orange lines&#10;&#10;AI-generated content may be incorrect.">
            <a:extLst>
              <a:ext uri="{FF2B5EF4-FFF2-40B4-BE49-F238E27FC236}">
                <a16:creationId xmlns:a16="http://schemas.microsoft.com/office/drawing/2014/main" id="{04917B88-EBD4-4DD6-8E64-2108284D10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77200"/>
            <a:ext cx="6851651" cy="2228758"/>
          </a:xfrm>
          <a:prstGeom prst="rect">
            <a:avLst/>
          </a:prstGeom>
        </p:spPr>
      </p:pic>
      <p:pic>
        <p:nvPicPr>
          <p:cNvPr id="7" name="Picture 6" descr="A yellow circle in a black background&#10;&#10;AI-generated content may be incorrect.">
            <a:extLst>
              <a:ext uri="{FF2B5EF4-FFF2-40B4-BE49-F238E27FC236}">
                <a16:creationId xmlns:a16="http://schemas.microsoft.com/office/drawing/2014/main" id="{B0A18D91-A59D-4B44-AA91-7ABCA8CDD7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75"/>
          <a:stretch/>
        </p:blipFill>
        <p:spPr>
          <a:xfrm>
            <a:off x="1219200" y="4372368"/>
            <a:ext cx="6075135" cy="211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675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fiber materials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4096"/>
            <a:ext cx="4114800" cy="4541904"/>
          </a:xfrm>
        </p:spPr>
        <p:txBody>
          <a:bodyPr/>
          <a:lstStyle/>
          <a:p>
            <a:r>
              <a:rPr lang="en-US" sz="2200" dirty="0"/>
              <a:t>Glasses: silica and other oxides, chalcogenides, halides, polymers</a:t>
            </a:r>
          </a:p>
          <a:p>
            <a:r>
              <a:rPr lang="en-US" sz="2200" dirty="0"/>
              <a:t>Metals, crystalline oxides and semiconductors, etc.</a:t>
            </a:r>
          </a:p>
          <a:p>
            <a:r>
              <a:rPr lang="en-US" sz="2200" dirty="0"/>
              <a:t>Dopants in silica glass</a:t>
            </a:r>
          </a:p>
          <a:p>
            <a:pPr lvl="1"/>
            <a:r>
              <a:rPr lang="en-US" sz="2200" dirty="0"/>
              <a:t>Increase index: GeO</a:t>
            </a:r>
            <a:r>
              <a:rPr lang="en-US" sz="2200" baseline="-25000" dirty="0"/>
              <a:t>2</a:t>
            </a:r>
            <a:r>
              <a:rPr lang="en-US" sz="2200" dirty="0"/>
              <a:t>, P</a:t>
            </a:r>
            <a:r>
              <a:rPr lang="en-US" sz="2200" baseline="-25000" dirty="0"/>
              <a:t>2</a:t>
            </a:r>
            <a:r>
              <a:rPr lang="en-US" sz="2200" dirty="0"/>
              <a:t>O</a:t>
            </a:r>
            <a:r>
              <a:rPr lang="en-US" sz="2200" baseline="-25000" dirty="0"/>
              <a:t>5</a:t>
            </a:r>
            <a:r>
              <a:rPr lang="en-US" sz="2200" dirty="0"/>
              <a:t>, TiO</a:t>
            </a:r>
            <a:r>
              <a:rPr lang="en-US" sz="2200" baseline="-25000" dirty="0"/>
              <a:t>2</a:t>
            </a:r>
            <a:endParaRPr lang="en-US" sz="2200" dirty="0"/>
          </a:p>
          <a:p>
            <a:pPr lvl="1"/>
            <a:r>
              <a:rPr lang="en-US" sz="2200" dirty="0"/>
              <a:t>Decrease index: B</a:t>
            </a:r>
            <a:r>
              <a:rPr lang="en-US" sz="2200" baseline="-25000" dirty="0"/>
              <a:t>2</a:t>
            </a:r>
            <a:r>
              <a:rPr lang="en-US" sz="2200" dirty="0"/>
              <a:t>O</a:t>
            </a:r>
            <a:r>
              <a:rPr lang="en-US" sz="2200" baseline="-25000" dirty="0"/>
              <a:t>3</a:t>
            </a:r>
            <a:endParaRPr lang="en-US" sz="2200" dirty="0"/>
          </a:p>
          <a:p>
            <a:pPr lvl="1"/>
            <a:r>
              <a:rPr lang="en-US" sz="2200" dirty="0"/>
              <a:t>Luminescent centers: rare earth (e.g. </a:t>
            </a:r>
            <a:r>
              <a:rPr lang="en-US" sz="2200" dirty="0" err="1"/>
              <a:t>Er</a:t>
            </a:r>
            <a:r>
              <a:rPr lang="en-US" sz="2200" dirty="0"/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892" y="846746"/>
            <a:ext cx="3381539" cy="5029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02750" y="4614730"/>
            <a:ext cx="2197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Refractive index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dirty="0"/>
              <a:t> of SiO</a:t>
            </a:r>
            <a:r>
              <a:rPr lang="en-US" baseline="-25000" dirty="0"/>
              <a:t>2</a:t>
            </a:r>
            <a:r>
              <a:rPr lang="en-US" dirty="0"/>
              <a:t>-GeO</a:t>
            </a:r>
            <a:r>
              <a:rPr lang="en-US" baseline="-25000" dirty="0"/>
              <a:t>2</a:t>
            </a:r>
            <a:r>
              <a:rPr lang="en-US" dirty="0"/>
              <a:t> glass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13204" y="6045438"/>
            <a:ext cx="22926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Appl. Opt.</a:t>
            </a:r>
            <a:r>
              <a:rPr lang="en-US" sz="1400" dirty="0"/>
              <a:t> </a:t>
            </a:r>
            <a:r>
              <a:rPr lang="en-US" sz="1400" b="1" dirty="0"/>
              <a:t>24</a:t>
            </a:r>
            <a:r>
              <a:rPr lang="en-US" sz="1400" dirty="0"/>
              <a:t>, 4486 (2004)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8877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68708"/>
            <a:ext cx="7924800" cy="1066800"/>
          </a:xfrm>
        </p:spPr>
        <p:txBody>
          <a:bodyPr/>
          <a:lstStyle/>
          <a:p>
            <a:r>
              <a:rPr lang="en-US" dirty="0"/>
              <a:t>Standard single-mode silica optical fiber 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232" y="1921378"/>
            <a:ext cx="3772968" cy="4541904"/>
          </a:xfrm>
        </p:spPr>
        <p:txBody>
          <a:bodyPr/>
          <a:lstStyle/>
          <a:p>
            <a:r>
              <a:rPr lang="en-US" sz="2000" dirty="0"/>
              <a:t>Core/cladding: low loss light propagation</a:t>
            </a:r>
          </a:p>
          <a:p>
            <a:r>
              <a:rPr lang="en-US" sz="2000" dirty="0"/>
              <a:t>Buffer/jacket: protection against mechanical damage and the environment (UV radiation, humidity, etc.)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837" y="2280828"/>
            <a:ext cx="4261792" cy="34520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92" y="4213916"/>
            <a:ext cx="2819400" cy="19404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67841" y="5340006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Core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93607" y="4574631"/>
            <a:ext cx="1095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Cladding</a:t>
            </a:r>
          </a:p>
        </p:txBody>
      </p:sp>
      <p:cxnSp>
        <p:nvCxnSpPr>
          <p:cNvPr id="10" name="Straight Arrow Connector 9"/>
          <p:cNvCxnSpPr/>
          <p:nvPr/>
        </p:nvCxnSpPr>
        <p:spPr bwMode="auto">
          <a:xfrm flipV="1">
            <a:off x="2081216" y="5295005"/>
            <a:ext cx="180975" cy="14287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4748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6646981" y="2726415"/>
            <a:ext cx="167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800" dirty="0">
                <a:ea typeface="宋体" panose="02010600030101010101" pitchFamily="2" charset="-122"/>
              </a:rPr>
              <a:t>Fiber preforms</a:t>
            </a:r>
            <a:endParaRPr lang="en-US" altLang="en-US" sz="1800" dirty="0"/>
          </a:p>
        </p:txBody>
      </p:sp>
      <p:pic>
        <p:nvPicPr>
          <p:cNvPr id="7" name="Picture 8" descr="off_opft_ziehturm_188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890" y="2133600"/>
            <a:ext cx="15652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4163894" y="4944454"/>
            <a:ext cx="1644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800" dirty="0">
                <a:ea typeface="宋体" panose="02010600030101010101" pitchFamily="2" charset="-122"/>
              </a:rPr>
              <a:t>Drawing tower</a:t>
            </a:r>
            <a:endParaRPr lang="en-US" altLang="en-US" sz="1800" dirty="0"/>
          </a:p>
        </p:txBody>
      </p:sp>
      <p:pic>
        <p:nvPicPr>
          <p:cNvPr id="9" name="Picture 11" descr="DCA8XP7AHCAN56U69CAFD2H2OCA4GMVOQCA5KYTU1CAR2GL15CAXD84SRCAPESZHVCAHEG8X9CALHL7ENCAFGJOKNCAH7AHP2CAGGIBSECAEFBADOCAZ3A3YSCAGP6676CAWCVZOTCA5XMCE5CAS3JBE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944" y="4665292"/>
            <a:ext cx="1447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6807690" y="6051180"/>
            <a:ext cx="1314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800">
                <a:ea typeface="宋体" panose="02010600030101010101" pitchFamily="2" charset="-122"/>
              </a:rPr>
              <a:t>Fiber spool</a:t>
            </a:r>
            <a:endParaRPr lang="en-US" altLang="en-US" sz="1800"/>
          </a:p>
        </p:txBody>
      </p:sp>
      <p:sp>
        <p:nvSpPr>
          <p:cNvPr id="11" name="AutoShape 13"/>
          <p:cNvSpPr>
            <a:spLocks noChangeArrowheads="1"/>
          </p:cNvSpPr>
          <p:nvPr/>
        </p:nvSpPr>
        <p:spPr bwMode="auto">
          <a:xfrm rot="19200000">
            <a:off x="5944788" y="2108200"/>
            <a:ext cx="685800" cy="457200"/>
          </a:xfrm>
          <a:prstGeom prst="leftArrow">
            <a:avLst>
              <a:gd name="adj1" fmla="val 50000"/>
              <a:gd name="adj2" fmla="val 37500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2" name="AutoShape 14"/>
          <p:cNvSpPr>
            <a:spLocks noChangeArrowheads="1"/>
          </p:cNvSpPr>
          <p:nvPr/>
        </p:nvSpPr>
        <p:spPr bwMode="auto">
          <a:xfrm rot="13200000">
            <a:off x="5959965" y="4611020"/>
            <a:ext cx="762000" cy="457200"/>
          </a:xfrm>
          <a:prstGeom prst="leftArrow">
            <a:avLst>
              <a:gd name="adj1" fmla="val 50000"/>
              <a:gd name="adj2" fmla="val 41667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6418395" y="3381598"/>
            <a:ext cx="2039805" cy="961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</a:pPr>
            <a:r>
              <a:rPr lang="en-US" altLang="zh-CN" sz="1800" dirty="0">
                <a:ea typeface="宋体" panose="02010600030101010101" pitchFamily="2" charset="-122"/>
              </a:rPr>
              <a:t>Viscosity window for fiber drawing:</a:t>
            </a:r>
          </a:p>
          <a:p>
            <a:pPr algn="ctr"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</a:pPr>
            <a:r>
              <a:rPr lang="en-US" altLang="zh-CN" sz="1800" dirty="0">
                <a:ea typeface="宋体" panose="02010600030101010101" pitchFamily="2" charset="-122"/>
              </a:rPr>
              <a:t>10</a:t>
            </a:r>
            <a:r>
              <a:rPr lang="en-US" altLang="zh-CN" sz="1800" baseline="30000" dirty="0">
                <a:ea typeface="宋体" panose="02010600030101010101" pitchFamily="2" charset="-122"/>
              </a:rPr>
              <a:t>4</a:t>
            </a:r>
            <a:r>
              <a:rPr lang="en-US" altLang="zh-CN" sz="1800" dirty="0">
                <a:ea typeface="宋体" panose="02010600030101010101" pitchFamily="2" charset="-122"/>
              </a:rPr>
              <a:t> to 10</a:t>
            </a:r>
            <a:r>
              <a:rPr lang="en-US" altLang="zh-CN" sz="1800" baseline="30000" dirty="0">
                <a:ea typeface="宋体" panose="02010600030101010101" pitchFamily="2" charset="-122"/>
              </a:rPr>
              <a:t>6</a:t>
            </a:r>
            <a:r>
              <a:rPr lang="en-US" altLang="zh-CN" sz="1800" dirty="0">
                <a:ea typeface="宋体" panose="02010600030101010101" pitchFamily="2" charset="-122"/>
              </a:rPr>
              <a:t> </a:t>
            </a:r>
            <a:r>
              <a:rPr lang="en-US" altLang="zh-CN" sz="1800" dirty="0" err="1">
                <a:ea typeface="宋体" panose="02010600030101010101" pitchFamily="2" charset="-122"/>
              </a:rPr>
              <a:t>Pa</a:t>
            </a:r>
            <a:r>
              <a:rPr lang="en-US" altLang="zh-CN" sz="1800" dirty="0" err="1">
                <a:ea typeface="宋体" panose="02010600030101010101" pitchFamily="2" charset="-122"/>
                <a:cs typeface="Arial" panose="020B0604020202020204" pitchFamily="34" charset="0"/>
              </a:rPr>
              <a:t>·s</a:t>
            </a:r>
            <a:endParaRPr lang="en-US" altLang="en-US" sz="1800" dirty="0"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8" r="53280"/>
          <a:stretch/>
        </p:blipFill>
        <p:spPr>
          <a:xfrm rot="16200000" flipV="1">
            <a:off x="6545518" y="1030811"/>
            <a:ext cx="1872976" cy="13951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6" t="4791" r="7155" b="1642"/>
          <a:stretch/>
        </p:blipFill>
        <p:spPr>
          <a:xfrm>
            <a:off x="568298" y="1718416"/>
            <a:ext cx="3106394" cy="4355382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077200" cy="1066800"/>
          </a:xfrm>
        </p:spPr>
        <p:txBody>
          <a:bodyPr/>
          <a:lstStyle/>
          <a:p>
            <a:r>
              <a:rPr lang="en-US" dirty="0"/>
              <a:t>Fiber drawing process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9256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0A1892FE-2379-4CFF-B9EE-A02FA8F88F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62400" y="1654202"/>
            <a:ext cx="4648200" cy="4439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Glass properties impact fiber processing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C2AF636-6A9A-4EA8-9040-0458C55DEA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78372"/>
            <a:ext cx="8077200" cy="4541904"/>
          </a:xfrm>
        </p:spPr>
        <p:txBody>
          <a:bodyPr/>
          <a:lstStyle/>
          <a:p>
            <a:pPr>
              <a:spcBef>
                <a:spcPts val="1500"/>
              </a:spcBef>
            </a:pPr>
            <a:r>
              <a:rPr lang="en-US" dirty="0"/>
              <a:t>Glass forming ability</a:t>
            </a:r>
            <a:endParaRPr lang="en-US" sz="2000" dirty="0"/>
          </a:p>
          <a:p>
            <a:pPr lvl="1">
              <a:spcBef>
                <a:spcPts val="1500"/>
              </a:spcBef>
            </a:pPr>
            <a:r>
              <a:rPr lang="en-US" dirty="0"/>
              <a:t> </a:t>
            </a:r>
          </a:p>
          <a:p>
            <a:pPr lvl="1">
              <a:spcBef>
                <a:spcPts val="1500"/>
              </a:spcBef>
            </a:pPr>
            <a:r>
              <a:rPr lang="en-US" dirty="0"/>
              <a:t>Processing window</a:t>
            </a:r>
          </a:p>
          <a:p>
            <a:pPr lvl="0">
              <a:spcBef>
                <a:spcPts val="1500"/>
              </a:spcBef>
              <a:buClr>
                <a:srgbClr val="1F497D"/>
              </a:buClr>
            </a:pPr>
            <a:r>
              <a:rPr lang="en-US" dirty="0">
                <a:solidFill>
                  <a:prstClr val="black"/>
                </a:solidFill>
              </a:rPr>
              <a:t>Liquid fragility</a:t>
            </a:r>
          </a:p>
          <a:p>
            <a:pPr lvl="1">
              <a:spcBef>
                <a:spcPts val="1500"/>
              </a:spcBef>
              <a:buClr>
                <a:srgbClr val="C0504D"/>
              </a:buClr>
            </a:pPr>
            <a:r>
              <a:rPr lang="en-US" dirty="0">
                <a:solidFill>
                  <a:prstClr val="black"/>
                </a:solidFill>
                <a:ea typeface="+mn-ea"/>
                <a:cs typeface="+mn-cs"/>
              </a:rPr>
              <a:t>Fragility parameter</a:t>
            </a:r>
          </a:p>
          <a:p>
            <a:pPr lvl="1">
              <a:spcBef>
                <a:spcPts val="1500"/>
              </a:spcBef>
              <a:buClr>
                <a:srgbClr val="C0504D"/>
              </a:buClr>
            </a:pPr>
            <a:endParaRPr lang="en-US" dirty="0">
              <a:solidFill>
                <a:prstClr val="black"/>
              </a:solidFill>
              <a:ea typeface="+mn-ea"/>
              <a:cs typeface="+mn-cs"/>
            </a:endParaRPr>
          </a:p>
          <a:p>
            <a:pPr lvl="1">
              <a:spcBef>
                <a:spcPts val="1500"/>
              </a:spcBef>
              <a:buClr>
                <a:srgbClr val="C0504D"/>
              </a:buClr>
            </a:pPr>
            <a:endParaRPr lang="en-US" sz="2400" dirty="0">
              <a:solidFill>
                <a:prstClr val="black"/>
              </a:solidFill>
              <a:ea typeface="+mn-ea"/>
              <a:cs typeface="+mn-cs"/>
            </a:endParaRPr>
          </a:p>
          <a:p>
            <a:pPr lvl="1">
              <a:spcBef>
                <a:spcPts val="1500"/>
              </a:spcBef>
              <a:buClr>
                <a:srgbClr val="C0504D"/>
              </a:buClr>
            </a:pPr>
            <a:r>
              <a:rPr lang="en-US" dirty="0">
                <a:solidFill>
                  <a:prstClr val="black"/>
                </a:solidFill>
                <a:ea typeface="+mn-ea"/>
                <a:cs typeface="+mn-cs"/>
              </a:rPr>
              <a:t>Temperature sensitivity</a:t>
            </a:r>
            <a:endParaRPr lang="en-US" dirty="0">
              <a:solidFill>
                <a:prstClr val="black"/>
              </a:solidFill>
            </a:endParaRP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1705E515-6100-4149-A6E9-708E56A4D4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7937026"/>
              </p:ext>
            </p:extLst>
          </p:nvPr>
        </p:nvGraphicFramePr>
        <p:xfrm>
          <a:off x="1295400" y="2157876"/>
          <a:ext cx="1501775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774360" imgH="241200" progId="Equation.DSMT4">
                  <p:embed/>
                </p:oleObj>
              </mc:Choice>
              <mc:Fallback>
                <p:oleObj name="Equation" r:id="rId3" imgW="774360" imgH="24120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1705E515-6100-4149-A6E9-708E56A4D41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2157876"/>
                        <a:ext cx="1501775" cy="431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EC73DA1F-BCC4-4F8C-B99E-0BC4D4E764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7957241"/>
              </p:ext>
            </p:extLst>
          </p:nvPr>
        </p:nvGraphicFramePr>
        <p:xfrm>
          <a:off x="1295400" y="4155260"/>
          <a:ext cx="2120900" cy="1095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091880" imgH="609480" progId="Equation.DSMT4">
                  <p:embed/>
                </p:oleObj>
              </mc:Choice>
              <mc:Fallback>
                <p:oleObj name="Equation" r:id="rId5" imgW="1091880" imgH="60948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EC73DA1F-BCC4-4F8C-B99E-0BC4D4E7641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4155260"/>
                        <a:ext cx="2120900" cy="1095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6640693"/>
      </p:ext>
    </p:extLst>
  </p:cSld>
  <p:clrMapOvr>
    <a:masterClrMapping/>
  </p:clrMapOvr>
</p:sld>
</file>

<file path=ppt/theme/theme1.xml><?xml version="1.0" encoding="utf-8"?>
<a:theme xmlns:a="http://schemas.openxmlformats.org/drawingml/2006/main" name="Pix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Guided Wave Optics</Template>
  <TotalTime>30495</TotalTime>
  <Words>1455</Words>
  <Application>Microsoft Office PowerPoint</Application>
  <PresentationFormat>On-screen Show (4:3)</PresentationFormat>
  <Paragraphs>341</Paragraphs>
  <Slides>46</Slides>
  <Notes>21</Notes>
  <HiddenSlides>0</HiddenSlides>
  <MMClips>5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6" baseType="lpstr">
      <vt:lpstr>Arial</vt:lpstr>
      <vt:lpstr>Arial Black</vt:lpstr>
      <vt:lpstr>Calibri</vt:lpstr>
      <vt:lpstr>Impact</vt:lpstr>
      <vt:lpstr>Symbol</vt:lpstr>
      <vt:lpstr>Times New Roman</vt:lpstr>
      <vt:lpstr>Webdings</vt:lpstr>
      <vt:lpstr>Wingdings</vt:lpstr>
      <vt:lpstr>Pixel</vt:lpstr>
      <vt:lpstr>Equation</vt:lpstr>
      <vt:lpstr>MIT 3.071 Amorphous Materials  14: Optical Fibers and Waveguides</vt:lpstr>
      <vt:lpstr>PowerPoint Presentation</vt:lpstr>
      <vt:lpstr>Light confinement via total internal reflection</vt:lpstr>
      <vt:lpstr>Waveguide cross-section geometries</vt:lpstr>
      <vt:lpstr>Single-mode vs. multi-mode light guiding</vt:lpstr>
      <vt:lpstr>Optical fiber materials</vt:lpstr>
      <vt:lpstr>Standard single-mode silica optical fiber structure</vt:lpstr>
      <vt:lpstr>Fiber drawing process</vt:lpstr>
      <vt:lpstr>Glass properties impact fiber processing</vt:lpstr>
      <vt:lpstr>Fiber drawing: diameter control</vt:lpstr>
      <vt:lpstr>Standard silica fiber preform fabrication</vt:lpstr>
      <vt:lpstr>Optical fiber manufacturing and testing</vt:lpstr>
      <vt:lpstr>Multi-material, microstructured optical fibers</vt:lpstr>
      <vt:lpstr>Multi-material, microstructured optical fibers</vt:lpstr>
      <vt:lpstr>Multi-material, microstructured optical fibers</vt:lpstr>
      <vt:lpstr>Multi-material, microstructured optical fibers</vt:lpstr>
      <vt:lpstr>Multi-material, microstructured optical fibers</vt:lpstr>
      <vt:lpstr>“Exponential growth is the most powerful force in the universe.”</vt:lpstr>
      <vt:lpstr>PowerPoint Presentation</vt:lpstr>
      <vt:lpstr>Photonic integrated circuits (PICs)</vt:lpstr>
      <vt:lpstr>Value proposition for integrated photonics</vt:lpstr>
      <vt:lpstr>PowerPoint Presentation</vt:lpstr>
      <vt:lpstr>State-of-the-art integrated photonics</vt:lpstr>
      <vt:lpstr>Optical loss in fibers and waveguides</vt:lpstr>
      <vt:lpstr>Planar waveguide fabrication: lithography</vt:lpstr>
      <vt:lpstr>Planar waveguide fabrication: ion exchange</vt:lpstr>
      <vt:lpstr>Planar waveguide fabrication: nanoimprint</vt:lpstr>
      <vt:lpstr>Planar waveguide fabrication: laser writing</vt:lpstr>
      <vt:lpstr>Beyond waveguide fabrication: LDW for data storage</vt:lpstr>
      <vt:lpstr>PowerPoint Presentation</vt:lpstr>
      <vt:lpstr>Optical communication system</vt:lpstr>
      <vt:lpstr>Optical communication system</vt:lpstr>
      <vt:lpstr>PowerPoint Presentation</vt:lpstr>
      <vt:lpstr>Wavelength division multiplexing (WDM)</vt:lpstr>
      <vt:lpstr>PowerPoint Presentation</vt:lpstr>
      <vt:lpstr>Inside Google’s data center</vt:lpstr>
      <vt:lpstr>Active optical cable (AOC)</vt:lpstr>
      <vt:lpstr>Photonics for AI</vt:lpstr>
      <vt:lpstr>Co-Packaged Optics (CPO)</vt:lpstr>
      <vt:lpstr>Co-Packaged Optics for AI computing</vt:lpstr>
      <vt:lpstr>Augmented reality (AR)</vt:lpstr>
      <vt:lpstr>Augmented reality: how it works</vt:lpstr>
      <vt:lpstr>High refractive index glass for AR</vt:lpstr>
      <vt:lpstr>High refractive index glass for AR</vt:lpstr>
      <vt:lpstr>High refractive index glass for AR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MSEG 803 Equilibria in Material Systems</dc:title>
  <dc:creator>JJ HU</dc:creator>
  <cp:lastModifiedBy>Juejun Hu</cp:lastModifiedBy>
  <cp:revision>3844</cp:revision>
  <dcterms:created xsi:type="dcterms:W3CDTF">2006-08-16T00:00:00Z</dcterms:created>
  <dcterms:modified xsi:type="dcterms:W3CDTF">2025-04-28T03:19:55Z</dcterms:modified>
</cp:coreProperties>
</file>