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256" r:id="rId2"/>
    <p:sldId id="281" r:id="rId3"/>
    <p:sldId id="282" r:id="rId4"/>
    <p:sldId id="283" r:id="rId5"/>
    <p:sldId id="284" r:id="rId6"/>
    <p:sldId id="287" r:id="rId7"/>
    <p:sldId id="295" r:id="rId8"/>
    <p:sldId id="296" r:id="rId9"/>
    <p:sldId id="297" r:id="rId10"/>
    <p:sldId id="298" r:id="rId11"/>
    <p:sldId id="312" r:id="rId12"/>
    <p:sldId id="314" r:id="rId13"/>
    <p:sldId id="300" r:id="rId14"/>
    <p:sldId id="313" r:id="rId15"/>
    <p:sldId id="301" r:id="rId16"/>
    <p:sldId id="299" r:id="rId17"/>
    <p:sldId id="311" r:id="rId18"/>
    <p:sldId id="305" r:id="rId19"/>
    <p:sldId id="307" r:id="rId20"/>
    <p:sldId id="315" r:id="rId21"/>
    <p:sldId id="306" r:id="rId22"/>
    <p:sldId id="308" r:id="rId23"/>
    <p:sldId id="316" r:id="rId24"/>
    <p:sldId id="302" r:id="rId25"/>
    <p:sldId id="303" r:id="rId26"/>
    <p:sldId id="304" r:id="rId27"/>
    <p:sldId id="309" r:id="rId28"/>
    <p:sldId id="310"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0000FF"/>
    <a:srgbClr val="339933"/>
    <a:srgbClr val="00CC00"/>
    <a:srgbClr val="89CC40"/>
    <a:srgbClr val="D1E1FF"/>
    <a:srgbClr val="ABC7FF"/>
    <a:srgbClr val="8FB7FF"/>
    <a:srgbClr val="F7FAFF"/>
    <a:srgbClr val="E1EB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83" autoAdjust="0"/>
    <p:restoredTop sz="93443" autoAdjust="0"/>
  </p:normalViewPr>
  <p:slideViewPr>
    <p:cSldViewPr>
      <p:cViewPr varScale="1">
        <p:scale>
          <a:sx n="89" d="100"/>
          <a:sy n="89" d="100"/>
        </p:scale>
        <p:origin x="945" y="60"/>
      </p:cViewPr>
      <p:guideLst>
        <p:guide orient="horz" pos="2160"/>
        <p:guide pos="2880"/>
      </p:guideLst>
    </p:cSldViewPr>
  </p:slideViewPr>
  <p:outlineViewPr>
    <p:cViewPr>
      <p:scale>
        <a:sx n="33" d="100"/>
        <a:sy n="33" d="100"/>
      </p:scale>
      <p:origin x="0" y="-2922"/>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J HU" userId="f9cbafaa3520ff22" providerId="LiveId" clId="{FAEB751F-4ED1-4013-A8AD-07D6D9ACCE48}"/>
    <pc:docChg chg="custSel addSld modSld">
      <pc:chgData name="JJ HU" userId="f9cbafaa3520ff22" providerId="LiveId" clId="{FAEB751F-4ED1-4013-A8AD-07D6D9ACCE48}" dt="2024-02-09T20:10:12.609" v="108" actId="1037"/>
      <pc:docMkLst>
        <pc:docMk/>
      </pc:docMkLst>
      <pc:sldChg chg="addSp delSp modSp add mod modNotesTx">
        <pc:chgData name="JJ HU" userId="f9cbafaa3520ff22" providerId="LiveId" clId="{FAEB751F-4ED1-4013-A8AD-07D6D9ACCE48}" dt="2024-02-09T20:10:12.609" v="108" actId="1037"/>
        <pc:sldMkLst>
          <pc:docMk/>
          <pc:sldMk cId="456971320" sldId="316"/>
        </pc:sldMkLst>
        <pc:spChg chg="mod">
          <ac:chgData name="JJ HU" userId="f9cbafaa3520ff22" providerId="LiveId" clId="{FAEB751F-4ED1-4013-A8AD-07D6D9ACCE48}" dt="2024-02-09T20:03:30.169" v="14" actId="114"/>
          <ac:spMkLst>
            <pc:docMk/>
            <pc:sldMk cId="456971320" sldId="316"/>
            <ac:spMk id="2" creationId="{00000000-0000-0000-0000-000000000000}"/>
          </ac:spMkLst>
        </pc:spChg>
        <pc:spChg chg="del">
          <ac:chgData name="JJ HU" userId="f9cbafaa3520ff22" providerId="LiveId" clId="{FAEB751F-4ED1-4013-A8AD-07D6D9ACCE48}" dt="2024-02-09T20:03:06.964" v="2" actId="478"/>
          <ac:spMkLst>
            <pc:docMk/>
            <pc:sldMk cId="456971320" sldId="316"/>
            <ac:spMk id="5" creationId="{00000000-0000-0000-0000-000000000000}"/>
          </ac:spMkLst>
        </pc:spChg>
        <pc:spChg chg="del">
          <ac:chgData name="JJ HU" userId="f9cbafaa3520ff22" providerId="LiveId" clId="{FAEB751F-4ED1-4013-A8AD-07D6D9ACCE48}" dt="2024-02-09T20:04:58.682" v="26" actId="478"/>
          <ac:spMkLst>
            <pc:docMk/>
            <pc:sldMk cId="456971320" sldId="316"/>
            <ac:spMk id="7" creationId="{00000000-0000-0000-0000-000000000000}"/>
          </ac:spMkLst>
        </pc:spChg>
        <pc:spChg chg="add mod">
          <ac:chgData name="JJ HU" userId="f9cbafaa3520ff22" providerId="LiveId" clId="{FAEB751F-4ED1-4013-A8AD-07D6D9ACCE48}" dt="2024-02-09T20:09:58.197" v="107" actId="1037"/>
          <ac:spMkLst>
            <pc:docMk/>
            <pc:sldMk cId="456971320" sldId="316"/>
            <ac:spMk id="12" creationId="{2B8EF821-5293-41CD-9A12-9618A5D14BCC}"/>
          </ac:spMkLst>
        </pc:spChg>
        <pc:picChg chg="del">
          <ac:chgData name="JJ HU" userId="f9cbafaa3520ff22" providerId="LiveId" clId="{FAEB751F-4ED1-4013-A8AD-07D6D9ACCE48}" dt="2024-02-09T20:03:06.964" v="2" actId="478"/>
          <ac:picMkLst>
            <pc:docMk/>
            <pc:sldMk cId="456971320" sldId="316"/>
            <ac:picMk id="3" creationId="{00000000-0000-0000-0000-000000000000}"/>
          </ac:picMkLst>
        </pc:picChg>
        <pc:picChg chg="del">
          <ac:chgData name="JJ HU" userId="f9cbafaa3520ff22" providerId="LiveId" clId="{FAEB751F-4ED1-4013-A8AD-07D6D9ACCE48}" dt="2024-02-09T20:03:06.964" v="2" actId="478"/>
          <ac:picMkLst>
            <pc:docMk/>
            <pc:sldMk cId="456971320" sldId="316"/>
            <ac:picMk id="6" creationId="{00000000-0000-0000-0000-000000000000}"/>
          </ac:picMkLst>
        </pc:picChg>
        <pc:picChg chg="add mod">
          <ac:chgData name="JJ HU" userId="f9cbafaa3520ff22" providerId="LiveId" clId="{FAEB751F-4ED1-4013-A8AD-07D6D9ACCE48}" dt="2024-02-09T20:09:51.044" v="99" actId="1076"/>
          <ac:picMkLst>
            <pc:docMk/>
            <pc:sldMk cId="456971320" sldId="316"/>
            <ac:picMk id="9" creationId="{FF565B83-706E-4BFA-888D-7BADAFE831CC}"/>
          </ac:picMkLst>
        </pc:picChg>
        <pc:picChg chg="add mod">
          <ac:chgData name="JJ HU" userId="f9cbafaa3520ff22" providerId="LiveId" clId="{FAEB751F-4ED1-4013-A8AD-07D6D9ACCE48}" dt="2024-02-09T20:10:12.609" v="108" actId="1037"/>
          <ac:picMkLst>
            <pc:docMk/>
            <pc:sldMk cId="456971320" sldId="316"/>
            <ac:picMk id="11" creationId="{76172DA0-B5D8-42FE-8B83-A52DDC607D2D}"/>
          </ac:picMkLst>
        </pc:picChg>
      </pc:sldChg>
    </pc:docChg>
  </pc:docChgLst>
  <pc:docChgLst>
    <pc:chgData userId="f9cbafaa3520ff22" providerId="LiveId" clId="{2E68B926-AB13-403F-AA24-C7D36A24386A}"/>
    <pc:docChg chg="undo custSel addSld modSld">
      <pc:chgData name="" userId="f9cbafaa3520ff22" providerId="LiveId" clId="{2E68B926-AB13-403F-AA24-C7D36A24386A}" dt="2021-03-08T21:28:45.679" v="168" actId="1036"/>
      <pc:docMkLst>
        <pc:docMk/>
      </pc:docMkLst>
      <pc:sldChg chg="addSp modSp modNotesTx">
        <pc:chgData name="" userId="f9cbafaa3520ff22" providerId="LiveId" clId="{2E68B926-AB13-403F-AA24-C7D36A24386A}" dt="2021-03-08T20:25:02.288" v="115" actId="20577"/>
        <pc:sldMkLst>
          <pc:docMk/>
          <pc:sldMk cId="3354792392" sldId="300"/>
        </pc:sldMkLst>
        <pc:spChg chg="add mod">
          <ac:chgData name="" userId="f9cbafaa3520ff22" providerId="LiveId" clId="{2E68B926-AB13-403F-AA24-C7D36A24386A}" dt="2021-03-08T20:24:21.451" v="67" actId="1035"/>
          <ac:spMkLst>
            <pc:docMk/>
            <pc:sldMk cId="3354792392" sldId="300"/>
            <ac:spMk id="40" creationId="{AA5D7C77-256D-44A0-9565-29E8EDEFC127}"/>
          </ac:spMkLst>
        </pc:spChg>
        <pc:cxnChg chg="add mod">
          <ac:chgData name="" userId="f9cbafaa3520ff22" providerId="LiveId" clId="{2E68B926-AB13-403F-AA24-C7D36A24386A}" dt="2021-03-08T20:23:25.471" v="17" actId="1037"/>
          <ac:cxnSpMkLst>
            <pc:docMk/>
            <pc:sldMk cId="3354792392" sldId="300"/>
            <ac:cxnSpMk id="38" creationId="{DE2C3DA7-E86C-40EE-BBF5-B8D12D566EC5}"/>
          </ac:cxnSpMkLst>
        </pc:cxnChg>
      </pc:sldChg>
      <pc:sldChg chg="modSp">
        <pc:chgData name="" userId="f9cbafaa3520ff22" providerId="LiveId" clId="{2E68B926-AB13-403F-AA24-C7D36A24386A}" dt="2021-03-08T21:28:45.679" v="168" actId="1036"/>
        <pc:sldMkLst>
          <pc:docMk/>
          <pc:sldMk cId="417526033" sldId="306"/>
        </pc:sldMkLst>
        <pc:spChg chg="mod">
          <ac:chgData name="" userId="f9cbafaa3520ff22" providerId="LiveId" clId="{2E68B926-AB13-403F-AA24-C7D36A24386A}" dt="2021-03-08T21:28:31.762" v="158" actId="1035"/>
          <ac:spMkLst>
            <pc:docMk/>
            <pc:sldMk cId="417526033" sldId="306"/>
            <ac:spMk id="3" creationId="{00000000-0000-0000-0000-000000000000}"/>
          </ac:spMkLst>
        </pc:spChg>
        <pc:grpChg chg="mod">
          <ac:chgData name="" userId="f9cbafaa3520ff22" providerId="LiveId" clId="{2E68B926-AB13-403F-AA24-C7D36A24386A}" dt="2021-03-08T21:28:45.679" v="168" actId="1036"/>
          <ac:grpSpMkLst>
            <pc:docMk/>
            <pc:sldMk cId="417526033" sldId="306"/>
            <ac:grpSpMk id="8" creationId="{00000000-0000-0000-0000-000000000000}"/>
          </ac:grpSpMkLst>
        </pc:grpChg>
      </pc:sldChg>
      <pc:sldChg chg="addSp modSp modAnim">
        <pc:chgData name="" userId="f9cbafaa3520ff22" providerId="LiveId" clId="{2E68B926-AB13-403F-AA24-C7D36A24386A}" dt="2021-03-08T20:40:51.296" v="129"/>
        <pc:sldMkLst>
          <pc:docMk/>
          <pc:sldMk cId="1351454723" sldId="313"/>
        </pc:sldMkLst>
        <pc:picChg chg="add mod">
          <ac:chgData name="" userId="f9cbafaa3520ff22" providerId="LiveId" clId="{2E68B926-AB13-403F-AA24-C7D36A24386A}" dt="2021-03-08T20:40:31.448" v="127" actId="1037"/>
          <ac:picMkLst>
            <pc:docMk/>
            <pc:sldMk cId="1351454723" sldId="313"/>
            <ac:picMk id="5" creationId="{441299B7-9BE2-4456-9CE3-58B185864B06}"/>
          </ac:picMkLst>
        </pc:picChg>
      </pc:sldChg>
      <pc:sldChg chg="addSp delSp modSp add">
        <pc:chgData name="" userId="f9cbafaa3520ff22" providerId="LiveId" clId="{2E68B926-AB13-403F-AA24-C7D36A24386A}" dt="2021-03-08T21:27:45.923" v="140" actId="1037"/>
        <pc:sldMkLst>
          <pc:docMk/>
          <pc:sldMk cId="2570119405" sldId="315"/>
        </pc:sldMkLst>
        <pc:spChg chg="del">
          <ac:chgData name="" userId="f9cbafaa3520ff22" providerId="LiveId" clId="{2E68B926-AB13-403F-AA24-C7D36A24386A}" dt="2021-03-08T21:27:09.497" v="131" actId="478"/>
          <ac:spMkLst>
            <pc:docMk/>
            <pc:sldMk cId="2570119405" sldId="315"/>
            <ac:spMk id="15" creationId="{4A115703-EC9E-4515-8F37-02A2706FAB53}"/>
          </ac:spMkLst>
        </pc:spChg>
        <pc:picChg chg="del">
          <ac:chgData name="" userId="f9cbafaa3520ff22" providerId="LiveId" clId="{2E68B926-AB13-403F-AA24-C7D36A24386A}" dt="2021-03-08T21:27:09.497" v="131" actId="478"/>
          <ac:picMkLst>
            <pc:docMk/>
            <pc:sldMk cId="2570119405" sldId="315"/>
            <ac:picMk id="12" creationId="{8C90D8EE-7BFA-4021-9D4A-88E17A2B90BE}"/>
          </ac:picMkLst>
        </pc:picChg>
        <pc:picChg chg="add mod">
          <ac:chgData name="" userId="f9cbafaa3520ff22" providerId="LiveId" clId="{2E68B926-AB13-403F-AA24-C7D36A24386A}" dt="2021-03-08T21:27:45.923" v="140" actId="1037"/>
          <ac:picMkLst>
            <pc:docMk/>
            <pc:sldMk cId="2570119405" sldId="315"/>
            <ac:picMk id="10242" creationId="{804F214B-0EC5-4C67-B6C2-AF30D91CF2D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64FE0D9-2BC5-420E-AE18-5CCDBA16B200}" type="datetimeFigureOut">
              <a:rPr lang="en-US" smtClean="0"/>
              <a:pPr/>
              <a:t>2/9/2024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17C7721-B3EF-4204-A06C-703815509580}" type="slidenum">
              <a:rPr lang="en-US" smtClean="0"/>
              <a:pPr/>
              <a:t>‹#›</a:t>
            </a:fld>
            <a:endParaRPr lang="en-US"/>
          </a:p>
        </p:txBody>
      </p:sp>
    </p:spTree>
    <p:extLst>
      <p:ext uri="{BB962C8B-B14F-4D97-AF65-F5344CB8AC3E}">
        <p14:creationId xmlns:p14="http://schemas.microsoft.com/office/powerpoint/2010/main" val="14445667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7C7721-B3EF-4204-A06C-703815509580}" type="slidenum">
              <a:rPr lang="en-US" smtClean="0"/>
              <a:pPr/>
              <a:t>1</a:t>
            </a:fld>
            <a:endParaRPr lang="en-US"/>
          </a:p>
        </p:txBody>
      </p:sp>
    </p:spTree>
    <p:extLst>
      <p:ext uri="{BB962C8B-B14F-4D97-AF65-F5344CB8AC3E}">
        <p14:creationId xmlns:p14="http://schemas.microsoft.com/office/powerpoint/2010/main" val="37772034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Chewing gum is non-Newtonian: https://sor.scitation.org/doi/10.1122/1.4874322</a:t>
            </a:r>
          </a:p>
        </p:txBody>
      </p:sp>
      <p:sp>
        <p:nvSpPr>
          <p:cNvPr id="4" name="Slide Number Placeholder 3"/>
          <p:cNvSpPr>
            <a:spLocks noGrp="1"/>
          </p:cNvSpPr>
          <p:nvPr>
            <p:ph type="sldNum" sz="quarter" idx="5"/>
          </p:nvPr>
        </p:nvSpPr>
        <p:spPr/>
        <p:txBody>
          <a:bodyPr/>
          <a:lstStyle/>
          <a:p>
            <a:fld id="{817C7721-B3EF-4204-A06C-703815509580}" type="slidenum">
              <a:rPr lang="en-US" smtClean="0"/>
              <a:pPr/>
              <a:t>13</a:t>
            </a:fld>
            <a:endParaRPr lang="en-US"/>
          </a:p>
        </p:txBody>
      </p:sp>
    </p:spTree>
    <p:extLst>
      <p:ext uri="{BB962C8B-B14F-4D97-AF65-F5344CB8AC3E}">
        <p14:creationId xmlns:p14="http://schemas.microsoft.com/office/powerpoint/2010/main" val="24498173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7C7721-B3EF-4204-A06C-703815509580}" type="slidenum">
              <a:rPr lang="en-US" smtClean="0"/>
              <a:pPr/>
              <a:t>14</a:t>
            </a:fld>
            <a:endParaRPr lang="en-US"/>
          </a:p>
        </p:txBody>
      </p:sp>
    </p:spTree>
    <p:extLst>
      <p:ext uri="{BB962C8B-B14F-4D97-AF65-F5344CB8AC3E}">
        <p14:creationId xmlns:p14="http://schemas.microsoft.com/office/powerpoint/2010/main" val="29447292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viscosity decreases with mix</a:t>
            </a:r>
            <a:r>
              <a:rPr lang="en-US" baseline="0" dirty="0"/>
              <a:t> ions although ionic conductivity increases with mixed ions</a:t>
            </a:r>
            <a:endParaRPr lang="en-US" dirty="0"/>
          </a:p>
        </p:txBody>
      </p:sp>
      <p:sp>
        <p:nvSpPr>
          <p:cNvPr id="4" name="Slide Number Placeholder 3"/>
          <p:cNvSpPr>
            <a:spLocks noGrp="1"/>
          </p:cNvSpPr>
          <p:nvPr>
            <p:ph type="sldNum" sz="quarter" idx="10"/>
          </p:nvPr>
        </p:nvSpPr>
        <p:spPr/>
        <p:txBody>
          <a:bodyPr/>
          <a:lstStyle/>
          <a:p>
            <a:fld id="{817C7721-B3EF-4204-A06C-703815509580}" type="slidenum">
              <a:rPr lang="en-US" smtClean="0"/>
              <a:pPr/>
              <a:t>16</a:t>
            </a:fld>
            <a:endParaRPr lang="en-US"/>
          </a:p>
        </p:txBody>
      </p:sp>
    </p:spTree>
    <p:extLst>
      <p:ext uri="{BB962C8B-B14F-4D97-AF65-F5344CB8AC3E}">
        <p14:creationId xmlns:p14="http://schemas.microsoft.com/office/powerpoint/2010/main" val="14313451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7C7721-B3EF-4204-A06C-703815509580}" type="slidenum">
              <a:rPr lang="en-US" smtClean="0"/>
              <a:pPr/>
              <a:t>18</a:t>
            </a:fld>
            <a:endParaRPr lang="en-US"/>
          </a:p>
        </p:txBody>
      </p:sp>
    </p:spTree>
    <p:extLst>
      <p:ext uri="{BB962C8B-B14F-4D97-AF65-F5344CB8AC3E}">
        <p14:creationId xmlns:p14="http://schemas.microsoft.com/office/powerpoint/2010/main" val="41803905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limiting stress corresponds to the cohesive strength of glass</a:t>
            </a:r>
            <a:endParaRPr lang="en-US" dirty="0"/>
          </a:p>
        </p:txBody>
      </p:sp>
      <p:sp>
        <p:nvSpPr>
          <p:cNvPr id="4" name="Slide Number Placeholder 3"/>
          <p:cNvSpPr>
            <a:spLocks noGrp="1"/>
          </p:cNvSpPr>
          <p:nvPr>
            <p:ph type="sldNum" sz="quarter" idx="10"/>
          </p:nvPr>
        </p:nvSpPr>
        <p:spPr/>
        <p:txBody>
          <a:bodyPr/>
          <a:lstStyle/>
          <a:p>
            <a:fld id="{817C7721-B3EF-4204-A06C-703815509580}" type="slidenum">
              <a:rPr lang="en-US" smtClean="0"/>
              <a:pPr/>
              <a:t>22</a:t>
            </a:fld>
            <a:endParaRPr lang="en-US"/>
          </a:p>
        </p:txBody>
      </p:sp>
    </p:spTree>
    <p:extLst>
      <p:ext uri="{BB962C8B-B14F-4D97-AF65-F5344CB8AC3E}">
        <p14:creationId xmlns:p14="http://schemas.microsoft.com/office/powerpoint/2010/main" val="2131917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7C7721-B3EF-4204-A06C-703815509580}" type="slidenum">
              <a:rPr lang="en-US" smtClean="0"/>
              <a:pPr/>
              <a:t>23</a:t>
            </a:fld>
            <a:endParaRPr lang="en-US"/>
          </a:p>
        </p:txBody>
      </p:sp>
    </p:spTree>
    <p:extLst>
      <p:ext uri="{BB962C8B-B14F-4D97-AF65-F5344CB8AC3E}">
        <p14:creationId xmlns:p14="http://schemas.microsoft.com/office/powerpoint/2010/main" val="14802703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7C7721-B3EF-4204-A06C-703815509580}" type="slidenum">
              <a:rPr lang="en-US" smtClean="0"/>
              <a:pPr/>
              <a:t>26</a:t>
            </a:fld>
            <a:endParaRPr lang="en-US"/>
          </a:p>
        </p:txBody>
      </p:sp>
    </p:spTree>
    <p:extLst>
      <p:ext uri="{BB962C8B-B14F-4D97-AF65-F5344CB8AC3E}">
        <p14:creationId xmlns:p14="http://schemas.microsoft.com/office/powerpoint/2010/main" val="1143168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question is asking about the rheological</a:t>
            </a:r>
            <a:r>
              <a:rPr lang="en-US" baseline="0" dirty="0"/>
              <a:t> properties of glass – glasses are thermodynamically different from glass forming liquids as can be seen from the H-T diagram and the potential energy landscape.</a:t>
            </a:r>
            <a:endParaRPr lang="en-US" dirty="0"/>
          </a:p>
        </p:txBody>
      </p:sp>
      <p:sp>
        <p:nvSpPr>
          <p:cNvPr id="4" name="Slide Number Placeholder 3"/>
          <p:cNvSpPr>
            <a:spLocks noGrp="1"/>
          </p:cNvSpPr>
          <p:nvPr>
            <p:ph type="sldNum" sz="quarter" idx="10"/>
          </p:nvPr>
        </p:nvSpPr>
        <p:spPr/>
        <p:txBody>
          <a:bodyPr/>
          <a:lstStyle/>
          <a:p>
            <a:fld id="{817C7721-B3EF-4204-A06C-703815509580}" type="slidenum">
              <a:rPr lang="en-US" smtClean="0"/>
              <a:pPr/>
              <a:t>4</a:t>
            </a:fld>
            <a:endParaRPr lang="en-US"/>
          </a:p>
        </p:txBody>
      </p:sp>
    </p:spTree>
    <p:extLst>
      <p:ext uri="{BB962C8B-B14F-4D97-AF65-F5344CB8AC3E}">
        <p14:creationId xmlns:p14="http://schemas.microsoft.com/office/powerpoint/2010/main" val="3553740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Mathematically similar forms of shear deformation in elastic solid</a:t>
            </a:r>
            <a:r>
              <a:rPr lang="en-US" baseline="0" dirty="0"/>
              <a:t> and viscous liquid lead to “viscosity-elasticity analogy”, a useful method for solving viscous flow or shear deformation problems.</a:t>
            </a:r>
            <a:endParaRPr lang="en-US" dirty="0"/>
          </a:p>
        </p:txBody>
      </p:sp>
      <p:sp>
        <p:nvSpPr>
          <p:cNvPr id="4" name="Slide Number Placeholder 3"/>
          <p:cNvSpPr>
            <a:spLocks noGrp="1"/>
          </p:cNvSpPr>
          <p:nvPr>
            <p:ph type="sldNum" sz="quarter" idx="10"/>
          </p:nvPr>
        </p:nvSpPr>
        <p:spPr/>
        <p:txBody>
          <a:bodyPr/>
          <a:lstStyle/>
          <a:p>
            <a:fld id="{817C7721-B3EF-4204-A06C-703815509580}" type="slidenum">
              <a:rPr lang="en-US" smtClean="0"/>
              <a:pPr/>
              <a:t>5</a:t>
            </a:fld>
            <a:endParaRPr lang="en-US"/>
          </a:p>
        </p:txBody>
      </p:sp>
    </p:spTree>
    <p:extLst>
      <p:ext uri="{BB962C8B-B14F-4D97-AF65-F5344CB8AC3E}">
        <p14:creationId xmlns:p14="http://schemas.microsoft.com/office/powerpoint/2010/main" val="434057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t>
            </a:r>
            <a:r>
              <a:rPr lang="en-US" dirty="0" err="1"/>
              <a:t>Pa·s</a:t>
            </a:r>
            <a:r>
              <a:rPr lang="en-US" dirty="0"/>
              <a:t> = 10 P (Poise) = 1,000 </a:t>
            </a:r>
            <a:r>
              <a:rPr lang="en-US" dirty="0" err="1"/>
              <a:t>cP</a:t>
            </a:r>
            <a:endParaRPr lang="en-US" dirty="0"/>
          </a:p>
        </p:txBody>
      </p:sp>
      <p:sp>
        <p:nvSpPr>
          <p:cNvPr id="4" name="Slide Number Placeholder 3"/>
          <p:cNvSpPr>
            <a:spLocks noGrp="1"/>
          </p:cNvSpPr>
          <p:nvPr>
            <p:ph type="sldNum" sz="quarter" idx="10"/>
          </p:nvPr>
        </p:nvSpPr>
        <p:spPr/>
        <p:txBody>
          <a:bodyPr/>
          <a:lstStyle/>
          <a:p>
            <a:fld id="{817C7721-B3EF-4204-A06C-703815509580}" type="slidenum">
              <a:rPr lang="en-US" smtClean="0"/>
              <a:pPr/>
              <a:t>6</a:t>
            </a:fld>
            <a:endParaRPr lang="en-US"/>
          </a:p>
        </p:txBody>
      </p:sp>
    </p:spTree>
    <p:extLst>
      <p:ext uri="{BB962C8B-B14F-4D97-AF65-F5344CB8AC3E}">
        <p14:creationId xmlns:p14="http://schemas.microsoft.com/office/powerpoint/2010/main" val="2952265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7C7721-B3EF-4204-A06C-703815509580}" type="slidenum">
              <a:rPr lang="en-US" smtClean="0"/>
              <a:pPr/>
              <a:t>7</a:t>
            </a:fld>
            <a:endParaRPr lang="en-US"/>
          </a:p>
        </p:txBody>
      </p:sp>
    </p:spTree>
    <p:extLst>
      <p:ext uri="{BB962C8B-B14F-4D97-AF65-F5344CB8AC3E}">
        <p14:creationId xmlns:p14="http://schemas.microsoft.com/office/powerpoint/2010/main" val="28953109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does the Angell plot converge at high temperatures (at least for metals): https://www.osti.gov/scitech/servlets/purl/1185365; also see: Phys. Rev. B 83, 212202 (2011).</a:t>
            </a:r>
          </a:p>
        </p:txBody>
      </p:sp>
      <p:sp>
        <p:nvSpPr>
          <p:cNvPr id="4" name="Slide Number Placeholder 3"/>
          <p:cNvSpPr>
            <a:spLocks noGrp="1"/>
          </p:cNvSpPr>
          <p:nvPr>
            <p:ph type="sldNum" sz="quarter" idx="10"/>
          </p:nvPr>
        </p:nvSpPr>
        <p:spPr/>
        <p:txBody>
          <a:bodyPr/>
          <a:lstStyle/>
          <a:p>
            <a:fld id="{817C7721-B3EF-4204-A06C-703815509580}" type="slidenum">
              <a:rPr lang="en-US" smtClean="0"/>
              <a:pPr/>
              <a:t>9</a:t>
            </a:fld>
            <a:endParaRPr lang="en-US"/>
          </a:p>
        </p:txBody>
      </p:sp>
    </p:spTree>
    <p:extLst>
      <p:ext uri="{BB962C8B-B14F-4D97-AF65-F5344CB8AC3E}">
        <p14:creationId xmlns:p14="http://schemas.microsoft.com/office/powerpoint/2010/main" val="26113898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VFT/WLF equation is a consequence of time-temperature superposition</a:t>
            </a:r>
          </a:p>
          <a:p>
            <a:r>
              <a:rPr lang="en-US" baseline="0" dirty="0"/>
              <a:t>In an ionic glass or a molecular glass, the structure tends to collapse as soon as we pass above </a:t>
            </a:r>
            <a:r>
              <a:rPr lang="en-US" baseline="0" dirty="0" err="1"/>
              <a:t>Tg</a:t>
            </a:r>
            <a:r>
              <a:rPr lang="en-US" baseline="0" dirty="0"/>
              <a:t>.</a:t>
            </a:r>
            <a:endParaRPr lang="en-US" dirty="0"/>
          </a:p>
        </p:txBody>
      </p:sp>
      <p:sp>
        <p:nvSpPr>
          <p:cNvPr id="4" name="Slide Number Placeholder 3"/>
          <p:cNvSpPr>
            <a:spLocks noGrp="1"/>
          </p:cNvSpPr>
          <p:nvPr>
            <p:ph type="sldNum" sz="quarter" idx="10"/>
          </p:nvPr>
        </p:nvSpPr>
        <p:spPr/>
        <p:txBody>
          <a:bodyPr/>
          <a:lstStyle/>
          <a:p>
            <a:fld id="{817C7721-B3EF-4204-A06C-703815509580}" type="slidenum">
              <a:rPr lang="en-US" smtClean="0"/>
              <a:pPr/>
              <a:t>10</a:t>
            </a:fld>
            <a:endParaRPr lang="en-US"/>
          </a:p>
        </p:txBody>
      </p:sp>
    </p:spTree>
    <p:extLst>
      <p:ext uri="{BB962C8B-B14F-4D97-AF65-F5344CB8AC3E}">
        <p14:creationId xmlns:p14="http://schemas.microsoft.com/office/powerpoint/2010/main" val="5059760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7C7721-B3EF-4204-A06C-703815509580}" type="slidenum">
              <a:rPr lang="en-US" smtClean="0"/>
              <a:pPr/>
              <a:t>11</a:t>
            </a:fld>
            <a:endParaRPr lang="en-US"/>
          </a:p>
        </p:txBody>
      </p:sp>
    </p:spTree>
    <p:extLst>
      <p:ext uri="{BB962C8B-B14F-4D97-AF65-F5344CB8AC3E}">
        <p14:creationId xmlns:p14="http://schemas.microsoft.com/office/powerpoint/2010/main" val="1503955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7C7721-B3EF-4204-A06C-703815509580}" type="slidenum">
              <a:rPr lang="en-US" smtClean="0"/>
              <a:pPr/>
              <a:t>12</a:t>
            </a:fld>
            <a:endParaRPr lang="en-US"/>
          </a:p>
        </p:txBody>
      </p:sp>
    </p:spTree>
    <p:extLst>
      <p:ext uri="{BB962C8B-B14F-4D97-AF65-F5344CB8AC3E}">
        <p14:creationId xmlns:p14="http://schemas.microsoft.com/office/powerpoint/2010/main" val="33665418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cstate="print"/>
          <a:srcRect/>
          <a:stretch>
            <a:fillRect/>
          </a:stretch>
        </p:blipFill>
        <p:spPr bwMode="auto">
          <a:xfrm>
            <a:off x="0" y="0"/>
            <a:ext cx="9144000" cy="6861634"/>
          </a:xfrm>
          <a:prstGeom prst="rect">
            <a:avLst/>
          </a:prstGeom>
          <a:noFill/>
          <a:ln w="9525">
            <a:noFill/>
            <a:miter lim="800000"/>
            <a:headEnd/>
            <a:tailEnd/>
          </a:ln>
        </p:spPr>
      </p:pic>
      <p:sp>
        <p:nvSpPr>
          <p:cNvPr id="8208" name="Rectangle 16"/>
          <p:cNvSpPr>
            <a:spLocks noGrp="1" noChangeArrowheads="1"/>
          </p:cNvSpPr>
          <p:nvPr>
            <p:ph type="dt" sz="half" idx="2"/>
          </p:nvPr>
        </p:nvSpPr>
        <p:spPr>
          <a:xfrm>
            <a:off x="457200" y="6248400"/>
            <a:ext cx="2133600" cy="457200"/>
          </a:xfrm>
        </p:spPr>
        <p:txBody>
          <a:bodyPr/>
          <a:lstStyle>
            <a:lvl1pPr>
              <a:defRPr/>
            </a:lvl1pPr>
          </a:lstStyle>
          <a:p>
            <a:fld id="{0DC97444-36DD-4F77-9CC1-3B8A9F3543BF}" type="datetime1">
              <a:rPr lang="en-US" smtClean="0"/>
              <a:t>2/9/2024</a:t>
            </a:fld>
            <a:endParaRPr lang="en-US"/>
          </a:p>
        </p:txBody>
      </p:sp>
      <p:sp>
        <p:nvSpPr>
          <p:cNvPr id="8209" name="Rectangle 17"/>
          <p:cNvSpPr>
            <a:spLocks noGrp="1" noChangeArrowheads="1"/>
          </p:cNvSpPr>
          <p:nvPr>
            <p:ph type="ftr" sz="quarter" idx="3"/>
          </p:nvPr>
        </p:nvSpPr>
        <p:spPr/>
        <p:txBody>
          <a:bodyPr/>
          <a:lstStyle>
            <a:lvl1pPr>
              <a:defRPr/>
            </a:lvl1pPr>
          </a:lstStyle>
          <a:p>
            <a:endParaRPr lang="en-US"/>
          </a:p>
        </p:txBody>
      </p:sp>
      <p:sp>
        <p:nvSpPr>
          <p:cNvPr id="8210" name="Rectangle 18"/>
          <p:cNvSpPr>
            <a:spLocks noGrp="1" noChangeArrowheads="1"/>
          </p:cNvSpPr>
          <p:nvPr>
            <p:ph type="sldNum" sz="quarter" idx="4"/>
          </p:nvPr>
        </p:nvSpPr>
        <p:spPr/>
        <p:txBody>
          <a:bodyPr/>
          <a:lstStyle>
            <a:lvl1pPr>
              <a:defRPr/>
            </a:lvl1pPr>
          </a:lstStyle>
          <a:p>
            <a:fld id="{B6F15528-21DE-4FAA-801E-634DDDAF4B2B}" type="slidenum">
              <a:rPr lang="en-US" smtClean="0"/>
              <a:pPr/>
              <a:t>‹#›</a:t>
            </a:fld>
            <a:endParaRPr lang="en-US"/>
          </a:p>
        </p:txBody>
      </p:sp>
      <p:sp>
        <p:nvSpPr>
          <p:cNvPr id="8211" name="Rectangle 19"/>
          <p:cNvSpPr>
            <a:spLocks noGrp="1" noChangeArrowheads="1"/>
          </p:cNvSpPr>
          <p:nvPr>
            <p:ph type="ctrTitle"/>
          </p:nvPr>
        </p:nvSpPr>
        <p:spPr>
          <a:xfrm>
            <a:off x="2971800" y="1828800"/>
            <a:ext cx="6019800" cy="2209800"/>
          </a:xfrm>
        </p:spPr>
        <p:txBody>
          <a:bodyPr/>
          <a:lstStyle>
            <a:lvl1pPr>
              <a:defRPr sz="5000">
                <a:solidFill>
                  <a:srgbClr val="FFFFFF"/>
                </a:solidFill>
              </a:defRPr>
            </a:lvl1pPr>
          </a:lstStyle>
          <a:p>
            <a:r>
              <a:rPr lang="en-US"/>
              <a:t>Click to edit Master title style</a:t>
            </a:r>
          </a:p>
        </p:txBody>
      </p:sp>
      <p:sp>
        <p:nvSpPr>
          <p:cNvPr id="8212" name="Rectangle 20"/>
          <p:cNvSpPr>
            <a:spLocks noGrp="1" noChangeArrowheads="1"/>
          </p:cNvSpPr>
          <p:nvPr>
            <p:ph type="subTitle" idx="1"/>
          </p:nvPr>
        </p:nvSpPr>
        <p:spPr>
          <a:xfrm>
            <a:off x="2971800" y="4267200"/>
            <a:ext cx="6019800" cy="1752600"/>
          </a:xfrm>
        </p:spPr>
        <p:txBody>
          <a:bodyPr/>
          <a:lstStyle>
            <a:lvl1pPr marL="0" indent="0">
              <a:buFont typeface="Wingdings" pitchFamily="2" charset="2"/>
              <a:buNone/>
              <a:defRPr sz="3400"/>
            </a:lvl1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B6F15528-21DE-4FAA-801E-634DDDAF4B2B}" type="slidenum">
              <a:rPr lang="en-US" smtClean="0"/>
              <a:pPr/>
              <a:t>‹#›</a:t>
            </a:fld>
            <a:endParaRPr lang="en-US"/>
          </a:p>
        </p:txBody>
      </p:sp>
      <p:sp>
        <p:nvSpPr>
          <p:cNvPr id="6" name="Date Placeholder 5"/>
          <p:cNvSpPr>
            <a:spLocks noGrp="1"/>
          </p:cNvSpPr>
          <p:nvPr>
            <p:ph type="dt" sz="half" idx="12"/>
          </p:nvPr>
        </p:nvSpPr>
        <p:spPr/>
        <p:txBody>
          <a:bodyPr/>
          <a:lstStyle>
            <a:lvl1pPr>
              <a:defRPr/>
            </a:lvl1pPr>
          </a:lstStyle>
          <a:p>
            <a:fld id="{81D185B7-EB71-4F97-A003-59E2CB31AA2A}" type="datetime1">
              <a:rPr lang="en-US" smtClean="0"/>
              <a:t>2/9/2024</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0"/>
            <a:ext cx="20574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457200"/>
            <a:ext cx="60198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B6F15528-21DE-4FAA-801E-634DDDAF4B2B}" type="slidenum">
              <a:rPr lang="en-US" smtClean="0"/>
              <a:pPr/>
              <a:t>‹#›</a:t>
            </a:fld>
            <a:endParaRPr lang="en-US"/>
          </a:p>
        </p:txBody>
      </p:sp>
      <p:sp>
        <p:nvSpPr>
          <p:cNvPr id="6" name="Date Placeholder 5"/>
          <p:cNvSpPr>
            <a:spLocks noGrp="1"/>
          </p:cNvSpPr>
          <p:nvPr>
            <p:ph type="dt" sz="half" idx="12"/>
          </p:nvPr>
        </p:nvSpPr>
        <p:spPr/>
        <p:txBody>
          <a:bodyPr/>
          <a:lstStyle>
            <a:lvl1pPr>
              <a:defRPr/>
            </a:lvl1pPr>
          </a:lstStyle>
          <a:p>
            <a:fld id="{35501C90-A4AF-4B0E-B9E6-2F1366B1D3D0}" type="datetime1">
              <a:rPr lang="en-US" smtClean="0"/>
              <a:t>2/9/2024</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077200" cy="1066800"/>
          </a:xfrm>
        </p:spPr>
        <p:txBody>
          <a:bodyPr/>
          <a:lstStyle/>
          <a:p>
            <a:r>
              <a:rPr lang="en-US"/>
              <a:t>Click to edit Master title style</a:t>
            </a:r>
          </a:p>
        </p:txBody>
      </p:sp>
      <p:sp>
        <p:nvSpPr>
          <p:cNvPr id="3" name="Content Placeholder 2"/>
          <p:cNvSpPr>
            <a:spLocks noGrp="1"/>
          </p:cNvSpPr>
          <p:nvPr>
            <p:ph idx="1"/>
          </p:nvPr>
        </p:nvSpPr>
        <p:spPr>
          <a:xfrm>
            <a:off x="457200" y="1554096"/>
            <a:ext cx="8077200" cy="4541904"/>
          </a:xfrm>
        </p:spPr>
        <p:txBody>
          <a:bodyPr/>
          <a:lstStyle>
            <a:lvl1pPr>
              <a:spcBef>
                <a:spcPts val="800"/>
              </a:spcBef>
              <a:buClr>
                <a:schemeClr val="tx2"/>
              </a:buClr>
              <a:defRPr/>
            </a:lvl1pPr>
            <a:lvl2pPr>
              <a:spcBef>
                <a:spcPts val="800"/>
              </a:spcBef>
              <a:defRPr/>
            </a:lvl2pPr>
            <a:lvl3pPr>
              <a:spcBef>
                <a:spcPts val="800"/>
              </a:spcBef>
              <a:defRPr/>
            </a:lvl3pPr>
            <a:lvl4pPr>
              <a:spcBef>
                <a:spcPts val="800"/>
              </a:spcBef>
              <a:defRPr/>
            </a:lvl4pPr>
            <a:lvl5pPr>
              <a:spcBef>
                <a:spcPts val="8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p:cNvSpPr>
            <a:spLocks noGrp="1"/>
          </p:cNvSpPr>
          <p:nvPr>
            <p:ph type="ftr" sz="quarter"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B6F15528-21DE-4FAA-801E-634DDDAF4B2B}" type="slidenum">
              <a:rPr lang="en-US" smtClean="0"/>
              <a:pPr/>
              <a:t>‹#›</a:t>
            </a:fld>
            <a:endParaRPr lang="en-US"/>
          </a:p>
        </p:txBody>
      </p:sp>
      <p:sp>
        <p:nvSpPr>
          <p:cNvPr id="6" name="Date Placeholder 5"/>
          <p:cNvSpPr>
            <a:spLocks noGrp="1"/>
          </p:cNvSpPr>
          <p:nvPr>
            <p:ph type="dt" sz="half" idx="12"/>
          </p:nvPr>
        </p:nvSpPr>
        <p:spPr/>
        <p:txBody>
          <a:bodyPr/>
          <a:lstStyle>
            <a:lvl1pPr>
              <a:defRPr/>
            </a:lvl1pPr>
          </a:lstStyle>
          <a:p>
            <a:fld id="{BE679F90-0D1D-42AA-AD26-C6F991D46909}" type="datetime1">
              <a:rPr lang="en-US" smtClean="0"/>
              <a:t>2/9/2024</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Footer Placeholder 3"/>
          <p:cNvSpPr>
            <a:spLocks noGrp="1"/>
          </p:cNvSpPr>
          <p:nvPr>
            <p:ph type="ftr" sz="quarter"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B6F15528-21DE-4FAA-801E-634DDDAF4B2B}" type="slidenum">
              <a:rPr lang="en-US" smtClean="0"/>
              <a:pPr/>
              <a:t>‹#›</a:t>
            </a:fld>
            <a:endParaRPr lang="en-US"/>
          </a:p>
        </p:txBody>
      </p:sp>
      <p:sp>
        <p:nvSpPr>
          <p:cNvPr id="6" name="Date Placeholder 5"/>
          <p:cNvSpPr>
            <a:spLocks noGrp="1"/>
          </p:cNvSpPr>
          <p:nvPr>
            <p:ph type="dt" sz="half" idx="12"/>
          </p:nvPr>
        </p:nvSpPr>
        <p:spPr/>
        <p:txBody>
          <a:bodyPr/>
          <a:lstStyle>
            <a:lvl1pPr>
              <a:defRPr/>
            </a:lvl1pPr>
          </a:lstStyle>
          <a:p>
            <a:fld id="{EAC90C95-CA6F-42CA-A6F6-586BF3DFFB69}" type="datetime1">
              <a:rPr lang="en-US" smtClean="0"/>
              <a:t>2/9/2024</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24000"/>
            <a:ext cx="4038600" cy="4648200"/>
          </a:xfrm>
        </p:spPr>
        <p:txBody>
          <a:bodyPr/>
          <a:lstStyle>
            <a:lvl1pPr>
              <a:buClr>
                <a:srgbClr val="0000FF"/>
              </a:buCl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523999"/>
            <a:ext cx="4038600" cy="4648201"/>
          </a:xfrm>
        </p:spPr>
        <p:txBody>
          <a:bodyPr/>
          <a:lstStyle>
            <a:lvl1pPr>
              <a:buClr>
                <a:srgbClr val="0000FF"/>
              </a:buCl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B6F15528-21DE-4FAA-801E-634DDDAF4B2B}" type="slidenum">
              <a:rPr lang="en-US" smtClean="0"/>
              <a:pPr/>
              <a:t>‹#›</a:t>
            </a:fld>
            <a:endParaRPr lang="en-US"/>
          </a:p>
        </p:txBody>
      </p:sp>
      <p:sp>
        <p:nvSpPr>
          <p:cNvPr id="7" name="Date Placeholder 6"/>
          <p:cNvSpPr>
            <a:spLocks noGrp="1"/>
          </p:cNvSpPr>
          <p:nvPr>
            <p:ph type="dt" sz="half" idx="12"/>
          </p:nvPr>
        </p:nvSpPr>
        <p:spPr/>
        <p:txBody>
          <a:bodyPr/>
          <a:lstStyle>
            <a:lvl1pPr>
              <a:defRPr/>
            </a:lvl1pPr>
          </a:lstStyle>
          <a:p>
            <a:fld id="{461528A2-1638-4723-99C0-765CAF4CB3C9}" type="datetime1">
              <a:rPr lang="en-US" smtClean="0"/>
              <a:t>2/9/2024</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lvl1pPr>
              <a:defRPr/>
            </a:lvl1pPr>
          </a:lstStyle>
          <a:p>
            <a:endParaRPr lang="en-US"/>
          </a:p>
        </p:txBody>
      </p:sp>
      <p:sp>
        <p:nvSpPr>
          <p:cNvPr id="8" name="Slide Number Placeholder 7"/>
          <p:cNvSpPr>
            <a:spLocks noGrp="1"/>
          </p:cNvSpPr>
          <p:nvPr>
            <p:ph type="sldNum" sz="quarter" idx="11"/>
          </p:nvPr>
        </p:nvSpPr>
        <p:spPr/>
        <p:txBody>
          <a:bodyPr/>
          <a:lstStyle>
            <a:lvl1pPr>
              <a:defRPr/>
            </a:lvl1pPr>
          </a:lstStyle>
          <a:p>
            <a:fld id="{B6F15528-21DE-4FAA-801E-634DDDAF4B2B}" type="slidenum">
              <a:rPr lang="en-US" smtClean="0"/>
              <a:pPr/>
              <a:t>‹#›</a:t>
            </a:fld>
            <a:endParaRPr lang="en-US"/>
          </a:p>
        </p:txBody>
      </p:sp>
      <p:sp>
        <p:nvSpPr>
          <p:cNvPr id="9" name="Date Placeholder 8"/>
          <p:cNvSpPr>
            <a:spLocks noGrp="1"/>
          </p:cNvSpPr>
          <p:nvPr>
            <p:ph type="dt" sz="half" idx="12"/>
          </p:nvPr>
        </p:nvSpPr>
        <p:spPr/>
        <p:txBody>
          <a:bodyPr/>
          <a:lstStyle>
            <a:lvl1pPr>
              <a:defRPr/>
            </a:lvl1pPr>
          </a:lstStyle>
          <a:p>
            <a:fld id="{78D92AE6-D96C-4862-9F98-E97CAF024A79}" type="datetime1">
              <a:rPr lang="en-US" smtClean="0"/>
              <a:t>2/9/2024</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a:defRPr/>
            </a:lvl1pPr>
          </a:lstStyle>
          <a:p>
            <a:endParaRPr lang="en-US"/>
          </a:p>
        </p:txBody>
      </p:sp>
      <p:sp>
        <p:nvSpPr>
          <p:cNvPr id="4" name="Slide Number Placeholder 3"/>
          <p:cNvSpPr>
            <a:spLocks noGrp="1"/>
          </p:cNvSpPr>
          <p:nvPr>
            <p:ph type="sldNum" sz="quarter" idx="11"/>
          </p:nvPr>
        </p:nvSpPr>
        <p:spPr/>
        <p:txBody>
          <a:bodyPr/>
          <a:lstStyle>
            <a:lvl1pPr>
              <a:defRPr/>
            </a:lvl1pPr>
          </a:lstStyle>
          <a:p>
            <a:fld id="{B6F15528-21DE-4FAA-801E-634DDDAF4B2B}" type="slidenum">
              <a:rPr lang="en-US" smtClean="0"/>
              <a:pPr/>
              <a:t>‹#›</a:t>
            </a:fld>
            <a:endParaRPr lang="en-US"/>
          </a:p>
        </p:txBody>
      </p:sp>
      <p:sp>
        <p:nvSpPr>
          <p:cNvPr id="5" name="Date Placeholder 4"/>
          <p:cNvSpPr>
            <a:spLocks noGrp="1"/>
          </p:cNvSpPr>
          <p:nvPr>
            <p:ph type="dt" sz="half" idx="12"/>
          </p:nvPr>
        </p:nvSpPr>
        <p:spPr/>
        <p:txBody>
          <a:bodyPr/>
          <a:lstStyle>
            <a:lvl1pPr>
              <a:defRPr/>
            </a:lvl1pPr>
          </a:lstStyle>
          <a:p>
            <a:fld id="{7DA729E6-FDEE-4B33-9BD0-0CADA31DE121}" type="datetime1">
              <a:rPr lang="en-US" smtClean="0"/>
              <a:t>2/9/2024</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a:p>
        </p:txBody>
      </p:sp>
      <p:sp>
        <p:nvSpPr>
          <p:cNvPr id="3" name="Slide Number Placeholder 2"/>
          <p:cNvSpPr>
            <a:spLocks noGrp="1"/>
          </p:cNvSpPr>
          <p:nvPr>
            <p:ph type="sldNum" sz="quarter" idx="11"/>
          </p:nvPr>
        </p:nvSpPr>
        <p:spPr/>
        <p:txBody>
          <a:bodyPr/>
          <a:lstStyle>
            <a:lvl1pPr>
              <a:defRPr/>
            </a:lvl1pPr>
          </a:lstStyle>
          <a:p>
            <a:fld id="{B6F15528-21DE-4FAA-801E-634DDDAF4B2B}" type="slidenum">
              <a:rPr lang="en-US" smtClean="0"/>
              <a:pPr/>
              <a:t>‹#›</a:t>
            </a:fld>
            <a:endParaRPr lang="en-US"/>
          </a:p>
        </p:txBody>
      </p:sp>
      <p:sp>
        <p:nvSpPr>
          <p:cNvPr id="4" name="Date Placeholder 3"/>
          <p:cNvSpPr>
            <a:spLocks noGrp="1"/>
          </p:cNvSpPr>
          <p:nvPr>
            <p:ph type="dt" sz="half" idx="12"/>
          </p:nvPr>
        </p:nvSpPr>
        <p:spPr/>
        <p:txBody>
          <a:bodyPr/>
          <a:lstStyle>
            <a:lvl1pPr>
              <a:defRPr/>
            </a:lvl1pPr>
          </a:lstStyle>
          <a:p>
            <a:fld id="{16277300-78A2-446A-A1CF-F7D05731BFA9}" type="datetime1">
              <a:rPr lang="en-US" smtClean="0"/>
              <a:t>2/9/2024</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B6F15528-21DE-4FAA-801E-634DDDAF4B2B}" type="slidenum">
              <a:rPr lang="en-US" smtClean="0"/>
              <a:pPr/>
              <a:t>‹#›</a:t>
            </a:fld>
            <a:endParaRPr lang="en-US"/>
          </a:p>
        </p:txBody>
      </p:sp>
      <p:sp>
        <p:nvSpPr>
          <p:cNvPr id="7" name="Date Placeholder 6"/>
          <p:cNvSpPr>
            <a:spLocks noGrp="1"/>
          </p:cNvSpPr>
          <p:nvPr>
            <p:ph type="dt" sz="half" idx="12"/>
          </p:nvPr>
        </p:nvSpPr>
        <p:spPr/>
        <p:txBody>
          <a:bodyPr/>
          <a:lstStyle>
            <a:lvl1pPr>
              <a:defRPr/>
            </a:lvl1pPr>
          </a:lstStyle>
          <a:p>
            <a:fld id="{358AAFE3-7093-4CC9-91C5-FCD7849FEC6F}" type="datetime1">
              <a:rPr lang="en-US" smtClean="0"/>
              <a:t>2/9/2024</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B6F15528-21DE-4FAA-801E-634DDDAF4B2B}" type="slidenum">
              <a:rPr lang="en-US" smtClean="0"/>
              <a:pPr/>
              <a:t>‹#›</a:t>
            </a:fld>
            <a:endParaRPr lang="en-US"/>
          </a:p>
        </p:txBody>
      </p:sp>
      <p:sp>
        <p:nvSpPr>
          <p:cNvPr id="7" name="Date Placeholder 6"/>
          <p:cNvSpPr>
            <a:spLocks noGrp="1"/>
          </p:cNvSpPr>
          <p:nvPr>
            <p:ph type="dt" sz="half" idx="12"/>
          </p:nvPr>
        </p:nvSpPr>
        <p:spPr/>
        <p:txBody>
          <a:bodyPr/>
          <a:lstStyle>
            <a:lvl1pPr>
              <a:defRPr/>
            </a:lvl1pPr>
          </a:lstStyle>
          <a:p>
            <a:fld id="{331C7BED-5789-48B8-BD88-F89BA7423FFC}" type="datetime1">
              <a:rPr lang="en-US" smtClean="0"/>
              <a:t>2/9/2024</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16" descr="Untitled.png"/>
          <p:cNvPicPr>
            <a:picLocks noChangeAspect="1"/>
          </p:cNvPicPr>
          <p:nvPr userDrawn="1"/>
        </p:nvPicPr>
        <p:blipFill>
          <a:blip r:embed="rId13" cstate="print"/>
          <a:stretch>
            <a:fillRect/>
          </a:stretch>
        </p:blipFill>
        <p:spPr>
          <a:xfrm>
            <a:off x="-8843" y="0"/>
            <a:ext cx="9152843" cy="6858000"/>
          </a:xfrm>
          <a:prstGeom prst="rect">
            <a:avLst/>
          </a:prstGeom>
        </p:spPr>
      </p:pic>
      <p:sp>
        <p:nvSpPr>
          <p:cNvPr id="7170" name="Rectangle 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vl1pPr>
          </a:lstStyle>
          <a:p>
            <a:endParaRPr lang="en-US"/>
          </a:p>
        </p:txBody>
      </p:sp>
      <p:sp>
        <p:nvSpPr>
          <p:cNvPr id="7171" name="Rectangle 3"/>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Black" pitchFamily="34" charset="0"/>
              </a:defRPr>
            </a:lvl1pPr>
          </a:lstStyle>
          <a:p>
            <a:fld id="{B6F15528-21DE-4FAA-801E-634DDDAF4B2B}" type="slidenum">
              <a:rPr lang="en-US" smtClean="0"/>
              <a:pPr/>
              <a:t>‹#›</a:t>
            </a:fld>
            <a:endParaRPr lang="en-US"/>
          </a:p>
        </p:txBody>
      </p:sp>
      <p:sp>
        <p:nvSpPr>
          <p:cNvPr id="7182" name="Rectangle 14"/>
          <p:cNvSpPr>
            <a:spLocks noGrp="1" noChangeArrowheads="1"/>
          </p:cNvSpPr>
          <p:nvPr>
            <p:ph type="title"/>
          </p:nvPr>
        </p:nvSpPr>
        <p:spPr bwMode="auto">
          <a:xfrm>
            <a:off x="457200" y="457200"/>
            <a:ext cx="8153400" cy="1066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183" name="Rectangle 15"/>
          <p:cNvSpPr>
            <a:spLocks noGrp="1" noChangeArrowheads="1"/>
          </p:cNvSpPr>
          <p:nvPr>
            <p:ph type="body" idx="1"/>
          </p:nvPr>
        </p:nvSpPr>
        <p:spPr bwMode="auto">
          <a:xfrm>
            <a:off x="457200" y="1546411"/>
            <a:ext cx="8153400" cy="45464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184" name="Rectangle 16"/>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fld id="{C5962AE7-1183-4879-A3BD-C7E07E8AD3E2}" type="datetime1">
              <a:rPr lang="en-US" smtClean="0"/>
              <a:t>2/9/2024</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rtl="0" eaLnBrk="1" fontAlgn="base" hangingPunct="1">
        <a:spcBef>
          <a:spcPct val="0"/>
        </a:spcBef>
        <a:spcAft>
          <a:spcPct val="0"/>
        </a:spcAft>
        <a:defRPr sz="30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Arial" charset="0"/>
        </a:defRPr>
      </a:lvl2pPr>
      <a:lvl3pPr algn="l" rtl="0" eaLnBrk="1" fontAlgn="base" hangingPunct="1">
        <a:spcBef>
          <a:spcPct val="0"/>
        </a:spcBef>
        <a:spcAft>
          <a:spcPct val="0"/>
        </a:spcAft>
        <a:defRPr sz="4400">
          <a:solidFill>
            <a:schemeClr val="tx1"/>
          </a:solidFill>
          <a:latin typeface="Arial" charset="0"/>
        </a:defRPr>
      </a:lvl3pPr>
      <a:lvl4pPr algn="l" rtl="0" eaLnBrk="1" fontAlgn="base" hangingPunct="1">
        <a:spcBef>
          <a:spcPct val="0"/>
        </a:spcBef>
        <a:spcAft>
          <a:spcPct val="0"/>
        </a:spcAft>
        <a:defRPr sz="4400">
          <a:solidFill>
            <a:schemeClr val="tx1"/>
          </a:solidFill>
          <a:latin typeface="Arial" charset="0"/>
        </a:defRPr>
      </a:lvl4pPr>
      <a:lvl5pPr algn="l" rtl="0" eaLnBrk="1" fontAlgn="base" hangingPunct="1">
        <a:spcBef>
          <a:spcPct val="0"/>
        </a:spcBef>
        <a:spcAft>
          <a:spcPct val="0"/>
        </a:spcAft>
        <a:defRPr sz="4400">
          <a:solidFill>
            <a:schemeClr val="tx1"/>
          </a:solidFill>
          <a:latin typeface="Arial" charset="0"/>
        </a:defRPr>
      </a:lvl5pPr>
      <a:lvl6pPr marL="457200" algn="l" rtl="0" eaLnBrk="1" fontAlgn="base" hangingPunct="1">
        <a:spcBef>
          <a:spcPct val="0"/>
        </a:spcBef>
        <a:spcAft>
          <a:spcPct val="0"/>
        </a:spcAft>
        <a:defRPr sz="4400">
          <a:solidFill>
            <a:schemeClr val="tx1"/>
          </a:solidFill>
          <a:latin typeface="Arial" charset="0"/>
        </a:defRPr>
      </a:lvl6pPr>
      <a:lvl7pPr marL="914400" algn="l" rtl="0" eaLnBrk="1" fontAlgn="base" hangingPunct="1">
        <a:spcBef>
          <a:spcPct val="0"/>
        </a:spcBef>
        <a:spcAft>
          <a:spcPct val="0"/>
        </a:spcAft>
        <a:defRPr sz="4400">
          <a:solidFill>
            <a:schemeClr val="tx1"/>
          </a:solidFill>
          <a:latin typeface="Arial" charset="0"/>
        </a:defRPr>
      </a:lvl7pPr>
      <a:lvl8pPr marL="1371600" algn="l" rtl="0" eaLnBrk="1" fontAlgn="base" hangingPunct="1">
        <a:spcBef>
          <a:spcPct val="0"/>
        </a:spcBef>
        <a:spcAft>
          <a:spcPct val="0"/>
        </a:spcAft>
        <a:defRPr sz="4400">
          <a:solidFill>
            <a:schemeClr val="tx1"/>
          </a:solidFill>
          <a:latin typeface="Arial" charset="0"/>
        </a:defRPr>
      </a:lvl8pPr>
      <a:lvl9pPr marL="1828800" algn="l" rtl="0" eaLnBrk="1" fontAlgn="base" hangingPunct="1">
        <a:spcBef>
          <a:spcPct val="0"/>
        </a:spcBef>
        <a:spcAft>
          <a:spcPct val="0"/>
        </a:spcAft>
        <a:defRPr sz="4400">
          <a:solidFill>
            <a:schemeClr val="tx1"/>
          </a:solidFill>
          <a:latin typeface="Arial" charset="0"/>
        </a:defRPr>
      </a:lvl9pPr>
    </p:titleStyle>
    <p:bodyStyle>
      <a:lvl1pPr marL="342900" indent="-342900" algn="l" rtl="0" eaLnBrk="1" fontAlgn="base" hangingPunct="1">
        <a:spcBef>
          <a:spcPct val="20000"/>
        </a:spcBef>
        <a:spcAft>
          <a:spcPct val="0"/>
        </a:spcAft>
        <a:buClr>
          <a:schemeClr val="bg2"/>
        </a:buClr>
        <a:buSzPct val="75000"/>
        <a:buFont typeface="Wingdings" pitchFamily="2" charset="2"/>
        <a:buChar char="n"/>
        <a:defRPr sz="2400">
          <a:solidFill>
            <a:schemeClr val="tx1"/>
          </a:solidFill>
          <a:latin typeface="+mn-lt"/>
          <a:ea typeface="+mn-ea"/>
          <a:cs typeface="+mn-cs"/>
        </a:defRPr>
      </a:lvl1pPr>
      <a:lvl2pPr marL="795338" indent="-338138" algn="l" rtl="0" eaLnBrk="1" fontAlgn="base" hangingPunct="1">
        <a:spcBef>
          <a:spcPct val="20000"/>
        </a:spcBef>
        <a:spcAft>
          <a:spcPct val="0"/>
        </a:spcAft>
        <a:buClr>
          <a:schemeClr val="accent2"/>
        </a:buClr>
        <a:buSzPct val="80000"/>
        <a:buFont typeface="Wingdings" pitchFamily="2" charset="2"/>
        <a:buChar char="¨"/>
        <a:defRPr sz="2000">
          <a:solidFill>
            <a:schemeClr val="tx1"/>
          </a:solidFill>
          <a:latin typeface="+mn-lt"/>
        </a:defRPr>
      </a:lvl2pPr>
      <a:lvl3pPr marL="1143000" indent="-228600" algn="l" rtl="0" eaLnBrk="1" fontAlgn="base" hangingPunct="1">
        <a:spcBef>
          <a:spcPct val="20000"/>
        </a:spcBef>
        <a:spcAft>
          <a:spcPct val="0"/>
        </a:spcAft>
        <a:buClr>
          <a:schemeClr val="bg2"/>
        </a:buClr>
        <a:buSzPct val="65000"/>
        <a:buFont typeface="Wingdings" pitchFamily="2" charset="2"/>
        <a:buChar char="n"/>
        <a:defRPr sz="2000">
          <a:solidFill>
            <a:schemeClr val="tx1"/>
          </a:solidFill>
          <a:latin typeface="+mn-lt"/>
        </a:defRPr>
      </a:lvl3pPr>
      <a:lvl4pPr marL="1600200" indent="-228600" algn="l" rtl="0" eaLnBrk="1" fontAlgn="base" hangingPunct="1">
        <a:spcBef>
          <a:spcPct val="20000"/>
        </a:spcBef>
        <a:spcAft>
          <a:spcPct val="0"/>
        </a:spcAft>
        <a:buClr>
          <a:schemeClr val="accent2"/>
        </a:buClr>
        <a:buSzPct val="70000"/>
        <a:buFont typeface="Wingdings" pitchFamily="2" charset="2"/>
        <a:buChar char="¨"/>
        <a:defRPr sz="1800">
          <a:solidFill>
            <a:schemeClr val="tx1"/>
          </a:solidFill>
          <a:latin typeface="+mn-lt"/>
        </a:defRPr>
      </a:lvl4pPr>
      <a:lvl5pPr marL="2057400" indent="-228600" algn="l" rtl="0" eaLnBrk="1" fontAlgn="base" hangingPunct="1">
        <a:spcBef>
          <a:spcPct val="20000"/>
        </a:spcBef>
        <a:spcAft>
          <a:spcPct val="0"/>
        </a:spcAft>
        <a:buClr>
          <a:schemeClr val="bg2"/>
        </a:buClr>
        <a:buFont typeface="Wingdings" pitchFamily="2" charset="2"/>
        <a:buChar char="§"/>
        <a:defRPr sz="1800">
          <a:solidFill>
            <a:schemeClr val="tx1"/>
          </a:solidFill>
          <a:latin typeface="+mn-lt"/>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hujuejun@mit.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8.wmf"/><Relationship Id="rId3" Type="http://schemas.openxmlformats.org/officeDocument/2006/relationships/oleObject" Target="../embeddings/oleObject7.bin"/><Relationship Id="rId7" Type="http://schemas.openxmlformats.org/officeDocument/2006/relationships/oleObject" Target="../embeddings/oleObject9.bin"/><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7.wmf"/><Relationship Id="rId5" Type="http://schemas.openxmlformats.org/officeDocument/2006/relationships/oleObject" Target="../embeddings/oleObject8.bin"/><Relationship Id="rId4" Type="http://schemas.openxmlformats.org/officeDocument/2006/relationships/image" Target="../media/image16.wm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20.jpg"/><Relationship Id="rId4" Type="http://schemas.openxmlformats.org/officeDocument/2006/relationships/image" Target="../media/image19.wmf"/></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8.gif"/></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3.wmf"/><Relationship Id="rId5" Type="http://schemas.openxmlformats.org/officeDocument/2006/relationships/oleObject" Target="../embeddings/oleObject12.bin"/><Relationship Id="rId4" Type="http://schemas.openxmlformats.org/officeDocument/2006/relationships/image" Target="../media/image32.wmf"/></Relationships>
</file>

<file path=ppt/slides/_rels/slide19.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oleObject" Target="../embeddings/oleObject13.bin"/><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image" Target="../media/image32.wmf"/><Relationship Id="rId4" Type="http://schemas.openxmlformats.org/officeDocument/2006/relationships/oleObject" Target="../embeddings/oleObject14.bin"/></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oleObject" Target="../embeddings/oleObject13.bin"/><Relationship Id="rId1" Type="http://schemas.openxmlformats.org/officeDocument/2006/relationships/slideLayout" Target="../slideLayouts/slideLayout2.xml"/><Relationship Id="rId6" Type="http://schemas.openxmlformats.org/officeDocument/2006/relationships/image" Target="../media/image35.gif"/><Relationship Id="rId5" Type="http://schemas.openxmlformats.org/officeDocument/2006/relationships/image" Target="../media/image32.wmf"/><Relationship Id="rId4" Type="http://schemas.openxmlformats.org/officeDocument/2006/relationships/oleObject" Target="../embeddings/oleObject14.bin"/></Relationships>
</file>

<file path=ppt/slides/_rels/slide21.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oleObject" Target="../embeddings/oleObject15.bin"/><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2.wmf"/><Relationship Id="rId4" Type="http://schemas.openxmlformats.org/officeDocument/2006/relationships/oleObject" Target="../embeddings/oleObject16.bin"/></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s://www.stemfellowship.org/the-ig-nobel-prize-why-are-cats-liquid/" TargetMode="Externa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gif"/><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hyperlink" Target="http://onlinelibrary.wiley.com/doi/10.1111/jace.15092/full" TargetMode="Externa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wmf"/><Relationship Id="rId5" Type="http://schemas.openxmlformats.org/officeDocument/2006/relationships/oleObject" Target="../embeddings/oleObject2.bin"/><Relationship Id="rId4" Type="http://schemas.openxmlformats.org/officeDocument/2006/relationships/image" Target="../media/image6.wmf"/></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oleObject" Target="../embeddings/oleObject4.bin"/><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5.w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oleObject" Target="../embeddings/oleObject6.bin"/><Relationship Id="rId5" Type="http://schemas.openxmlformats.org/officeDocument/2006/relationships/image" Target="../media/image14.wmf"/><Relationship Id="rId4" Type="http://schemas.openxmlformats.org/officeDocument/2006/relationships/oleObject" Target="../embeddings/oleObject5.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24200" y="1828800"/>
            <a:ext cx="5867400" cy="2209800"/>
          </a:xfrm>
        </p:spPr>
        <p:txBody>
          <a:bodyPr/>
          <a:lstStyle/>
          <a:p>
            <a:r>
              <a:rPr lang="en-US" sz="3600"/>
              <a:t>MIT 3.071</a:t>
            </a:r>
            <a:br>
              <a:rPr lang="en-US" sz="3600" dirty="0"/>
            </a:br>
            <a:r>
              <a:rPr lang="en-US" sz="3600" dirty="0"/>
              <a:t>Amorphous Materials</a:t>
            </a:r>
            <a:br>
              <a:rPr lang="en-US" sz="2400" dirty="0"/>
            </a:br>
            <a:br>
              <a:rPr lang="en-US" sz="2400" dirty="0"/>
            </a:br>
            <a:r>
              <a:rPr lang="en-US" sz="2400" dirty="0"/>
              <a:t>5: Viscosity of Glass</a:t>
            </a:r>
            <a:endParaRPr lang="en-US" sz="4800" dirty="0"/>
          </a:p>
        </p:txBody>
      </p:sp>
      <p:sp>
        <p:nvSpPr>
          <p:cNvPr id="3" name="Subtitle 2"/>
          <p:cNvSpPr>
            <a:spLocks noGrp="1"/>
          </p:cNvSpPr>
          <p:nvPr>
            <p:ph type="subTitle" idx="1"/>
          </p:nvPr>
        </p:nvSpPr>
        <p:spPr>
          <a:xfrm>
            <a:off x="3124200" y="4267200"/>
            <a:ext cx="5867400" cy="1752600"/>
          </a:xfrm>
        </p:spPr>
        <p:txBody>
          <a:bodyPr/>
          <a:lstStyle/>
          <a:p>
            <a:endParaRPr lang="en-US" sz="2800" dirty="0"/>
          </a:p>
          <a:p>
            <a:r>
              <a:rPr lang="en-US" sz="2800" dirty="0"/>
              <a:t>Juejun (JJ) Hu</a:t>
            </a:r>
          </a:p>
          <a:p>
            <a:r>
              <a:rPr lang="en-US" sz="2800" dirty="0">
                <a:hlinkClick r:id="rId3"/>
              </a:rPr>
              <a:t>hujuejun@mit.edu</a:t>
            </a:r>
            <a:endParaRPr lang="en-US" sz="2800" dirty="0"/>
          </a:p>
        </p:txBody>
      </p:sp>
      <p:sp>
        <p:nvSpPr>
          <p:cNvPr id="4" name="Slide Number Placeholder 3"/>
          <p:cNvSpPr>
            <a:spLocks noGrp="1"/>
          </p:cNvSpPr>
          <p:nvPr>
            <p:ph type="sldNum" sz="quarter" idx="4"/>
          </p:nvPr>
        </p:nvSpPr>
        <p:spPr/>
        <p:txBody>
          <a:bodyPr/>
          <a:lstStyle/>
          <a:p>
            <a:fld id="{B6F15528-21DE-4FAA-801E-634DDDAF4B2B}" type="slidenum">
              <a:rPr lang="en-US" smtClean="0"/>
              <a:pPr/>
              <a:t>1</a:t>
            </a:fld>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Strong vs. fragile glass forming liquids</a:t>
            </a:r>
          </a:p>
        </p:txBody>
      </p:sp>
      <p:sp>
        <p:nvSpPr>
          <p:cNvPr id="4" name="Content Placeholder 3"/>
          <p:cNvSpPr>
            <a:spLocks noGrp="1"/>
          </p:cNvSpPr>
          <p:nvPr>
            <p:ph sz="half" idx="1"/>
          </p:nvPr>
        </p:nvSpPr>
        <p:spPr>
          <a:xfrm>
            <a:off x="457200" y="1540476"/>
            <a:ext cx="3783915" cy="4648200"/>
          </a:xfrm>
        </p:spPr>
        <p:txBody>
          <a:bodyPr/>
          <a:lstStyle/>
          <a:p>
            <a:pPr marL="0" indent="0">
              <a:spcBef>
                <a:spcPts val="1200"/>
              </a:spcBef>
              <a:buNone/>
            </a:pPr>
            <a:r>
              <a:rPr lang="en-US" sz="2400" u="sng" dirty="0"/>
              <a:t>Strong liquids</a:t>
            </a:r>
          </a:p>
          <a:p>
            <a:pPr>
              <a:spcBef>
                <a:spcPts val="1200"/>
              </a:spcBef>
            </a:pPr>
            <a:r>
              <a:rPr lang="en-US" sz="2400" dirty="0"/>
              <a:t>Arrhenius equation</a:t>
            </a:r>
          </a:p>
          <a:p>
            <a:pPr>
              <a:spcBef>
                <a:spcPts val="1200"/>
              </a:spcBef>
            </a:pPr>
            <a:endParaRPr lang="en-US" sz="2400" dirty="0"/>
          </a:p>
          <a:p>
            <a:pPr>
              <a:spcBef>
                <a:spcPts val="1200"/>
              </a:spcBef>
            </a:pPr>
            <a:endParaRPr lang="en-US" sz="2400" dirty="0"/>
          </a:p>
          <a:p>
            <a:pPr>
              <a:spcBef>
                <a:spcPts val="1200"/>
              </a:spcBef>
            </a:pPr>
            <a:r>
              <a:rPr lang="en-US" sz="2400" dirty="0"/>
              <a:t>Covalent glass forming liquids</a:t>
            </a:r>
          </a:p>
          <a:p>
            <a:pPr>
              <a:spcBef>
                <a:spcPts val="1200"/>
              </a:spcBef>
            </a:pPr>
            <a:r>
              <a:rPr lang="en-US" sz="2400" dirty="0"/>
              <a:t>Fragility often exhibits a minimum at the rigidity percolation threshold    (            )  </a:t>
            </a:r>
          </a:p>
        </p:txBody>
      </p:sp>
      <p:sp>
        <p:nvSpPr>
          <p:cNvPr id="5" name="Content Placeholder 4"/>
          <p:cNvSpPr>
            <a:spLocks noGrp="1"/>
          </p:cNvSpPr>
          <p:nvPr>
            <p:ph sz="half" idx="2"/>
          </p:nvPr>
        </p:nvSpPr>
        <p:spPr>
          <a:xfrm>
            <a:off x="4525110" y="1540475"/>
            <a:ext cx="4191000" cy="4648201"/>
          </a:xfrm>
        </p:spPr>
        <p:txBody>
          <a:bodyPr/>
          <a:lstStyle/>
          <a:p>
            <a:pPr marL="0" indent="0">
              <a:spcBef>
                <a:spcPts val="1200"/>
              </a:spcBef>
              <a:buNone/>
            </a:pPr>
            <a:r>
              <a:rPr lang="en-US" sz="2400" u="sng" dirty="0"/>
              <a:t>Fragile liquids</a:t>
            </a:r>
          </a:p>
          <a:p>
            <a:pPr>
              <a:spcBef>
                <a:spcPts val="1200"/>
              </a:spcBef>
            </a:pPr>
            <a:r>
              <a:rPr lang="en-US" sz="2400" dirty="0"/>
              <a:t>Vogel-Fulcher-</a:t>
            </a:r>
            <a:r>
              <a:rPr lang="en-US" sz="2400" dirty="0" err="1"/>
              <a:t>Tammann</a:t>
            </a:r>
            <a:r>
              <a:rPr lang="en-US" sz="2400" dirty="0"/>
              <a:t> (VFT) equation (Williams-</a:t>
            </a:r>
            <a:r>
              <a:rPr lang="en-US" sz="2400" dirty="0" err="1"/>
              <a:t>Landel</a:t>
            </a:r>
            <a:r>
              <a:rPr lang="en-US" sz="2400" dirty="0"/>
              <a:t>-Ferry equation)</a:t>
            </a:r>
          </a:p>
          <a:p>
            <a:pPr>
              <a:spcBef>
                <a:spcPts val="1200"/>
              </a:spcBef>
            </a:pPr>
            <a:endParaRPr lang="en-US" sz="2400" dirty="0"/>
          </a:p>
          <a:p>
            <a:pPr>
              <a:spcBef>
                <a:spcPts val="1200"/>
              </a:spcBef>
            </a:pPr>
            <a:endParaRPr lang="en-US" sz="2400" dirty="0"/>
          </a:p>
          <a:p>
            <a:pPr>
              <a:spcBef>
                <a:spcPts val="1200"/>
              </a:spcBef>
            </a:pPr>
            <a:r>
              <a:rPr lang="en-US" sz="2400" dirty="0"/>
              <a:t>Ionic and molecular liquids</a:t>
            </a:r>
          </a:p>
          <a:p>
            <a:pPr>
              <a:spcBef>
                <a:spcPts val="1200"/>
              </a:spcBef>
            </a:pPr>
            <a:r>
              <a:rPr lang="en-US" sz="2400" dirty="0"/>
              <a:t>Decrease of molecular cluster size as temperature rises</a:t>
            </a:r>
          </a:p>
        </p:txBody>
      </p:sp>
      <p:graphicFrame>
        <p:nvGraphicFramePr>
          <p:cNvPr id="6" name="Object 5"/>
          <p:cNvGraphicFramePr>
            <a:graphicFrameLocks noChangeAspect="1"/>
          </p:cNvGraphicFramePr>
          <p:nvPr>
            <p:extLst>
              <p:ext uri="{D42A27DB-BD31-4B8C-83A1-F6EECF244321}">
                <p14:modId xmlns:p14="http://schemas.microsoft.com/office/powerpoint/2010/main" val="613128860"/>
              </p:ext>
            </p:extLst>
          </p:nvPr>
        </p:nvGraphicFramePr>
        <p:xfrm>
          <a:off x="892859" y="2624356"/>
          <a:ext cx="2366963" cy="868363"/>
        </p:xfrm>
        <a:graphic>
          <a:graphicData uri="http://schemas.openxmlformats.org/presentationml/2006/ole">
            <mc:AlternateContent xmlns:mc="http://schemas.openxmlformats.org/markup-compatibility/2006">
              <mc:Choice xmlns:v="urn:schemas-microsoft-com:vml" Requires="v">
                <p:oleObj name="Equation" r:id="rId3" imgW="1218960" imgH="482400" progId="Equation.DSMT4">
                  <p:embed/>
                </p:oleObj>
              </mc:Choice>
              <mc:Fallback>
                <p:oleObj name="Equation" r:id="rId3" imgW="1218960" imgH="482400" progId="Equation.DSMT4">
                  <p:embed/>
                  <p:pic>
                    <p:nvPicPr>
                      <p:cNvPr id="6" name="Object 5"/>
                      <p:cNvPicPr>
                        <a:picLocks noChangeAspect="1" noChangeArrowheads="1"/>
                      </p:cNvPicPr>
                      <p:nvPr/>
                    </p:nvPicPr>
                    <p:blipFill>
                      <a:blip r:embed="rId4"/>
                      <a:srcRect/>
                      <a:stretch>
                        <a:fillRect/>
                      </a:stretch>
                    </p:blipFill>
                    <p:spPr bwMode="auto">
                      <a:xfrm>
                        <a:off x="892859" y="2624356"/>
                        <a:ext cx="2366963" cy="868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384222950"/>
              </p:ext>
            </p:extLst>
          </p:nvPr>
        </p:nvGraphicFramePr>
        <p:xfrm>
          <a:off x="4948754" y="3376245"/>
          <a:ext cx="2786063" cy="868363"/>
        </p:xfrm>
        <a:graphic>
          <a:graphicData uri="http://schemas.openxmlformats.org/presentationml/2006/ole">
            <mc:AlternateContent xmlns:mc="http://schemas.openxmlformats.org/markup-compatibility/2006">
              <mc:Choice xmlns:v="urn:schemas-microsoft-com:vml" Requires="v">
                <p:oleObj name="Equation" r:id="rId5" imgW="1434960" imgH="482400" progId="Equation.DSMT4">
                  <p:embed/>
                </p:oleObj>
              </mc:Choice>
              <mc:Fallback>
                <p:oleObj name="Equation" r:id="rId5" imgW="1434960" imgH="482400" progId="Equation.DSMT4">
                  <p:embed/>
                  <p:pic>
                    <p:nvPicPr>
                      <p:cNvPr id="7" name="Object 6"/>
                      <p:cNvPicPr>
                        <a:picLocks noChangeAspect="1" noChangeArrowheads="1"/>
                      </p:cNvPicPr>
                      <p:nvPr/>
                    </p:nvPicPr>
                    <p:blipFill>
                      <a:blip r:embed="rId6"/>
                      <a:srcRect/>
                      <a:stretch>
                        <a:fillRect/>
                      </a:stretch>
                    </p:blipFill>
                    <p:spPr bwMode="auto">
                      <a:xfrm>
                        <a:off x="4948754" y="3376245"/>
                        <a:ext cx="2786063" cy="868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161209979"/>
              </p:ext>
            </p:extLst>
          </p:nvPr>
        </p:nvGraphicFramePr>
        <p:xfrm>
          <a:off x="973822" y="5638800"/>
          <a:ext cx="1066800" cy="437113"/>
        </p:xfrm>
        <a:graphic>
          <a:graphicData uri="http://schemas.openxmlformats.org/presentationml/2006/ole">
            <mc:AlternateContent xmlns:mc="http://schemas.openxmlformats.org/markup-compatibility/2006">
              <mc:Choice xmlns:v="urn:schemas-microsoft-com:vml" Requires="v">
                <p:oleObj name="Equation" r:id="rId7" imgW="571320" imgH="253800" progId="Equation.DSMT4">
                  <p:embed/>
                </p:oleObj>
              </mc:Choice>
              <mc:Fallback>
                <p:oleObj name="Equation" r:id="rId7" imgW="571320" imgH="253800" progId="Equation.DSMT4">
                  <p:embed/>
                  <p:pic>
                    <p:nvPicPr>
                      <p:cNvPr id="9" name="Object 8"/>
                      <p:cNvPicPr>
                        <a:picLocks noChangeAspect="1" noChangeArrowheads="1"/>
                      </p:cNvPicPr>
                      <p:nvPr/>
                    </p:nvPicPr>
                    <p:blipFill>
                      <a:blip r:embed="rId8"/>
                      <a:srcRect/>
                      <a:stretch>
                        <a:fillRect/>
                      </a:stretch>
                    </p:blipFill>
                    <p:spPr bwMode="auto">
                      <a:xfrm>
                        <a:off x="973822" y="5638800"/>
                        <a:ext cx="1066800" cy="437113"/>
                      </a:xfrm>
                      <a:prstGeom prst="rect">
                        <a:avLst/>
                      </a:prstGeom>
                      <a:noFill/>
                    </p:spPr>
                  </p:pic>
                </p:oleObj>
              </mc:Fallback>
            </mc:AlternateContent>
          </a:graphicData>
        </a:graphic>
      </p:graphicFrame>
      <p:sp>
        <p:nvSpPr>
          <p:cNvPr id="3" name="Slide Number Placeholder 2"/>
          <p:cNvSpPr>
            <a:spLocks noGrp="1"/>
          </p:cNvSpPr>
          <p:nvPr>
            <p:ph type="sldNum" sz="quarter" idx="11"/>
          </p:nvPr>
        </p:nvSpPr>
        <p:spPr/>
        <p:txBody>
          <a:bodyPr/>
          <a:lstStyle/>
          <a:p>
            <a:fld id="{B6F15528-21DE-4FAA-801E-634DDDAF4B2B}" type="slidenum">
              <a:rPr lang="en-US" smtClean="0"/>
              <a:pPr/>
              <a:t>10</a:t>
            </a:fld>
            <a:endParaRPr lang="en-US"/>
          </a:p>
        </p:txBody>
      </p:sp>
    </p:spTree>
    <p:extLst>
      <p:ext uri="{BB962C8B-B14F-4D97-AF65-F5344CB8AC3E}">
        <p14:creationId xmlns:p14="http://schemas.microsoft.com/office/powerpoint/2010/main" val="31217677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2830"/>
            <a:ext cx="8153400" cy="1066800"/>
          </a:xfrm>
        </p:spPr>
        <p:txBody>
          <a:bodyPr/>
          <a:lstStyle/>
          <a:p>
            <a:r>
              <a:rPr lang="en-US" dirty="0"/>
              <a:t>The MYEGA equation of viscosity</a:t>
            </a:r>
          </a:p>
        </p:txBody>
      </p:sp>
      <p:sp>
        <p:nvSpPr>
          <p:cNvPr id="3" name="Slide Number Placeholder 2"/>
          <p:cNvSpPr>
            <a:spLocks noGrp="1"/>
          </p:cNvSpPr>
          <p:nvPr>
            <p:ph type="sldNum" sz="quarter" idx="11"/>
          </p:nvPr>
        </p:nvSpPr>
        <p:spPr/>
        <p:txBody>
          <a:bodyPr/>
          <a:lstStyle/>
          <a:p>
            <a:fld id="{B6F15528-21DE-4FAA-801E-634DDDAF4B2B}" type="slidenum">
              <a:rPr lang="en-US" smtClean="0"/>
              <a:pPr/>
              <a:t>11</a:t>
            </a:fld>
            <a:endParaRPr lang="en-US"/>
          </a:p>
        </p:txBody>
      </p:sp>
      <p:sp>
        <p:nvSpPr>
          <p:cNvPr id="10" name="Content Placeholder 9">
            <a:extLst>
              <a:ext uri="{FF2B5EF4-FFF2-40B4-BE49-F238E27FC236}">
                <a16:creationId xmlns:a16="http://schemas.microsoft.com/office/drawing/2014/main" id="{7F274483-8721-45A0-A929-4B6154FA6304}"/>
              </a:ext>
            </a:extLst>
          </p:cNvPr>
          <p:cNvSpPr>
            <a:spLocks noGrp="1"/>
          </p:cNvSpPr>
          <p:nvPr>
            <p:ph sz="half" idx="1"/>
          </p:nvPr>
        </p:nvSpPr>
        <p:spPr>
          <a:xfrm>
            <a:off x="457200" y="1617780"/>
            <a:ext cx="3657600" cy="4648200"/>
          </a:xfrm>
        </p:spPr>
        <p:txBody>
          <a:bodyPr/>
          <a:lstStyle/>
          <a:p>
            <a:pPr>
              <a:spcBef>
                <a:spcPts val="1000"/>
              </a:spcBef>
            </a:pPr>
            <a:r>
              <a:rPr lang="en-US" sz="2400" dirty="0"/>
              <a:t>The VFT equation diverges at low temperature</a:t>
            </a:r>
          </a:p>
          <a:p>
            <a:pPr>
              <a:spcBef>
                <a:spcPts val="1000"/>
              </a:spcBef>
            </a:pPr>
            <a:r>
              <a:rPr lang="en-US" sz="2400" dirty="0"/>
              <a:t>The Mauro-Yue-Ellison-Gupta-Allan (MYEGA) equation:</a:t>
            </a:r>
          </a:p>
        </p:txBody>
      </p:sp>
      <p:graphicFrame>
        <p:nvGraphicFramePr>
          <p:cNvPr id="15" name="Object 14">
            <a:extLst>
              <a:ext uri="{FF2B5EF4-FFF2-40B4-BE49-F238E27FC236}">
                <a16:creationId xmlns:a16="http://schemas.microsoft.com/office/drawing/2014/main" id="{A0F4E8B3-E692-4FF3-8B58-3BCB0C1790C4}"/>
              </a:ext>
            </a:extLst>
          </p:cNvPr>
          <p:cNvGraphicFramePr>
            <a:graphicFrameLocks noChangeAspect="1"/>
          </p:cNvGraphicFramePr>
          <p:nvPr>
            <p:extLst>
              <p:ext uri="{D42A27DB-BD31-4B8C-83A1-F6EECF244321}">
                <p14:modId xmlns:p14="http://schemas.microsoft.com/office/powerpoint/2010/main" val="2406668589"/>
              </p:ext>
            </p:extLst>
          </p:nvPr>
        </p:nvGraphicFramePr>
        <p:xfrm>
          <a:off x="855481" y="4232025"/>
          <a:ext cx="2663825" cy="1233487"/>
        </p:xfrm>
        <a:graphic>
          <a:graphicData uri="http://schemas.openxmlformats.org/presentationml/2006/ole">
            <mc:AlternateContent xmlns:mc="http://schemas.openxmlformats.org/markup-compatibility/2006">
              <mc:Choice xmlns:v="urn:schemas-microsoft-com:vml" Requires="v">
                <p:oleObj name="Equation" r:id="rId3" imgW="1371600" imgH="685800" progId="Equation.DSMT4">
                  <p:embed/>
                </p:oleObj>
              </mc:Choice>
              <mc:Fallback>
                <p:oleObj name="Equation" r:id="rId3" imgW="1371600" imgH="685800" progId="Equation.DSMT4">
                  <p:embed/>
                  <p:pic>
                    <p:nvPicPr>
                      <p:cNvPr id="15" name="Object 14">
                        <a:extLst>
                          <a:ext uri="{FF2B5EF4-FFF2-40B4-BE49-F238E27FC236}">
                            <a16:creationId xmlns:a16="http://schemas.microsoft.com/office/drawing/2014/main" id="{A0F4E8B3-E692-4FF3-8B58-3BCB0C1790C4}"/>
                          </a:ext>
                        </a:extLst>
                      </p:cNvPr>
                      <p:cNvPicPr>
                        <a:picLocks noChangeAspect="1" noChangeArrowheads="1"/>
                      </p:cNvPicPr>
                      <p:nvPr/>
                    </p:nvPicPr>
                    <p:blipFill>
                      <a:blip r:embed="rId4"/>
                      <a:srcRect/>
                      <a:stretch>
                        <a:fillRect/>
                      </a:stretch>
                    </p:blipFill>
                    <p:spPr bwMode="auto">
                      <a:xfrm>
                        <a:off x="855481" y="4232025"/>
                        <a:ext cx="2663825" cy="12334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9" name="Picture 18">
            <a:extLst>
              <a:ext uri="{FF2B5EF4-FFF2-40B4-BE49-F238E27FC236}">
                <a16:creationId xmlns:a16="http://schemas.microsoft.com/office/drawing/2014/main" id="{247E49B5-73BB-4DC3-9CE9-2C266C3AAC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32860" y="1738920"/>
            <a:ext cx="4614863" cy="3571875"/>
          </a:xfrm>
          <a:prstGeom prst="rect">
            <a:avLst/>
          </a:prstGeom>
        </p:spPr>
      </p:pic>
      <p:sp>
        <p:nvSpPr>
          <p:cNvPr id="21" name="Rectangle 20">
            <a:extLst>
              <a:ext uri="{FF2B5EF4-FFF2-40B4-BE49-F238E27FC236}">
                <a16:creationId xmlns:a16="http://schemas.microsoft.com/office/drawing/2014/main" id="{181D9C54-75A3-4AA3-B93F-9074ED046789}"/>
              </a:ext>
            </a:extLst>
          </p:cNvPr>
          <p:cNvSpPr/>
          <p:nvPr/>
        </p:nvSpPr>
        <p:spPr>
          <a:xfrm>
            <a:off x="4175796" y="5542670"/>
            <a:ext cx="4481694" cy="307777"/>
          </a:xfrm>
          <a:prstGeom prst="rect">
            <a:avLst/>
          </a:prstGeom>
        </p:spPr>
        <p:txBody>
          <a:bodyPr wrap="square">
            <a:spAutoFit/>
          </a:bodyPr>
          <a:lstStyle/>
          <a:p>
            <a:pPr algn="ctr"/>
            <a:r>
              <a:rPr lang="pl-PL" sz="1400" i="1" dirty="0">
                <a:latin typeface="Arial" panose="020B0604020202020204" pitchFamily="34" charset="0"/>
                <a:cs typeface="Arial" panose="020B0604020202020204" pitchFamily="34" charset="0"/>
              </a:rPr>
              <a:t>Proc</a:t>
            </a:r>
            <a:r>
              <a:rPr lang="en-US" sz="1400" i="1" dirty="0">
                <a:latin typeface="Arial" panose="020B0604020202020204" pitchFamily="34" charset="0"/>
                <a:cs typeface="Arial" panose="020B0604020202020204" pitchFamily="34" charset="0"/>
              </a:rPr>
              <a:t>.</a:t>
            </a:r>
            <a:r>
              <a:rPr lang="pl-PL" sz="1400" i="1" dirty="0">
                <a:latin typeface="Arial" panose="020B0604020202020204" pitchFamily="34" charset="0"/>
                <a:cs typeface="Arial" panose="020B0604020202020204" pitchFamily="34" charset="0"/>
              </a:rPr>
              <a:t> Nat</a:t>
            </a:r>
            <a:r>
              <a:rPr lang="en-US" sz="1400" i="1" dirty="0">
                <a:latin typeface="Arial" panose="020B0604020202020204" pitchFamily="34" charset="0"/>
                <a:cs typeface="Arial" panose="020B0604020202020204" pitchFamily="34" charset="0"/>
              </a:rPr>
              <a:t>.</a:t>
            </a:r>
            <a:r>
              <a:rPr lang="pl-PL" sz="1400" i="1" dirty="0">
                <a:latin typeface="Arial" panose="020B0604020202020204" pitchFamily="34" charset="0"/>
                <a:cs typeface="Arial" panose="020B0604020202020204" pitchFamily="34" charset="0"/>
              </a:rPr>
              <a:t> Acad</a:t>
            </a:r>
            <a:r>
              <a:rPr lang="en-US" sz="1400" i="1" dirty="0">
                <a:latin typeface="Arial" panose="020B0604020202020204" pitchFamily="34" charset="0"/>
                <a:cs typeface="Arial" panose="020B0604020202020204" pitchFamily="34" charset="0"/>
              </a:rPr>
              <a:t>.</a:t>
            </a:r>
            <a:r>
              <a:rPr lang="pl-PL" sz="1400" i="1" dirty="0">
                <a:latin typeface="Arial" panose="020B0604020202020204" pitchFamily="34" charset="0"/>
                <a:cs typeface="Arial" panose="020B0604020202020204" pitchFamily="34" charset="0"/>
              </a:rPr>
              <a:t> Sci</a:t>
            </a:r>
            <a:r>
              <a:rPr lang="en-US" sz="1400" i="1" dirty="0">
                <a:latin typeface="Arial" panose="020B0604020202020204" pitchFamily="34" charset="0"/>
                <a:cs typeface="Arial" panose="020B0604020202020204" pitchFamily="34" charset="0"/>
              </a:rPr>
              <a:t>.</a:t>
            </a:r>
            <a:r>
              <a:rPr lang="pl-PL" sz="1400" i="1" dirty="0">
                <a:latin typeface="Arial" panose="020B0604020202020204" pitchFamily="34" charset="0"/>
                <a:cs typeface="Arial" panose="020B0604020202020204" pitchFamily="34" charset="0"/>
              </a:rPr>
              <a:t> U</a:t>
            </a:r>
            <a:r>
              <a:rPr lang="en-US" sz="1400" i="1" dirty="0">
                <a:latin typeface="Arial" panose="020B0604020202020204" pitchFamily="34" charset="0"/>
                <a:cs typeface="Arial" panose="020B0604020202020204" pitchFamily="34" charset="0"/>
              </a:rPr>
              <a:t>.</a:t>
            </a:r>
            <a:r>
              <a:rPr lang="pl-PL" sz="1400" i="1" dirty="0">
                <a:latin typeface="Arial" panose="020B0604020202020204" pitchFamily="34" charset="0"/>
                <a:cs typeface="Arial" panose="020B0604020202020204" pitchFamily="34" charset="0"/>
              </a:rPr>
              <a:t>S</a:t>
            </a:r>
            <a:r>
              <a:rPr lang="en-US" sz="1400" i="1" dirty="0">
                <a:latin typeface="Arial" panose="020B0604020202020204" pitchFamily="34" charset="0"/>
                <a:cs typeface="Arial" panose="020B0604020202020204" pitchFamily="34" charset="0"/>
              </a:rPr>
              <a:t>.</a:t>
            </a:r>
            <a:r>
              <a:rPr lang="pl-PL" sz="1400" i="1" dirty="0">
                <a:latin typeface="Arial" panose="020B0604020202020204" pitchFamily="34" charset="0"/>
                <a:cs typeface="Arial" panose="020B0604020202020204" pitchFamily="34" charset="0"/>
              </a:rPr>
              <a:t>A</a:t>
            </a:r>
            <a:r>
              <a:rPr lang="en-US" sz="1400" i="1" dirty="0">
                <a:latin typeface="Arial" panose="020B0604020202020204" pitchFamily="34" charset="0"/>
                <a:cs typeface="Arial" panose="020B0604020202020204" pitchFamily="34" charset="0"/>
              </a:rPr>
              <a:t>.</a:t>
            </a:r>
            <a:r>
              <a:rPr lang="pl-PL" sz="1400" dirty="0">
                <a:latin typeface="Arial" panose="020B0604020202020204" pitchFamily="34" charset="0"/>
                <a:cs typeface="Arial" panose="020B0604020202020204" pitchFamily="34" charset="0"/>
              </a:rPr>
              <a:t> </a:t>
            </a:r>
            <a:r>
              <a:rPr lang="pl-PL" sz="1400" b="1" dirty="0">
                <a:latin typeface="Arial" panose="020B0604020202020204" pitchFamily="34" charset="0"/>
                <a:cs typeface="Arial" panose="020B0604020202020204" pitchFamily="34" charset="0"/>
              </a:rPr>
              <a:t>106</a:t>
            </a:r>
            <a:r>
              <a:rPr lang="pl-PL" sz="1400" dirty="0">
                <a:latin typeface="Arial" panose="020B0604020202020204" pitchFamily="34" charset="0"/>
                <a:cs typeface="Arial" panose="020B0604020202020204" pitchFamily="34" charset="0"/>
              </a:rPr>
              <a:t>, 19780-19784 (2009)</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94671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C12A71D-B5F0-4CC3-9791-C265A5B27E14}"/>
              </a:ext>
            </a:extLst>
          </p:cNvPr>
          <p:cNvSpPr txBox="1">
            <a:spLocks/>
          </p:cNvSpPr>
          <p:nvPr/>
        </p:nvSpPr>
        <p:spPr bwMode="auto">
          <a:xfrm>
            <a:off x="463685" y="453375"/>
            <a:ext cx="8153400" cy="1066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0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Arial" charset="0"/>
              </a:defRPr>
            </a:lvl2pPr>
            <a:lvl3pPr algn="l" rtl="0" eaLnBrk="1" fontAlgn="base" hangingPunct="1">
              <a:spcBef>
                <a:spcPct val="0"/>
              </a:spcBef>
              <a:spcAft>
                <a:spcPct val="0"/>
              </a:spcAft>
              <a:defRPr sz="4400">
                <a:solidFill>
                  <a:schemeClr val="tx1"/>
                </a:solidFill>
                <a:latin typeface="Arial" charset="0"/>
              </a:defRPr>
            </a:lvl3pPr>
            <a:lvl4pPr algn="l" rtl="0" eaLnBrk="1" fontAlgn="base" hangingPunct="1">
              <a:spcBef>
                <a:spcPct val="0"/>
              </a:spcBef>
              <a:spcAft>
                <a:spcPct val="0"/>
              </a:spcAft>
              <a:defRPr sz="4400">
                <a:solidFill>
                  <a:schemeClr val="tx1"/>
                </a:solidFill>
                <a:latin typeface="Arial" charset="0"/>
              </a:defRPr>
            </a:lvl4pPr>
            <a:lvl5pPr algn="l" rtl="0" eaLnBrk="1" fontAlgn="base" hangingPunct="1">
              <a:spcBef>
                <a:spcPct val="0"/>
              </a:spcBef>
              <a:spcAft>
                <a:spcPct val="0"/>
              </a:spcAft>
              <a:defRPr sz="4400">
                <a:solidFill>
                  <a:schemeClr val="tx1"/>
                </a:solidFill>
                <a:latin typeface="Arial" charset="0"/>
              </a:defRPr>
            </a:lvl5pPr>
            <a:lvl6pPr marL="457200" algn="l" rtl="0" eaLnBrk="1" fontAlgn="base" hangingPunct="1">
              <a:spcBef>
                <a:spcPct val="0"/>
              </a:spcBef>
              <a:spcAft>
                <a:spcPct val="0"/>
              </a:spcAft>
              <a:defRPr sz="4400">
                <a:solidFill>
                  <a:schemeClr val="tx1"/>
                </a:solidFill>
                <a:latin typeface="Arial" charset="0"/>
              </a:defRPr>
            </a:lvl6pPr>
            <a:lvl7pPr marL="914400" algn="l" rtl="0" eaLnBrk="1" fontAlgn="base" hangingPunct="1">
              <a:spcBef>
                <a:spcPct val="0"/>
              </a:spcBef>
              <a:spcAft>
                <a:spcPct val="0"/>
              </a:spcAft>
              <a:defRPr sz="4400">
                <a:solidFill>
                  <a:schemeClr val="tx1"/>
                </a:solidFill>
                <a:latin typeface="Arial" charset="0"/>
              </a:defRPr>
            </a:lvl7pPr>
            <a:lvl8pPr marL="1371600" algn="l" rtl="0" eaLnBrk="1" fontAlgn="base" hangingPunct="1">
              <a:spcBef>
                <a:spcPct val="0"/>
              </a:spcBef>
              <a:spcAft>
                <a:spcPct val="0"/>
              </a:spcAft>
              <a:defRPr sz="4400">
                <a:solidFill>
                  <a:schemeClr val="tx1"/>
                </a:solidFill>
                <a:latin typeface="Arial" charset="0"/>
              </a:defRPr>
            </a:lvl8pPr>
            <a:lvl9pPr marL="1828800" algn="l" rtl="0" eaLnBrk="1" fontAlgn="base" hangingPunct="1">
              <a:spcBef>
                <a:spcPct val="0"/>
              </a:spcBef>
              <a:spcAft>
                <a:spcPct val="0"/>
              </a:spcAft>
              <a:defRPr sz="4400">
                <a:solidFill>
                  <a:schemeClr val="tx1"/>
                </a:solidFill>
                <a:latin typeface="Arial" charset="0"/>
              </a:defRPr>
            </a:lvl9pPr>
          </a:lstStyle>
          <a:p>
            <a:r>
              <a:rPr lang="en-US" dirty="0"/>
              <a:t>Viscosity anomaly: fragile-to-strong transition</a:t>
            </a:r>
            <a:endParaRPr lang="en-US" kern="0" dirty="0"/>
          </a:p>
        </p:txBody>
      </p:sp>
      <p:sp>
        <p:nvSpPr>
          <p:cNvPr id="3" name="Slide Number Placeholder 2"/>
          <p:cNvSpPr>
            <a:spLocks noGrp="1"/>
          </p:cNvSpPr>
          <p:nvPr>
            <p:ph type="sldNum" sz="quarter" idx="11"/>
          </p:nvPr>
        </p:nvSpPr>
        <p:spPr/>
        <p:txBody>
          <a:bodyPr/>
          <a:lstStyle/>
          <a:p>
            <a:fld id="{B6F15528-21DE-4FAA-801E-634DDDAF4B2B}" type="slidenum">
              <a:rPr lang="en-US" smtClean="0"/>
              <a:pPr/>
              <a:t>12</a:t>
            </a:fld>
            <a:endParaRPr lang="en-US"/>
          </a:p>
        </p:txBody>
      </p:sp>
      <p:sp>
        <p:nvSpPr>
          <p:cNvPr id="21" name="Rectangle 20">
            <a:extLst>
              <a:ext uri="{FF2B5EF4-FFF2-40B4-BE49-F238E27FC236}">
                <a16:creationId xmlns:a16="http://schemas.microsoft.com/office/drawing/2014/main" id="{181D9C54-75A3-4AA3-B93F-9074ED046789}"/>
              </a:ext>
            </a:extLst>
          </p:cNvPr>
          <p:cNvSpPr/>
          <p:nvPr/>
        </p:nvSpPr>
        <p:spPr>
          <a:xfrm>
            <a:off x="858791" y="5950085"/>
            <a:ext cx="3491094" cy="307777"/>
          </a:xfrm>
          <a:prstGeom prst="rect">
            <a:avLst/>
          </a:prstGeom>
        </p:spPr>
        <p:txBody>
          <a:bodyPr wrap="square">
            <a:spAutoFit/>
          </a:bodyPr>
          <a:lstStyle/>
          <a:p>
            <a:pPr algn="ctr"/>
            <a:r>
              <a:rPr lang="en-US" sz="1400" i="1" dirty="0">
                <a:latin typeface="Arial" panose="020B0604020202020204" pitchFamily="34" charset="0"/>
                <a:cs typeface="Arial" panose="020B0604020202020204" pitchFamily="34" charset="0"/>
              </a:rPr>
              <a:t>J. Non-</a:t>
            </a:r>
            <a:r>
              <a:rPr lang="en-US" sz="1400" i="1" dirty="0" err="1">
                <a:latin typeface="Arial" panose="020B0604020202020204" pitchFamily="34" charset="0"/>
                <a:cs typeface="Arial" panose="020B0604020202020204" pitchFamily="34" charset="0"/>
              </a:rPr>
              <a:t>Cryst</a:t>
            </a:r>
            <a:r>
              <a:rPr lang="en-US" sz="1400" i="1" dirty="0">
                <a:latin typeface="Arial" panose="020B0604020202020204" pitchFamily="34" charset="0"/>
                <a:cs typeface="Arial" panose="020B0604020202020204" pitchFamily="34" charset="0"/>
              </a:rPr>
              <a:t>. Solids X</a:t>
            </a:r>
            <a:r>
              <a:rPr lang="pl-PL" sz="1400" dirty="0">
                <a:latin typeface="Arial" panose="020B0604020202020204" pitchFamily="34" charset="0"/>
                <a:cs typeface="Arial" panose="020B0604020202020204" pitchFamily="34" charset="0"/>
              </a:rPr>
              <a:t> </a:t>
            </a:r>
            <a:r>
              <a:rPr lang="en-US" sz="1400" b="1" dirty="0">
                <a:latin typeface="Arial" panose="020B0604020202020204" pitchFamily="34" charset="0"/>
                <a:cs typeface="Arial" panose="020B0604020202020204" pitchFamily="34" charset="0"/>
              </a:rPr>
              <a:t>4</a:t>
            </a:r>
            <a:r>
              <a:rPr lang="pl-PL" sz="1400" dirty="0">
                <a:latin typeface="Arial" panose="020B0604020202020204" pitchFamily="34" charset="0"/>
                <a:cs typeface="Arial" panose="020B0604020202020204" pitchFamily="34" charset="0"/>
              </a:rPr>
              <a:t>, 1</a:t>
            </a:r>
            <a:r>
              <a:rPr lang="en-US" sz="1400" dirty="0">
                <a:latin typeface="Arial" panose="020B0604020202020204" pitchFamily="34" charset="0"/>
                <a:cs typeface="Arial" panose="020B0604020202020204" pitchFamily="34" charset="0"/>
              </a:rPr>
              <a:t>0003</a:t>
            </a:r>
            <a:r>
              <a:rPr lang="pl-PL" sz="1400" dirty="0">
                <a:latin typeface="Arial" panose="020B0604020202020204" pitchFamily="34" charset="0"/>
                <a:cs typeface="Arial" panose="020B0604020202020204" pitchFamily="34" charset="0"/>
              </a:rPr>
              <a:t>4 (20</a:t>
            </a:r>
            <a:r>
              <a:rPr lang="en-US" sz="1400" dirty="0">
                <a:latin typeface="Arial" panose="020B0604020202020204" pitchFamily="34" charset="0"/>
                <a:cs typeface="Arial" panose="020B0604020202020204" pitchFamily="34" charset="0"/>
              </a:rPr>
              <a:t>1</a:t>
            </a:r>
            <a:r>
              <a:rPr lang="pl-PL" sz="1400" dirty="0">
                <a:latin typeface="Arial" panose="020B0604020202020204" pitchFamily="34" charset="0"/>
                <a:cs typeface="Arial" panose="020B0604020202020204" pitchFamily="34" charset="0"/>
              </a:rPr>
              <a:t>9)</a:t>
            </a:r>
            <a:endParaRPr lang="en-US" sz="14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72A629D2-6CA8-49FE-B84C-4935EBF1D5F0}"/>
              </a:ext>
            </a:extLst>
          </p:cNvPr>
          <p:cNvPicPr>
            <a:picLocks noChangeAspect="1"/>
          </p:cNvPicPr>
          <p:nvPr/>
        </p:nvPicPr>
        <p:blipFill rotWithShape="1">
          <a:blip r:embed="rId3">
            <a:extLst>
              <a:ext uri="{28A0092B-C50C-407E-A947-70E740481C1C}">
                <a14:useLocalDpi xmlns:a14="http://schemas.microsoft.com/office/drawing/2010/main" val="0"/>
              </a:ext>
            </a:extLst>
          </a:blip>
          <a:srcRect l="898" t="2007" r="4103"/>
          <a:stretch/>
        </p:blipFill>
        <p:spPr bwMode="auto">
          <a:xfrm>
            <a:off x="542700" y="1743885"/>
            <a:ext cx="3746538" cy="3627974"/>
          </a:xfrm>
          <a:prstGeom prst="rect">
            <a:avLst/>
          </a:prstGeom>
          <a:noFill/>
          <a:ln>
            <a:noFill/>
          </a:ln>
        </p:spPr>
      </p:pic>
      <p:pic>
        <p:nvPicPr>
          <p:cNvPr id="12" name="Picture 11">
            <a:extLst>
              <a:ext uri="{FF2B5EF4-FFF2-40B4-BE49-F238E27FC236}">
                <a16:creationId xmlns:a16="http://schemas.microsoft.com/office/drawing/2014/main" id="{4A46CA72-D47C-4BF6-834D-16618A1101BC}"/>
              </a:ext>
            </a:extLst>
          </p:cNvPr>
          <p:cNvPicPr>
            <a:picLocks noChangeAspect="1"/>
          </p:cNvPicPr>
          <p:nvPr/>
        </p:nvPicPr>
        <p:blipFill rotWithShape="1">
          <a:blip r:embed="rId4">
            <a:extLst>
              <a:ext uri="{28A0092B-C50C-407E-A947-70E740481C1C}">
                <a14:useLocalDpi xmlns:a14="http://schemas.microsoft.com/office/drawing/2010/main" val="0"/>
              </a:ext>
            </a:extLst>
          </a:blip>
          <a:srcRect l="3398" r="1438"/>
          <a:stretch/>
        </p:blipFill>
        <p:spPr bwMode="auto">
          <a:xfrm>
            <a:off x="4857957" y="1672231"/>
            <a:ext cx="3746770" cy="4448089"/>
          </a:xfrm>
          <a:prstGeom prst="rect">
            <a:avLst/>
          </a:prstGeom>
          <a:noFill/>
          <a:ln>
            <a:noFill/>
          </a:ln>
        </p:spPr>
      </p:pic>
      <p:sp>
        <p:nvSpPr>
          <p:cNvPr id="2" name="TextBox 1">
            <a:extLst>
              <a:ext uri="{FF2B5EF4-FFF2-40B4-BE49-F238E27FC236}">
                <a16:creationId xmlns:a16="http://schemas.microsoft.com/office/drawing/2014/main" id="{750C76D7-C524-49A4-8966-4C2CA67C8068}"/>
              </a:ext>
            </a:extLst>
          </p:cNvPr>
          <p:cNvSpPr txBox="1"/>
          <p:nvPr/>
        </p:nvSpPr>
        <p:spPr>
          <a:xfrm>
            <a:off x="742777" y="5505855"/>
            <a:ext cx="3746538" cy="338554"/>
          </a:xfrm>
          <a:prstGeom prst="rect">
            <a:avLst/>
          </a:prstGeom>
          <a:noFill/>
        </p:spPr>
        <p:txBody>
          <a:bodyPr wrap="none" rtlCol="0">
            <a:spAutoFit/>
          </a:bodyPr>
          <a:lstStyle/>
          <a:p>
            <a:pPr algn="ctr"/>
            <a:r>
              <a:rPr lang="en-US" sz="1600" dirty="0"/>
              <a:t>Underlying liquid-liquid phase transition</a:t>
            </a:r>
          </a:p>
        </p:txBody>
      </p:sp>
    </p:spTree>
    <p:extLst>
      <p:ext uri="{BB962C8B-B14F-4D97-AF65-F5344CB8AC3E}">
        <p14:creationId xmlns:p14="http://schemas.microsoft.com/office/powerpoint/2010/main" val="16800117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bwMode="auto">
          <a:xfrm>
            <a:off x="2382164" y="1684638"/>
            <a:ext cx="1865662" cy="3400737"/>
          </a:xfrm>
          <a:prstGeom prst="rect">
            <a:avLst/>
          </a:prstGeom>
          <a:gradFill>
            <a:gsLst>
              <a:gs pos="0">
                <a:schemeClr val="accent6">
                  <a:lumMod val="75000"/>
                  <a:alpha val="50000"/>
                </a:schemeClr>
              </a:gs>
              <a:gs pos="100000">
                <a:srgbClr val="339933">
                  <a:alpha val="50000"/>
                </a:srgbClr>
              </a:gs>
            </a:gsLst>
            <a:lin ang="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 name="Title 4"/>
          <p:cNvSpPr>
            <a:spLocks noGrp="1"/>
          </p:cNvSpPr>
          <p:nvPr>
            <p:ph type="title"/>
          </p:nvPr>
        </p:nvSpPr>
        <p:spPr/>
        <p:txBody>
          <a:bodyPr/>
          <a:lstStyle/>
          <a:p>
            <a:r>
              <a:rPr lang="en-US" dirty="0"/>
              <a:t>Viscosity reference points</a:t>
            </a:r>
          </a:p>
        </p:txBody>
      </p:sp>
      <p:sp>
        <p:nvSpPr>
          <p:cNvPr id="4" name="TextBox 3"/>
          <p:cNvSpPr txBox="1"/>
          <p:nvPr/>
        </p:nvSpPr>
        <p:spPr>
          <a:xfrm>
            <a:off x="7637575" y="5115693"/>
            <a:ext cx="1106393" cy="400110"/>
          </a:xfrm>
          <a:prstGeom prst="rect">
            <a:avLst/>
          </a:prstGeom>
          <a:noFill/>
        </p:spPr>
        <p:txBody>
          <a:bodyPr wrap="none" rtlCol="0">
            <a:spAutoFit/>
          </a:bodyPr>
          <a:lstStyle/>
          <a:p>
            <a:pPr algn="ctr"/>
            <a:r>
              <a:rPr lang="en-US" sz="2000" i="1" dirty="0">
                <a:latin typeface="Symbol" panose="05050102010706020507" pitchFamily="18" charset="2"/>
              </a:rPr>
              <a:t>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Pa·s</a:t>
            </a:r>
            <a:r>
              <a:rPr lang="en-US" sz="2000" dirty="0">
                <a:latin typeface="Arial" panose="020B0604020202020204" pitchFamily="34" charset="0"/>
                <a:cs typeface="Arial" panose="020B0604020202020204" pitchFamily="34" charset="0"/>
              </a:rPr>
              <a:t>)</a:t>
            </a:r>
            <a:endParaRPr lang="en-US" sz="2000" dirty="0">
              <a:latin typeface="Symbol" panose="05050102010706020507" pitchFamily="18" charset="2"/>
            </a:endParaRPr>
          </a:p>
        </p:txBody>
      </p:sp>
      <p:cxnSp>
        <p:nvCxnSpPr>
          <p:cNvPr id="7" name="Straight Arrow Connector 6"/>
          <p:cNvCxnSpPr/>
          <p:nvPr/>
        </p:nvCxnSpPr>
        <p:spPr bwMode="auto">
          <a:xfrm>
            <a:off x="659028" y="5084799"/>
            <a:ext cx="7755924" cy="0"/>
          </a:xfrm>
          <a:prstGeom prst="straightConnector1">
            <a:avLst/>
          </a:prstGeom>
          <a:solidFill>
            <a:schemeClr val="accent1"/>
          </a:solidFill>
          <a:ln w="34925" cap="flat" cmpd="sng" algn="ctr">
            <a:solidFill>
              <a:schemeClr val="tx1"/>
            </a:solidFill>
            <a:prstDash val="solid"/>
            <a:round/>
            <a:headEnd type="none" w="med" len="med"/>
            <a:tailEnd type="stealth" w="lg" len="lg"/>
          </a:ln>
          <a:effectLst/>
        </p:spPr>
      </p:cxnSp>
      <p:cxnSp>
        <p:nvCxnSpPr>
          <p:cNvPr id="10" name="Straight Connector 9"/>
          <p:cNvCxnSpPr/>
          <p:nvPr/>
        </p:nvCxnSpPr>
        <p:spPr bwMode="auto">
          <a:xfrm>
            <a:off x="1272889" y="4926222"/>
            <a:ext cx="0" cy="304800"/>
          </a:xfrm>
          <a:prstGeom prst="line">
            <a:avLst/>
          </a:prstGeom>
          <a:solidFill>
            <a:schemeClr val="accent1"/>
          </a:solidFill>
          <a:ln w="22225" cap="flat" cmpd="sng" algn="ctr">
            <a:solidFill>
              <a:srgbClr val="FF0000"/>
            </a:solidFill>
            <a:prstDash val="solid"/>
            <a:round/>
            <a:headEnd type="none" w="med" len="med"/>
            <a:tailEnd type="none" w="med" len="med"/>
          </a:ln>
          <a:effectLst/>
        </p:spPr>
      </p:cxnSp>
      <p:sp>
        <p:nvSpPr>
          <p:cNvPr id="14" name="TextBox 13"/>
          <p:cNvSpPr txBox="1"/>
          <p:nvPr/>
        </p:nvSpPr>
        <p:spPr>
          <a:xfrm>
            <a:off x="990600" y="5218089"/>
            <a:ext cx="564577" cy="400110"/>
          </a:xfrm>
          <a:prstGeom prst="rect">
            <a:avLst/>
          </a:prstGeom>
          <a:noFill/>
        </p:spPr>
        <p:txBody>
          <a:bodyPr wrap="none" rtlCol="0">
            <a:spAutoFit/>
          </a:bodyPr>
          <a:lstStyle/>
          <a:p>
            <a:pPr algn="ctr"/>
            <a:r>
              <a:rPr lang="en-US" sz="2000" dirty="0">
                <a:solidFill>
                  <a:srgbClr val="FF0000"/>
                </a:solidFill>
                <a:latin typeface="Arial" panose="020B0604020202020204" pitchFamily="34" charset="0"/>
                <a:cs typeface="Arial" panose="020B0604020202020204" pitchFamily="34" charset="0"/>
              </a:rPr>
              <a:t>10</a:t>
            </a:r>
            <a:r>
              <a:rPr lang="en-US" sz="2000" baseline="30000" dirty="0">
                <a:solidFill>
                  <a:srgbClr val="FF0000"/>
                </a:solidFill>
                <a:latin typeface="Arial" panose="020B0604020202020204" pitchFamily="34" charset="0"/>
                <a:cs typeface="Arial" panose="020B0604020202020204" pitchFamily="34" charset="0"/>
              </a:rPr>
              <a:t>1</a:t>
            </a:r>
            <a:endParaRPr lang="en-US" sz="2000" dirty="0">
              <a:solidFill>
                <a:srgbClr val="FF0000"/>
              </a:solidFill>
              <a:latin typeface="Symbol" panose="05050102010706020507" pitchFamily="18" charset="2"/>
            </a:endParaRPr>
          </a:p>
        </p:txBody>
      </p:sp>
      <p:cxnSp>
        <p:nvCxnSpPr>
          <p:cNvPr id="15" name="Straight Connector 14"/>
          <p:cNvCxnSpPr/>
          <p:nvPr/>
        </p:nvCxnSpPr>
        <p:spPr bwMode="auto">
          <a:xfrm>
            <a:off x="2382166" y="4915925"/>
            <a:ext cx="0" cy="304800"/>
          </a:xfrm>
          <a:prstGeom prst="line">
            <a:avLst/>
          </a:prstGeom>
          <a:solidFill>
            <a:schemeClr val="accent1"/>
          </a:solidFill>
          <a:ln w="22225" cap="flat" cmpd="sng" algn="ctr">
            <a:solidFill>
              <a:schemeClr val="accent6">
                <a:lumMod val="75000"/>
              </a:schemeClr>
            </a:solidFill>
            <a:prstDash val="solid"/>
            <a:round/>
            <a:headEnd type="none" w="med" len="med"/>
            <a:tailEnd type="none" w="med" len="med"/>
          </a:ln>
          <a:effectLst/>
        </p:spPr>
      </p:cxnSp>
      <p:sp>
        <p:nvSpPr>
          <p:cNvPr id="16" name="TextBox 15"/>
          <p:cNvSpPr txBox="1"/>
          <p:nvPr/>
        </p:nvSpPr>
        <p:spPr>
          <a:xfrm>
            <a:off x="2099877" y="5207792"/>
            <a:ext cx="564577" cy="400110"/>
          </a:xfrm>
          <a:prstGeom prst="rect">
            <a:avLst/>
          </a:prstGeom>
          <a:noFill/>
        </p:spPr>
        <p:txBody>
          <a:bodyPr wrap="none" rtlCol="0">
            <a:spAutoFit/>
          </a:bodyPr>
          <a:lstStyle/>
          <a:p>
            <a:pPr algn="ctr"/>
            <a:r>
              <a:rPr lang="en-US" sz="2000" dirty="0">
                <a:solidFill>
                  <a:schemeClr val="accent6">
                    <a:lumMod val="75000"/>
                  </a:schemeClr>
                </a:solidFill>
                <a:latin typeface="Arial" panose="020B0604020202020204" pitchFamily="34" charset="0"/>
                <a:cs typeface="Arial" panose="020B0604020202020204" pitchFamily="34" charset="0"/>
              </a:rPr>
              <a:t>10</a:t>
            </a:r>
            <a:r>
              <a:rPr lang="en-US" sz="2000" baseline="30000" dirty="0">
                <a:solidFill>
                  <a:schemeClr val="accent6">
                    <a:lumMod val="75000"/>
                  </a:schemeClr>
                </a:solidFill>
                <a:latin typeface="Arial" panose="020B0604020202020204" pitchFamily="34" charset="0"/>
                <a:cs typeface="Arial" panose="020B0604020202020204" pitchFamily="34" charset="0"/>
              </a:rPr>
              <a:t>3</a:t>
            </a:r>
            <a:endParaRPr lang="en-US" sz="2000" dirty="0">
              <a:solidFill>
                <a:schemeClr val="accent6">
                  <a:lumMod val="75000"/>
                </a:schemeClr>
              </a:solidFill>
              <a:latin typeface="Symbol" panose="05050102010706020507" pitchFamily="18" charset="2"/>
            </a:endParaRPr>
          </a:p>
        </p:txBody>
      </p:sp>
      <p:cxnSp>
        <p:nvCxnSpPr>
          <p:cNvPr id="17" name="Straight Connector 16"/>
          <p:cNvCxnSpPr/>
          <p:nvPr/>
        </p:nvCxnSpPr>
        <p:spPr bwMode="auto">
          <a:xfrm>
            <a:off x="4249713" y="4915349"/>
            <a:ext cx="0" cy="304800"/>
          </a:xfrm>
          <a:prstGeom prst="line">
            <a:avLst/>
          </a:prstGeom>
          <a:solidFill>
            <a:schemeClr val="accent1"/>
          </a:solidFill>
          <a:ln w="22225" cap="flat" cmpd="sng" algn="ctr">
            <a:solidFill>
              <a:srgbClr val="339933"/>
            </a:solidFill>
            <a:prstDash val="solid"/>
            <a:round/>
            <a:headEnd type="none" w="med" len="med"/>
            <a:tailEnd type="none" w="med" len="med"/>
          </a:ln>
          <a:effectLst/>
        </p:spPr>
      </p:cxnSp>
      <p:sp>
        <p:nvSpPr>
          <p:cNvPr id="18" name="TextBox 17"/>
          <p:cNvSpPr txBox="1"/>
          <p:nvPr/>
        </p:nvSpPr>
        <p:spPr>
          <a:xfrm>
            <a:off x="3896091" y="5207216"/>
            <a:ext cx="707245" cy="400110"/>
          </a:xfrm>
          <a:prstGeom prst="rect">
            <a:avLst/>
          </a:prstGeom>
          <a:noFill/>
        </p:spPr>
        <p:txBody>
          <a:bodyPr wrap="none" rtlCol="0">
            <a:spAutoFit/>
          </a:bodyPr>
          <a:lstStyle/>
          <a:p>
            <a:pPr algn="ctr"/>
            <a:r>
              <a:rPr lang="en-US" sz="2000" dirty="0">
                <a:solidFill>
                  <a:srgbClr val="339933"/>
                </a:solidFill>
                <a:latin typeface="Arial" panose="020B0604020202020204" pitchFamily="34" charset="0"/>
                <a:cs typeface="Arial" panose="020B0604020202020204" pitchFamily="34" charset="0"/>
              </a:rPr>
              <a:t>10</a:t>
            </a:r>
            <a:r>
              <a:rPr lang="en-US" sz="2000" baseline="30000" dirty="0">
                <a:solidFill>
                  <a:srgbClr val="339933"/>
                </a:solidFill>
                <a:latin typeface="Arial" panose="020B0604020202020204" pitchFamily="34" charset="0"/>
                <a:cs typeface="Arial" panose="020B0604020202020204" pitchFamily="34" charset="0"/>
              </a:rPr>
              <a:t>6.6</a:t>
            </a:r>
            <a:endParaRPr lang="en-US" sz="2000" dirty="0">
              <a:solidFill>
                <a:srgbClr val="339933"/>
              </a:solidFill>
              <a:latin typeface="Symbol" panose="05050102010706020507" pitchFamily="18" charset="2"/>
            </a:endParaRPr>
          </a:p>
        </p:txBody>
      </p:sp>
      <p:cxnSp>
        <p:nvCxnSpPr>
          <p:cNvPr id="19" name="Straight Connector 18"/>
          <p:cNvCxnSpPr/>
          <p:nvPr/>
        </p:nvCxnSpPr>
        <p:spPr bwMode="auto">
          <a:xfrm>
            <a:off x="6082355" y="4932975"/>
            <a:ext cx="0" cy="304800"/>
          </a:xfrm>
          <a:prstGeom prst="line">
            <a:avLst/>
          </a:prstGeom>
          <a:solidFill>
            <a:schemeClr val="accent1"/>
          </a:solidFill>
          <a:ln w="22225" cap="flat" cmpd="sng" algn="ctr">
            <a:solidFill>
              <a:srgbClr val="0000FF"/>
            </a:solidFill>
            <a:prstDash val="solid"/>
            <a:round/>
            <a:headEnd type="none" w="med" len="med"/>
            <a:tailEnd type="none" w="med" len="med"/>
          </a:ln>
          <a:effectLst/>
        </p:spPr>
      </p:cxnSp>
      <p:sp>
        <p:nvSpPr>
          <p:cNvPr id="20" name="TextBox 19"/>
          <p:cNvSpPr txBox="1"/>
          <p:nvPr/>
        </p:nvSpPr>
        <p:spPr>
          <a:xfrm>
            <a:off x="5752778" y="5224842"/>
            <a:ext cx="659155" cy="400110"/>
          </a:xfrm>
          <a:prstGeom prst="rect">
            <a:avLst/>
          </a:prstGeom>
          <a:noFill/>
        </p:spPr>
        <p:txBody>
          <a:bodyPr wrap="none" rtlCol="0">
            <a:spAutoFit/>
          </a:bodyPr>
          <a:lstStyle/>
          <a:p>
            <a:pPr algn="ctr"/>
            <a:r>
              <a:rPr lang="en-US" sz="2000" dirty="0">
                <a:solidFill>
                  <a:srgbClr val="0000FF"/>
                </a:solidFill>
                <a:latin typeface="Arial" panose="020B0604020202020204" pitchFamily="34" charset="0"/>
                <a:cs typeface="Arial" panose="020B0604020202020204" pitchFamily="34" charset="0"/>
              </a:rPr>
              <a:t>10</a:t>
            </a:r>
            <a:r>
              <a:rPr lang="en-US" sz="2000" baseline="30000" dirty="0">
                <a:solidFill>
                  <a:srgbClr val="0000FF"/>
                </a:solidFill>
                <a:latin typeface="Arial" panose="020B0604020202020204" pitchFamily="34" charset="0"/>
                <a:cs typeface="Arial" panose="020B0604020202020204" pitchFamily="34" charset="0"/>
              </a:rPr>
              <a:t>12</a:t>
            </a:r>
            <a:endParaRPr lang="en-US" sz="2000" dirty="0">
              <a:solidFill>
                <a:srgbClr val="0000FF"/>
              </a:solidFill>
              <a:latin typeface="Symbol" panose="05050102010706020507" pitchFamily="18" charset="2"/>
            </a:endParaRPr>
          </a:p>
        </p:txBody>
      </p:sp>
      <p:cxnSp>
        <p:nvCxnSpPr>
          <p:cNvPr id="21" name="Straight Connector 20"/>
          <p:cNvCxnSpPr/>
          <p:nvPr/>
        </p:nvCxnSpPr>
        <p:spPr bwMode="auto">
          <a:xfrm>
            <a:off x="7202611" y="4934610"/>
            <a:ext cx="0" cy="304800"/>
          </a:xfrm>
          <a:prstGeom prst="line">
            <a:avLst/>
          </a:prstGeom>
          <a:solidFill>
            <a:schemeClr val="accent1"/>
          </a:solidFill>
          <a:ln w="22225" cap="flat" cmpd="sng" algn="ctr">
            <a:solidFill>
              <a:srgbClr val="7030A0"/>
            </a:solidFill>
            <a:prstDash val="solid"/>
            <a:round/>
            <a:headEnd type="none" w="med" len="med"/>
            <a:tailEnd type="none" w="med" len="med"/>
          </a:ln>
          <a:effectLst/>
        </p:spPr>
      </p:cxnSp>
      <p:sp>
        <p:nvSpPr>
          <p:cNvPr id="22" name="TextBox 21"/>
          <p:cNvSpPr txBox="1"/>
          <p:nvPr/>
        </p:nvSpPr>
        <p:spPr>
          <a:xfrm>
            <a:off x="6801699" y="5225049"/>
            <a:ext cx="801823" cy="400110"/>
          </a:xfrm>
          <a:prstGeom prst="rect">
            <a:avLst/>
          </a:prstGeom>
          <a:noFill/>
        </p:spPr>
        <p:txBody>
          <a:bodyPr wrap="none" rtlCol="0">
            <a:spAutoFit/>
          </a:bodyPr>
          <a:lstStyle/>
          <a:p>
            <a:pPr algn="ctr"/>
            <a:r>
              <a:rPr lang="en-US" sz="2000" dirty="0">
                <a:solidFill>
                  <a:srgbClr val="7030A0"/>
                </a:solidFill>
                <a:latin typeface="Arial" panose="020B0604020202020204" pitchFamily="34" charset="0"/>
                <a:cs typeface="Arial" panose="020B0604020202020204" pitchFamily="34" charset="0"/>
              </a:rPr>
              <a:t>10</a:t>
            </a:r>
            <a:r>
              <a:rPr lang="en-US" sz="2000" baseline="30000" dirty="0">
                <a:solidFill>
                  <a:srgbClr val="7030A0"/>
                </a:solidFill>
                <a:latin typeface="Arial" panose="020B0604020202020204" pitchFamily="34" charset="0"/>
                <a:cs typeface="Arial" panose="020B0604020202020204" pitchFamily="34" charset="0"/>
              </a:rPr>
              <a:t>13.5</a:t>
            </a:r>
            <a:endParaRPr lang="en-US" sz="2000" dirty="0">
              <a:solidFill>
                <a:srgbClr val="7030A0"/>
              </a:solidFill>
              <a:latin typeface="Symbol" panose="05050102010706020507" pitchFamily="18" charset="2"/>
            </a:endParaRPr>
          </a:p>
        </p:txBody>
      </p:sp>
      <p:sp>
        <p:nvSpPr>
          <p:cNvPr id="23" name="TextBox 22"/>
          <p:cNvSpPr txBox="1"/>
          <p:nvPr/>
        </p:nvSpPr>
        <p:spPr>
          <a:xfrm>
            <a:off x="739019" y="5570838"/>
            <a:ext cx="1070405" cy="707886"/>
          </a:xfrm>
          <a:prstGeom prst="rect">
            <a:avLst/>
          </a:prstGeom>
          <a:noFill/>
        </p:spPr>
        <p:txBody>
          <a:bodyPr wrap="square" rtlCol="0">
            <a:spAutoFit/>
          </a:bodyPr>
          <a:lstStyle/>
          <a:p>
            <a:pPr algn="ctr"/>
            <a:r>
              <a:rPr lang="en-US" sz="2000" dirty="0">
                <a:solidFill>
                  <a:srgbClr val="FF0000"/>
                </a:solidFill>
                <a:latin typeface="Arial" panose="020B0604020202020204" pitchFamily="34" charset="0"/>
                <a:cs typeface="Arial" panose="020B0604020202020204" pitchFamily="34" charset="0"/>
              </a:rPr>
              <a:t>Melting point</a:t>
            </a:r>
            <a:endParaRPr lang="en-US" sz="2000" dirty="0">
              <a:solidFill>
                <a:srgbClr val="FF0000"/>
              </a:solidFill>
              <a:latin typeface="Symbol" panose="05050102010706020507" pitchFamily="18" charset="2"/>
            </a:endParaRPr>
          </a:p>
        </p:txBody>
      </p:sp>
      <p:sp>
        <p:nvSpPr>
          <p:cNvPr id="24" name="TextBox 23"/>
          <p:cNvSpPr txBox="1"/>
          <p:nvPr/>
        </p:nvSpPr>
        <p:spPr>
          <a:xfrm>
            <a:off x="1792529" y="5581135"/>
            <a:ext cx="1179271" cy="707886"/>
          </a:xfrm>
          <a:prstGeom prst="rect">
            <a:avLst/>
          </a:prstGeom>
          <a:noFill/>
        </p:spPr>
        <p:txBody>
          <a:bodyPr wrap="square" rtlCol="0">
            <a:spAutoFit/>
          </a:bodyPr>
          <a:lstStyle/>
          <a:p>
            <a:pPr algn="ctr"/>
            <a:r>
              <a:rPr lang="en-US" sz="2000" dirty="0">
                <a:solidFill>
                  <a:schemeClr val="accent6">
                    <a:lumMod val="75000"/>
                  </a:schemeClr>
                </a:solidFill>
                <a:latin typeface="Arial" panose="020B0604020202020204" pitchFamily="34" charset="0"/>
                <a:cs typeface="Arial" panose="020B0604020202020204" pitchFamily="34" charset="0"/>
              </a:rPr>
              <a:t>Working point</a:t>
            </a:r>
            <a:endParaRPr lang="en-US" sz="2000" dirty="0">
              <a:solidFill>
                <a:schemeClr val="accent6">
                  <a:lumMod val="75000"/>
                </a:schemeClr>
              </a:solidFill>
              <a:latin typeface="Symbol" panose="05050102010706020507" pitchFamily="18" charset="2"/>
            </a:endParaRPr>
          </a:p>
        </p:txBody>
      </p:sp>
      <p:sp>
        <p:nvSpPr>
          <p:cNvPr id="25" name="TextBox 24"/>
          <p:cNvSpPr txBox="1"/>
          <p:nvPr/>
        </p:nvSpPr>
        <p:spPr>
          <a:xfrm>
            <a:off x="3618852" y="5588464"/>
            <a:ext cx="1257948" cy="707886"/>
          </a:xfrm>
          <a:prstGeom prst="rect">
            <a:avLst/>
          </a:prstGeom>
          <a:noFill/>
        </p:spPr>
        <p:txBody>
          <a:bodyPr wrap="square" rtlCol="0">
            <a:spAutoFit/>
          </a:bodyPr>
          <a:lstStyle/>
          <a:p>
            <a:pPr algn="ctr"/>
            <a:r>
              <a:rPr lang="en-US" sz="2000" dirty="0">
                <a:solidFill>
                  <a:srgbClr val="339933"/>
                </a:solidFill>
                <a:latin typeface="Arial" panose="020B0604020202020204" pitchFamily="34" charset="0"/>
                <a:cs typeface="Arial" panose="020B0604020202020204" pitchFamily="34" charset="0"/>
              </a:rPr>
              <a:t>Softening point</a:t>
            </a:r>
            <a:endParaRPr lang="en-US" sz="2000" dirty="0">
              <a:solidFill>
                <a:srgbClr val="339933"/>
              </a:solidFill>
              <a:latin typeface="Symbol" panose="05050102010706020507" pitchFamily="18" charset="2"/>
            </a:endParaRPr>
          </a:p>
        </p:txBody>
      </p:sp>
      <p:sp>
        <p:nvSpPr>
          <p:cNvPr id="26" name="TextBox 25"/>
          <p:cNvSpPr txBox="1"/>
          <p:nvPr/>
        </p:nvSpPr>
        <p:spPr>
          <a:xfrm>
            <a:off x="5257800" y="5588464"/>
            <a:ext cx="1345290" cy="707886"/>
          </a:xfrm>
          <a:prstGeom prst="rect">
            <a:avLst/>
          </a:prstGeom>
          <a:noFill/>
        </p:spPr>
        <p:txBody>
          <a:bodyPr wrap="square" rtlCol="0">
            <a:spAutoFit/>
          </a:bodyPr>
          <a:lstStyle/>
          <a:p>
            <a:pPr algn="ctr"/>
            <a:r>
              <a:rPr lang="en-US" sz="2000" dirty="0">
                <a:solidFill>
                  <a:srgbClr val="0000FF"/>
                </a:solidFill>
                <a:latin typeface="Arial" panose="020B0604020202020204" pitchFamily="34" charset="0"/>
                <a:cs typeface="Arial" panose="020B0604020202020204" pitchFamily="34" charset="0"/>
              </a:rPr>
              <a:t>Annealing point (</a:t>
            </a:r>
            <a:r>
              <a:rPr lang="en-US" sz="2000" i="1" dirty="0" err="1">
                <a:solidFill>
                  <a:srgbClr val="0000FF"/>
                </a:solidFill>
                <a:latin typeface="Times New Roman" panose="02020603050405020304" pitchFamily="18" charset="0"/>
                <a:cs typeface="Times New Roman" panose="02020603050405020304" pitchFamily="18" charset="0"/>
              </a:rPr>
              <a:t>T</a:t>
            </a:r>
            <a:r>
              <a:rPr lang="en-US" sz="2000" i="1" baseline="-25000" dirty="0" err="1">
                <a:solidFill>
                  <a:srgbClr val="0000FF"/>
                </a:solidFill>
                <a:latin typeface="Times New Roman" panose="02020603050405020304" pitchFamily="18" charset="0"/>
                <a:cs typeface="Times New Roman" panose="02020603050405020304" pitchFamily="18" charset="0"/>
              </a:rPr>
              <a:t>g</a:t>
            </a:r>
            <a:r>
              <a:rPr lang="en-US" sz="2000" dirty="0">
                <a:solidFill>
                  <a:srgbClr val="0000FF"/>
                </a:solidFill>
                <a:latin typeface="Arial" panose="020B0604020202020204" pitchFamily="34" charset="0"/>
                <a:cs typeface="Arial" panose="020B0604020202020204" pitchFamily="34" charset="0"/>
              </a:rPr>
              <a:t>)</a:t>
            </a:r>
            <a:endParaRPr lang="en-US" sz="2000" dirty="0">
              <a:solidFill>
                <a:srgbClr val="0000FF"/>
              </a:solidFill>
              <a:latin typeface="Symbol" panose="05050102010706020507" pitchFamily="18" charset="2"/>
            </a:endParaRPr>
          </a:p>
        </p:txBody>
      </p:sp>
      <p:sp>
        <p:nvSpPr>
          <p:cNvPr id="27" name="TextBox 26"/>
          <p:cNvSpPr txBox="1"/>
          <p:nvPr/>
        </p:nvSpPr>
        <p:spPr>
          <a:xfrm>
            <a:off x="6529965" y="5587824"/>
            <a:ext cx="1345290" cy="707886"/>
          </a:xfrm>
          <a:prstGeom prst="rect">
            <a:avLst/>
          </a:prstGeom>
          <a:noFill/>
        </p:spPr>
        <p:txBody>
          <a:bodyPr wrap="square" rtlCol="0">
            <a:spAutoFit/>
          </a:bodyPr>
          <a:lstStyle/>
          <a:p>
            <a:pPr algn="ctr"/>
            <a:r>
              <a:rPr lang="en-US" sz="2000" dirty="0">
                <a:solidFill>
                  <a:srgbClr val="7030A0"/>
                </a:solidFill>
                <a:latin typeface="Arial" panose="020B0604020202020204" pitchFamily="34" charset="0"/>
                <a:cs typeface="Arial" panose="020B0604020202020204" pitchFamily="34" charset="0"/>
              </a:rPr>
              <a:t>Straining point</a:t>
            </a:r>
            <a:endParaRPr lang="en-US" sz="2000" dirty="0">
              <a:solidFill>
                <a:srgbClr val="7030A0"/>
              </a:solidFill>
              <a:latin typeface="Symbol" panose="05050102010706020507" pitchFamily="18" charset="2"/>
            </a:endParaRPr>
          </a:p>
        </p:txBody>
      </p:sp>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6523" y="1821796"/>
            <a:ext cx="934665" cy="934665"/>
          </a:xfrm>
          <a:prstGeom prst="rect">
            <a:avLst/>
          </a:prstGeom>
        </p:spPr>
      </p:pic>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16218" y="3056238"/>
            <a:ext cx="855231" cy="997936"/>
          </a:xfrm>
          <a:prstGeom prst="rect">
            <a:avLst/>
          </a:prstGeom>
        </p:spPr>
      </p:pic>
      <p:sp>
        <p:nvSpPr>
          <p:cNvPr id="30" name="TextBox 29"/>
          <p:cNvSpPr txBox="1"/>
          <p:nvPr/>
        </p:nvSpPr>
        <p:spPr>
          <a:xfrm>
            <a:off x="1629547" y="1996740"/>
            <a:ext cx="1070405" cy="584775"/>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Glass blowing</a:t>
            </a:r>
            <a:endParaRPr lang="en-US" sz="1600" dirty="0">
              <a:latin typeface="Symbol" panose="05050102010706020507" pitchFamily="18" charset="2"/>
            </a:endParaRPr>
          </a:p>
        </p:txBody>
      </p:sp>
      <p:sp>
        <p:nvSpPr>
          <p:cNvPr id="31" name="TextBox 30"/>
          <p:cNvSpPr txBox="1"/>
          <p:nvPr/>
        </p:nvSpPr>
        <p:spPr>
          <a:xfrm>
            <a:off x="4092661" y="3262818"/>
            <a:ext cx="1070405" cy="584775"/>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Fiber drawing</a:t>
            </a:r>
            <a:endParaRPr lang="en-US" sz="1600" dirty="0">
              <a:latin typeface="Symbol" panose="05050102010706020507" pitchFamily="18" charset="2"/>
            </a:endParaRPr>
          </a:p>
        </p:txBody>
      </p:sp>
      <p:pic>
        <p:nvPicPr>
          <p:cNvPr id="32" name="Picture 31"/>
          <p:cNvPicPr>
            <a:picLocks noChangeAspect="1"/>
          </p:cNvPicPr>
          <p:nvPr/>
        </p:nvPicPr>
        <p:blipFill rotWithShape="1">
          <a:blip r:embed="rId5" cstate="print">
            <a:extLst>
              <a:ext uri="{28A0092B-C50C-407E-A947-70E740481C1C}">
                <a14:useLocalDpi xmlns:a14="http://schemas.microsoft.com/office/drawing/2010/main" val="0"/>
              </a:ext>
            </a:extLst>
          </a:blip>
          <a:srcRect l="26667" r="35833"/>
          <a:stretch/>
        </p:blipFill>
        <p:spPr>
          <a:xfrm>
            <a:off x="2023003" y="3625547"/>
            <a:ext cx="1123853" cy="899082"/>
          </a:xfrm>
          <a:prstGeom prst="rect">
            <a:avLst/>
          </a:prstGeom>
        </p:spPr>
      </p:pic>
      <p:sp>
        <p:nvSpPr>
          <p:cNvPr id="33" name="TextBox 32"/>
          <p:cNvSpPr txBox="1"/>
          <p:nvPr/>
        </p:nvSpPr>
        <p:spPr>
          <a:xfrm>
            <a:off x="1229042" y="3786879"/>
            <a:ext cx="861923" cy="584775"/>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Float glass</a:t>
            </a:r>
            <a:endParaRPr lang="en-US" sz="1600" dirty="0">
              <a:latin typeface="Symbol" panose="05050102010706020507" pitchFamily="18" charset="2"/>
            </a:endParaRPr>
          </a:p>
        </p:txBody>
      </p:sp>
      <p:pic>
        <p:nvPicPr>
          <p:cNvPr id="34" name="Picture 33"/>
          <p:cNvPicPr>
            <a:picLocks noChangeAspect="1"/>
          </p:cNvPicPr>
          <p:nvPr/>
        </p:nvPicPr>
        <p:blipFill rotWithShape="1">
          <a:blip r:embed="rId6" cstate="print">
            <a:extLst>
              <a:ext uri="{28A0092B-C50C-407E-A947-70E740481C1C}">
                <a14:useLocalDpi xmlns:a14="http://schemas.microsoft.com/office/drawing/2010/main" val="0"/>
              </a:ext>
            </a:extLst>
          </a:blip>
          <a:srcRect t="25007" r="12927"/>
          <a:stretch/>
        </p:blipFill>
        <p:spPr>
          <a:xfrm>
            <a:off x="5486400" y="3022846"/>
            <a:ext cx="1231349" cy="795392"/>
          </a:xfrm>
          <a:prstGeom prst="rect">
            <a:avLst/>
          </a:prstGeom>
        </p:spPr>
      </p:pic>
      <p:sp>
        <p:nvSpPr>
          <p:cNvPr id="35" name="TextBox 34"/>
          <p:cNvSpPr txBox="1"/>
          <p:nvPr/>
        </p:nvSpPr>
        <p:spPr>
          <a:xfrm>
            <a:off x="5566871" y="2371472"/>
            <a:ext cx="1070405" cy="584775"/>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Lehr annealing</a:t>
            </a:r>
            <a:endParaRPr lang="en-US" sz="1600" dirty="0">
              <a:latin typeface="Symbol" panose="05050102010706020507" pitchFamily="18" charset="2"/>
            </a:endParaRPr>
          </a:p>
        </p:txBody>
      </p:sp>
      <p:sp>
        <p:nvSpPr>
          <p:cNvPr id="37" name="TextBox 36"/>
          <p:cNvSpPr txBox="1"/>
          <p:nvPr/>
        </p:nvSpPr>
        <p:spPr>
          <a:xfrm>
            <a:off x="4286027" y="1623886"/>
            <a:ext cx="1796326" cy="369332"/>
          </a:xfrm>
          <a:prstGeom prst="rect">
            <a:avLst/>
          </a:prstGeom>
          <a:noFill/>
        </p:spPr>
        <p:txBody>
          <a:bodyPr wrap="none" rtlCol="0">
            <a:spAutoFit/>
          </a:bodyPr>
          <a:lstStyle/>
          <a:p>
            <a:r>
              <a:rPr lang="en-US" b="1" dirty="0"/>
              <a:t>Working range</a:t>
            </a:r>
          </a:p>
        </p:txBody>
      </p:sp>
      <p:cxnSp>
        <p:nvCxnSpPr>
          <p:cNvPr id="39" name="Straight Arrow Connector 38"/>
          <p:cNvCxnSpPr/>
          <p:nvPr/>
        </p:nvCxnSpPr>
        <p:spPr bwMode="auto">
          <a:xfrm>
            <a:off x="5029200" y="4750527"/>
            <a:ext cx="0" cy="284199"/>
          </a:xfrm>
          <a:prstGeom prst="straightConnector1">
            <a:avLst/>
          </a:prstGeom>
          <a:solidFill>
            <a:schemeClr val="accent1"/>
          </a:solidFill>
          <a:ln w="22225" cap="flat" cmpd="sng" algn="ctr">
            <a:solidFill>
              <a:srgbClr val="00B0F0"/>
            </a:solidFill>
            <a:prstDash val="solid"/>
            <a:round/>
            <a:headEnd type="none" w="med" len="med"/>
            <a:tailEnd type="stealth" w="lg" len="lg"/>
          </a:ln>
          <a:effectLst/>
        </p:spPr>
      </p:cxnSp>
      <p:sp>
        <p:nvSpPr>
          <p:cNvPr id="44" name="TextBox 43"/>
          <p:cNvSpPr txBox="1"/>
          <p:nvPr/>
        </p:nvSpPr>
        <p:spPr>
          <a:xfrm>
            <a:off x="4286027" y="4415800"/>
            <a:ext cx="1625309" cy="338554"/>
          </a:xfrm>
          <a:prstGeom prst="rect">
            <a:avLst/>
          </a:prstGeom>
          <a:noFill/>
        </p:spPr>
        <p:txBody>
          <a:bodyPr wrap="square" rtlCol="0">
            <a:spAutoFit/>
          </a:bodyPr>
          <a:lstStyle/>
          <a:p>
            <a:pPr algn="ctr"/>
            <a:r>
              <a:rPr lang="en-US" sz="1600" dirty="0">
                <a:solidFill>
                  <a:srgbClr val="00B0F0"/>
                </a:solidFill>
                <a:latin typeface="Arial" panose="020B0604020202020204" pitchFamily="34" charset="0"/>
                <a:cs typeface="Arial" panose="020B0604020202020204" pitchFamily="34" charset="0"/>
              </a:rPr>
              <a:t>Pitch: 2.3 × 10</a:t>
            </a:r>
            <a:r>
              <a:rPr lang="en-US" sz="1600" baseline="30000" dirty="0">
                <a:solidFill>
                  <a:srgbClr val="00B0F0"/>
                </a:solidFill>
                <a:latin typeface="Arial" panose="020B0604020202020204" pitchFamily="34" charset="0"/>
                <a:cs typeface="Arial" panose="020B0604020202020204" pitchFamily="34" charset="0"/>
              </a:rPr>
              <a:t>8</a:t>
            </a:r>
            <a:endParaRPr lang="en-US" sz="1600" baseline="30000" dirty="0">
              <a:solidFill>
                <a:srgbClr val="00B0F0"/>
              </a:solidFill>
              <a:latin typeface="Symbol" panose="05050102010706020507" pitchFamily="18" charset="2"/>
            </a:endParaRPr>
          </a:p>
        </p:txBody>
      </p:sp>
      <p:sp>
        <p:nvSpPr>
          <p:cNvPr id="2" name="Slide Number Placeholder 1"/>
          <p:cNvSpPr>
            <a:spLocks noGrp="1"/>
          </p:cNvSpPr>
          <p:nvPr>
            <p:ph type="sldNum" sz="quarter" idx="11"/>
          </p:nvPr>
        </p:nvSpPr>
        <p:spPr/>
        <p:txBody>
          <a:bodyPr/>
          <a:lstStyle/>
          <a:p>
            <a:fld id="{B6F15528-21DE-4FAA-801E-634DDDAF4B2B}" type="slidenum">
              <a:rPr lang="en-US" smtClean="0"/>
              <a:pPr/>
              <a:t>13</a:t>
            </a:fld>
            <a:endParaRPr lang="en-US"/>
          </a:p>
        </p:txBody>
      </p:sp>
      <p:cxnSp>
        <p:nvCxnSpPr>
          <p:cNvPr id="38" name="Straight Arrow Connector 37">
            <a:extLst>
              <a:ext uri="{FF2B5EF4-FFF2-40B4-BE49-F238E27FC236}">
                <a16:creationId xmlns:a16="http://schemas.microsoft.com/office/drawing/2014/main" id="{DE2C3DA7-E86C-40EE-BBF5-B8D12D566EC5}"/>
              </a:ext>
            </a:extLst>
          </p:cNvPr>
          <p:cNvCxnSpPr>
            <a:cxnSpLocks/>
          </p:cNvCxnSpPr>
          <p:nvPr/>
        </p:nvCxnSpPr>
        <p:spPr bwMode="auto">
          <a:xfrm flipV="1">
            <a:off x="3252052" y="5152515"/>
            <a:ext cx="0" cy="283464"/>
          </a:xfrm>
          <a:prstGeom prst="straightConnector1">
            <a:avLst/>
          </a:prstGeom>
          <a:solidFill>
            <a:schemeClr val="accent1"/>
          </a:solidFill>
          <a:ln w="22225" cap="flat" cmpd="sng" algn="ctr">
            <a:solidFill>
              <a:srgbClr val="00B0F0"/>
            </a:solidFill>
            <a:prstDash val="solid"/>
            <a:round/>
            <a:headEnd type="none" w="med" len="med"/>
            <a:tailEnd type="stealth" w="lg" len="lg"/>
          </a:ln>
          <a:effectLst/>
        </p:spPr>
      </p:cxnSp>
      <p:sp>
        <p:nvSpPr>
          <p:cNvPr id="40" name="TextBox 39">
            <a:extLst>
              <a:ext uri="{FF2B5EF4-FFF2-40B4-BE49-F238E27FC236}">
                <a16:creationId xmlns:a16="http://schemas.microsoft.com/office/drawing/2014/main" id="{AA5D7C77-256D-44A0-9565-29E8EDEFC127}"/>
              </a:ext>
            </a:extLst>
          </p:cNvPr>
          <p:cNvSpPr txBox="1"/>
          <p:nvPr/>
        </p:nvSpPr>
        <p:spPr>
          <a:xfrm>
            <a:off x="2439397" y="4709188"/>
            <a:ext cx="1625309" cy="338554"/>
          </a:xfrm>
          <a:prstGeom prst="rect">
            <a:avLst/>
          </a:prstGeom>
          <a:noFill/>
        </p:spPr>
        <p:txBody>
          <a:bodyPr wrap="square" rtlCol="0">
            <a:spAutoFit/>
          </a:bodyPr>
          <a:lstStyle/>
          <a:p>
            <a:pPr algn="ctr"/>
            <a:r>
              <a:rPr lang="en-US" sz="1600" dirty="0">
                <a:solidFill>
                  <a:srgbClr val="00B0F0"/>
                </a:solidFill>
                <a:latin typeface="Arial" panose="020B0604020202020204" pitchFamily="34" charset="0"/>
                <a:cs typeface="Arial" panose="020B0604020202020204" pitchFamily="34" charset="0"/>
              </a:rPr>
              <a:t>Chewing gum</a:t>
            </a:r>
            <a:endParaRPr lang="en-US" sz="1600" baseline="30000" dirty="0">
              <a:solidFill>
                <a:srgbClr val="00B0F0"/>
              </a:solidFill>
              <a:latin typeface="Symbol" panose="05050102010706020507" pitchFamily="18" charset="2"/>
            </a:endParaRPr>
          </a:p>
        </p:txBody>
      </p:sp>
    </p:spTree>
    <p:extLst>
      <p:ext uri="{BB962C8B-B14F-4D97-AF65-F5344CB8AC3E}">
        <p14:creationId xmlns:p14="http://schemas.microsoft.com/office/powerpoint/2010/main" val="33547923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2830"/>
            <a:ext cx="8153400" cy="1066800"/>
          </a:xfrm>
        </p:spPr>
        <p:txBody>
          <a:bodyPr/>
          <a:lstStyle/>
          <a:p>
            <a:r>
              <a:rPr lang="en-US" dirty="0"/>
              <a:t>Temperature-dependent viscosity of polymers</a:t>
            </a:r>
          </a:p>
        </p:txBody>
      </p:sp>
      <p:sp>
        <p:nvSpPr>
          <p:cNvPr id="3" name="Slide Number Placeholder 2"/>
          <p:cNvSpPr>
            <a:spLocks noGrp="1"/>
          </p:cNvSpPr>
          <p:nvPr>
            <p:ph type="sldNum" sz="quarter" idx="11"/>
          </p:nvPr>
        </p:nvSpPr>
        <p:spPr/>
        <p:txBody>
          <a:bodyPr/>
          <a:lstStyle/>
          <a:p>
            <a:fld id="{B6F15528-21DE-4FAA-801E-634DDDAF4B2B}" type="slidenum">
              <a:rPr lang="en-US" smtClean="0"/>
              <a:pPr/>
              <a:t>14</a:t>
            </a:fld>
            <a:endParaRPr lang="en-US"/>
          </a:p>
        </p:txBody>
      </p:sp>
      <p:pic>
        <p:nvPicPr>
          <p:cNvPr id="9218" name="Picture 2" descr="http://www.materials.unsw.edu.au/sites/default/files/amorphous-viscosity.png">
            <a:extLst>
              <a:ext uri="{FF2B5EF4-FFF2-40B4-BE49-F238E27FC236}">
                <a16:creationId xmlns:a16="http://schemas.microsoft.com/office/drawing/2014/main" id="{02134F95-C18F-42FD-BC61-13F8392313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 y="1752600"/>
            <a:ext cx="3810000" cy="397144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99E3C27-BF8B-444B-894F-E833DE74383C}"/>
              </a:ext>
            </a:extLst>
          </p:cNvPr>
          <p:cNvSpPr/>
          <p:nvPr/>
        </p:nvSpPr>
        <p:spPr>
          <a:xfrm>
            <a:off x="500164" y="5984371"/>
            <a:ext cx="4267200" cy="276999"/>
          </a:xfrm>
          <a:prstGeom prst="rect">
            <a:avLst/>
          </a:prstGeom>
        </p:spPr>
        <p:txBody>
          <a:bodyPr wrap="square">
            <a:spAutoFit/>
          </a:bodyPr>
          <a:lstStyle/>
          <a:p>
            <a:pPr algn="ctr"/>
            <a:r>
              <a:rPr lang="en-US" sz="1200" dirty="0">
                <a:solidFill>
                  <a:srgbClr val="3C3C3B"/>
                </a:solidFill>
                <a:latin typeface="Arial" panose="020B0604020202020204" pitchFamily="34" charset="0"/>
              </a:rPr>
              <a:t>K. Budinski, </a:t>
            </a:r>
            <a:r>
              <a:rPr lang="en-US" sz="1200" i="1" dirty="0">
                <a:solidFill>
                  <a:srgbClr val="3C3C3B"/>
                </a:solidFill>
                <a:latin typeface="Arial" panose="020B0604020202020204" pitchFamily="34" charset="0"/>
              </a:rPr>
              <a:t>Engineering Materials: Properties and Selection</a:t>
            </a:r>
            <a:r>
              <a:rPr lang="en-US" sz="1200" dirty="0">
                <a:solidFill>
                  <a:srgbClr val="3C3C3B"/>
                </a:solidFill>
                <a:latin typeface="Arial" panose="020B0604020202020204" pitchFamily="34" charset="0"/>
              </a:rPr>
              <a:t> </a:t>
            </a:r>
            <a:endParaRPr lang="en-US" sz="1200" dirty="0"/>
          </a:p>
        </p:txBody>
      </p:sp>
      <p:sp>
        <p:nvSpPr>
          <p:cNvPr id="6" name="Content Placeholder 9">
            <a:extLst>
              <a:ext uri="{FF2B5EF4-FFF2-40B4-BE49-F238E27FC236}">
                <a16:creationId xmlns:a16="http://schemas.microsoft.com/office/drawing/2014/main" id="{7F795F37-3EB4-4C1A-B98F-FA30F9629E3A}"/>
              </a:ext>
            </a:extLst>
          </p:cNvPr>
          <p:cNvSpPr>
            <a:spLocks noGrp="1"/>
          </p:cNvSpPr>
          <p:nvPr>
            <p:ph sz="half" idx="1"/>
          </p:nvPr>
        </p:nvSpPr>
        <p:spPr>
          <a:xfrm>
            <a:off x="4476345" y="1627761"/>
            <a:ext cx="4109936" cy="4648200"/>
          </a:xfrm>
        </p:spPr>
        <p:txBody>
          <a:bodyPr/>
          <a:lstStyle/>
          <a:p>
            <a:pPr>
              <a:spcBef>
                <a:spcPts val="1000"/>
              </a:spcBef>
            </a:pPr>
            <a:r>
              <a:rPr lang="en-US" sz="2000" dirty="0"/>
              <a:t>All polymers with some level of an amorphous phase exhibit glass transition</a:t>
            </a:r>
          </a:p>
          <a:p>
            <a:pPr>
              <a:spcBef>
                <a:spcPts val="1000"/>
              </a:spcBef>
            </a:pPr>
            <a:r>
              <a:rPr lang="en-US" sz="2000" dirty="0"/>
              <a:t>Above </a:t>
            </a:r>
            <a:r>
              <a:rPr lang="en-US" sz="2000" dirty="0" err="1"/>
              <a:t>T</a:t>
            </a:r>
            <a:r>
              <a:rPr lang="en-US" sz="2000" baseline="-25000" dirty="0" err="1"/>
              <a:t>g</a:t>
            </a:r>
            <a:r>
              <a:rPr lang="en-US" sz="2000" dirty="0"/>
              <a:t>, there is a large-scale cooperative movement of polymer chain segments</a:t>
            </a:r>
          </a:p>
          <a:p>
            <a:pPr>
              <a:spcBef>
                <a:spcPts val="1000"/>
              </a:spcBef>
            </a:pPr>
            <a:r>
              <a:rPr lang="en-US" sz="2000" dirty="0"/>
              <a:t>Engineering </a:t>
            </a:r>
            <a:r>
              <a:rPr lang="en-US" sz="2000" dirty="0" err="1"/>
              <a:t>T</a:t>
            </a:r>
            <a:r>
              <a:rPr lang="en-US" sz="2000" baseline="-25000" dirty="0" err="1"/>
              <a:t>g</a:t>
            </a:r>
            <a:r>
              <a:rPr lang="en-US" sz="2000" dirty="0"/>
              <a:t> in polymers</a:t>
            </a:r>
          </a:p>
          <a:p>
            <a:pPr lvl="1">
              <a:spcBef>
                <a:spcPts val="1000"/>
              </a:spcBef>
            </a:pPr>
            <a:r>
              <a:rPr lang="en-US" sz="2000" dirty="0"/>
              <a:t>Adding stiff chemical groups (e.g. benzene) increases </a:t>
            </a:r>
            <a:r>
              <a:rPr lang="en-US" sz="2000" dirty="0" err="1"/>
              <a:t>T</a:t>
            </a:r>
            <a:r>
              <a:rPr lang="en-US" sz="2000" baseline="-25000" dirty="0" err="1"/>
              <a:t>g</a:t>
            </a:r>
            <a:endParaRPr lang="en-US" sz="2000" baseline="-25000" dirty="0"/>
          </a:p>
          <a:p>
            <a:pPr lvl="1">
              <a:spcBef>
                <a:spcPts val="1000"/>
              </a:spcBef>
            </a:pPr>
            <a:r>
              <a:rPr lang="en-US" sz="2000" dirty="0"/>
              <a:t>Adding plasticizers decreases </a:t>
            </a:r>
            <a:r>
              <a:rPr lang="en-US" sz="2000" dirty="0" err="1"/>
              <a:t>T</a:t>
            </a:r>
            <a:r>
              <a:rPr lang="en-US" sz="2000" baseline="-25000" dirty="0" err="1"/>
              <a:t>g</a:t>
            </a:r>
            <a:endParaRPr lang="en-US" sz="2000" baseline="-25000" dirty="0"/>
          </a:p>
        </p:txBody>
      </p:sp>
      <p:pic>
        <p:nvPicPr>
          <p:cNvPr id="5" name="Picture 2" descr="https://media.giphy.com/media/JYyvgG74Z0VFQbCN8O/giphy.gif">
            <a:extLst>
              <a:ext uri="{FF2B5EF4-FFF2-40B4-BE49-F238E27FC236}">
                <a16:creationId xmlns:a16="http://schemas.microsoft.com/office/drawing/2014/main" id="{441299B7-9BE2-4456-9CE3-58B185864B0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60504" y="2514600"/>
            <a:ext cx="3657600" cy="205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1454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Composition dependence of viscosity</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4271" y="1665178"/>
            <a:ext cx="6897130" cy="4725900"/>
          </a:xfrm>
          <a:prstGeom prst="rect">
            <a:avLst/>
          </a:prstGeom>
        </p:spPr>
      </p:pic>
      <p:sp>
        <p:nvSpPr>
          <p:cNvPr id="6" name="Rounded Rectangle 5"/>
          <p:cNvSpPr/>
          <p:nvPr/>
        </p:nvSpPr>
        <p:spPr bwMode="auto">
          <a:xfrm>
            <a:off x="6400800" y="3276600"/>
            <a:ext cx="2133600" cy="1371600"/>
          </a:xfrm>
          <a:prstGeom prst="roundRect">
            <a:avLst>
              <a:gd name="adj" fmla="val 12663"/>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eaLnBrk="0" fontAlgn="base" hangingPunct="0">
              <a:spcBef>
                <a:spcPts val="600"/>
              </a:spcBef>
              <a:spcAft>
                <a:spcPct val="0"/>
              </a:spcAft>
              <a:buClr>
                <a:srgbClr val="0000FF"/>
              </a:buClr>
            </a:pPr>
            <a:r>
              <a:rPr lang="en-US" dirty="0"/>
              <a:t>High network connectivity and strong bonds lead to high viscosity</a:t>
            </a:r>
            <a:endParaRPr kumimoji="0" lang="en-US" sz="1800" b="0" i="0" u="none" strike="noStrike" cap="none" normalizeH="0" baseline="0" dirty="0">
              <a:ln>
                <a:noFill/>
              </a:ln>
              <a:solidFill>
                <a:schemeClr val="tx1"/>
              </a:solidFill>
              <a:effectLst/>
              <a:latin typeface="Arial" charset="0"/>
            </a:endParaRPr>
          </a:p>
        </p:txBody>
      </p:sp>
      <p:sp>
        <p:nvSpPr>
          <p:cNvPr id="3" name="Slide Number Placeholder 2"/>
          <p:cNvSpPr>
            <a:spLocks noGrp="1"/>
          </p:cNvSpPr>
          <p:nvPr>
            <p:ph type="sldNum" sz="quarter" idx="11"/>
          </p:nvPr>
        </p:nvSpPr>
        <p:spPr/>
        <p:txBody>
          <a:bodyPr/>
          <a:lstStyle/>
          <a:p>
            <a:fld id="{B6F15528-21DE-4FAA-801E-634DDDAF4B2B}" type="slidenum">
              <a:rPr lang="en-US" smtClean="0"/>
              <a:pPr/>
              <a:t>15</a:t>
            </a:fld>
            <a:endParaRPr lang="en-US"/>
          </a:p>
        </p:txBody>
      </p:sp>
    </p:spTree>
    <p:extLst>
      <p:ext uri="{BB962C8B-B14F-4D97-AF65-F5344CB8AC3E}">
        <p14:creationId xmlns:p14="http://schemas.microsoft.com/office/powerpoint/2010/main" val="32900337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Mixed alkali effect (MAE)</a:t>
            </a:r>
          </a:p>
        </p:txBody>
      </p:sp>
      <p:sp>
        <p:nvSpPr>
          <p:cNvPr id="6" name="Content Placeholder 5"/>
          <p:cNvSpPr>
            <a:spLocks noGrp="1"/>
          </p:cNvSpPr>
          <p:nvPr>
            <p:ph idx="1"/>
          </p:nvPr>
        </p:nvSpPr>
        <p:spPr>
          <a:xfrm>
            <a:off x="457200" y="1537620"/>
            <a:ext cx="8077200" cy="4541904"/>
          </a:xfrm>
        </p:spPr>
        <p:txBody>
          <a:bodyPr/>
          <a:lstStyle/>
          <a:p>
            <a:r>
              <a:rPr lang="en-US" sz="2000" dirty="0"/>
              <a:t>Simultaneous presence of two alkali modifiers in glass leads to non-additive behavior (in particular transport properties)</a:t>
            </a:r>
          </a:p>
        </p:txBody>
      </p:sp>
      <p:sp>
        <p:nvSpPr>
          <p:cNvPr id="8" name="TextBox 7"/>
          <p:cNvSpPr txBox="1"/>
          <p:nvPr/>
        </p:nvSpPr>
        <p:spPr>
          <a:xfrm>
            <a:off x="511798" y="5850925"/>
            <a:ext cx="681597" cy="338554"/>
          </a:xfrm>
          <a:prstGeom prst="rect">
            <a:avLst/>
          </a:prstGeom>
          <a:noFill/>
        </p:spPr>
        <p:txBody>
          <a:bodyPr wrap="none" rtlCol="0">
            <a:spAutoFit/>
          </a:bodyPr>
          <a:lstStyle/>
          <a:p>
            <a:pPr algn="ctr"/>
            <a:r>
              <a:rPr lang="en-US" sz="1600" dirty="0"/>
              <a:t>Na</a:t>
            </a:r>
            <a:r>
              <a:rPr lang="en-US" sz="1600" baseline="-25000" dirty="0"/>
              <a:t>2</a:t>
            </a:r>
            <a:r>
              <a:rPr lang="en-US" sz="1600" dirty="0"/>
              <a:t>O</a:t>
            </a:r>
          </a:p>
        </p:txBody>
      </p:sp>
      <p:sp>
        <p:nvSpPr>
          <p:cNvPr id="9" name="TextBox 8"/>
          <p:cNvSpPr txBox="1"/>
          <p:nvPr/>
        </p:nvSpPr>
        <p:spPr>
          <a:xfrm>
            <a:off x="1990631" y="5850925"/>
            <a:ext cx="556563" cy="338554"/>
          </a:xfrm>
          <a:prstGeom prst="rect">
            <a:avLst/>
          </a:prstGeom>
          <a:noFill/>
        </p:spPr>
        <p:txBody>
          <a:bodyPr wrap="none" rtlCol="0">
            <a:spAutoFit/>
          </a:bodyPr>
          <a:lstStyle/>
          <a:p>
            <a:pPr algn="ctr"/>
            <a:r>
              <a:rPr lang="en-US" sz="1600" dirty="0"/>
              <a:t>K</a:t>
            </a:r>
            <a:r>
              <a:rPr lang="en-US" sz="1600" baseline="-25000" dirty="0"/>
              <a:t>2</a:t>
            </a:r>
            <a:r>
              <a:rPr lang="en-US" sz="1600" dirty="0"/>
              <a:t>O</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1798" y="2403390"/>
            <a:ext cx="1845914" cy="3505201"/>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00003" y="2499774"/>
            <a:ext cx="3467258" cy="3589253"/>
          </a:xfrm>
          <a:prstGeom prst="rect">
            <a:avLst/>
          </a:prstGeom>
        </p:spPr>
      </p:pic>
      <p:sp>
        <p:nvSpPr>
          <p:cNvPr id="13" name="TextBox 12"/>
          <p:cNvSpPr txBox="1"/>
          <p:nvPr/>
        </p:nvSpPr>
        <p:spPr>
          <a:xfrm>
            <a:off x="2810515" y="5842687"/>
            <a:ext cx="681597" cy="338554"/>
          </a:xfrm>
          <a:prstGeom prst="rect">
            <a:avLst/>
          </a:prstGeom>
          <a:noFill/>
        </p:spPr>
        <p:txBody>
          <a:bodyPr wrap="none" rtlCol="0">
            <a:spAutoFit/>
          </a:bodyPr>
          <a:lstStyle/>
          <a:p>
            <a:pPr algn="ctr"/>
            <a:r>
              <a:rPr lang="en-US" sz="1600" dirty="0"/>
              <a:t>Na</a:t>
            </a:r>
            <a:r>
              <a:rPr lang="en-US" sz="1600" baseline="-25000" dirty="0"/>
              <a:t>2</a:t>
            </a:r>
            <a:r>
              <a:rPr lang="en-US" sz="1600" dirty="0"/>
              <a:t>O</a:t>
            </a:r>
          </a:p>
        </p:txBody>
      </p:sp>
      <p:sp>
        <p:nvSpPr>
          <p:cNvPr id="14" name="TextBox 13"/>
          <p:cNvSpPr txBox="1"/>
          <p:nvPr/>
        </p:nvSpPr>
        <p:spPr>
          <a:xfrm>
            <a:off x="5290336" y="5766486"/>
            <a:ext cx="556563" cy="338554"/>
          </a:xfrm>
          <a:prstGeom prst="rect">
            <a:avLst/>
          </a:prstGeom>
          <a:noFill/>
        </p:spPr>
        <p:txBody>
          <a:bodyPr wrap="none" rtlCol="0">
            <a:spAutoFit/>
          </a:bodyPr>
          <a:lstStyle/>
          <a:p>
            <a:pPr algn="ctr"/>
            <a:r>
              <a:rPr lang="en-US" sz="1600" dirty="0"/>
              <a:t>K</a:t>
            </a:r>
            <a:r>
              <a:rPr lang="en-US" sz="1600" baseline="-25000" dirty="0"/>
              <a:t>2</a:t>
            </a:r>
            <a:r>
              <a:rPr lang="en-US" sz="1600" dirty="0"/>
              <a:t>O</a:t>
            </a:r>
          </a:p>
        </p:txBody>
      </p:sp>
      <p:sp>
        <p:nvSpPr>
          <p:cNvPr id="15" name="Rectangle 14"/>
          <p:cNvSpPr/>
          <p:nvPr/>
        </p:nvSpPr>
        <p:spPr>
          <a:xfrm>
            <a:off x="6196824" y="5625591"/>
            <a:ext cx="2631440" cy="723275"/>
          </a:xfrm>
          <a:prstGeom prst="rect">
            <a:avLst/>
          </a:prstGeom>
        </p:spPr>
        <p:txBody>
          <a:bodyPr wrap="square">
            <a:spAutoFit/>
          </a:bodyPr>
          <a:lstStyle/>
          <a:p>
            <a:pPr algn="r">
              <a:spcBef>
                <a:spcPts val="300"/>
              </a:spcBef>
            </a:pPr>
            <a:r>
              <a:rPr lang="en-US" sz="1200" i="1" dirty="0"/>
              <a:t>J. Non-</a:t>
            </a:r>
            <a:r>
              <a:rPr lang="en-US" sz="1200" i="1" dirty="0" err="1"/>
              <a:t>Cryst</a:t>
            </a:r>
            <a:r>
              <a:rPr lang="en-US" sz="1200" i="1" dirty="0"/>
              <a:t>. Solids </a:t>
            </a:r>
            <a:r>
              <a:rPr lang="en-US" sz="1200" b="1" dirty="0"/>
              <a:t>1</a:t>
            </a:r>
            <a:r>
              <a:rPr lang="en-US" sz="1200" dirty="0"/>
              <a:t>, 235 (1969);</a:t>
            </a:r>
          </a:p>
          <a:p>
            <a:pPr algn="r">
              <a:spcBef>
                <a:spcPts val="300"/>
              </a:spcBef>
            </a:pPr>
            <a:r>
              <a:rPr lang="en-US" sz="1200" i="1" dirty="0"/>
              <a:t>J. Non-</a:t>
            </a:r>
            <a:r>
              <a:rPr lang="en-US" sz="1200" i="1" dirty="0" err="1"/>
              <a:t>Cryst</a:t>
            </a:r>
            <a:r>
              <a:rPr lang="en-US" sz="1200" i="1" dirty="0"/>
              <a:t>. Solids </a:t>
            </a:r>
            <a:r>
              <a:rPr lang="en-US" sz="1200" b="1" dirty="0"/>
              <a:t>21</a:t>
            </a:r>
            <a:r>
              <a:rPr lang="en-US" sz="1200" dirty="0"/>
              <a:t>, 343 (1976);</a:t>
            </a:r>
          </a:p>
          <a:p>
            <a:pPr algn="r">
              <a:spcBef>
                <a:spcPts val="300"/>
              </a:spcBef>
            </a:pPr>
            <a:r>
              <a:rPr lang="en-US" sz="1200" i="1" dirty="0"/>
              <a:t>Phys. Rev. Lett.</a:t>
            </a:r>
            <a:r>
              <a:rPr lang="en-US" sz="1200" dirty="0"/>
              <a:t> </a:t>
            </a:r>
            <a:r>
              <a:rPr lang="en-US" sz="1200" b="1" dirty="0"/>
              <a:t>90</a:t>
            </a:r>
            <a:r>
              <a:rPr lang="en-US" sz="1200" dirty="0"/>
              <a:t>, 155507 (2003).</a:t>
            </a:r>
          </a:p>
        </p:txBody>
      </p:sp>
      <p:sp>
        <p:nvSpPr>
          <p:cNvPr id="16" name="Rounded Rectangle 15"/>
          <p:cNvSpPr/>
          <p:nvPr/>
        </p:nvSpPr>
        <p:spPr bwMode="auto">
          <a:xfrm>
            <a:off x="6272656" y="3276600"/>
            <a:ext cx="2476342" cy="1447800"/>
          </a:xfrm>
          <a:prstGeom prst="roundRect">
            <a:avLst>
              <a:gd name="adj" fmla="val 12663"/>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eaLnBrk="0" fontAlgn="base" hangingPunct="0">
              <a:spcBef>
                <a:spcPts val="600"/>
              </a:spcBef>
              <a:spcAft>
                <a:spcPct val="0"/>
              </a:spcAft>
              <a:buClr>
                <a:srgbClr val="0000FF"/>
              </a:buClr>
            </a:pPr>
            <a:r>
              <a:rPr lang="en-US" dirty="0"/>
              <a:t>Possible mechanism: mutual blocking of transport pathways by the two ions</a:t>
            </a:r>
            <a:endParaRPr kumimoji="0" lang="en-US" sz="1800" b="0" i="0" u="none" strike="noStrike" cap="none" normalizeH="0" baseline="0" dirty="0">
              <a:ln>
                <a:noFill/>
              </a:ln>
              <a:solidFill>
                <a:schemeClr val="tx1"/>
              </a:solidFill>
              <a:effectLst/>
              <a:latin typeface="Arial" charset="0"/>
            </a:endParaRPr>
          </a:p>
        </p:txBody>
      </p:sp>
      <p:sp>
        <p:nvSpPr>
          <p:cNvPr id="2" name="Slide Number Placeholder 1"/>
          <p:cNvSpPr>
            <a:spLocks noGrp="1"/>
          </p:cNvSpPr>
          <p:nvPr>
            <p:ph type="sldNum" sz="quarter" idx="11"/>
          </p:nvPr>
        </p:nvSpPr>
        <p:spPr/>
        <p:txBody>
          <a:bodyPr/>
          <a:lstStyle/>
          <a:p>
            <a:fld id="{B6F15528-21DE-4FAA-801E-634DDDAF4B2B}" type="slidenum">
              <a:rPr lang="en-US" smtClean="0"/>
              <a:pPr/>
              <a:t>16</a:t>
            </a:fld>
            <a:endParaRPr lang="en-US"/>
          </a:p>
        </p:txBody>
      </p:sp>
    </p:spTree>
    <p:extLst>
      <p:ext uri="{BB962C8B-B14F-4D97-AF65-F5344CB8AC3E}">
        <p14:creationId xmlns:p14="http://schemas.microsoft.com/office/powerpoint/2010/main" val="25623445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1AA96-885F-448A-91CD-26328A6D3FC8}"/>
              </a:ext>
            </a:extLst>
          </p:cNvPr>
          <p:cNvSpPr>
            <a:spLocks noGrp="1"/>
          </p:cNvSpPr>
          <p:nvPr>
            <p:ph type="title"/>
          </p:nvPr>
        </p:nvSpPr>
        <p:spPr/>
        <p:txBody>
          <a:bodyPr/>
          <a:lstStyle/>
          <a:p>
            <a:r>
              <a:rPr lang="en-US" dirty="0"/>
              <a:t>The thermometer effect</a:t>
            </a:r>
          </a:p>
        </p:txBody>
      </p:sp>
      <p:sp>
        <p:nvSpPr>
          <p:cNvPr id="3" name="Content Placeholder 2">
            <a:extLst>
              <a:ext uri="{FF2B5EF4-FFF2-40B4-BE49-F238E27FC236}">
                <a16:creationId xmlns:a16="http://schemas.microsoft.com/office/drawing/2014/main" id="{DBD5B405-F0DB-4A85-B0C5-8E760DCED884}"/>
              </a:ext>
            </a:extLst>
          </p:cNvPr>
          <p:cNvSpPr>
            <a:spLocks noGrp="1"/>
          </p:cNvSpPr>
          <p:nvPr>
            <p:ph idx="1"/>
          </p:nvPr>
        </p:nvSpPr>
        <p:spPr/>
        <p:txBody>
          <a:bodyPr/>
          <a:lstStyle/>
          <a:p>
            <a:pPr marL="0" indent="0" algn="just">
              <a:buNone/>
            </a:pPr>
            <a:r>
              <a:rPr lang="en-US" sz="2000" dirty="0"/>
              <a:t>“</a:t>
            </a:r>
            <a:r>
              <a:rPr lang="en-US" sz="2000" i="1" dirty="0"/>
              <a:t>In the last century and before, most thermometers were made of ‘</a:t>
            </a:r>
            <a:r>
              <a:rPr lang="en-US" sz="2000" i="1" dirty="0" err="1"/>
              <a:t>Thüringer</a:t>
            </a:r>
            <a:r>
              <a:rPr lang="en-US" sz="2000" i="1" dirty="0"/>
              <a:t> </a:t>
            </a:r>
            <a:r>
              <a:rPr lang="en-US" sz="2000" i="1" dirty="0" err="1"/>
              <a:t>Glas</a:t>
            </a:r>
            <a:r>
              <a:rPr lang="en-US" sz="2000" i="1" dirty="0"/>
              <a:t>’ which contains silica, lime and, more importantly, equal portions of (mobile) sodium and potassium ions. The problem with these thermometers was that they were rather inaccurate. If a calibrated thermometer was put into boiling water and later into ice of 0 °C, the thermometer did not show 0.0 °C, but about −0.5 °C. This so-called zero point depression took several months to vanish, if the thermometer was stored at room temperature. If it was heated up and cooled down, the effect occurred again. Weber found out in 1883 that </a:t>
            </a:r>
            <a:r>
              <a:rPr lang="en-US" sz="2000" i="1" dirty="0">
                <a:solidFill>
                  <a:srgbClr val="FF0000"/>
                </a:solidFill>
              </a:rPr>
              <a:t>this unwished relaxation effect could be diminished by a factor of 10 if only one type of alkali ion (sodium or potassium) was present in the glass</a:t>
            </a:r>
            <a:r>
              <a:rPr lang="en-US" sz="2000" i="1" dirty="0"/>
              <a:t>, and little later Schott developed the first accurate Li-based thermometer.</a:t>
            </a:r>
            <a:r>
              <a:rPr lang="en-US" sz="2000" dirty="0"/>
              <a:t>”</a:t>
            </a:r>
          </a:p>
        </p:txBody>
      </p:sp>
      <p:sp>
        <p:nvSpPr>
          <p:cNvPr id="4" name="Slide Number Placeholder 3">
            <a:extLst>
              <a:ext uri="{FF2B5EF4-FFF2-40B4-BE49-F238E27FC236}">
                <a16:creationId xmlns:a16="http://schemas.microsoft.com/office/drawing/2014/main" id="{3A369067-9EED-4C8A-8D08-69443387EF3F}"/>
              </a:ext>
            </a:extLst>
          </p:cNvPr>
          <p:cNvSpPr>
            <a:spLocks noGrp="1"/>
          </p:cNvSpPr>
          <p:nvPr>
            <p:ph type="sldNum" sz="quarter" idx="11"/>
          </p:nvPr>
        </p:nvSpPr>
        <p:spPr/>
        <p:txBody>
          <a:bodyPr/>
          <a:lstStyle/>
          <a:p>
            <a:fld id="{B6F15528-21DE-4FAA-801E-634DDDAF4B2B}" type="slidenum">
              <a:rPr lang="en-US" smtClean="0"/>
              <a:pPr/>
              <a:t>17</a:t>
            </a:fld>
            <a:endParaRPr lang="en-US" dirty="0"/>
          </a:p>
        </p:txBody>
      </p:sp>
      <p:sp>
        <p:nvSpPr>
          <p:cNvPr id="5" name="Rectangle 4">
            <a:extLst>
              <a:ext uri="{FF2B5EF4-FFF2-40B4-BE49-F238E27FC236}">
                <a16:creationId xmlns:a16="http://schemas.microsoft.com/office/drawing/2014/main" id="{FAE3F1BB-216D-4988-9B86-0D3D5A4A0341}"/>
              </a:ext>
            </a:extLst>
          </p:cNvPr>
          <p:cNvSpPr/>
          <p:nvPr/>
        </p:nvSpPr>
        <p:spPr>
          <a:xfrm>
            <a:off x="4412759" y="5618202"/>
            <a:ext cx="4121641" cy="369332"/>
          </a:xfrm>
          <a:prstGeom prst="rect">
            <a:avLst/>
          </a:prstGeom>
        </p:spPr>
        <p:txBody>
          <a:bodyPr wrap="none">
            <a:spAutoFit/>
          </a:bodyPr>
          <a:lstStyle/>
          <a:p>
            <a:pPr algn="ctr"/>
            <a:r>
              <a:rPr lang="en-US" dirty="0"/>
              <a:t>From </a:t>
            </a:r>
            <a:r>
              <a:rPr lang="en-US" i="1" dirty="0"/>
              <a:t>Solid State Ion.</a:t>
            </a:r>
            <a:r>
              <a:rPr lang="en-US" dirty="0"/>
              <a:t> </a:t>
            </a:r>
            <a:r>
              <a:rPr lang="en-US" b="1" dirty="0"/>
              <a:t>105</a:t>
            </a:r>
            <a:r>
              <a:rPr lang="en-US" dirty="0"/>
              <a:t>, 1-13 (1998)</a:t>
            </a:r>
          </a:p>
        </p:txBody>
      </p:sp>
    </p:spTree>
    <p:extLst>
      <p:ext uri="{BB962C8B-B14F-4D97-AF65-F5344CB8AC3E}">
        <p14:creationId xmlns:p14="http://schemas.microsoft.com/office/powerpoint/2010/main" val="21240859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Non-Newtonian behavior</a:t>
            </a:r>
          </a:p>
        </p:txBody>
      </p:sp>
      <p:cxnSp>
        <p:nvCxnSpPr>
          <p:cNvPr id="4" name="Straight Arrow Connector 3"/>
          <p:cNvCxnSpPr/>
          <p:nvPr/>
        </p:nvCxnSpPr>
        <p:spPr bwMode="auto">
          <a:xfrm flipV="1">
            <a:off x="832370" y="2004047"/>
            <a:ext cx="0" cy="3743905"/>
          </a:xfrm>
          <a:prstGeom prst="straightConnector1">
            <a:avLst/>
          </a:prstGeom>
          <a:solidFill>
            <a:schemeClr val="accent1"/>
          </a:solidFill>
          <a:ln w="34925" cap="flat" cmpd="sng" algn="ctr">
            <a:solidFill>
              <a:schemeClr val="tx1"/>
            </a:solidFill>
            <a:prstDash val="solid"/>
            <a:round/>
            <a:headEnd type="none" w="med" len="med"/>
            <a:tailEnd type="stealth" w="lg" len="lg"/>
          </a:ln>
          <a:effectLst/>
        </p:spPr>
      </p:cxnSp>
      <p:cxnSp>
        <p:nvCxnSpPr>
          <p:cNvPr id="5" name="Straight Arrow Connector 4"/>
          <p:cNvCxnSpPr/>
          <p:nvPr/>
        </p:nvCxnSpPr>
        <p:spPr bwMode="auto">
          <a:xfrm>
            <a:off x="832370" y="5731476"/>
            <a:ext cx="3462686" cy="0"/>
          </a:xfrm>
          <a:prstGeom prst="straightConnector1">
            <a:avLst/>
          </a:prstGeom>
          <a:solidFill>
            <a:schemeClr val="accent1"/>
          </a:solidFill>
          <a:ln w="34925" cap="flat" cmpd="sng" algn="ctr">
            <a:solidFill>
              <a:schemeClr val="tx1"/>
            </a:solidFill>
            <a:prstDash val="solid"/>
            <a:round/>
            <a:headEnd type="none" w="med" len="med"/>
            <a:tailEnd type="stealth" w="lg" len="lg"/>
          </a:ln>
          <a:effectLst/>
        </p:spPr>
      </p:cxnSp>
      <p:sp>
        <p:nvSpPr>
          <p:cNvPr id="6" name="Rectangle 5"/>
          <p:cNvSpPr/>
          <p:nvPr/>
        </p:nvSpPr>
        <p:spPr>
          <a:xfrm>
            <a:off x="506626" y="1573236"/>
            <a:ext cx="1855573" cy="400110"/>
          </a:xfrm>
          <a:prstGeom prst="rect">
            <a:avLst/>
          </a:prstGeom>
        </p:spPr>
        <p:txBody>
          <a:bodyPr wrap="square">
            <a:spAutoFit/>
          </a:bodyPr>
          <a:lstStyle/>
          <a:p>
            <a:pPr algn="ctr"/>
            <a:r>
              <a:rPr lang="en-US" sz="2000" dirty="0"/>
              <a:t>Shear stress </a:t>
            </a:r>
            <a:r>
              <a:rPr lang="en-US" sz="2000" i="1" dirty="0">
                <a:latin typeface="Symbol" panose="05050102010706020507" pitchFamily="18" charset="2"/>
              </a:rPr>
              <a:t>s</a:t>
            </a:r>
            <a:endParaRPr lang="en-US" sz="2000" dirty="0"/>
          </a:p>
        </p:txBody>
      </p:sp>
      <p:sp>
        <p:nvSpPr>
          <p:cNvPr id="7" name="Rectangle 6"/>
          <p:cNvSpPr/>
          <p:nvPr/>
        </p:nvSpPr>
        <p:spPr>
          <a:xfrm>
            <a:off x="1524000" y="5824152"/>
            <a:ext cx="1447800" cy="400110"/>
          </a:xfrm>
          <a:prstGeom prst="rect">
            <a:avLst/>
          </a:prstGeom>
        </p:spPr>
        <p:txBody>
          <a:bodyPr wrap="square">
            <a:spAutoFit/>
          </a:bodyPr>
          <a:lstStyle/>
          <a:p>
            <a:pPr algn="ctr"/>
            <a:r>
              <a:rPr lang="en-US" sz="2000" dirty="0"/>
              <a:t>Shear rate</a:t>
            </a:r>
          </a:p>
        </p:txBody>
      </p:sp>
      <p:graphicFrame>
        <p:nvGraphicFramePr>
          <p:cNvPr id="10" name="Object 9"/>
          <p:cNvGraphicFramePr>
            <a:graphicFrameLocks noChangeAspect="1"/>
          </p:cNvGraphicFramePr>
          <p:nvPr>
            <p:extLst>
              <p:ext uri="{D42A27DB-BD31-4B8C-83A1-F6EECF244321}">
                <p14:modId xmlns:p14="http://schemas.microsoft.com/office/powerpoint/2010/main" val="3834483329"/>
              </p:ext>
            </p:extLst>
          </p:nvPr>
        </p:nvGraphicFramePr>
        <p:xfrm>
          <a:off x="2895600" y="5850213"/>
          <a:ext cx="765175" cy="390525"/>
        </p:xfrm>
        <a:graphic>
          <a:graphicData uri="http://schemas.openxmlformats.org/presentationml/2006/ole">
            <mc:AlternateContent xmlns:mc="http://schemas.openxmlformats.org/markup-compatibility/2006">
              <mc:Choice xmlns:v="urn:schemas-microsoft-com:vml" Requires="v">
                <p:oleObj name="Equation" r:id="rId3" imgW="393480" imgH="215640" progId="Equation.DSMT4">
                  <p:embed/>
                </p:oleObj>
              </mc:Choice>
              <mc:Fallback>
                <p:oleObj name="Equation" r:id="rId3" imgW="393480" imgH="215640" progId="Equation.DSMT4">
                  <p:embed/>
                  <p:pic>
                    <p:nvPicPr>
                      <p:cNvPr id="10" name="Object 9"/>
                      <p:cNvPicPr>
                        <a:picLocks noChangeAspect="1" noChangeArrowheads="1"/>
                      </p:cNvPicPr>
                      <p:nvPr/>
                    </p:nvPicPr>
                    <p:blipFill>
                      <a:blip r:embed="rId4"/>
                      <a:srcRect/>
                      <a:stretch>
                        <a:fillRect/>
                      </a:stretch>
                    </p:blipFill>
                    <p:spPr bwMode="auto">
                      <a:xfrm>
                        <a:off x="2895600" y="5850213"/>
                        <a:ext cx="765175" cy="390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Freeform 10"/>
          <p:cNvSpPr/>
          <p:nvPr/>
        </p:nvSpPr>
        <p:spPr bwMode="auto">
          <a:xfrm>
            <a:off x="832022" y="2364258"/>
            <a:ext cx="3130378" cy="759941"/>
          </a:xfrm>
          <a:custGeom>
            <a:avLst/>
            <a:gdLst>
              <a:gd name="connsiteX0" fmla="*/ 0 w 2850292"/>
              <a:gd name="connsiteY0" fmla="*/ 634314 h 634314"/>
              <a:gd name="connsiteX1" fmla="*/ 1886464 w 2850292"/>
              <a:gd name="connsiteY1" fmla="*/ 172995 h 634314"/>
              <a:gd name="connsiteX2" fmla="*/ 2850292 w 2850292"/>
              <a:gd name="connsiteY2" fmla="*/ 0 h 634314"/>
            </a:gdLst>
            <a:ahLst/>
            <a:cxnLst>
              <a:cxn ang="0">
                <a:pos x="connsiteX0" y="connsiteY0"/>
              </a:cxn>
              <a:cxn ang="0">
                <a:pos x="connsiteX1" y="connsiteY1"/>
              </a:cxn>
              <a:cxn ang="0">
                <a:pos x="connsiteX2" y="connsiteY2"/>
              </a:cxn>
            </a:cxnLst>
            <a:rect l="l" t="t" r="r" b="b"/>
            <a:pathLst>
              <a:path w="2850292" h="634314">
                <a:moveTo>
                  <a:pt x="0" y="634314"/>
                </a:moveTo>
                <a:lnTo>
                  <a:pt x="1886464" y="172995"/>
                </a:lnTo>
                <a:cubicBezTo>
                  <a:pt x="2361513" y="67276"/>
                  <a:pt x="2850292" y="0"/>
                  <a:pt x="2850292" y="0"/>
                </a:cubicBezTo>
              </a:path>
            </a:pathLst>
          </a:custGeom>
          <a:noFill/>
          <a:ln w="34925" cap="flat" cmpd="sng" algn="ctr">
            <a:solidFill>
              <a:srgbClr val="00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2" name="Freeform 11"/>
          <p:cNvSpPr/>
          <p:nvPr/>
        </p:nvSpPr>
        <p:spPr bwMode="auto">
          <a:xfrm>
            <a:off x="823784" y="2973859"/>
            <a:ext cx="3155092" cy="2759676"/>
          </a:xfrm>
          <a:custGeom>
            <a:avLst/>
            <a:gdLst>
              <a:gd name="connsiteX0" fmla="*/ 0 w 2875006"/>
              <a:gd name="connsiteY0" fmla="*/ 2759676 h 2759676"/>
              <a:gd name="connsiteX1" fmla="*/ 1367481 w 2875006"/>
              <a:gd name="connsiteY1" fmla="*/ 774357 h 2759676"/>
              <a:gd name="connsiteX2" fmla="*/ 2875006 w 2875006"/>
              <a:gd name="connsiteY2" fmla="*/ 0 h 2759676"/>
            </a:gdLst>
            <a:ahLst/>
            <a:cxnLst>
              <a:cxn ang="0">
                <a:pos x="connsiteX0" y="connsiteY0"/>
              </a:cxn>
              <a:cxn ang="0">
                <a:pos x="connsiteX1" y="connsiteY1"/>
              </a:cxn>
              <a:cxn ang="0">
                <a:pos x="connsiteX2" y="connsiteY2"/>
              </a:cxn>
            </a:cxnLst>
            <a:rect l="l" t="t" r="r" b="b"/>
            <a:pathLst>
              <a:path w="2875006" h="2759676">
                <a:moveTo>
                  <a:pt x="0" y="2759676"/>
                </a:moveTo>
                <a:cubicBezTo>
                  <a:pt x="444156" y="1996989"/>
                  <a:pt x="888313" y="1234303"/>
                  <a:pt x="1367481" y="774357"/>
                </a:cubicBezTo>
                <a:cubicBezTo>
                  <a:pt x="1846649" y="314411"/>
                  <a:pt x="2875006" y="0"/>
                  <a:pt x="2875006" y="0"/>
                </a:cubicBezTo>
              </a:path>
            </a:pathLst>
          </a:custGeom>
          <a:noFill/>
          <a:ln w="34925" cap="flat" cmpd="sng" algn="ctr">
            <a:solidFill>
              <a:schemeClr val="accent1">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14" name="Straight Connector 13"/>
          <p:cNvCxnSpPr/>
          <p:nvPr/>
        </p:nvCxnSpPr>
        <p:spPr bwMode="auto">
          <a:xfrm flipV="1">
            <a:off x="815546" y="3581400"/>
            <a:ext cx="3155092" cy="2152135"/>
          </a:xfrm>
          <a:prstGeom prst="line">
            <a:avLst/>
          </a:prstGeom>
          <a:solidFill>
            <a:schemeClr val="accent1"/>
          </a:solidFill>
          <a:ln w="34925" cap="flat" cmpd="sng" algn="ctr">
            <a:solidFill>
              <a:srgbClr val="0000FF"/>
            </a:solidFill>
            <a:prstDash val="solid"/>
            <a:round/>
            <a:headEnd type="none" w="med" len="med"/>
            <a:tailEnd type="none" w="med" len="med"/>
          </a:ln>
          <a:effectLst/>
        </p:spPr>
      </p:cxnSp>
      <p:sp>
        <p:nvSpPr>
          <p:cNvPr id="19" name="Rectangle 18"/>
          <p:cNvSpPr/>
          <p:nvPr/>
        </p:nvSpPr>
        <p:spPr>
          <a:xfrm>
            <a:off x="1196260" y="2066507"/>
            <a:ext cx="2220649" cy="400110"/>
          </a:xfrm>
          <a:prstGeom prst="rect">
            <a:avLst/>
          </a:prstGeom>
        </p:spPr>
        <p:txBody>
          <a:bodyPr wrap="square">
            <a:spAutoFit/>
          </a:bodyPr>
          <a:lstStyle/>
          <a:p>
            <a:pPr algn="ctr"/>
            <a:r>
              <a:rPr lang="en-US" sz="2000" dirty="0">
                <a:solidFill>
                  <a:srgbClr val="006600"/>
                </a:solidFill>
              </a:rPr>
              <a:t>Bingham plastic</a:t>
            </a:r>
          </a:p>
        </p:txBody>
      </p:sp>
      <p:sp>
        <p:nvSpPr>
          <p:cNvPr id="20" name="Rectangle 19"/>
          <p:cNvSpPr/>
          <p:nvPr/>
        </p:nvSpPr>
        <p:spPr>
          <a:xfrm>
            <a:off x="832022" y="3206578"/>
            <a:ext cx="1456025" cy="707886"/>
          </a:xfrm>
          <a:prstGeom prst="rect">
            <a:avLst/>
          </a:prstGeom>
        </p:spPr>
        <p:txBody>
          <a:bodyPr wrap="square">
            <a:spAutoFit/>
          </a:bodyPr>
          <a:lstStyle/>
          <a:p>
            <a:pPr algn="ctr"/>
            <a:r>
              <a:rPr lang="en-US" sz="2000" dirty="0">
                <a:solidFill>
                  <a:schemeClr val="accent1">
                    <a:lumMod val="60000"/>
                    <a:lumOff val="40000"/>
                  </a:schemeClr>
                </a:solidFill>
              </a:rPr>
              <a:t>Shear thinning</a:t>
            </a:r>
          </a:p>
        </p:txBody>
      </p:sp>
      <p:sp>
        <p:nvSpPr>
          <p:cNvPr id="21" name="Rectangle 20"/>
          <p:cNvSpPr/>
          <p:nvPr/>
        </p:nvSpPr>
        <p:spPr>
          <a:xfrm>
            <a:off x="3294663" y="4836179"/>
            <a:ext cx="1456025" cy="707886"/>
          </a:xfrm>
          <a:prstGeom prst="rect">
            <a:avLst/>
          </a:prstGeom>
        </p:spPr>
        <p:txBody>
          <a:bodyPr wrap="square">
            <a:spAutoFit/>
          </a:bodyPr>
          <a:lstStyle/>
          <a:p>
            <a:pPr algn="ctr"/>
            <a:r>
              <a:rPr lang="en-US" sz="2000" dirty="0">
                <a:solidFill>
                  <a:srgbClr val="002060"/>
                </a:solidFill>
              </a:rPr>
              <a:t>Shear thickening</a:t>
            </a:r>
          </a:p>
        </p:txBody>
      </p:sp>
      <p:sp>
        <p:nvSpPr>
          <p:cNvPr id="22" name="Freeform 21"/>
          <p:cNvSpPr/>
          <p:nvPr/>
        </p:nvSpPr>
        <p:spPr bwMode="auto">
          <a:xfrm>
            <a:off x="815546" y="4415481"/>
            <a:ext cx="3105665" cy="1309816"/>
          </a:xfrm>
          <a:custGeom>
            <a:avLst/>
            <a:gdLst>
              <a:gd name="connsiteX0" fmla="*/ 0 w 3105665"/>
              <a:gd name="connsiteY0" fmla="*/ 1309816 h 1309816"/>
              <a:gd name="connsiteX1" fmla="*/ 2001795 w 3105665"/>
              <a:gd name="connsiteY1" fmla="*/ 1054443 h 1309816"/>
              <a:gd name="connsiteX2" fmla="*/ 3105665 w 3105665"/>
              <a:gd name="connsiteY2" fmla="*/ 0 h 1309816"/>
            </a:gdLst>
            <a:ahLst/>
            <a:cxnLst>
              <a:cxn ang="0">
                <a:pos x="connsiteX0" y="connsiteY0"/>
              </a:cxn>
              <a:cxn ang="0">
                <a:pos x="connsiteX1" y="connsiteY1"/>
              </a:cxn>
              <a:cxn ang="0">
                <a:pos x="connsiteX2" y="connsiteY2"/>
              </a:cxn>
            </a:cxnLst>
            <a:rect l="l" t="t" r="r" b="b"/>
            <a:pathLst>
              <a:path w="3105665" h="1309816">
                <a:moveTo>
                  <a:pt x="0" y="1309816"/>
                </a:moveTo>
                <a:cubicBezTo>
                  <a:pt x="742092" y="1291281"/>
                  <a:pt x="1484184" y="1272746"/>
                  <a:pt x="2001795" y="1054443"/>
                </a:cubicBezTo>
                <a:cubicBezTo>
                  <a:pt x="2519406" y="836140"/>
                  <a:pt x="2812535" y="418070"/>
                  <a:pt x="3105665" y="0"/>
                </a:cubicBezTo>
              </a:path>
            </a:pathLst>
          </a:custGeom>
          <a:noFill/>
          <a:ln w="349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3" name="Rectangle 22"/>
          <p:cNvSpPr/>
          <p:nvPr/>
        </p:nvSpPr>
        <p:spPr>
          <a:xfrm>
            <a:off x="3628532" y="3132054"/>
            <a:ext cx="1456025" cy="707886"/>
          </a:xfrm>
          <a:prstGeom prst="rect">
            <a:avLst/>
          </a:prstGeom>
        </p:spPr>
        <p:txBody>
          <a:bodyPr wrap="square">
            <a:spAutoFit/>
          </a:bodyPr>
          <a:lstStyle/>
          <a:p>
            <a:pPr algn="ctr"/>
            <a:r>
              <a:rPr lang="en-US" sz="2000" dirty="0">
                <a:solidFill>
                  <a:srgbClr val="0000FF"/>
                </a:solidFill>
              </a:rPr>
              <a:t>Newtonian fluid</a:t>
            </a:r>
          </a:p>
        </p:txBody>
      </p:sp>
      <p:sp>
        <p:nvSpPr>
          <p:cNvPr id="25" name="Content Placeholder 5"/>
          <p:cNvSpPr>
            <a:spLocks noGrp="1"/>
          </p:cNvSpPr>
          <p:nvPr>
            <p:ph idx="1"/>
          </p:nvPr>
        </p:nvSpPr>
        <p:spPr>
          <a:xfrm>
            <a:off x="4800600" y="1537620"/>
            <a:ext cx="3733800" cy="4541904"/>
          </a:xfrm>
        </p:spPr>
        <p:txBody>
          <a:bodyPr/>
          <a:lstStyle/>
          <a:p>
            <a:r>
              <a:rPr lang="en-US" sz="2000" dirty="0"/>
              <a:t>Rate dependent viscosity</a:t>
            </a:r>
          </a:p>
        </p:txBody>
      </p:sp>
      <p:graphicFrame>
        <p:nvGraphicFramePr>
          <p:cNvPr id="26" name="Object 25"/>
          <p:cNvGraphicFramePr>
            <a:graphicFrameLocks noChangeAspect="1"/>
          </p:cNvGraphicFramePr>
          <p:nvPr>
            <p:extLst>
              <p:ext uri="{D42A27DB-BD31-4B8C-83A1-F6EECF244321}">
                <p14:modId xmlns:p14="http://schemas.microsoft.com/office/powerpoint/2010/main" val="1839753764"/>
              </p:ext>
            </p:extLst>
          </p:nvPr>
        </p:nvGraphicFramePr>
        <p:xfrm>
          <a:off x="5205412" y="2004047"/>
          <a:ext cx="2490788" cy="873125"/>
        </p:xfrm>
        <a:graphic>
          <a:graphicData uri="http://schemas.openxmlformats.org/presentationml/2006/ole">
            <mc:AlternateContent xmlns:mc="http://schemas.openxmlformats.org/markup-compatibility/2006">
              <mc:Choice xmlns:v="urn:schemas-microsoft-com:vml" Requires="v">
                <p:oleObj name="Equation" r:id="rId5" imgW="1282680" imgH="482400" progId="Equation.DSMT4">
                  <p:embed/>
                </p:oleObj>
              </mc:Choice>
              <mc:Fallback>
                <p:oleObj name="Equation" r:id="rId5" imgW="1282680" imgH="482400" progId="Equation.DSMT4">
                  <p:embed/>
                  <p:pic>
                    <p:nvPicPr>
                      <p:cNvPr id="26" name="Object 25"/>
                      <p:cNvPicPr>
                        <a:picLocks noChangeAspect="1" noChangeArrowheads="1"/>
                      </p:cNvPicPr>
                      <p:nvPr/>
                    </p:nvPicPr>
                    <p:blipFill>
                      <a:blip r:embed="rId6"/>
                      <a:srcRect/>
                      <a:stretch>
                        <a:fillRect/>
                      </a:stretch>
                    </p:blipFill>
                    <p:spPr bwMode="auto">
                      <a:xfrm>
                        <a:off x="5205412" y="2004047"/>
                        <a:ext cx="2490788" cy="873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Slide Number Placeholder 2"/>
          <p:cNvSpPr>
            <a:spLocks noGrp="1"/>
          </p:cNvSpPr>
          <p:nvPr>
            <p:ph type="sldNum" sz="quarter" idx="11"/>
          </p:nvPr>
        </p:nvSpPr>
        <p:spPr/>
        <p:txBody>
          <a:bodyPr/>
          <a:lstStyle/>
          <a:p>
            <a:fld id="{B6F15528-21DE-4FAA-801E-634DDDAF4B2B}" type="slidenum">
              <a:rPr lang="en-US" smtClean="0"/>
              <a:pPr/>
              <a:t>18</a:t>
            </a:fld>
            <a:endParaRPr lang="en-US"/>
          </a:p>
        </p:txBody>
      </p:sp>
    </p:spTree>
    <p:extLst>
      <p:ext uri="{BB962C8B-B14F-4D97-AF65-F5344CB8AC3E}">
        <p14:creationId xmlns:p14="http://schemas.microsoft.com/office/powerpoint/2010/main" val="16715434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5"/>
          <p:cNvSpPr>
            <a:spLocks noGrp="1"/>
          </p:cNvSpPr>
          <p:nvPr>
            <p:ph idx="1"/>
          </p:nvPr>
        </p:nvSpPr>
        <p:spPr>
          <a:xfrm>
            <a:off x="4800600" y="1537620"/>
            <a:ext cx="3733800" cy="4541904"/>
          </a:xfrm>
        </p:spPr>
        <p:txBody>
          <a:bodyPr/>
          <a:lstStyle/>
          <a:p>
            <a:r>
              <a:rPr lang="en-US" sz="2000" dirty="0"/>
              <a:t>Rate dependent viscosity</a:t>
            </a:r>
          </a:p>
        </p:txBody>
      </p:sp>
      <p:sp>
        <p:nvSpPr>
          <p:cNvPr id="2" name="Title 1"/>
          <p:cNvSpPr>
            <a:spLocks noGrp="1"/>
          </p:cNvSpPr>
          <p:nvPr>
            <p:ph type="title"/>
          </p:nvPr>
        </p:nvSpPr>
        <p:spPr/>
        <p:txBody>
          <a:bodyPr/>
          <a:lstStyle/>
          <a:p>
            <a:r>
              <a:rPr lang="en-US" dirty="0"/>
              <a:t>Non-Newtonian behavior</a:t>
            </a:r>
          </a:p>
        </p:txBody>
      </p:sp>
      <p:cxnSp>
        <p:nvCxnSpPr>
          <p:cNvPr id="4" name="Straight Arrow Connector 3"/>
          <p:cNvCxnSpPr/>
          <p:nvPr/>
        </p:nvCxnSpPr>
        <p:spPr bwMode="auto">
          <a:xfrm flipV="1">
            <a:off x="832370" y="2004047"/>
            <a:ext cx="0" cy="3743905"/>
          </a:xfrm>
          <a:prstGeom prst="straightConnector1">
            <a:avLst/>
          </a:prstGeom>
          <a:solidFill>
            <a:schemeClr val="accent1"/>
          </a:solidFill>
          <a:ln w="34925" cap="flat" cmpd="sng" algn="ctr">
            <a:solidFill>
              <a:schemeClr val="tx1"/>
            </a:solidFill>
            <a:prstDash val="solid"/>
            <a:round/>
            <a:headEnd type="none" w="med" len="med"/>
            <a:tailEnd type="stealth" w="lg" len="lg"/>
          </a:ln>
          <a:effectLst/>
        </p:spPr>
      </p:cxnSp>
      <p:cxnSp>
        <p:nvCxnSpPr>
          <p:cNvPr id="5" name="Straight Arrow Connector 4"/>
          <p:cNvCxnSpPr/>
          <p:nvPr/>
        </p:nvCxnSpPr>
        <p:spPr bwMode="auto">
          <a:xfrm>
            <a:off x="832370" y="5731476"/>
            <a:ext cx="3462686" cy="0"/>
          </a:xfrm>
          <a:prstGeom prst="straightConnector1">
            <a:avLst/>
          </a:prstGeom>
          <a:solidFill>
            <a:schemeClr val="accent1"/>
          </a:solidFill>
          <a:ln w="34925" cap="flat" cmpd="sng" algn="ctr">
            <a:solidFill>
              <a:schemeClr val="tx1"/>
            </a:solidFill>
            <a:prstDash val="solid"/>
            <a:round/>
            <a:headEnd type="none" w="med" len="med"/>
            <a:tailEnd type="stealth" w="lg" len="lg"/>
          </a:ln>
          <a:effectLst/>
        </p:spPr>
      </p:cxnSp>
      <p:sp>
        <p:nvSpPr>
          <p:cNvPr id="6" name="Rectangle 5"/>
          <p:cNvSpPr/>
          <p:nvPr/>
        </p:nvSpPr>
        <p:spPr>
          <a:xfrm>
            <a:off x="506627" y="1573236"/>
            <a:ext cx="1550774" cy="400110"/>
          </a:xfrm>
          <a:prstGeom prst="rect">
            <a:avLst/>
          </a:prstGeom>
        </p:spPr>
        <p:txBody>
          <a:bodyPr wrap="square">
            <a:spAutoFit/>
          </a:bodyPr>
          <a:lstStyle/>
          <a:p>
            <a:pPr algn="ctr"/>
            <a:r>
              <a:rPr lang="en-US" sz="2000" dirty="0"/>
              <a:t>Viscosity </a:t>
            </a:r>
            <a:r>
              <a:rPr lang="en-US" sz="2000" i="1" dirty="0">
                <a:latin typeface="Symbol" panose="05050102010706020507" pitchFamily="18" charset="2"/>
              </a:rPr>
              <a:t>h</a:t>
            </a:r>
            <a:endParaRPr lang="en-US" sz="2000" dirty="0"/>
          </a:p>
        </p:txBody>
      </p:sp>
      <p:sp>
        <p:nvSpPr>
          <p:cNvPr id="7" name="Rectangle 6"/>
          <p:cNvSpPr/>
          <p:nvPr/>
        </p:nvSpPr>
        <p:spPr>
          <a:xfrm>
            <a:off x="1524000" y="5824152"/>
            <a:ext cx="1447800" cy="400110"/>
          </a:xfrm>
          <a:prstGeom prst="rect">
            <a:avLst/>
          </a:prstGeom>
        </p:spPr>
        <p:txBody>
          <a:bodyPr wrap="square">
            <a:spAutoFit/>
          </a:bodyPr>
          <a:lstStyle/>
          <a:p>
            <a:pPr algn="ctr"/>
            <a:r>
              <a:rPr lang="en-US" sz="2000" dirty="0"/>
              <a:t>Shear rate</a:t>
            </a:r>
          </a:p>
        </p:txBody>
      </p:sp>
      <p:graphicFrame>
        <p:nvGraphicFramePr>
          <p:cNvPr id="9" name="Object 8"/>
          <p:cNvGraphicFramePr>
            <a:graphicFrameLocks noChangeAspect="1"/>
          </p:cNvGraphicFramePr>
          <p:nvPr/>
        </p:nvGraphicFramePr>
        <p:xfrm>
          <a:off x="5205412" y="2004047"/>
          <a:ext cx="2490788" cy="873125"/>
        </p:xfrm>
        <a:graphic>
          <a:graphicData uri="http://schemas.openxmlformats.org/presentationml/2006/ole">
            <mc:AlternateContent xmlns:mc="http://schemas.openxmlformats.org/markup-compatibility/2006">
              <mc:Choice xmlns:v="urn:schemas-microsoft-com:vml" Requires="v">
                <p:oleObj name="Equation" r:id="rId2" imgW="1282680" imgH="482400" progId="Equation.DSMT4">
                  <p:embed/>
                </p:oleObj>
              </mc:Choice>
              <mc:Fallback>
                <p:oleObj name="Equation" r:id="rId2" imgW="1282680" imgH="482400" progId="Equation.DSMT4">
                  <p:embed/>
                  <p:pic>
                    <p:nvPicPr>
                      <p:cNvPr id="9" name="Object 8"/>
                      <p:cNvPicPr>
                        <a:picLocks noChangeAspect="1" noChangeArrowheads="1"/>
                      </p:cNvPicPr>
                      <p:nvPr/>
                    </p:nvPicPr>
                    <p:blipFill>
                      <a:blip r:embed="rId3"/>
                      <a:srcRect/>
                      <a:stretch>
                        <a:fillRect/>
                      </a:stretch>
                    </p:blipFill>
                    <p:spPr bwMode="auto">
                      <a:xfrm>
                        <a:off x="5205412" y="2004047"/>
                        <a:ext cx="2490788" cy="873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nvGraphicFramePr>
        <p:xfrm>
          <a:off x="2895600" y="5850213"/>
          <a:ext cx="765175" cy="390525"/>
        </p:xfrm>
        <a:graphic>
          <a:graphicData uri="http://schemas.openxmlformats.org/presentationml/2006/ole">
            <mc:AlternateContent xmlns:mc="http://schemas.openxmlformats.org/markup-compatibility/2006">
              <mc:Choice xmlns:v="urn:schemas-microsoft-com:vml" Requires="v">
                <p:oleObj name="Equation" r:id="rId4" imgW="393480" imgH="215640" progId="Equation.DSMT4">
                  <p:embed/>
                </p:oleObj>
              </mc:Choice>
              <mc:Fallback>
                <p:oleObj name="Equation" r:id="rId4" imgW="393480" imgH="215640" progId="Equation.DSMT4">
                  <p:embed/>
                  <p:pic>
                    <p:nvPicPr>
                      <p:cNvPr id="10" name="Object 9"/>
                      <p:cNvPicPr>
                        <a:picLocks noChangeAspect="1" noChangeArrowheads="1"/>
                      </p:cNvPicPr>
                      <p:nvPr/>
                    </p:nvPicPr>
                    <p:blipFill>
                      <a:blip r:embed="rId5"/>
                      <a:srcRect/>
                      <a:stretch>
                        <a:fillRect/>
                      </a:stretch>
                    </p:blipFill>
                    <p:spPr bwMode="auto">
                      <a:xfrm>
                        <a:off x="2895600" y="5850213"/>
                        <a:ext cx="765175" cy="390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4" name="Straight Connector 13"/>
          <p:cNvCxnSpPr/>
          <p:nvPr/>
        </p:nvCxnSpPr>
        <p:spPr bwMode="auto">
          <a:xfrm flipV="1">
            <a:off x="844143" y="4384779"/>
            <a:ext cx="3223054" cy="1"/>
          </a:xfrm>
          <a:prstGeom prst="line">
            <a:avLst/>
          </a:prstGeom>
          <a:solidFill>
            <a:schemeClr val="accent1"/>
          </a:solidFill>
          <a:ln w="34925" cap="flat" cmpd="sng" algn="ctr">
            <a:solidFill>
              <a:srgbClr val="0000FF"/>
            </a:solidFill>
            <a:prstDash val="solid"/>
            <a:round/>
            <a:headEnd type="none" w="med" len="med"/>
            <a:tailEnd type="none" w="med" len="med"/>
          </a:ln>
          <a:effectLst/>
        </p:spPr>
      </p:cxnSp>
      <p:sp>
        <p:nvSpPr>
          <p:cNvPr id="19" name="Rectangle 18"/>
          <p:cNvSpPr/>
          <p:nvPr/>
        </p:nvSpPr>
        <p:spPr>
          <a:xfrm>
            <a:off x="1118361" y="2372641"/>
            <a:ext cx="2220649" cy="400110"/>
          </a:xfrm>
          <a:prstGeom prst="rect">
            <a:avLst/>
          </a:prstGeom>
        </p:spPr>
        <p:txBody>
          <a:bodyPr wrap="square">
            <a:spAutoFit/>
          </a:bodyPr>
          <a:lstStyle/>
          <a:p>
            <a:pPr algn="ctr"/>
            <a:r>
              <a:rPr lang="en-US" sz="2000" dirty="0">
                <a:solidFill>
                  <a:srgbClr val="006600"/>
                </a:solidFill>
              </a:rPr>
              <a:t>Bingham plastic</a:t>
            </a:r>
          </a:p>
        </p:txBody>
      </p:sp>
      <p:sp>
        <p:nvSpPr>
          <p:cNvPr id="20" name="Rectangle 19"/>
          <p:cNvSpPr/>
          <p:nvPr/>
        </p:nvSpPr>
        <p:spPr>
          <a:xfrm>
            <a:off x="772660" y="3382967"/>
            <a:ext cx="1456025" cy="707886"/>
          </a:xfrm>
          <a:prstGeom prst="rect">
            <a:avLst/>
          </a:prstGeom>
        </p:spPr>
        <p:txBody>
          <a:bodyPr wrap="square">
            <a:spAutoFit/>
          </a:bodyPr>
          <a:lstStyle/>
          <a:p>
            <a:pPr algn="ctr"/>
            <a:r>
              <a:rPr lang="en-US" sz="2000" dirty="0">
                <a:solidFill>
                  <a:schemeClr val="accent1">
                    <a:lumMod val="60000"/>
                    <a:lumOff val="40000"/>
                  </a:schemeClr>
                </a:solidFill>
              </a:rPr>
              <a:t>Shear thinning</a:t>
            </a:r>
          </a:p>
        </p:txBody>
      </p:sp>
      <p:sp>
        <p:nvSpPr>
          <p:cNvPr id="21" name="Rectangle 20"/>
          <p:cNvSpPr/>
          <p:nvPr/>
        </p:nvSpPr>
        <p:spPr>
          <a:xfrm>
            <a:off x="2753624" y="4904854"/>
            <a:ext cx="1456025" cy="707886"/>
          </a:xfrm>
          <a:prstGeom prst="rect">
            <a:avLst/>
          </a:prstGeom>
        </p:spPr>
        <p:txBody>
          <a:bodyPr wrap="square">
            <a:spAutoFit/>
          </a:bodyPr>
          <a:lstStyle/>
          <a:p>
            <a:pPr algn="ctr"/>
            <a:r>
              <a:rPr lang="en-US" sz="2000" dirty="0">
                <a:solidFill>
                  <a:srgbClr val="002060"/>
                </a:solidFill>
              </a:rPr>
              <a:t>Shear thickening</a:t>
            </a:r>
          </a:p>
        </p:txBody>
      </p:sp>
      <p:sp>
        <p:nvSpPr>
          <p:cNvPr id="22" name="Freeform 21"/>
          <p:cNvSpPr/>
          <p:nvPr/>
        </p:nvSpPr>
        <p:spPr bwMode="auto">
          <a:xfrm>
            <a:off x="831848" y="3883501"/>
            <a:ext cx="3235175" cy="1389944"/>
          </a:xfrm>
          <a:custGeom>
            <a:avLst/>
            <a:gdLst>
              <a:gd name="connsiteX0" fmla="*/ 0 w 3105665"/>
              <a:gd name="connsiteY0" fmla="*/ 1309816 h 1309816"/>
              <a:gd name="connsiteX1" fmla="*/ 2001795 w 3105665"/>
              <a:gd name="connsiteY1" fmla="*/ 1054443 h 1309816"/>
              <a:gd name="connsiteX2" fmla="*/ 3105665 w 3105665"/>
              <a:gd name="connsiteY2" fmla="*/ 0 h 1309816"/>
            </a:gdLst>
            <a:ahLst/>
            <a:cxnLst>
              <a:cxn ang="0">
                <a:pos x="connsiteX0" y="connsiteY0"/>
              </a:cxn>
              <a:cxn ang="0">
                <a:pos x="connsiteX1" y="connsiteY1"/>
              </a:cxn>
              <a:cxn ang="0">
                <a:pos x="connsiteX2" y="connsiteY2"/>
              </a:cxn>
            </a:cxnLst>
            <a:rect l="l" t="t" r="r" b="b"/>
            <a:pathLst>
              <a:path w="3105665" h="1309816">
                <a:moveTo>
                  <a:pt x="0" y="1309816"/>
                </a:moveTo>
                <a:cubicBezTo>
                  <a:pt x="742092" y="1291281"/>
                  <a:pt x="1484184" y="1272746"/>
                  <a:pt x="2001795" y="1054443"/>
                </a:cubicBezTo>
                <a:cubicBezTo>
                  <a:pt x="2519406" y="836140"/>
                  <a:pt x="2812535" y="418070"/>
                  <a:pt x="3105665" y="0"/>
                </a:cubicBezTo>
              </a:path>
            </a:pathLst>
          </a:custGeom>
          <a:noFill/>
          <a:ln w="349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3" name="Rectangle 22"/>
          <p:cNvSpPr/>
          <p:nvPr/>
        </p:nvSpPr>
        <p:spPr>
          <a:xfrm>
            <a:off x="893612" y="4392595"/>
            <a:ext cx="1456025" cy="707886"/>
          </a:xfrm>
          <a:prstGeom prst="rect">
            <a:avLst/>
          </a:prstGeom>
        </p:spPr>
        <p:txBody>
          <a:bodyPr wrap="square">
            <a:spAutoFit/>
          </a:bodyPr>
          <a:lstStyle/>
          <a:p>
            <a:pPr algn="ctr"/>
            <a:r>
              <a:rPr lang="en-US" sz="2000" dirty="0">
                <a:solidFill>
                  <a:srgbClr val="0000FF"/>
                </a:solidFill>
              </a:rPr>
              <a:t>Newtonian fluid</a:t>
            </a:r>
          </a:p>
        </p:txBody>
      </p:sp>
      <p:sp>
        <p:nvSpPr>
          <p:cNvPr id="24" name="Freeform 23"/>
          <p:cNvSpPr/>
          <p:nvPr/>
        </p:nvSpPr>
        <p:spPr bwMode="auto">
          <a:xfrm flipV="1">
            <a:off x="843794" y="4137190"/>
            <a:ext cx="3235175" cy="823145"/>
          </a:xfrm>
          <a:custGeom>
            <a:avLst/>
            <a:gdLst>
              <a:gd name="connsiteX0" fmla="*/ 0 w 3105665"/>
              <a:gd name="connsiteY0" fmla="*/ 1309816 h 1309816"/>
              <a:gd name="connsiteX1" fmla="*/ 2001795 w 3105665"/>
              <a:gd name="connsiteY1" fmla="*/ 1054443 h 1309816"/>
              <a:gd name="connsiteX2" fmla="*/ 3105665 w 3105665"/>
              <a:gd name="connsiteY2" fmla="*/ 0 h 1309816"/>
            </a:gdLst>
            <a:ahLst/>
            <a:cxnLst>
              <a:cxn ang="0">
                <a:pos x="connsiteX0" y="connsiteY0"/>
              </a:cxn>
              <a:cxn ang="0">
                <a:pos x="connsiteX1" y="connsiteY1"/>
              </a:cxn>
              <a:cxn ang="0">
                <a:pos x="connsiteX2" y="connsiteY2"/>
              </a:cxn>
            </a:cxnLst>
            <a:rect l="l" t="t" r="r" b="b"/>
            <a:pathLst>
              <a:path w="3105665" h="1309816">
                <a:moveTo>
                  <a:pt x="0" y="1309816"/>
                </a:moveTo>
                <a:cubicBezTo>
                  <a:pt x="742092" y="1291281"/>
                  <a:pt x="1484184" y="1272746"/>
                  <a:pt x="2001795" y="1054443"/>
                </a:cubicBezTo>
                <a:cubicBezTo>
                  <a:pt x="2519406" y="836140"/>
                  <a:pt x="2812535" y="418070"/>
                  <a:pt x="3105665" y="0"/>
                </a:cubicBezTo>
              </a:path>
            </a:pathLst>
          </a:custGeom>
          <a:noFill/>
          <a:ln w="34925" cap="flat" cmpd="sng" algn="ctr">
            <a:solidFill>
              <a:schemeClr val="accent1">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3" name="Freeform 12"/>
          <p:cNvSpPr/>
          <p:nvPr/>
        </p:nvSpPr>
        <p:spPr bwMode="auto">
          <a:xfrm>
            <a:off x="1150207" y="2345151"/>
            <a:ext cx="2928761" cy="1351065"/>
          </a:xfrm>
          <a:custGeom>
            <a:avLst/>
            <a:gdLst>
              <a:gd name="connsiteX0" fmla="*/ 0 w 2850292"/>
              <a:gd name="connsiteY0" fmla="*/ 0 h 1186249"/>
              <a:gd name="connsiteX1" fmla="*/ 329513 w 2850292"/>
              <a:gd name="connsiteY1" fmla="*/ 675503 h 1186249"/>
              <a:gd name="connsiteX2" fmla="*/ 1507524 w 2850292"/>
              <a:gd name="connsiteY2" fmla="*/ 980303 h 1186249"/>
              <a:gd name="connsiteX3" fmla="*/ 2850292 w 2850292"/>
              <a:gd name="connsiteY3" fmla="*/ 1186249 h 1186249"/>
            </a:gdLst>
            <a:ahLst/>
            <a:cxnLst>
              <a:cxn ang="0">
                <a:pos x="connsiteX0" y="connsiteY0"/>
              </a:cxn>
              <a:cxn ang="0">
                <a:pos x="connsiteX1" y="connsiteY1"/>
              </a:cxn>
              <a:cxn ang="0">
                <a:pos x="connsiteX2" y="connsiteY2"/>
              </a:cxn>
              <a:cxn ang="0">
                <a:pos x="connsiteX3" y="connsiteY3"/>
              </a:cxn>
            </a:cxnLst>
            <a:rect l="l" t="t" r="r" b="b"/>
            <a:pathLst>
              <a:path w="2850292" h="1186249">
                <a:moveTo>
                  <a:pt x="0" y="0"/>
                </a:moveTo>
                <a:cubicBezTo>
                  <a:pt x="39129" y="256059"/>
                  <a:pt x="78259" y="512119"/>
                  <a:pt x="329513" y="675503"/>
                </a:cubicBezTo>
                <a:cubicBezTo>
                  <a:pt x="580767" y="838887"/>
                  <a:pt x="1087394" y="895179"/>
                  <a:pt x="1507524" y="980303"/>
                </a:cubicBezTo>
                <a:cubicBezTo>
                  <a:pt x="1927654" y="1065427"/>
                  <a:pt x="2623752" y="1151925"/>
                  <a:pt x="2850292" y="1186249"/>
                </a:cubicBezTo>
              </a:path>
            </a:pathLst>
          </a:custGeom>
          <a:noFill/>
          <a:ln w="34925" cap="flat" cmpd="sng" algn="ctr">
            <a:solidFill>
              <a:srgbClr val="00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 name="Slide Number Placeholder 7"/>
          <p:cNvSpPr>
            <a:spLocks noGrp="1"/>
          </p:cNvSpPr>
          <p:nvPr>
            <p:ph type="sldNum" sz="quarter" idx="11"/>
          </p:nvPr>
        </p:nvSpPr>
        <p:spPr/>
        <p:txBody>
          <a:bodyPr/>
          <a:lstStyle/>
          <a:p>
            <a:fld id="{B6F15528-21DE-4FAA-801E-634DDDAF4B2B}" type="slidenum">
              <a:rPr lang="en-US" smtClean="0"/>
              <a:pPr/>
              <a:t>19</a:t>
            </a:fld>
            <a:endParaRPr lang="en-US"/>
          </a:p>
        </p:txBody>
      </p:sp>
      <p:pic>
        <p:nvPicPr>
          <p:cNvPr id="12" name="Picture 11">
            <a:extLst>
              <a:ext uri="{FF2B5EF4-FFF2-40B4-BE49-F238E27FC236}">
                <a16:creationId xmlns:a16="http://schemas.microsoft.com/office/drawing/2014/main" id="{8C90D8EE-7BFA-4021-9D4A-88E17A2B90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29367" y="3139830"/>
            <a:ext cx="3419793" cy="2365990"/>
          </a:xfrm>
          <a:prstGeom prst="rect">
            <a:avLst/>
          </a:prstGeom>
        </p:spPr>
      </p:pic>
      <p:sp>
        <p:nvSpPr>
          <p:cNvPr id="15" name="Rectangle 14">
            <a:extLst>
              <a:ext uri="{FF2B5EF4-FFF2-40B4-BE49-F238E27FC236}">
                <a16:creationId xmlns:a16="http://schemas.microsoft.com/office/drawing/2014/main" id="{4A115703-EC9E-4515-8F37-02A2706FAB53}"/>
              </a:ext>
            </a:extLst>
          </p:cNvPr>
          <p:cNvSpPr/>
          <p:nvPr/>
        </p:nvSpPr>
        <p:spPr>
          <a:xfrm>
            <a:off x="4970444" y="5519440"/>
            <a:ext cx="3275256" cy="338554"/>
          </a:xfrm>
          <a:prstGeom prst="rect">
            <a:avLst/>
          </a:prstGeom>
        </p:spPr>
        <p:txBody>
          <a:bodyPr wrap="none">
            <a:spAutoFit/>
          </a:bodyPr>
          <a:lstStyle/>
          <a:p>
            <a:pPr algn="ctr"/>
            <a:r>
              <a:rPr lang="en-US" sz="1600" dirty="0" err="1"/>
              <a:t>Hydroclustering</a:t>
            </a:r>
            <a:r>
              <a:rPr lang="en-US" sz="1600" dirty="0"/>
              <a:t> (Image from Wiki)</a:t>
            </a:r>
          </a:p>
        </p:txBody>
      </p:sp>
    </p:spTree>
    <p:extLst>
      <p:ext uri="{BB962C8B-B14F-4D97-AF65-F5344CB8AC3E}">
        <p14:creationId xmlns:p14="http://schemas.microsoft.com/office/powerpoint/2010/main" val="18044866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62662"/>
            <a:ext cx="8229600" cy="1066800"/>
          </a:xfrm>
        </p:spPr>
        <p:txBody>
          <a:bodyPr/>
          <a:lstStyle/>
          <a:p>
            <a:r>
              <a:rPr lang="en-US" sz="3200" dirty="0"/>
              <a:t>After-class reading list</a:t>
            </a:r>
          </a:p>
        </p:txBody>
      </p:sp>
      <p:sp>
        <p:nvSpPr>
          <p:cNvPr id="3" name="Content Placeholder 2"/>
          <p:cNvSpPr>
            <a:spLocks noGrp="1"/>
          </p:cNvSpPr>
          <p:nvPr>
            <p:ph idx="1"/>
          </p:nvPr>
        </p:nvSpPr>
        <p:spPr>
          <a:xfrm>
            <a:off x="457200" y="1752600"/>
            <a:ext cx="7924800" cy="4343400"/>
          </a:xfrm>
        </p:spPr>
        <p:txBody>
          <a:bodyPr/>
          <a:lstStyle/>
          <a:p>
            <a:pPr>
              <a:spcBef>
                <a:spcPts val="1200"/>
              </a:spcBef>
            </a:pPr>
            <a:r>
              <a:rPr lang="en-US" dirty="0"/>
              <a:t>Fundamentals of Inorganic Glasses</a:t>
            </a:r>
          </a:p>
          <a:p>
            <a:pPr lvl="1">
              <a:spcBef>
                <a:spcPts val="1200"/>
              </a:spcBef>
            </a:pPr>
            <a:r>
              <a:rPr lang="en-US" dirty="0"/>
              <a:t>Ch. 9</a:t>
            </a:r>
          </a:p>
          <a:p>
            <a:pPr>
              <a:spcBef>
                <a:spcPts val="1200"/>
              </a:spcBef>
            </a:pPr>
            <a:r>
              <a:rPr lang="en-US" dirty="0"/>
              <a:t>Introduction to Glass Science and Technology</a:t>
            </a:r>
          </a:p>
          <a:p>
            <a:pPr lvl="1">
              <a:spcBef>
                <a:spcPts val="1200"/>
              </a:spcBef>
            </a:pPr>
            <a:r>
              <a:rPr lang="en-US" dirty="0"/>
              <a:t>Ch. 6</a:t>
            </a:r>
          </a:p>
        </p:txBody>
      </p:sp>
      <p:sp>
        <p:nvSpPr>
          <p:cNvPr id="4" name="Slide Number Placeholder 3"/>
          <p:cNvSpPr>
            <a:spLocks noGrp="1"/>
          </p:cNvSpPr>
          <p:nvPr>
            <p:ph type="sldNum" sz="quarter" idx="11"/>
          </p:nvPr>
        </p:nvSpPr>
        <p:spPr/>
        <p:txBody>
          <a:bodyPr/>
          <a:lstStyle/>
          <a:p>
            <a:fld id="{B6F15528-21DE-4FAA-801E-634DDDAF4B2B}" type="slidenum">
              <a:rPr lang="en-US" smtClean="0"/>
              <a:pPr/>
              <a:t>2</a:t>
            </a:fld>
            <a:endParaRPr lang="en-US"/>
          </a:p>
        </p:txBody>
      </p:sp>
    </p:spTree>
    <p:extLst>
      <p:ext uri="{BB962C8B-B14F-4D97-AF65-F5344CB8AC3E}">
        <p14:creationId xmlns:p14="http://schemas.microsoft.com/office/powerpoint/2010/main" val="26795175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5"/>
          <p:cNvSpPr>
            <a:spLocks noGrp="1"/>
          </p:cNvSpPr>
          <p:nvPr>
            <p:ph idx="1"/>
          </p:nvPr>
        </p:nvSpPr>
        <p:spPr>
          <a:xfrm>
            <a:off x="4800600" y="1537620"/>
            <a:ext cx="3733800" cy="4541904"/>
          </a:xfrm>
        </p:spPr>
        <p:txBody>
          <a:bodyPr/>
          <a:lstStyle/>
          <a:p>
            <a:r>
              <a:rPr lang="en-US" sz="2000" dirty="0"/>
              <a:t>Rate dependent viscosity</a:t>
            </a:r>
          </a:p>
        </p:txBody>
      </p:sp>
      <p:sp>
        <p:nvSpPr>
          <p:cNvPr id="2" name="Title 1"/>
          <p:cNvSpPr>
            <a:spLocks noGrp="1"/>
          </p:cNvSpPr>
          <p:nvPr>
            <p:ph type="title"/>
          </p:nvPr>
        </p:nvSpPr>
        <p:spPr/>
        <p:txBody>
          <a:bodyPr/>
          <a:lstStyle/>
          <a:p>
            <a:r>
              <a:rPr lang="en-US" dirty="0"/>
              <a:t>Non-Newtonian behavior</a:t>
            </a:r>
          </a:p>
        </p:txBody>
      </p:sp>
      <p:cxnSp>
        <p:nvCxnSpPr>
          <p:cNvPr id="4" name="Straight Arrow Connector 3"/>
          <p:cNvCxnSpPr/>
          <p:nvPr/>
        </p:nvCxnSpPr>
        <p:spPr bwMode="auto">
          <a:xfrm flipV="1">
            <a:off x="832370" y="2004047"/>
            <a:ext cx="0" cy="3743905"/>
          </a:xfrm>
          <a:prstGeom prst="straightConnector1">
            <a:avLst/>
          </a:prstGeom>
          <a:solidFill>
            <a:schemeClr val="accent1"/>
          </a:solidFill>
          <a:ln w="34925" cap="flat" cmpd="sng" algn="ctr">
            <a:solidFill>
              <a:schemeClr val="tx1"/>
            </a:solidFill>
            <a:prstDash val="solid"/>
            <a:round/>
            <a:headEnd type="none" w="med" len="med"/>
            <a:tailEnd type="stealth" w="lg" len="lg"/>
          </a:ln>
          <a:effectLst/>
        </p:spPr>
      </p:cxnSp>
      <p:cxnSp>
        <p:nvCxnSpPr>
          <p:cNvPr id="5" name="Straight Arrow Connector 4"/>
          <p:cNvCxnSpPr/>
          <p:nvPr/>
        </p:nvCxnSpPr>
        <p:spPr bwMode="auto">
          <a:xfrm>
            <a:off x="832370" y="5731476"/>
            <a:ext cx="3462686" cy="0"/>
          </a:xfrm>
          <a:prstGeom prst="straightConnector1">
            <a:avLst/>
          </a:prstGeom>
          <a:solidFill>
            <a:schemeClr val="accent1"/>
          </a:solidFill>
          <a:ln w="34925" cap="flat" cmpd="sng" algn="ctr">
            <a:solidFill>
              <a:schemeClr val="tx1"/>
            </a:solidFill>
            <a:prstDash val="solid"/>
            <a:round/>
            <a:headEnd type="none" w="med" len="med"/>
            <a:tailEnd type="stealth" w="lg" len="lg"/>
          </a:ln>
          <a:effectLst/>
        </p:spPr>
      </p:cxnSp>
      <p:sp>
        <p:nvSpPr>
          <p:cNvPr id="6" name="Rectangle 5"/>
          <p:cNvSpPr/>
          <p:nvPr/>
        </p:nvSpPr>
        <p:spPr>
          <a:xfrm>
            <a:off x="506627" y="1573236"/>
            <a:ext cx="1550774" cy="400110"/>
          </a:xfrm>
          <a:prstGeom prst="rect">
            <a:avLst/>
          </a:prstGeom>
        </p:spPr>
        <p:txBody>
          <a:bodyPr wrap="square">
            <a:spAutoFit/>
          </a:bodyPr>
          <a:lstStyle/>
          <a:p>
            <a:pPr algn="ctr"/>
            <a:r>
              <a:rPr lang="en-US" sz="2000" dirty="0"/>
              <a:t>Viscosity </a:t>
            </a:r>
            <a:r>
              <a:rPr lang="en-US" sz="2000" i="1" dirty="0">
                <a:latin typeface="Symbol" panose="05050102010706020507" pitchFamily="18" charset="2"/>
              </a:rPr>
              <a:t>h</a:t>
            </a:r>
            <a:endParaRPr lang="en-US" sz="2000" dirty="0"/>
          </a:p>
        </p:txBody>
      </p:sp>
      <p:sp>
        <p:nvSpPr>
          <p:cNvPr id="7" name="Rectangle 6"/>
          <p:cNvSpPr/>
          <p:nvPr/>
        </p:nvSpPr>
        <p:spPr>
          <a:xfrm>
            <a:off x="1524000" y="5824152"/>
            <a:ext cx="1447800" cy="400110"/>
          </a:xfrm>
          <a:prstGeom prst="rect">
            <a:avLst/>
          </a:prstGeom>
        </p:spPr>
        <p:txBody>
          <a:bodyPr wrap="square">
            <a:spAutoFit/>
          </a:bodyPr>
          <a:lstStyle/>
          <a:p>
            <a:pPr algn="ctr"/>
            <a:r>
              <a:rPr lang="en-US" sz="2000" dirty="0"/>
              <a:t>Shear rate</a:t>
            </a:r>
          </a:p>
        </p:txBody>
      </p:sp>
      <p:graphicFrame>
        <p:nvGraphicFramePr>
          <p:cNvPr id="9" name="Object 8"/>
          <p:cNvGraphicFramePr>
            <a:graphicFrameLocks noChangeAspect="1"/>
          </p:cNvGraphicFramePr>
          <p:nvPr/>
        </p:nvGraphicFramePr>
        <p:xfrm>
          <a:off x="5205412" y="2004047"/>
          <a:ext cx="2490788" cy="873125"/>
        </p:xfrm>
        <a:graphic>
          <a:graphicData uri="http://schemas.openxmlformats.org/presentationml/2006/ole">
            <mc:AlternateContent xmlns:mc="http://schemas.openxmlformats.org/markup-compatibility/2006">
              <mc:Choice xmlns:v="urn:schemas-microsoft-com:vml" Requires="v">
                <p:oleObj name="Equation" r:id="rId2" imgW="1282680" imgH="482400" progId="Equation.DSMT4">
                  <p:embed/>
                </p:oleObj>
              </mc:Choice>
              <mc:Fallback>
                <p:oleObj name="Equation" r:id="rId2" imgW="1282680" imgH="482400" progId="Equation.DSMT4">
                  <p:embed/>
                  <p:pic>
                    <p:nvPicPr>
                      <p:cNvPr id="9" name="Object 8"/>
                      <p:cNvPicPr>
                        <a:picLocks noChangeAspect="1" noChangeArrowheads="1"/>
                      </p:cNvPicPr>
                      <p:nvPr/>
                    </p:nvPicPr>
                    <p:blipFill>
                      <a:blip r:embed="rId3"/>
                      <a:srcRect/>
                      <a:stretch>
                        <a:fillRect/>
                      </a:stretch>
                    </p:blipFill>
                    <p:spPr bwMode="auto">
                      <a:xfrm>
                        <a:off x="5205412" y="2004047"/>
                        <a:ext cx="2490788" cy="873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nvGraphicFramePr>
        <p:xfrm>
          <a:off x="2895600" y="5850213"/>
          <a:ext cx="765175" cy="390525"/>
        </p:xfrm>
        <a:graphic>
          <a:graphicData uri="http://schemas.openxmlformats.org/presentationml/2006/ole">
            <mc:AlternateContent xmlns:mc="http://schemas.openxmlformats.org/markup-compatibility/2006">
              <mc:Choice xmlns:v="urn:schemas-microsoft-com:vml" Requires="v">
                <p:oleObj name="Equation" r:id="rId4" imgW="393480" imgH="215640" progId="Equation.DSMT4">
                  <p:embed/>
                </p:oleObj>
              </mc:Choice>
              <mc:Fallback>
                <p:oleObj name="Equation" r:id="rId4" imgW="393480" imgH="215640" progId="Equation.DSMT4">
                  <p:embed/>
                  <p:pic>
                    <p:nvPicPr>
                      <p:cNvPr id="10" name="Object 9"/>
                      <p:cNvPicPr>
                        <a:picLocks noChangeAspect="1" noChangeArrowheads="1"/>
                      </p:cNvPicPr>
                      <p:nvPr/>
                    </p:nvPicPr>
                    <p:blipFill>
                      <a:blip r:embed="rId5"/>
                      <a:srcRect/>
                      <a:stretch>
                        <a:fillRect/>
                      </a:stretch>
                    </p:blipFill>
                    <p:spPr bwMode="auto">
                      <a:xfrm>
                        <a:off x="2895600" y="5850213"/>
                        <a:ext cx="765175" cy="390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4" name="Straight Connector 13"/>
          <p:cNvCxnSpPr/>
          <p:nvPr/>
        </p:nvCxnSpPr>
        <p:spPr bwMode="auto">
          <a:xfrm flipV="1">
            <a:off x="844143" y="4384779"/>
            <a:ext cx="3223054" cy="1"/>
          </a:xfrm>
          <a:prstGeom prst="line">
            <a:avLst/>
          </a:prstGeom>
          <a:solidFill>
            <a:schemeClr val="accent1"/>
          </a:solidFill>
          <a:ln w="34925" cap="flat" cmpd="sng" algn="ctr">
            <a:solidFill>
              <a:srgbClr val="0000FF"/>
            </a:solidFill>
            <a:prstDash val="solid"/>
            <a:round/>
            <a:headEnd type="none" w="med" len="med"/>
            <a:tailEnd type="none" w="med" len="med"/>
          </a:ln>
          <a:effectLst/>
        </p:spPr>
      </p:cxnSp>
      <p:sp>
        <p:nvSpPr>
          <p:cNvPr id="19" name="Rectangle 18"/>
          <p:cNvSpPr/>
          <p:nvPr/>
        </p:nvSpPr>
        <p:spPr>
          <a:xfrm>
            <a:off x="1118361" y="2372641"/>
            <a:ext cx="2220649" cy="400110"/>
          </a:xfrm>
          <a:prstGeom prst="rect">
            <a:avLst/>
          </a:prstGeom>
        </p:spPr>
        <p:txBody>
          <a:bodyPr wrap="square">
            <a:spAutoFit/>
          </a:bodyPr>
          <a:lstStyle/>
          <a:p>
            <a:pPr algn="ctr"/>
            <a:r>
              <a:rPr lang="en-US" sz="2000" dirty="0">
                <a:solidFill>
                  <a:srgbClr val="006600"/>
                </a:solidFill>
              </a:rPr>
              <a:t>Bingham plastic</a:t>
            </a:r>
          </a:p>
        </p:txBody>
      </p:sp>
      <p:sp>
        <p:nvSpPr>
          <p:cNvPr id="20" name="Rectangle 19"/>
          <p:cNvSpPr/>
          <p:nvPr/>
        </p:nvSpPr>
        <p:spPr>
          <a:xfrm>
            <a:off x="772660" y="3382967"/>
            <a:ext cx="1456025" cy="707886"/>
          </a:xfrm>
          <a:prstGeom prst="rect">
            <a:avLst/>
          </a:prstGeom>
        </p:spPr>
        <p:txBody>
          <a:bodyPr wrap="square">
            <a:spAutoFit/>
          </a:bodyPr>
          <a:lstStyle/>
          <a:p>
            <a:pPr algn="ctr"/>
            <a:r>
              <a:rPr lang="en-US" sz="2000" dirty="0">
                <a:solidFill>
                  <a:schemeClr val="accent1">
                    <a:lumMod val="60000"/>
                    <a:lumOff val="40000"/>
                  </a:schemeClr>
                </a:solidFill>
              </a:rPr>
              <a:t>Shear thinning</a:t>
            </a:r>
          </a:p>
        </p:txBody>
      </p:sp>
      <p:sp>
        <p:nvSpPr>
          <p:cNvPr id="21" name="Rectangle 20"/>
          <p:cNvSpPr/>
          <p:nvPr/>
        </p:nvSpPr>
        <p:spPr>
          <a:xfrm>
            <a:off x="2753624" y="4904854"/>
            <a:ext cx="1456025" cy="707886"/>
          </a:xfrm>
          <a:prstGeom prst="rect">
            <a:avLst/>
          </a:prstGeom>
        </p:spPr>
        <p:txBody>
          <a:bodyPr wrap="square">
            <a:spAutoFit/>
          </a:bodyPr>
          <a:lstStyle/>
          <a:p>
            <a:pPr algn="ctr"/>
            <a:r>
              <a:rPr lang="en-US" sz="2000" dirty="0">
                <a:solidFill>
                  <a:srgbClr val="002060"/>
                </a:solidFill>
              </a:rPr>
              <a:t>Shear thickening</a:t>
            </a:r>
          </a:p>
        </p:txBody>
      </p:sp>
      <p:sp>
        <p:nvSpPr>
          <p:cNvPr id="22" name="Freeform 21"/>
          <p:cNvSpPr/>
          <p:nvPr/>
        </p:nvSpPr>
        <p:spPr bwMode="auto">
          <a:xfrm>
            <a:off x="831848" y="3883501"/>
            <a:ext cx="3235175" cy="1389944"/>
          </a:xfrm>
          <a:custGeom>
            <a:avLst/>
            <a:gdLst>
              <a:gd name="connsiteX0" fmla="*/ 0 w 3105665"/>
              <a:gd name="connsiteY0" fmla="*/ 1309816 h 1309816"/>
              <a:gd name="connsiteX1" fmla="*/ 2001795 w 3105665"/>
              <a:gd name="connsiteY1" fmla="*/ 1054443 h 1309816"/>
              <a:gd name="connsiteX2" fmla="*/ 3105665 w 3105665"/>
              <a:gd name="connsiteY2" fmla="*/ 0 h 1309816"/>
            </a:gdLst>
            <a:ahLst/>
            <a:cxnLst>
              <a:cxn ang="0">
                <a:pos x="connsiteX0" y="connsiteY0"/>
              </a:cxn>
              <a:cxn ang="0">
                <a:pos x="connsiteX1" y="connsiteY1"/>
              </a:cxn>
              <a:cxn ang="0">
                <a:pos x="connsiteX2" y="connsiteY2"/>
              </a:cxn>
            </a:cxnLst>
            <a:rect l="l" t="t" r="r" b="b"/>
            <a:pathLst>
              <a:path w="3105665" h="1309816">
                <a:moveTo>
                  <a:pt x="0" y="1309816"/>
                </a:moveTo>
                <a:cubicBezTo>
                  <a:pt x="742092" y="1291281"/>
                  <a:pt x="1484184" y="1272746"/>
                  <a:pt x="2001795" y="1054443"/>
                </a:cubicBezTo>
                <a:cubicBezTo>
                  <a:pt x="2519406" y="836140"/>
                  <a:pt x="2812535" y="418070"/>
                  <a:pt x="3105665" y="0"/>
                </a:cubicBezTo>
              </a:path>
            </a:pathLst>
          </a:custGeom>
          <a:noFill/>
          <a:ln w="349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3" name="Rectangle 22"/>
          <p:cNvSpPr/>
          <p:nvPr/>
        </p:nvSpPr>
        <p:spPr>
          <a:xfrm>
            <a:off x="893612" y="4392595"/>
            <a:ext cx="1456025" cy="707886"/>
          </a:xfrm>
          <a:prstGeom prst="rect">
            <a:avLst/>
          </a:prstGeom>
        </p:spPr>
        <p:txBody>
          <a:bodyPr wrap="square">
            <a:spAutoFit/>
          </a:bodyPr>
          <a:lstStyle/>
          <a:p>
            <a:pPr algn="ctr"/>
            <a:r>
              <a:rPr lang="en-US" sz="2000" dirty="0">
                <a:solidFill>
                  <a:srgbClr val="0000FF"/>
                </a:solidFill>
              </a:rPr>
              <a:t>Newtonian fluid</a:t>
            </a:r>
          </a:p>
        </p:txBody>
      </p:sp>
      <p:sp>
        <p:nvSpPr>
          <p:cNvPr id="24" name="Freeform 23"/>
          <p:cNvSpPr/>
          <p:nvPr/>
        </p:nvSpPr>
        <p:spPr bwMode="auto">
          <a:xfrm flipV="1">
            <a:off x="843794" y="4137190"/>
            <a:ext cx="3235175" cy="823145"/>
          </a:xfrm>
          <a:custGeom>
            <a:avLst/>
            <a:gdLst>
              <a:gd name="connsiteX0" fmla="*/ 0 w 3105665"/>
              <a:gd name="connsiteY0" fmla="*/ 1309816 h 1309816"/>
              <a:gd name="connsiteX1" fmla="*/ 2001795 w 3105665"/>
              <a:gd name="connsiteY1" fmla="*/ 1054443 h 1309816"/>
              <a:gd name="connsiteX2" fmla="*/ 3105665 w 3105665"/>
              <a:gd name="connsiteY2" fmla="*/ 0 h 1309816"/>
            </a:gdLst>
            <a:ahLst/>
            <a:cxnLst>
              <a:cxn ang="0">
                <a:pos x="connsiteX0" y="connsiteY0"/>
              </a:cxn>
              <a:cxn ang="0">
                <a:pos x="connsiteX1" y="connsiteY1"/>
              </a:cxn>
              <a:cxn ang="0">
                <a:pos x="connsiteX2" y="connsiteY2"/>
              </a:cxn>
            </a:cxnLst>
            <a:rect l="l" t="t" r="r" b="b"/>
            <a:pathLst>
              <a:path w="3105665" h="1309816">
                <a:moveTo>
                  <a:pt x="0" y="1309816"/>
                </a:moveTo>
                <a:cubicBezTo>
                  <a:pt x="742092" y="1291281"/>
                  <a:pt x="1484184" y="1272746"/>
                  <a:pt x="2001795" y="1054443"/>
                </a:cubicBezTo>
                <a:cubicBezTo>
                  <a:pt x="2519406" y="836140"/>
                  <a:pt x="2812535" y="418070"/>
                  <a:pt x="3105665" y="0"/>
                </a:cubicBezTo>
              </a:path>
            </a:pathLst>
          </a:custGeom>
          <a:noFill/>
          <a:ln w="34925" cap="flat" cmpd="sng" algn="ctr">
            <a:solidFill>
              <a:schemeClr val="accent1">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3" name="Freeform 12"/>
          <p:cNvSpPr/>
          <p:nvPr/>
        </p:nvSpPr>
        <p:spPr bwMode="auto">
          <a:xfrm>
            <a:off x="1150207" y="2345151"/>
            <a:ext cx="2928761" cy="1351065"/>
          </a:xfrm>
          <a:custGeom>
            <a:avLst/>
            <a:gdLst>
              <a:gd name="connsiteX0" fmla="*/ 0 w 2850292"/>
              <a:gd name="connsiteY0" fmla="*/ 0 h 1186249"/>
              <a:gd name="connsiteX1" fmla="*/ 329513 w 2850292"/>
              <a:gd name="connsiteY1" fmla="*/ 675503 h 1186249"/>
              <a:gd name="connsiteX2" fmla="*/ 1507524 w 2850292"/>
              <a:gd name="connsiteY2" fmla="*/ 980303 h 1186249"/>
              <a:gd name="connsiteX3" fmla="*/ 2850292 w 2850292"/>
              <a:gd name="connsiteY3" fmla="*/ 1186249 h 1186249"/>
            </a:gdLst>
            <a:ahLst/>
            <a:cxnLst>
              <a:cxn ang="0">
                <a:pos x="connsiteX0" y="connsiteY0"/>
              </a:cxn>
              <a:cxn ang="0">
                <a:pos x="connsiteX1" y="connsiteY1"/>
              </a:cxn>
              <a:cxn ang="0">
                <a:pos x="connsiteX2" y="connsiteY2"/>
              </a:cxn>
              <a:cxn ang="0">
                <a:pos x="connsiteX3" y="connsiteY3"/>
              </a:cxn>
            </a:cxnLst>
            <a:rect l="l" t="t" r="r" b="b"/>
            <a:pathLst>
              <a:path w="2850292" h="1186249">
                <a:moveTo>
                  <a:pt x="0" y="0"/>
                </a:moveTo>
                <a:cubicBezTo>
                  <a:pt x="39129" y="256059"/>
                  <a:pt x="78259" y="512119"/>
                  <a:pt x="329513" y="675503"/>
                </a:cubicBezTo>
                <a:cubicBezTo>
                  <a:pt x="580767" y="838887"/>
                  <a:pt x="1087394" y="895179"/>
                  <a:pt x="1507524" y="980303"/>
                </a:cubicBezTo>
                <a:cubicBezTo>
                  <a:pt x="1927654" y="1065427"/>
                  <a:pt x="2623752" y="1151925"/>
                  <a:pt x="2850292" y="1186249"/>
                </a:cubicBezTo>
              </a:path>
            </a:pathLst>
          </a:custGeom>
          <a:noFill/>
          <a:ln w="34925" cap="flat" cmpd="sng" algn="ctr">
            <a:solidFill>
              <a:srgbClr val="00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 name="Slide Number Placeholder 7"/>
          <p:cNvSpPr>
            <a:spLocks noGrp="1"/>
          </p:cNvSpPr>
          <p:nvPr>
            <p:ph type="sldNum" sz="quarter" idx="11"/>
          </p:nvPr>
        </p:nvSpPr>
        <p:spPr/>
        <p:txBody>
          <a:bodyPr/>
          <a:lstStyle/>
          <a:p>
            <a:fld id="{B6F15528-21DE-4FAA-801E-634DDDAF4B2B}" type="slidenum">
              <a:rPr lang="en-US" smtClean="0"/>
              <a:pPr/>
              <a:t>20</a:t>
            </a:fld>
            <a:endParaRPr lang="en-US"/>
          </a:p>
        </p:txBody>
      </p:sp>
      <p:pic>
        <p:nvPicPr>
          <p:cNvPr id="10242" name="Picture 2" descr="Oobleck GIFs - Get the best GIF on GIPHY">
            <a:extLst>
              <a:ext uri="{FF2B5EF4-FFF2-40B4-BE49-F238E27FC236}">
                <a16:creationId xmlns:a16="http://schemas.microsoft.com/office/drawing/2014/main" id="{804F214B-0EC5-4C67-B6C2-AF30D91CF2D1}"/>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877061" y="3287456"/>
            <a:ext cx="3544055" cy="2351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01194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5"/>
          <p:cNvSpPr>
            <a:spLocks noGrp="1"/>
          </p:cNvSpPr>
          <p:nvPr>
            <p:ph idx="1"/>
          </p:nvPr>
        </p:nvSpPr>
        <p:spPr>
          <a:xfrm>
            <a:off x="4800600" y="1537620"/>
            <a:ext cx="3733800" cy="4541904"/>
          </a:xfrm>
        </p:spPr>
        <p:txBody>
          <a:bodyPr/>
          <a:lstStyle/>
          <a:p>
            <a:r>
              <a:rPr lang="en-US" sz="2000" dirty="0"/>
              <a:t>Rate dependent viscosity</a:t>
            </a:r>
          </a:p>
        </p:txBody>
      </p:sp>
      <p:sp>
        <p:nvSpPr>
          <p:cNvPr id="2" name="Title 1"/>
          <p:cNvSpPr>
            <a:spLocks noGrp="1"/>
          </p:cNvSpPr>
          <p:nvPr>
            <p:ph type="title"/>
          </p:nvPr>
        </p:nvSpPr>
        <p:spPr/>
        <p:txBody>
          <a:bodyPr/>
          <a:lstStyle/>
          <a:p>
            <a:r>
              <a:rPr lang="en-US" dirty="0"/>
              <a:t>Non-Newtonian behavior</a:t>
            </a:r>
          </a:p>
        </p:txBody>
      </p:sp>
      <p:cxnSp>
        <p:nvCxnSpPr>
          <p:cNvPr id="4" name="Straight Arrow Connector 3"/>
          <p:cNvCxnSpPr/>
          <p:nvPr/>
        </p:nvCxnSpPr>
        <p:spPr bwMode="auto">
          <a:xfrm flipV="1">
            <a:off x="832370" y="2004047"/>
            <a:ext cx="0" cy="3743905"/>
          </a:xfrm>
          <a:prstGeom prst="straightConnector1">
            <a:avLst/>
          </a:prstGeom>
          <a:solidFill>
            <a:schemeClr val="accent1"/>
          </a:solidFill>
          <a:ln w="34925" cap="flat" cmpd="sng" algn="ctr">
            <a:solidFill>
              <a:schemeClr val="tx1"/>
            </a:solidFill>
            <a:prstDash val="solid"/>
            <a:round/>
            <a:headEnd type="none" w="med" len="med"/>
            <a:tailEnd type="stealth" w="lg" len="lg"/>
          </a:ln>
          <a:effectLst/>
        </p:spPr>
      </p:cxnSp>
      <p:cxnSp>
        <p:nvCxnSpPr>
          <p:cNvPr id="5" name="Straight Arrow Connector 4"/>
          <p:cNvCxnSpPr/>
          <p:nvPr/>
        </p:nvCxnSpPr>
        <p:spPr bwMode="auto">
          <a:xfrm>
            <a:off x="832370" y="5731476"/>
            <a:ext cx="3462686" cy="0"/>
          </a:xfrm>
          <a:prstGeom prst="straightConnector1">
            <a:avLst/>
          </a:prstGeom>
          <a:solidFill>
            <a:schemeClr val="accent1"/>
          </a:solidFill>
          <a:ln w="34925" cap="flat" cmpd="sng" algn="ctr">
            <a:solidFill>
              <a:schemeClr val="tx1"/>
            </a:solidFill>
            <a:prstDash val="solid"/>
            <a:round/>
            <a:headEnd type="none" w="med" len="med"/>
            <a:tailEnd type="stealth" w="lg" len="lg"/>
          </a:ln>
          <a:effectLst/>
        </p:spPr>
      </p:cxnSp>
      <p:sp>
        <p:nvSpPr>
          <p:cNvPr id="6" name="Rectangle 5"/>
          <p:cNvSpPr/>
          <p:nvPr/>
        </p:nvSpPr>
        <p:spPr>
          <a:xfrm>
            <a:off x="506627" y="1573236"/>
            <a:ext cx="1550774" cy="400110"/>
          </a:xfrm>
          <a:prstGeom prst="rect">
            <a:avLst/>
          </a:prstGeom>
        </p:spPr>
        <p:txBody>
          <a:bodyPr wrap="square">
            <a:spAutoFit/>
          </a:bodyPr>
          <a:lstStyle/>
          <a:p>
            <a:pPr algn="ctr"/>
            <a:r>
              <a:rPr lang="en-US" sz="2000" dirty="0"/>
              <a:t>Viscosity </a:t>
            </a:r>
            <a:r>
              <a:rPr lang="en-US" sz="2000" i="1" dirty="0">
                <a:latin typeface="Symbol" panose="05050102010706020507" pitchFamily="18" charset="2"/>
              </a:rPr>
              <a:t>h</a:t>
            </a:r>
            <a:endParaRPr lang="en-US" sz="2000" dirty="0"/>
          </a:p>
        </p:txBody>
      </p:sp>
      <p:sp>
        <p:nvSpPr>
          <p:cNvPr id="7" name="Rectangle 6"/>
          <p:cNvSpPr/>
          <p:nvPr/>
        </p:nvSpPr>
        <p:spPr>
          <a:xfrm>
            <a:off x="1524000" y="5824152"/>
            <a:ext cx="1447800" cy="400110"/>
          </a:xfrm>
          <a:prstGeom prst="rect">
            <a:avLst/>
          </a:prstGeom>
        </p:spPr>
        <p:txBody>
          <a:bodyPr wrap="square">
            <a:spAutoFit/>
          </a:bodyPr>
          <a:lstStyle/>
          <a:p>
            <a:pPr algn="ctr"/>
            <a:r>
              <a:rPr lang="en-US" sz="2000" dirty="0"/>
              <a:t>Shear rate</a:t>
            </a:r>
          </a:p>
        </p:txBody>
      </p:sp>
      <p:graphicFrame>
        <p:nvGraphicFramePr>
          <p:cNvPr id="9" name="Object 8"/>
          <p:cNvGraphicFramePr>
            <a:graphicFrameLocks noChangeAspect="1"/>
          </p:cNvGraphicFramePr>
          <p:nvPr>
            <p:extLst>
              <p:ext uri="{D42A27DB-BD31-4B8C-83A1-F6EECF244321}">
                <p14:modId xmlns:p14="http://schemas.microsoft.com/office/powerpoint/2010/main" val="2343933860"/>
              </p:ext>
            </p:extLst>
          </p:nvPr>
        </p:nvGraphicFramePr>
        <p:xfrm>
          <a:off x="5205412" y="2004047"/>
          <a:ext cx="2490788" cy="873125"/>
        </p:xfrm>
        <a:graphic>
          <a:graphicData uri="http://schemas.openxmlformats.org/presentationml/2006/ole">
            <mc:AlternateContent xmlns:mc="http://schemas.openxmlformats.org/markup-compatibility/2006">
              <mc:Choice xmlns:v="urn:schemas-microsoft-com:vml" Requires="v">
                <p:oleObj name="Equation" r:id="rId2" imgW="1282680" imgH="482400" progId="Equation.DSMT4">
                  <p:embed/>
                </p:oleObj>
              </mc:Choice>
              <mc:Fallback>
                <p:oleObj name="Equation" r:id="rId2" imgW="1282680" imgH="482400" progId="Equation.DSMT4">
                  <p:embed/>
                  <p:pic>
                    <p:nvPicPr>
                      <p:cNvPr id="9" name="Object 8"/>
                      <p:cNvPicPr>
                        <a:picLocks noChangeAspect="1" noChangeArrowheads="1"/>
                      </p:cNvPicPr>
                      <p:nvPr/>
                    </p:nvPicPr>
                    <p:blipFill>
                      <a:blip r:embed="rId3"/>
                      <a:srcRect/>
                      <a:stretch>
                        <a:fillRect/>
                      </a:stretch>
                    </p:blipFill>
                    <p:spPr bwMode="auto">
                      <a:xfrm>
                        <a:off x="5205412" y="2004047"/>
                        <a:ext cx="2490788" cy="873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nvGraphicFramePr>
        <p:xfrm>
          <a:off x="2895600" y="5850213"/>
          <a:ext cx="765175" cy="390525"/>
        </p:xfrm>
        <a:graphic>
          <a:graphicData uri="http://schemas.openxmlformats.org/presentationml/2006/ole">
            <mc:AlternateContent xmlns:mc="http://schemas.openxmlformats.org/markup-compatibility/2006">
              <mc:Choice xmlns:v="urn:schemas-microsoft-com:vml" Requires="v">
                <p:oleObj name="Equation" r:id="rId4" imgW="393480" imgH="215640" progId="Equation.DSMT4">
                  <p:embed/>
                </p:oleObj>
              </mc:Choice>
              <mc:Fallback>
                <p:oleObj name="Equation" r:id="rId4" imgW="393480" imgH="215640" progId="Equation.DSMT4">
                  <p:embed/>
                  <p:pic>
                    <p:nvPicPr>
                      <p:cNvPr id="10" name="Object 9"/>
                      <p:cNvPicPr>
                        <a:picLocks noChangeAspect="1" noChangeArrowheads="1"/>
                      </p:cNvPicPr>
                      <p:nvPr/>
                    </p:nvPicPr>
                    <p:blipFill>
                      <a:blip r:embed="rId5"/>
                      <a:srcRect/>
                      <a:stretch>
                        <a:fillRect/>
                      </a:stretch>
                    </p:blipFill>
                    <p:spPr bwMode="auto">
                      <a:xfrm>
                        <a:off x="2895600" y="5850213"/>
                        <a:ext cx="765175" cy="390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4" name="Straight Connector 13"/>
          <p:cNvCxnSpPr/>
          <p:nvPr/>
        </p:nvCxnSpPr>
        <p:spPr bwMode="auto">
          <a:xfrm flipV="1">
            <a:off x="844143" y="4384779"/>
            <a:ext cx="3223054" cy="1"/>
          </a:xfrm>
          <a:prstGeom prst="line">
            <a:avLst/>
          </a:prstGeom>
          <a:solidFill>
            <a:schemeClr val="accent1"/>
          </a:solidFill>
          <a:ln w="34925" cap="flat" cmpd="sng" algn="ctr">
            <a:solidFill>
              <a:srgbClr val="0000FF"/>
            </a:solidFill>
            <a:prstDash val="solid"/>
            <a:round/>
            <a:headEnd type="none" w="med" len="med"/>
            <a:tailEnd type="none" w="med" len="med"/>
          </a:ln>
          <a:effectLst/>
        </p:spPr>
      </p:cxnSp>
      <p:sp>
        <p:nvSpPr>
          <p:cNvPr id="19" name="Rectangle 18"/>
          <p:cNvSpPr/>
          <p:nvPr/>
        </p:nvSpPr>
        <p:spPr>
          <a:xfrm>
            <a:off x="1118361" y="2372641"/>
            <a:ext cx="2220649" cy="400110"/>
          </a:xfrm>
          <a:prstGeom prst="rect">
            <a:avLst/>
          </a:prstGeom>
        </p:spPr>
        <p:txBody>
          <a:bodyPr wrap="square">
            <a:spAutoFit/>
          </a:bodyPr>
          <a:lstStyle/>
          <a:p>
            <a:pPr algn="ctr"/>
            <a:r>
              <a:rPr lang="en-US" sz="2000" dirty="0">
                <a:solidFill>
                  <a:srgbClr val="006600"/>
                </a:solidFill>
              </a:rPr>
              <a:t>Bingham plastic</a:t>
            </a:r>
          </a:p>
        </p:txBody>
      </p:sp>
      <p:sp>
        <p:nvSpPr>
          <p:cNvPr id="20" name="Rectangle 19"/>
          <p:cNvSpPr/>
          <p:nvPr/>
        </p:nvSpPr>
        <p:spPr>
          <a:xfrm>
            <a:off x="772660" y="3382967"/>
            <a:ext cx="1456025" cy="707886"/>
          </a:xfrm>
          <a:prstGeom prst="rect">
            <a:avLst/>
          </a:prstGeom>
        </p:spPr>
        <p:txBody>
          <a:bodyPr wrap="square">
            <a:spAutoFit/>
          </a:bodyPr>
          <a:lstStyle/>
          <a:p>
            <a:pPr algn="ctr"/>
            <a:r>
              <a:rPr lang="en-US" sz="2000" dirty="0">
                <a:solidFill>
                  <a:schemeClr val="accent1">
                    <a:lumMod val="60000"/>
                    <a:lumOff val="40000"/>
                  </a:schemeClr>
                </a:solidFill>
              </a:rPr>
              <a:t>Shear thinning</a:t>
            </a:r>
          </a:p>
        </p:txBody>
      </p:sp>
      <p:sp>
        <p:nvSpPr>
          <p:cNvPr id="21" name="Rectangle 20"/>
          <p:cNvSpPr/>
          <p:nvPr/>
        </p:nvSpPr>
        <p:spPr>
          <a:xfrm>
            <a:off x="2753624" y="4904854"/>
            <a:ext cx="1456025" cy="707886"/>
          </a:xfrm>
          <a:prstGeom prst="rect">
            <a:avLst/>
          </a:prstGeom>
        </p:spPr>
        <p:txBody>
          <a:bodyPr wrap="square">
            <a:spAutoFit/>
          </a:bodyPr>
          <a:lstStyle/>
          <a:p>
            <a:pPr algn="ctr"/>
            <a:r>
              <a:rPr lang="en-US" sz="2000" dirty="0">
                <a:solidFill>
                  <a:srgbClr val="002060"/>
                </a:solidFill>
              </a:rPr>
              <a:t>Shear thickening</a:t>
            </a:r>
          </a:p>
        </p:txBody>
      </p:sp>
      <p:sp>
        <p:nvSpPr>
          <p:cNvPr id="22" name="Freeform 21"/>
          <p:cNvSpPr/>
          <p:nvPr/>
        </p:nvSpPr>
        <p:spPr bwMode="auto">
          <a:xfrm>
            <a:off x="831848" y="3883501"/>
            <a:ext cx="3235175" cy="1389944"/>
          </a:xfrm>
          <a:custGeom>
            <a:avLst/>
            <a:gdLst>
              <a:gd name="connsiteX0" fmla="*/ 0 w 3105665"/>
              <a:gd name="connsiteY0" fmla="*/ 1309816 h 1309816"/>
              <a:gd name="connsiteX1" fmla="*/ 2001795 w 3105665"/>
              <a:gd name="connsiteY1" fmla="*/ 1054443 h 1309816"/>
              <a:gd name="connsiteX2" fmla="*/ 3105665 w 3105665"/>
              <a:gd name="connsiteY2" fmla="*/ 0 h 1309816"/>
            </a:gdLst>
            <a:ahLst/>
            <a:cxnLst>
              <a:cxn ang="0">
                <a:pos x="connsiteX0" y="connsiteY0"/>
              </a:cxn>
              <a:cxn ang="0">
                <a:pos x="connsiteX1" y="connsiteY1"/>
              </a:cxn>
              <a:cxn ang="0">
                <a:pos x="connsiteX2" y="connsiteY2"/>
              </a:cxn>
            </a:cxnLst>
            <a:rect l="l" t="t" r="r" b="b"/>
            <a:pathLst>
              <a:path w="3105665" h="1309816">
                <a:moveTo>
                  <a:pt x="0" y="1309816"/>
                </a:moveTo>
                <a:cubicBezTo>
                  <a:pt x="742092" y="1291281"/>
                  <a:pt x="1484184" y="1272746"/>
                  <a:pt x="2001795" y="1054443"/>
                </a:cubicBezTo>
                <a:cubicBezTo>
                  <a:pt x="2519406" y="836140"/>
                  <a:pt x="2812535" y="418070"/>
                  <a:pt x="3105665" y="0"/>
                </a:cubicBezTo>
              </a:path>
            </a:pathLst>
          </a:custGeom>
          <a:noFill/>
          <a:ln w="349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3" name="Rectangle 22"/>
          <p:cNvSpPr/>
          <p:nvPr/>
        </p:nvSpPr>
        <p:spPr>
          <a:xfrm>
            <a:off x="893612" y="4392595"/>
            <a:ext cx="1456025" cy="707886"/>
          </a:xfrm>
          <a:prstGeom prst="rect">
            <a:avLst/>
          </a:prstGeom>
        </p:spPr>
        <p:txBody>
          <a:bodyPr wrap="square">
            <a:spAutoFit/>
          </a:bodyPr>
          <a:lstStyle/>
          <a:p>
            <a:pPr algn="ctr"/>
            <a:r>
              <a:rPr lang="en-US" sz="2000" dirty="0">
                <a:solidFill>
                  <a:srgbClr val="0000FF"/>
                </a:solidFill>
              </a:rPr>
              <a:t>Newtonian fluid</a:t>
            </a:r>
          </a:p>
        </p:txBody>
      </p:sp>
      <p:sp>
        <p:nvSpPr>
          <p:cNvPr id="24" name="Freeform 23"/>
          <p:cNvSpPr/>
          <p:nvPr/>
        </p:nvSpPr>
        <p:spPr bwMode="auto">
          <a:xfrm flipV="1">
            <a:off x="843794" y="4137190"/>
            <a:ext cx="3235175" cy="823145"/>
          </a:xfrm>
          <a:custGeom>
            <a:avLst/>
            <a:gdLst>
              <a:gd name="connsiteX0" fmla="*/ 0 w 3105665"/>
              <a:gd name="connsiteY0" fmla="*/ 1309816 h 1309816"/>
              <a:gd name="connsiteX1" fmla="*/ 2001795 w 3105665"/>
              <a:gd name="connsiteY1" fmla="*/ 1054443 h 1309816"/>
              <a:gd name="connsiteX2" fmla="*/ 3105665 w 3105665"/>
              <a:gd name="connsiteY2" fmla="*/ 0 h 1309816"/>
            </a:gdLst>
            <a:ahLst/>
            <a:cxnLst>
              <a:cxn ang="0">
                <a:pos x="connsiteX0" y="connsiteY0"/>
              </a:cxn>
              <a:cxn ang="0">
                <a:pos x="connsiteX1" y="connsiteY1"/>
              </a:cxn>
              <a:cxn ang="0">
                <a:pos x="connsiteX2" y="connsiteY2"/>
              </a:cxn>
            </a:cxnLst>
            <a:rect l="l" t="t" r="r" b="b"/>
            <a:pathLst>
              <a:path w="3105665" h="1309816">
                <a:moveTo>
                  <a:pt x="0" y="1309816"/>
                </a:moveTo>
                <a:cubicBezTo>
                  <a:pt x="742092" y="1291281"/>
                  <a:pt x="1484184" y="1272746"/>
                  <a:pt x="2001795" y="1054443"/>
                </a:cubicBezTo>
                <a:cubicBezTo>
                  <a:pt x="2519406" y="836140"/>
                  <a:pt x="2812535" y="418070"/>
                  <a:pt x="3105665" y="0"/>
                </a:cubicBezTo>
              </a:path>
            </a:pathLst>
          </a:custGeom>
          <a:noFill/>
          <a:ln w="34925" cap="flat" cmpd="sng" algn="ctr">
            <a:solidFill>
              <a:schemeClr val="accent1">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3" name="Freeform 12"/>
          <p:cNvSpPr/>
          <p:nvPr/>
        </p:nvSpPr>
        <p:spPr bwMode="auto">
          <a:xfrm>
            <a:off x="1150207" y="2345151"/>
            <a:ext cx="2928761" cy="1351065"/>
          </a:xfrm>
          <a:custGeom>
            <a:avLst/>
            <a:gdLst>
              <a:gd name="connsiteX0" fmla="*/ 0 w 2850292"/>
              <a:gd name="connsiteY0" fmla="*/ 0 h 1186249"/>
              <a:gd name="connsiteX1" fmla="*/ 329513 w 2850292"/>
              <a:gd name="connsiteY1" fmla="*/ 675503 h 1186249"/>
              <a:gd name="connsiteX2" fmla="*/ 1507524 w 2850292"/>
              <a:gd name="connsiteY2" fmla="*/ 980303 h 1186249"/>
              <a:gd name="connsiteX3" fmla="*/ 2850292 w 2850292"/>
              <a:gd name="connsiteY3" fmla="*/ 1186249 h 1186249"/>
            </a:gdLst>
            <a:ahLst/>
            <a:cxnLst>
              <a:cxn ang="0">
                <a:pos x="connsiteX0" y="connsiteY0"/>
              </a:cxn>
              <a:cxn ang="0">
                <a:pos x="connsiteX1" y="connsiteY1"/>
              </a:cxn>
              <a:cxn ang="0">
                <a:pos x="connsiteX2" y="connsiteY2"/>
              </a:cxn>
              <a:cxn ang="0">
                <a:pos x="connsiteX3" y="connsiteY3"/>
              </a:cxn>
            </a:cxnLst>
            <a:rect l="l" t="t" r="r" b="b"/>
            <a:pathLst>
              <a:path w="2850292" h="1186249">
                <a:moveTo>
                  <a:pt x="0" y="0"/>
                </a:moveTo>
                <a:cubicBezTo>
                  <a:pt x="39129" y="256059"/>
                  <a:pt x="78259" y="512119"/>
                  <a:pt x="329513" y="675503"/>
                </a:cubicBezTo>
                <a:cubicBezTo>
                  <a:pt x="580767" y="838887"/>
                  <a:pt x="1087394" y="895179"/>
                  <a:pt x="1507524" y="980303"/>
                </a:cubicBezTo>
                <a:cubicBezTo>
                  <a:pt x="1927654" y="1065427"/>
                  <a:pt x="2623752" y="1151925"/>
                  <a:pt x="2850292" y="1186249"/>
                </a:cubicBezTo>
              </a:path>
            </a:pathLst>
          </a:custGeom>
          <a:noFill/>
          <a:ln w="34925" cap="flat" cmpd="sng" algn="ctr">
            <a:solidFill>
              <a:srgbClr val="00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nvGrpSpPr>
          <p:cNvPr id="8" name="Group 7"/>
          <p:cNvGrpSpPr/>
          <p:nvPr/>
        </p:nvGrpSpPr>
        <p:grpSpPr>
          <a:xfrm>
            <a:off x="4715519" y="3147282"/>
            <a:ext cx="3938040" cy="3071584"/>
            <a:chOff x="4715519" y="3196378"/>
            <a:chExt cx="3938040" cy="3071584"/>
          </a:xfrm>
        </p:grpSpPr>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15519" y="3196378"/>
              <a:ext cx="3835357" cy="2632506"/>
            </a:xfrm>
            <a:prstGeom prst="rect">
              <a:avLst/>
            </a:prstGeom>
          </p:spPr>
        </p:pic>
        <p:sp>
          <p:nvSpPr>
            <p:cNvPr id="3" name="Rectangle 2"/>
            <p:cNvSpPr/>
            <p:nvPr/>
          </p:nvSpPr>
          <p:spPr>
            <a:xfrm>
              <a:off x="6261558" y="5960185"/>
              <a:ext cx="2392001" cy="307777"/>
            </a:xfrm>
            <a:prstGeom prst="rect">
              <a:avLst/>
            </a:prstGeom>
          </p:spPr>
          <p:txBody>
            <a:bodyPr wrap="none">
              <a:spAutoFit/>
            </a:bodyPr>
            <a:lstStyle/>
            <a:p>
              <a:pPr algn="ctr"/>
              <a:r>
                <a:rPr lang="en-US" sz="1400" i="1" dirty="0"/>
                <a:t>Nanoscale</a:t>
              </a:r>
              <a:r>
                <a:rPr lang="en-US" sz="1400" dirty="0"/>
                <a:t> </a:t>
              </a:r>
              <a:r>
                <a:rPr lang="en-US" sz="1400" b="1" dirty="0"/>
                <a:t>6</a:t>
              </a:r>
              <a:r>
                <a:rPr lang="en-US" sz="1400" dirty="0"/>
                <a:t>, 10470 (2014)</a:t>
              </a:r>
            </a:p>
          </p:txBody>
        </p:sp>
      </p:grpSp>
      <p:sp>
        <p:nvSpPr>
          <p:cNvPr id="11" name="Slide Number Placeholder 10"/>
          <p:cNvSpPr>
            <a:spLocks noGrp="1"/>
          </p:cNvSpPr>
          <p:nvPr>
            <p:ph type="sldNum" sz="quarter" idx="11"/>
          </p:nvPr>
        </p:nvSpPr>
        <p:spPr/>
        <p:txBody>
          <a:bodyPr/>
          <a:lstStyle/>
          <a:p>
            <a:fld id="{B6F15528-21DE-4FAA-801E-634DDDAF4B2B}" type="slidenum">
              <a:rPr lang="en-US" smtClean="0"/>
              <a:pPr/>
              <a:t>21</a:t>
            </a:fld>
            <a:endParaRPr lang="en-US"/>
          </a:p>
        </p:txBody>
      </p:sp>
    </p:spTree>
    <p:extLst>
      <p:ext uri="{BB962C8B-B14F-4D97-AF65-F5344CB8AC3E}">
        <p14:creationId xmlns:p14="http://schemas.microsoft.com/office/powerpoint/2010/main" val="417526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886" y="1676400"/>
            <a:ext cx="6893589" cy="4572000"/>
          </a:xfrm>
          <a:prstGeom prst="rect">
            <a:avLst/>
          </a:prstGeom>
        </p:spPr>
      </p:pic>
      <p:sp>
        <p:nvSpPr>
          <p:cNvPr id="2" name="Title 1"/>
          <p:cNvSpPr>
            <a:spLocks noGrp="1"/>
          </p:cNvSpPr>
          <p:nvPr>
            <p:ph type="title"/>
          </p:nvPr>
        </p:nvSpPr>
        <p:spPr/>
        <p:txBody>
          <a:bodyPr/>
          <a:lstStyle/>
          <a:p>
            <a:r>
              <a:rPr lang="en-US" dirty="0"/>
              <a:t>Non-Newtonian behavior of soda-lime glass</a:t>
            </a:r>
          </a:p>
        </p:txBody>
      </p:sp>
      <p:sp>
        <p:nvSpPr>
          <p:cNvPr id="5" name="Rounded Rectangle 4"/>
          <p:cNvSpPr/>
          <p:nvPr/>
        </p:nvSpPr>
        <p:spPr bwMode="auto">
          <a:xfrm>
            <a:off x="6248400" y="4495800"/>
            <a:ext cx="2133600" cy="609600"/>
          </a:xfrm>
          <a:prstGeom prst="roundRect">
            <a:avLst>
              <a:gd name="adj" fmla="val 12663"/>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eaLnBrk="0" fontAlgn="base" hangingPunct="0">
              <a:spcBef>
                <a:spcPts val="600"/>
              </a:spcBef>
              <a:spcAft>
                <a:spcPct val="0"/>
              </a:spcAft>
              <a:buClr>
                <a:srgbClr val="0000FF"/>
              </a:buClr>
            </a:pPr>
            <a:r>
              <a:rPr lang="en-US" sz="2000" dirty="0"/>
              <a:t>Shear thinning</a:t>
            </a:r>
            <a:endParaRPr kumimoji="0" lang="en-US" sz="2000" b="0" i="0" u="none" strike="noStrike" cap="none" normalizeH="0" baseline="0" dirty="0">
              <a:ln>
                <a:noFill/>
              </a:ln>
              <a:solidFill>
                <a:schemeClr val="tx1"/>
              </a:solidFill>
              <a:effectLst/>
              <a:latin typeface="Arial"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1600" y="3496962"/>
            <a:ext cx="2847409" cy="2172804"/>
          </a:xfrm>
          <a:prstGeom prst="rect">
            <a:avLst/>
          </a:prstGeom>
        </p:spPr>
      </p:pic>
      <p:sp>
        <p:nvSpPr>
          <p:cNvPr id="7" name="Rectangle 6"/>
          <p:cNvSpPr/>
          <p:nvPr/>
        </p:nvSpPr>
        <p:spPr>
          <a:xfrm>
            <a:off x="5664968" y="6147033"/>
            <a:ext cx="3129638" cy="276999"/>
          </a:xfrm>
          <a:prstGeom prst="rect">
            <a:avLst/>
          </a:prstGeom>
        </p:spPr>
        <p:txBody>
          <a:bodyPr wrap="square">
            <a:spAutoFit/>
          </a:bodyPr>
          <a:lstStyle/>
          <a:p>
            <a:pPr algn="ctr"/>
            <a:r>
              <a:rPr lang="en-US" sz="1200" i="1" dirty="0"/>
              <a:t>J. Non-</a:t>
            </a:r>
            <a:r>
              <a:rPr lang="en-US" sz="1200" i="1" dirty="0" err="1"/>
              <a:t>Cryst</a:t>
            </a:r>
            <a:r>
              <a:rPr lang="en-US" sz="1200" i="1" dirty="0"/>
              <a:t>. Solids</a:t>
            </a:r>
            <a:r>
              <a:rPr lang="en-US" sz="1200" dirty="0"/>
              <a:t> </a:t>
            </a:r>
            <a:r>
              <a:rPr lang="en-US" sz="1200" b="1" dirty="0"/>
              <a:t>105</a:t>
            </a:r>
            <a:r>
              <a:rPr lang="en-US" sz="1200" dirty="0"/>
              <a:t>, 313-322 (1988)</a:t>
            </a:r>
          </a:p>
        </p:txBody>
      </p:sp>
      <p:sp>
        <p:nvSpPr>
          <p:cNvPr id="4" name="Slide Number Placeholder 3"/>
          <p:cNvSpPr>
            <a:spLocks noGrp="1"/>
          </p:cNvSpPr>
          <p:nvPr>
            <p:ph type="sldNum" sz="quarter" idx="11"/>
          </p:nvPr>
        </p:nvSpPr>
        <p:spPr/>
        <p:txBody>
          <a:bodyPr/>
          <a:lstStyle/>
          <a:p>
            <a:fld id="{B6F15528-21DE-4FAA-801E-634DDDAF4B2B}" type="slidenum">
              <a:rPr lang="en-US" smtClean="0"/>
              <a:pPr/>
              <a:t>22</a:t>
            </a:fld>
            <a:endParaRPr lang="en-US"/>
          </a:p>
        </p:txBody>
      </p:sp>
    </p:spTree>
    <p:extLst>
      <p:ext uri="{BB962C8B-B14F-4D97-AF65-F5344CB8AC3E}">
        <p14:creationId xmlns:p14="http://schemas.microsoft.com/office/powerpoint/2010/main" val="39901525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Non-Newtonian behavior of </a:t>
            </a:r>
            <a:r>
              <a:rPr lang="en-US" i="1" dirty="0"/>
              <a:t>Felis </a:t>
            </a:r>
            <a:r>
              <a:rPr lang="en-US" i="1" dirty="0" err="1"/>
              <a:t>catus</a:t>
            </a:r>
            <a:endParaRPr lang="en-US" i="1" dirty="0"/>
          </a:p>
        </p:txBody>
      </p:sp>
      <p:sp>
        <p:nvSpPr>
          <p:cNvPr id="4" name="Slide Number Placeholder 3"/>
          <p:cNvSpPr>
            <a:spLocks noGrp="1"/>
          </p:cNvSpPr>
          <p:nvPr>
            <p:ph type="sldNum" sz="quarter" idx="11"/>
          </p:nvPr>
        </p:nvSpPr>
        <p:spPr/>
        <p:txBody>
          <a:bodyPr/>
          <a:lstStyle/>
          <a:p>
            <a:fld id="{B6F15528-21DE-4FAA-801E-634DDDAF4B2B}" type="slidenum">
              <a:rPr lang="en-US" smtClean="0"/>
              <a:pPr/>
              <a:t>23</a:t>
            </a:fld>
            <a:endParaRPr lang="en-US"/>
          </a:p>
        </p:txBody>
      </p:sp>
      <p:pic>
        <p:nvPicPr>
          <p:cNvPr id="9" name="Picture 8">
            <a:extLst>
              <a:ext uri="{FF2B5EF4-FFF2-40B4-BE49-F238E27FC236}">
                <a16:creationId xmlns:a16="http://schemas.microsoft.com/office/drawing/2014/main" id="{FF565B83-706E-4BFA-888D-7BADAFE831CC}"/>
              </a:ext>
            </a:extLst>
          </p:cNvPr>
          <p:cNvPicPr>
            <a:picLocks noChangeAspect="1"/>
          </p:cNvPicPr>
          <p:nvPr/>
        </p:nvPicPr>
        <p:blipFill>
          <a:blip r:embed="rId3"/>
          <a:stretch>
            <a:fillRect/>
          </a:stretch>
        </p:blipFill>
        <p:spPr>
          <a:xfrm>
            <a:off x="939759" y="1524000"/>
            <a:ext cx="7112082" cy="2895600"/>
          </a:xfrm>
          <a:prstGeom prst="rect">
            <a:avLst/>
          </a:prstGeom>
        </p:spPr>
      </p:pic>
      <p:pic>
        <p:nvPicPr>
          <p:cNvPr id="11" name="Picture 10">
            <a:extLst>
              <a:ext uri="{FF2B5EF4-FFF2-40B4-BE49-F238E27FC236}">
                <a16:creationId xmlns:a16="http://schemas.microsoft.com/office/drawing/2014/main" id="{76172DA0-B5D8-42FE-8B83-A52DDC607D2D}"/>
              </a:ext>
            </a:extLst>
          </p:cNvPr>
          <p:cNvPicPr>
            <a:picLocks noChangeAspect="1"/>
          </p:cNvPicPr>
          <p:nvPr/>
        </p:nvPicPr>
        <p:blipFill>
          <a:blip r:embed="rId4"/>
          <a:stretch>
            <a:fillRect/>
          </a:stretch>
        </p:blipFill>
        <p:spPr>
          <a:xfrm>
            <a:off x="963325" y="4564844"/>
            <a:ext cx="5693860" cy="1683556"/>
          </a:xfrm>
          <a:prstGeom prst="rect">
            <a:avLst/>
          </a:prstGeom>
        </p:spPr>
      </p:pic>
      <p:sp>
        <p:nvSpPr>
          <p:cNvPr id="12" name="TextBox 11">
            <a:extLst>
              <a:ext uri="{FF2B5EF4-FFF2-40B4-BE49-F238E27FC236}">
                <a16:creationId xmlns:a16="http://schemas.microsoft.com/office/drawing/2014/main" id="{2B8EF821-5293-41CD-9A12-9618A5D14BCC}"/>
              </a:ext>
            </a:extLst>
          </p:cNvPr>
          <p:cNvSpPr txBox="1"/>
          <p:nvPr/>
        </p:nvSpPr>
        <p:spPr>
          <a:xfrm>
            <a:off x="6688561" y="4724400"/>
            <a:ext cx="1828800" cy="523220"/>
          </a:xfrm>
          <a:prstGeom prst="rect">
            <a:avLst/>
          </a:prstGeom>
          <a:noFill/>
        </p:spPr>
        <p:txBody>
          <a:bodyPr wrap="square" rtlCol="0">
            <a:spAutoFit/>
          </a:bodyPr>
          <a:lstStyle/>
          <a:p>
            <a:pPr algn="ctr"/>
            <a:r>
              <a:rPr lang="en-US" sz="1400" dirty="0">
                <a:hlinkClick r:id="rId5"/>
              </a:rPr>
              <a:t>Ig Nobel Prize 2017: Why are cats liquid?</a:t>
            </a:r>
            <a:endParaRPr lang="en-US" sz="1400" dirty="0"/>
          </a:p>
        </p:txBody>
      </p:sp>
    </p:spTree>
    <p:extLst>
      <p:ext uri="{BB962C8B-B14F-4D97-AF65-F5344CB8AC3E}">
        <p14:creationId xmlns:p14="http://schemas.microsoft.com/office/powerpoint/2010/main" val="4569713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Viscosity measurement: </a:t>
            </a:r>
            <a:r>
              <a:rPr lang="en-US" dirty="0" err="1"/>
              <a:t>viscometry</a:t>
            </a:r>
            <a:endParaRPr lang="en-US" dirty="0"/>
          </a:p>
        </p:txBody>
      </p:sp>
      <p:sp>
        <p:nvSpPr>
          <p:cNvPr id="4" name="TextBox 3"/>
          <p:cNvSpPr txBox="1"/>
          <p:nvPr/>
        </p:nvSpPr>
        <p:spPr>
          <a:xfrm>
            <a:off x="7637575" y="5115693"/>
            <a:ext cx="1106393" cy="400110"/>
          </a:xfrm>
          <a:prstGeom prst="rect">
            <a:avLst/>
          </a:prstGeom>
          <a:noFill/>
        </p:spPr>
        <p:txBody>
          <a:bodyPr wrap="none" rtlCol="0">
            <a:spAutoFit/>
          </a:bodyPr>
          <a:lstStyle/>
          <a:p>
            <a:pPr algn="ctr"/>
            <a:r>
              <a:rPr lang="en-US" sz="2000" i="1" dirty="0">
                <a:latin typeface="Symbol" panose="05050102010706020507" pitchFamily="18" charset="2"/>
              </a:rPr>
              <a:t>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Pa·s</a:t>
            </a:r>
            <a:r>
              <a:rPr lang="en-US" sz="2000" dirty="0">
                <a:latin typeface="Arial" panose="020B0604020202020204" pitchFamily="34" charset="0"/>
                <a:cs typeface="Arial" panose="020B0604020202020204" pitchFamily="34" charset="0"/>
              </a:rPr>
              <a:t>)</a:t>
            </a:r>
            <a:endParaRPr lang="en-US" sz="2000" dirty="0">
              <a:latin typeface="Symbol" panose="05050102010706020507" pitchFamily="18" charset="2"/>
            </a:endParaRPr>
          </a:p>
        </p:txBody>
      </p:sp>
      <p:cxnSp>
        <p:nvCxnSpPr>
          <p:cNvPr id="5" name="Straight Arrow Connector 4"/>
          <p:cNvCxnSpPr/>
          <p:nvPr/>
        </p:nvCxnSpPr>
        <p:spPr bwMode="auto">
          <a:xfrm>
            <a:off x="659028" y="5084799"/>
            <a:ext cx="7755924" cy="0"/>
          </a:xfrm>
          <a:prstGeom prst="straightConnector1">
            <a:avLst/>
          </a:prstGeom>
          <a:solidFill>
            <a:schemeClr val="accent1"/>
          </a:solidFill>
          <a:ln w="34925" cap="flat" cmpd="sng" algn="ctr">
            <a:solidFill>
              <a:schemeClr val="tx1"/>
            </a:solidFill>
            <a:prstDash val="solid"/>
            <a:round/>
            <a:headEnd type="none" w="med" len="med"/>
            <a:tailEnd type="stealth" w="lg" len="lg"/>
          </a:ln>
          <a:effectLst/>
        </p:spPr>
      </p:cxnSp>
      <p:cxnSp>
        <p:nvCxnSpPr>
          <p:cNvPr id="6" name="Straight Connector 5"/>
          <p:cNvCxnSpPr/>
          <p:nvPr/>
        </p:nvCxnSpPr>
        <p:spPr bwMode="auto">
          <a:xfrm>
            <a:off x="1067270" y="4926222"/>
            <a:ext cx="0" cy="304800"/>
          </a:xfrm>
          <a:prstGeom prst="line">
            <a:avLst/>
          </a:prstGeom>
          <a:solidFill>
            <a:schemeClr val="accent1"/>
          </a:solidFill>
          <a:ln w="22225" cap="flat" cmpd="sng" algn="ctr">
            <a:solidFill>
              <a:srgbClr val="FF0000"/>
            </a:solidFill>
            <a:prstDash val="solid"/>
            <a:round/>
            <a:headEnd type="none" w="med" len="med"/>
            <a:tailEnd type="none" w="med" len="med"/>
          </a:ln>
          <a:effectLst/>
        </p:spPr>
      </p:cxnSp>
      <p:cxnSp>
        <p:nvCxnSpPr>
          <p:cNvPr id="8" name="Straight Connector 7"/>
          <p:cNvCxnSpPr/>
          <p:nvPr/>
        </p:nvCxnSpPr>
        <p:spPr bwMode="auto">
          <a:xfrm>
            <a:off x="2176547" y="4915925"/>
            <a:ext cx="0" cy="304800"/>
          </a:xfrm>
          <a:prstGeom prst="line">
            <a:avLst/>
          </a:prstGeom>
          <a:solidFill>
            <a:schemeClr val="accent1"/>
          </a:solidFill>
          <a:ln w="22225" cap="flat" cmpd="sng" algn="ctr">
            <a:solidFill>
              <a:schemeClr val="accent6">
                <a:lumMod val="75000"/>
              </a:schemeClr>
            </a:solidFill>
            <a:prstDash val="solid"/>
            <a:round/>
            <a:headEnd type="none" w="med" len="med"/>
            <a:tailEnd type="none" w="med" len="med"/>
          </a:ln>
          <a:effectLst/>
        </p:spPr>
      </p:cxnSp>
      <p:sp>
        <p:nvSpPr>
          <p:cNvPr id="9" name="TextBox 8"/>
          <p:cNvSpPr txBox="1"/>
          <p:nvPr/>
        </p:nvSpPr>
        <p:spPr>
          <a:xfrm>
            <a:off x="1894258" y="5207792"/>
            <a:ext cx="564577" cy="400110"/>
          </a:xfrm>
          <a:prstGeom prst="rect">
            <a:avLst/>
          </a:prstGeom>
          <a:noFill/>
        </p:spPr>
        <p:txBody>
          <a:bodyPr wrap="none" rtlCol="0">
            <a:spAutoFit/>
          </a:bodyPr>
          <a:lstStyle/>
          <a:p>
            <a:pPr algn="ctr"/>
            <a:r>
              <a:rPr lang="en-US" sz="2000" dirty="0">
                <a:solidFill>
                  <a:schemeClr val="accent6">
                    <a:lumMod val="75000"/>
                  </a:schemeClr>
                </a:solidFill>
                <a:latin typeface="Arial" panose="020B0604020202020204" pitchFamily="34" charset="0"/>
                <a:cs typeface="Arial" panose="020B0604020202020204" pitchFamily="34" charset="0"/>
              </a:rPr>
              <a:t>10</a:t>
            </a:r>
            <a:r>
              <a:rPr lang="en-US" sz="2000" baseline="30000" dirty="0">
                <a:solidFill>
                  <a:schemeClr val="accent6">
                    <a:lumMod val="75000"/>
                  </a:schemeClr>
                </a:solidFill>
                <a:latin typeface="Arial" panose="020B0604020202020204" pitchFamily="34" charset="0"/>
                <a:cs typeface="Arial" panose="020B0604020202020204" pitchFamily="34" charset="0"/>
              </a:rPr>
              <a:t>3</a:t>
            </a:r>
            <a:endParaRPr lang="en-US" sz="2000" dirty="0">
              <a:solidFill>
                <a:schemeClr val="accent6">
                  <a:lumMod val="75000"/>
                </a:schemeClr>
              </a:solidFill>
              <a:latin typeface="Symbol" panose="05050102010706020507" pitchFamily="18" charset="2"/>
            </a:endParaRPr>
          </a:p>
        </p:txBody>
      </p:sp>
      <p:cxnSp>
        <p:nvCxnSpPr>
          <p:cNvPr id="10" name="Straight Connector 9"/>
          <p:cNvCxnSpPr/>
          <p:nvPr/>
        </p:nvCxnSpPr>
        <p:spPr bwMode="auto">
          <a:xfrm>
            <a:off x="3625642" y="4915349"/>
            <a:ext cx="0" cy="304800"/>
          </a:xfrm>
          <a:prstGeom prst="line">
            <a:avLst/>
          </a:prstGeom>
          <a:solidFill>
            <a:schemeClr val="accent1"/>
          </a:solidFill>
          <a:ln w="22225" cap="flat" cmpd="sng" algn="ctr">
            <a:solidFill>
              <a:srgbClr val="339933"/>
            </a:solidFill>
            <a:prstDash val="solid"/>
            <a:round/>
            <a:headEnd type="none" w="med" len="med"/>
            <a:tailEnd type="none" w="med" len="med"/>
          </a:ln>
          <a:effectLst/>
        </p:spPr>
      </p:cxnSp>
      <p:sp>
        <p:nvSpPr>
          <p:cNvPr id="11" name="TextBox 10"/>
          <p:cNvSpPr txBox="1"/>
          <p:nvPr/>
        </p:nvSpPr>
        <p:spPr>
          <a:xfrm>
            <a:off x="3272020" y="5207216"/>
            <a:ext cx="707245" cy="400110"/>
          </a:xfrm>
          <a:prstGeom prst="rect">
            <a:avLst/>
          </a:prstGeom>
          <a:noFill/>
        </p:spPr>
        <p:txBody>
          <a:bodyPr wrap="none" rtlCol="0">
            <a:spAutoFit/>
          </a:bodyPr>
          <a:lstStyle/>
          <a:p>
            <a:pPr algn="ctr"/>
            <a:r>
              <a:rPr lang="en-US" sz="2000" dirty="0">
                <a:solidFill>
                  <a:srgbClr val="339933"/>
                </a:solidFill>
                <a:latin typeface="Arial" panose="020B0604020202020204" pitchFamily="34" charset="0"/>
                <a:cs typeface="Arial" panose="020B0604020202020204" pitchFamily="34" charset="0"/>
              </a:rPr>
              <a:t>10</a:t>
            </a:r>
            <a:r>
              <a:rPr lang="en-US" sz="2000" baseline="30000" dirty="0">
                <a:solidFill>
                  <a:srgbClr val="339933"/>
                </a:solidFill>
                <a:latin typeface="Arial" panose="020B0604020202020204" pitchFamily="34" charset="0"/>
                <a:cs typeface="Arial" panose="020B0604020202020204" pitchFamily="34" charset="0"/>
              </a:rPr>
              <a:t>6.6</a:t>
            </a:r>
            <a:endParaRPr lang="en-US" sz="2000" dirty="0">
              <a:solidFill>
                <a:srgbClr val="339933"/>
              </a:solidFill>
              <a:latin typeface="Symbol" panose="05050102010706020507" pitchFamily="18" charset="2"/>
            </a:endParaRPr>
          </a:p>
        </p:txBody>
      </p:sp>
      <p:cxnSp>
        <p:nvCxnSpPr>
          <p:cNvPr id="12" name="Straight Connector 11"/>
          <p:cNvCxnSpPr/>
          <p:nvPr/>
        </p:nvCxnSpPr>
        <p:spPr bwMode="auto">
          <a:xfrm>
            <a:off x="5979246" y="4932975"/>
            <a:ext cx="0" cy="304800"/>
          </a:xfrm>
          <a:prstGeom prst="line">
            <a:avLst/>
          </a:prstGeom>
          <a:solidFill>
            <a:schemeClr val="accent1"/>
          </a:solidFill>
          <a:ln w="22225" cap="flat" cmpd="sng" algn="ctr">
            <a:solidFill>
              <a:srgbClr val="0000FF"/>
            </a:solidFill>
            <a:prstDash val="solid"/>
            <a:round/>
            <a:headEnd type="none" w="med" len="med"/>
            <a:tailEnd type="none" w="med" len="med"/>
          </a:ln>
          <a:effectLst/>
        </p:spPr>
      </p:cxnSp>
      <p:sp>
        <p:nvSpPr>
          <p:cNvPr id="13" name="TextBox 12"/>
          <p:cNvSpPr txBox="1"/>
          <p:nvPr/>
        </p:nvSpPr>
        <p:spPr>
          <a:xfrm>
            <a:off x="5649669" y="5224842"/>
            <a:ext cx="659155" cy="400110"/>
          </a:xfrm>
          <a:prstGeom prst="rect">
            <a:avLst/>
          </a:prstGeom>
          <a:noFill/>
        </p:spPr>
        <p:txBody>
          <a:bodyPr wrap="none" rtlCol="0">
            <a:spAutoFit/>
          </a:bodyPr>
          <a:lstStyle/>
          <a:p>
            <a:pPr algn="ctr"/>
            <a:r>
              <a:rPr lang="en-US" sz="2000" dirty="0">
                <a:solidFill>
                  <a:srgbClr val="0000FF"/>
                </a:solidFill>
                <a:latin typeface="Arial" panose="020B0604020202020204" pitchFamily="34" charset="0"/>
                <a:cs typeface="Arial" panose="020B0604020202020204" pitchFamily="34" charset="0"/>
              </a:rPr>
              <a:t>10</a:t>
            </a:r>
            <a:r>
              <a:rPr lang="en-US" sz="2000" baseline="30000" dirty="0">
                <a:solidFill>
                  <a:srgbClr val="0000FF"/>
                </a:solidFill>
                <a:latin typeface="Arial" panose="020B0604020202020204" pitchFamily="34" charset="0"/>
                <a:cs typeface="Arial" panose="020B0604020202020204" pitchFamily="34" charset="0"/>
              </a:rPr>
              <a:t>12</a:t>
            </a:r>
            <a:endParaRPr lang="en-US" sz="2000" dirty="0">
              <a:solidFill>
                <a:srgbClr val="0000FF"/>
              </a:solidFill>
              <a:latin typeface="Symbol" panose="05050102010706020507" pitchFamily="18" charset="2"/>
            </a:endParaRPr>
          </a:p>
        </p:txBody>
      </p:sp>
      <p:cxnSp>
        <p:nvCxnSpPr>
          <p:cNvPr id="14" name="Straight Connector 13"/>
          <p:cNvCxnSpPr/>
          <p:nvPr/>
        </p:nvCxnSpPr>
        <p:spPr bwMode="auto">
          <a:xfrm>
            <a:off x="6996992" y="4926795"/>
            <a:ext cx="0" cy="304800"/>
          </a:xfrm>
          <a:prstGeom prst="line">
            <a:avLst/>
          </a:prstGeom>
          <a:solidFill>
            <a:schemeClr val="accent1"/>
          </a:solidFill>
          <a:ln w="22225" cap="flat" cmpd="sng" algn="ctr">
            <a:solidFill>
              <a:srgbClr val="7030A0"/>
            </a:solidFill>
            <a:prstDash val="solid"/>
            <a:round/>
            <a:headEnd type="none" w="med" len="med"/>
            <a:tailEnd type="none" w="med" len="med"/>
          </a:ln>
          <a:effectLst/>
        </p:spPr>
      </p:cxnSp>
      <p:sp>
        <p:nvSpPr>
          <p:cNvPr id="15" name="TextBox 14"/>
          <p:cNvSpPr txBox="1"/>
          <p:nvPr/>
        </p:nvSpPr>
        <p:spPr>
          <a:xfrm>
            <a:off x="6596082" y="5218662"/>
            <a:ext cx="801823" cy="400110"/>
          </a:xfrm>
          <a:prstGeom prst="rect">
            <a:avLst/>
          </a:prstGeom>
          <a:noFill/>
        </p:spPr>
        <p:txBody>
          <a:bodyPr wrap="none" rtlCol="0">
            <a:spAutoFit/>
          </a:bodyPr>
          <a:lstStyle/>
          <a:p>
            <a:pPr algn="ctr"/>
            <a:r>
              <a:rPr lang="en-US" sz="2000" dirty="0">
                <a:solidFill>
                  <a:srgbClr val="7030A0"/>
                </a:solidFill>
                <a:latin typeface="Arial" panose="020B0604020202020204" pitchFamily="34" charset="0"/>
                <a:cs typeface="Arial" panose="020B0604020202020204" pitchFamily="34" charset="0"/>
              </a:rPr>
              <a:t>10</a:t>
            </a:r>
            <a:r>
              <a:rPr lang="en-US" sz="2000" baseline="30000" dirty="0">
                <a:solidFill>
                  <a:srgbClr val="7030A0"/>
                </a:solidFill>
                <a:latin typeface="Arial" panose="020B0604020202020204" pitchFamily="34" charset="0"/>
                <a:cs typeface="Arial" panose="020B0604020202020204" pitchFamily="34" charset="0"/>
              </a:rPr>
              <a:t>13.5</a:t>
            </a:r>
            <a:endParaRPr lang="en-US" sz="2000" dirty="0">
              <a:solidFill>
                <a:srgbClr val="7030A0"/>
              </a:solidFill>
              <a:latin typeface="Symbol" panose="05050102010706020507" pitchFamily="18" charset="2"/>
            </a:endParaRPr>
          </a:p>
        </p:txBody>
      </p:sp>
      <p:sp>
        <p:nvSpPr>
          <p:cNvPr id="16" name="TextBox 15"/>
          <p:cNvSpPr txBox="1"/>
          <p:nvPr/>
        </p:nvSpPr>
        <p:spPr>
          <a:xfrm>
            <a:off x="533400" y="5607326"/>
            <a:ext cx="1070405" cy="707886"/>
          </a:xfrm>
          <a:prstGeom prst="rect">
            <a:avLst/>
          </a:prstGeom>
          <a:noFill/>
        </p:spPr>
        <p:txBody>
          <a:bodyPr wrap="square" rtlCol="0">
            <a:spAutoFit/>
          </a:bodyPr>
          <a:lstStyle/>
          <a:p>
            <a:pPr algn="ctr"/>
            <a:r>
              <a:rPr lang="en-US" sz="2000" dirty="0">
                <a:solidFill>
                  <a:srgbClr val="FF0000"/>
                </a:solidFill>
                <a:latin typeface="Arial" panose="020B0604020202020204" pitchFamily="34" charset="0"/>
                <a:cs typeface="Arial" panose="020B0604020202020204" pitchFamily="34" charset="0"/>
              </a:rPr>
              <a:t>Melting point</a:t>
            </a:r>
            <a:endParaRPr lang="en-US" sz="2000" dirty="0">
              <a:solidFill>
                <a:srgbClr val="FF0000"/>
              </a:solidFill>
              <a:latin typeface="Symbol" panose="05050102010706020507" pitchFamily="18" charset="2"/>
            </a:endParaRPr>
          </a:p>
        </p:txBody>
      </p:sp>
      <p:sp>
        <p:nvSpPr>
          <p:cNvPr id="17" name="TextBox 16"/>
          <p:cNvSpPr txBox="1"/>
          <p:nvPr/>
        </p:nvSpPr>
        <p:spPr>
          <a:xfrm>
            <a:off x="1586910" y="5617623"/>
            <a:ext cx="1179271" cy="707886"/>
          </a:xfrm>
          <a:prstGeom prst="rect">
            <a:avLst/>
          </a:prstGeom>
          <a:noFill/>
        </p:spPr>
        <p:txBody>
          <a:bodyPr wrap="square" rtlCol="0">
            <a:spAutoFit/>
          </a:bodyPr>
          <a:lstStyle/>
          <a:p>
            <a:pPr algn="ctr"/>
            <a:r>
              <a:rPr lang="en-US" sz="2000" dirty="0">
                <a:solidFill>
                  <a:schemeClr val="accent6">
                    <a:lumMod val="75000"/>
                  </a:schemeClr>
                </a:solidFill>
                <a:latin typeface="Arial" panose="020B0604020202020204" pitchFamily="34" charset="0"/>
                <a:cs typeface="Arial" panose="020B0604020202020204" pitchFamily="34" charset="0"/>
              </a:rPr>
              <a:t>Working point</a:t>
            </a:r>
            <a:endParaRPr lang="en-US" sz="2000" dirty="0">
              <a:solidFill>
                <a:schemeClr val="accent6">
                  <a:lumMod val="75000"/>
                </a:schemeClr>
              </a:solidFill>
              <a:latin typeface="Symbol" panose="05050102010706020507" pitchFamily="18" charset="2"/>
            </a:endParaRPr>
          </a:p>
        </p:txBody>
      </p:sp>
      <p:sp>
        <p:nvSpPr>
          <p:cNvPr id="18" name="TextBox 17"/>
          <p:cNvSpPr txBox="1"/>
          <p:nvPr/>
        </p:nvSpPr>
        <p:spPr>
          <a:xfrm>
            <a:off x="2994781" y="5624952"/>
            <a:ext cx="1257948" cy="707886"/>
          </a:xfrm>
          <a:prstGeom prst="rect">
            <a:avLst/>
          </a:prstGeom>
          <a:noFill/>
        </p:spPr>
        <p:txBody>
          <a:bodyPr wrap="square" rtlCol="0">
            <a:spAutoFit/>
          </a:bodyPr>
          <a:lstStyle/>
          <a:p>
            <a:pPr algn="ctr"/>
            <a:r>
              <a:rPr lang="en-US" sz="2000" dirty="0">
                <a:solidFill>
                  <a:srgbClr val="339933"/>
                </a:solidFill>
                <a:latin typeface="Arial" panose="020B0604020202020204" pitchFamily="34" charset="0"/>
                <a:cs typeface="Arial" panose="020B0604020202020204" pitchFamily="34" charset="0"/>
              </a:rPr>
              <a:t>Softening point</a:t>
            </a:r>
            <a:endParaRPr lang="en-US" sz="2000" dirty="0">
              <a:solidFill>
                <a:srgbClr val="339933"/>
              </a:solidFill>
              <a:latin typeface="Symbol" panose="05050102010706020507" pitchFamily="18" charset="2"/>
            </a:endParaRPr>
          </a:p>
        </p:txBody>
      </p:sp>
      <p:sp>
        <p:nvSpPr>
          <p:cNvPr id="19" name="TextBox 18"/>
          <p:cNvSpPr txBox="1"/>
          <p:nvPr/>
        </p:nvSpPr>
        <p:spPr>
          <a:xfrm>
            <a:off x="5154691" y="5624952"/>
            <a:ext cx="1345290" cy="707886"/>
          </a:xfrm>
          <a:prstGeom prst="rect">
            <a:avLst/>
          </a:prstGeom>
          <a:noFill/>
        </p:spPr>
        <p:txBody>
          <a:bodyPr wrap="square" rtlCol="0">
            <a:spAutoFit/>
          </a:bodyPr>
          <a:lstStyle/>
          <a:p>
            <a:pPr algn="ctr"/>
            <a:r>
              <a:rPr lang="en-US" sz="2000" dirty="0">
                <a:solidFill>
                  <a:srgbClr val="0000FF"/>
                </a:solidFill>
                <a:latin typeface="Arial" panose="020B0604020202020204" pitchFamily="34" charset="0"/>
                <a:cs typeface="Arial" panose="020B0604020202020204" pitchFamily="34" charset="0"/>
              </a:rPr>
              <a:t>Annealing point (</a:t>
            </a:r>
            <a:r>
              <a:rPr lang="en-US" sz="2000" i="1" dirty="0" err="1">
                <a:solidFill>
                  <a:srgbClr val="0000FF"/>
                </a:solidFill>
                <a:latin typeface="Times New Roman" panose="02020603050405020304" pitchFamily="18" charset="0"/>
                <a:cs typeface="Times New Roman" panose="02020603050405020304" pitchFamily="18" charset="0"/>
              </a:rPr>
              <a:t>T</a:t>
            </a:r>
            <a:r>
              <a:rPr lang="en-US" sz="2000" i="1" baseline="-25000" dirty="0" err="1">
                <a:solidFill>
                  <a:srgbClr val="0000FF"/>
                </a:solidFill>
                <a:latin typeface="Times New Roman" panose="02020603050405020304" pitchFamily="18" charset="0"/>
                <a:cs typeface="Times New Roman" panose="02020603050405020304" pitchFamily="18" charset="0"/>
              </a:rPr>
              <a:t>g</a:t>
            </a:r>
            <a:r>
              <a:rPr lang="en-US" sz="2000" dirty="0">
                <a:solidFill>
                  <a:srgbClr val="0000FF"/>
                </a:solidFill>
                <a:latin typeface="Arial" panose="020B0604020202020204" pitchFamily="34" charset="0"/>
                <a:cs typeface="Arial" panose="020B0604020202020204" pitchFamily="34" charset="0"/>
              </a:rPr>
              <a:t>)</a:t>
            </a:r>
            <a:endParaRPr lang="en-US" sz="2000" dirty="0">
              <a:solidFill>
                <a:srgbClr val="0000FF"/>
              </a:solidFill>
              <a:latin typeface="Symbol" panose="05050102010706020507" pitchFamily="18" charset="2"/>
            </a:endParaRPr>
          </a:p>
        </p:txBody>
      </p:sp>
      <p:sp>
        <p:nvSpPr>
          <p:cNvPr id="20" name="TextBox 19"/>
          <p:cNvSpPr txBox="1"/>
          <p:nvPr/>
        </p:nvSpPr>
        <p:spPr>
          <a:xfrm>
            <a:off x="6317950" y="5623467"/>
            <a:ext cx="1345290" cy="707886"/>
          </a:xfrm>
          <a:prstGeom prst="rect">
            <a:avLst/>
          </a:prstGeom>
          <a:noFill/>
        </p:spPr>
        <p:txBody>
          <a:bodyPr wrap="square" rtlCol="0">
            <a:spAutoFit/>
          </a:bodyPr>
          <a:lstStyle/>
          <a:p>
            <a:pPr algn="ctr"/>
            <a:r>
              <a:rPr lang="en-US" sz="2000" dirty="0">
                <a:solidFill>
                  <a:srgbClr val="7030A0"/>
                </a:solidFill>
                <a:latin typeface="Arial" panose="020B0604020202020204" pitchFamily="34" charset="0"/>
                <a:cs typeface="Arial" panose="020B0604020202020204" pitchFamily="34" charset="0"/>
              </a:rPr>
              <a:t>Straining point</a:t>
            </a:r>
            <a:endParaRPr lang="en-US" sz="2000" dirty="0">
              <a:solidFill>
                <a:srgbClr val="7030A0"/>
              </a:solidFill>
              <a:latin typeface="Symbol" panose="05050102010706020507" pitchFamily="18" charset="2"/>
            </a:endParaRPr>
          </a:p>
        </p:txBody>
      </p:sp>
      <p:grpSp>
        <p:nvGrpSpPr>
          <p:cNvPr id="40" name="Group 39"/>
          <p:cNvGrpSpPr/>
          <p:nvPr/>
        </p:nvGrpSpPr>
        <p:grpSpPr>
          <a:xfrm>
            <a:off x="670974" y="2917002"/>
            <a:ext cx="3221936" cy="1860484"/>
            <a:chOff x="670974" y="2917002"/>
            <a:chExt cx="3221936" cy="1860484"/>
          </a:xfrm>
        </p:grpSpPr>
        <p:sp>
          <p:nvSpPr>
            <p:cNvPr id="7" name="TextBox 6"/>
            <p:cNvSpPr txBox="1"/>
            <p:nvPr/>
          </p:nvSpPr>
          <p:spPr>
            <a:xfrm>
              <a:off x="3366805" y="4408154"/>
              <a:ext cx="526105" cy="369332"/>
            </a:xfrm>
            <a:prstGeom prst="rect">
              <a:avLst/>
            </a:prstGeom>
            <a:noFill/>
          </p:spPr>
          <p:txBody>
            <a:bodyPr wrap="none" rtlCol="0">
              <a:spAutoFit/>
            </a:bodyPr>
            <a:lstStyle/>
            <a:p>
              <a:pPr algn="ctr"/>
              <a:r>
                <a:rPr lang="en-US" dirty="0">
                  <a:solidFill>
                    <a:srgbClr val="FF0000"/>
                  </a:solidFill>
                  <a:latin typeface="Arial" panose="020B0604020202020204" pitchFamily="34" charset="0"/>
                  <a:cs typeface="Arial" panose="020B0604020202020204" pitchFamily="34" charset="0"/>
                </a:rPr>
                <a:t>10</a:t>
              </a:r>
              <a:r>
                <a:rPr lang="en-US" baseline="30000" dirty="0">
                  <a:solidFill>
                    <a:srgbClr val="FF0000"/>
                  </a:solidFill>
                  <a:latin typeface="Arial" panose="020B0604020202020204" pitchFamily="34" charset="0"/>
                  <a:cs typeface="Arial" panose="020B0604020202020204" pitchFamily="34" charset="0"/>
                </a:rPr>
                <a:t>6</a:t>
              </a:r>
              <a:endParaRPr lang="en-US" dirty="0">
                <a:solidFill>
                  <a:srgbClr val="FF0000"/>
                </a:solidFill>
                <a:latin typeface="Symbol" panose="05050102010706020507" pitchFamily="18" charset="2"/>
              </a:endParaRPr>
            </a:p>
          </p:txBody>
        </p:sp>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576" y="2917002"/>
              <a:ext cx="1438275" cy="1581150"/>
            </a:xfrm>
            <a:prstGeom prst="rect">
              <a:avLst/>
            </a:prstGeom>
          </p:spPr>
        </p:pic>
        <p:cxnSp>
          <p:nvCxnSpPr>
            <p:cNvPr id="22" name="Straight Arrow Connector 21"/>
            <p:cNvCxnSpPr/>
            <p:nvPr/>
          </p:nvCxnSpPr>
          <p:spPr bwMode="auto">
            <a:xfrm>
              <a:off x="670974" y="4592820"/>
              <a:ext cx="2693772" cy="0"/>
            </a:xfrm>
            <a:prstGeom prst="straightConnector1">
              <a:avLst/>
            </a:prstGeom>
            <a:solidFill>
              <a:schemeClr val="accent1"/>
            </a:solidFill>
            <a:ln w="22225" cap="flat" cmpd="sng" algn="ctr">
              <a:solidFill>
                <a:srgbClr val="FF0000"/>
              </a:solidFill>
              <a:prstDash val="solid"/>
              <a:round/>
              <a:headEnd type="diamond" w="lg" len="lg"/>
              <a:tailEnd type="diamond" w="lg" len="lg"/>
            </a:ln>
            <a:effectLst/>
          </p:spPr>
        </p:cxnSp>
        <p:sp>
          <p:nvSpPr>
            <p:cNvPr id="26" name="TextBox 25"/>
            <p:cNvSpPr txBox="1"/>
            <p:nvPr/>
          </p:nvSpPr>
          <p:spPr>
            <a:xfrm>
              <a:off x="2176848" y="3869724"/>
              <a:ext cx="1179271" cy="646331"/>
            </a:xfrm>
            <a:prstGeom prst="rect">
              <a:avLst/>
            </a:prstGeom>
            <a:noFill/>
          </p:spPr>
          <p:txBody>
            <a:bodyPr wrap="square" rtlCol="0">
              <a:spAutoFit/>
            </a:bodyPr>
            <a:lstStyle/>
            <a:p>
              <a:pPr algn="ctr"/>
              <a:r>
                <a:rPr lang="en-US" dirty="0">
                  <a:solidFill>
                    <a:srgbClr val="FF0000"/>
                  </a:solidFill>
                  <a:latin typeface="Arial" panose="020B0604020202020204" pitchFamily="34" charset="0"/>
                  <a:cs typeface="Arial" panose="020B0604020202020204" pitchFamily="34" charset="0"/>
                </a:rPr>
                <a:t>Rotating cylinder</a:t>
              </a:r>
              <a:endParaRPr lang="en-US" dirty="0">
                <a:solidFill>
                  <a:srgbClr val="FF0000"/>
                </a:solidFill>
                <a:latin typeface="Symbol" panose="05050102010706020507" pitchFamily="18" charset="2"/>
              </a:endParaRPr>
            </a:p>
          </p:txBody>
        </p:sp>
      </p:grpSp>
      <p:grpSp>
        <p:nvGrpSpPr>
          <p:cNvPr id="41" name="Group 40"/>
          <p:cNvGrpSpPr/>
          <p:nvPr/>
        </p:nvGrpSpPr>
        <p:grpSpPr>
          <a:xfrm>
            <a:off x="2601666" y="1647009"/>
            <a:ext cx="2656838" cy="1781991"/>
            <a:chOff x="2601666" y="1647009"/>
            <a:chExt cx="2656838" cy="1781991"/>
          </a:xfrm>
        </p:grpSpPr>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1279" y="1647009"/>
              <a:ext cx="1085850" cy="1485900"/>
            </a:xfrm>
            <a:prstGeom prst="rect">
              <a:avLst/>
            </a:prstGeom>
          </p:spPr>
        </p:pic>
        <p:cxnSp>
          <p:nvCxnSpPr>
            <p:cNvPr id="28" name="Straight Arrow Connector 27"/>
            <p:cNvCxnSpPr/>
            <p:nvPr/>
          </p:nvCxnSpPr>
          <p:spPr bwMode="auto">
            <a:xfrm>
              <a:off x="3136011" y="3238287"/>
              <a:ext cx="1588389" cy="14863"/>
            </a:xfrm>
            <a:prstGeom prst="straightConnector1">
              <a:avLst/>
            </a:prstGeom>
            <a:solidFill>
              <a:schemeClr val="accent1"/>
            </a:solidFill>
            <a:ln w="22225" cap="flat" cmpd="sng" algn="ctr">
              <a:solidFill>
                <a:schemeClr val="accent6">
                  <a:lumMod val="75000"/>
                </a:schemeClr>
              </a:solidFill>
              <a:prstDash val="solid"/>
              <a:round/>
              <a:headEnd type="diamond" w="lg" len="lg"/>
              <a:tailEnd type="diamond" w="lg" len="lg"/>
            </a:ln>
            <a:effectLst/>
          </p:spPr>
        </p:cxnSp>
        <p:sp>
          <p:nvSpPr>
            <p:cNvPr id="31" name="TextBox 30"/>
            <p:cNvSpPr txBox="1"/>
            <p:nvPr/>
          </p:nvSpPr>
          <p:spPr>
            <a:xfrm>
              <a:off x="2614253" y="1731663"/>
              <a:ext cx="1179271" cy="646331"/>
            </a:xfrm>
            <a:prstGeom prst="rect">
              <a:avLst/>
            </a:prstGeom>
            <a:noFill/>
          </p:spPr>
          <p:txBody>
            <a:bodyPr wrap="square" rtlCol="0">
              <a:spAutoFit/>
            </a:bodyPr>
            <a:lstStyle/>
            <a:p>
              <a:pPr algn="ctr"/>
              <a:r>
                <a:rPr lang="en-US" dirty="0">
                  <a:solidFill>
                    <a:schemeClr val="accent6">
                      <a:lumMod val="75000"/>
                    </a:schemeClr>
                  </a:solidFill>
                  <a:latin typeface="Arial" panose="020B0604020202020204" pitchFamily="34" charset="0"/>
                  <a:cs typeface="Arial" panose="020B0604020202020204" pitchFamily="34" charset="0"/>
                </a:rPr>
                <a:t>Parallel plate</a:t>
              </a:r>
              <a:endParaRPr lang="en-US" dirty="0">
                <a:solidFill>
                  <a:schemeClr val="accent6">
                    <a:lumMod val="75000"/>
                  </a:schemeClr>
                </a:solidFill>
                <a:latin typeface="Symbol" panose="05050102010706020507" pitchFamily="18" charset="2"/>
              </a:endParaRPr>
            </a:p>
          </p:txBody>
        </p:sp>
        <p:sp>
          <p:nvSpPr>
            <p:cNvPr id="32" name="TextBox 31"/>
            <p:cNvSpPr txBox="1"/>
            <p:nvPr/>
          </p:nvSpPr>
          <p:spPr>
            <a:xfrm>
              <a:off x="2601666" y="3041256"/>
              <a:ext cx="526106" cy="369332"/>
            </a:xfrm>
            <a:prstGeom prst="rect">
              <a:avLst/>
            </a:prstGeom>
            <a:noFill/>
          </p:spPr>
          <p:txBody>
            <a:bodyPr wrap="none" rtlCol="0">
              <a:spAutoFit/>
            </a:bodyPr>
            <a:lstStyle/>
            <a:p>
              <a:pPr algn="ctr"/>
              <a:r>
                <a:rPr lang="en-US" dirty="0">
                  <a:solidFill>
                    <a:schemeClr val="accent6">
                      <a:lumMod val="75000"/>
                    </a:schemeClr>
                  </a:solidFill>
                  <a:latin typeface="Arial" panose="020B0604020202020204" pitchFamily="34" charset="0"/>
                  <a:cs typeface="Arial" panose="020B0604020202020204" pitchFamily="34" charset="0"/>
                </a:rPr>
                <a:t>10</a:t>
              </a:r>
              <a:r>
                <a:rPr lang="en-US" baseline="30000" dirty="0">
                  <a:solidFill>
                    <a:schemeClr val="accent6">
                      <a:lumMod val="75000"/>
                    </a:schemeClr>
                  </a:solidFill>
                  <a:latin typeface="Arial" panose="020B0604020202020204" pitchFamily="34" charset="0"/>
                  <a:cs typeface="Arial" panose="020B0604020202020204" pitchFamily="34" charset="0"/>
                </a:rPr>
                <a:t>5</a:t>
              </a:r>
              <a:endParaRPr lang="en-US" dirty="0">
                <a:solidFill>
                  <a:schemeClr val="accent6">
                    <a:lumMod val="75000"/>
                  </a:schemeClr>
                </a:solidFill>
                <a:latin typeface="Symbol" panose="05050102010706020507" pitchFamily="18" charset="2"/>
              </a:endParaRPr>
            </a:p>
          </p:txBody>
        </p:sp>
        <p:sp>
          <p:nvSpPr>
            <p:cNvPr id="33" name="TextBox 32"/>
            <p:cNvSpPr txBox="1"/>
            <p:nvPr/>
          </p:nvSpPr>
          <p:spPr>
            <a:xfrm>
              <a:off x="4732398" y="3059668"/>
              <a:ext cx="526106" cy="369332"/>
            </a:xfrm>
            <a:prstGeom prst="rect">
              <a:avLst/>
            </a:prstGeom>
            <a:noFill/>
          </p:spPr>
          <p:txBody>
            <a:bodyPr wrap="none" rtlCol="0">
              <a:spAutoFit/>
            </a:bodyPr>
            <a:lstStyle/>
            <a:p>
              <a:pPr algn="ctr"/>
              <a:r>
                <a:rPr lang="en-US" dirty="0">
                  <a:solidFill>
                    <a:schemeClr val="accent6">
                      <a:lumMod val="75000"/>
                    </a:schemeClr>
                  </a:solidFill>
                  <a:latin typeface="Arial" panose="020B0604020202020204" pitchFamily="34" charset="0"/>
                  <a:cs typeface="Arial" panose="020B0604020202020204" pitchFamily="34" charset="0"/>
                </a:rPr>
                <a:t>10</a:t>
              </a:r>
              <a:r>
                <a:rPr lang="en-US" baseline="30000" dirty="0">
                  <a:solidFill>
                    <a:schemeClr val="accent6">
                      <a:lumMod val="75000"/>
                    </a:schemeClr>
                  </a:solidFill>
                  <a:latin typeface="Arial" panose="020B0604020202020204" pitchFamily="34" charset="0"/>
                  <a:cs typeface="Arial" panose="020B0604020202020204" pitchFamily="34" charset="0"/>
                </a:rPr>
                <a:t>9</a:t>
              </a:r>
              <a:endParaRPr lang="en-US" dirty="0">
                <a:solidFill>
                  <a:schemeClr val="accent6">
                    <a:lumMod val="75000"/>
                  </a:schemeClr>
                </a:solidFill>
                <a:latin typeface="Symbol" panose="05050102010706020507" pitchFamily="18" charset="2"/>
              </a:endParaRPr>
            </a:p>
          </p:txBody>
        </p:sp>
      </p:grpSp>
      <p:grpSp>
        <p:nvGrpSpPr>
          <p:cNvPr id="47" name="Group 46"/>
          <p:cNvGrpSpPr/>
          <p:nvPr/>
        </p:nvGrpSpPr>
        <p:grpSpPr>
          <a:xfrm>
            <a:off x="3868258" y="3248941"/>
            <a:ext cx="3523142" cy="1535183"/>
            <a:chOff x="3818238" y="3039251"/>
            <a:chExt cx="3523142" cy="1535183"/>
          </a:xfrm>
        </p:grpSpPr>
        <p:cxnSp>
          <p:nvCxnSpPr>
            <p:cNvPr id="34" name="Straight Arrow Connector 33"/>
            <p:cNvCxnSpPr/>
            <p:nvPr/>
          </p:nvCxnSpPr>
          <p:spPr bwMode="auto">
            <a:xfrm>
              <a:off x="4359876" y="4380955"/>
              <a:ext cx="2370438" cy="0"/>
            </a:xfrm>
            <a:prstGeom prst="straightConnector1">
              <a:avLst/>
            </a:prstGeom>
            <a:solidFill>
              <a:schemeClr val="accent1"/>
            </a:solidFill>
            <a:ln w="22225" cap="flat" cmpd="sng" algn="ctr">
              <a:solidFill>
                <a:srgbClr val="339933"/>
              </a:solidFill>
              <a:prstDash val="solid"/>
              <a:round/>
              <a:headEnd type="diamond" w="lg" len="lg"/>
              <a:tailEnd type="diamond" w="lg" len="lg"/>
            </a:ln>
            <a:effectLst/>
          </p:spPr>
        </p:cxnSp>
        <p:sp>
          <p:nvSpPr>
            <p:cNvPr id="35" name="TextBox 34"/>
            <p:cNvSpPr txBox="1"/>
            <p:nvPr/>
          </p:nvSpPr>
          <p:spPr>
            <a:xfrm>
              <a:off x="3818238" y="4205102"/>
              <a:ext cx="526106" cy="369332"/>
            </a:xfrm>
            <a:prstGeom prst="rect">
              <a:avLst/>
            </a:prstGeom>
            <a:noFill/>
          </p:spPr>
          <p:txBody>
            <a:bodyPr wrap="none" rtlCol="0">
              <a:spAutoFit/>
            </a:bodyPr>
            <a:lstStyle/>
            <a:p>
              <a:pPr algn="ctr"/>
              <a:r>
                <a:rPr lang="en-US" dirty="0">
                  <a:solidFill>
                    <a:srgbClr val="339933"/>
                  </a:solidFill>
                  <a:latin typeface="Arial" panose="020B0604020202020204" pitchFamily="34" charset="0"/>
                  <a:cs typeface="Arial" panose="020B0604020202020204" pitchFamily="34" charset="0"/>
                </a:rPr>
                <a:t>10</a:t>
              </a:r>
              <a:r>
                <a:rPr lang="en-US" baseline="30000" dirty="0">
                  <a:solidFill>
                    <a:srgbClr val="339933"/>
                  </a:solidFill>
                  <a:latin typeface="Arial" panose="020B0604020202020204" pitchFamily="34" charset="0"/>
                  <a:cs typeface="Arial" panose="020B0604020202020204" pitchFamily="34" charset="0"/>
                </a:rPr>
                <a:t>7</a:t>
              </a:r>
              <a:endParaRPr lang="en-US" dirty="0">
                <a:solidFill>
                  <a:srgbClr val="339933"/>
                </a:solidFill>
                <a:latin typeface="Symbol" panose="05050102010706020507" pitchFamily="18" charset="2"/>
              </a:endParaRPr>
            </a:p>
          </p:txBody>
        </p:sp>
        <p:sp>
          <p:nvSpPr>
            <p:cNvPr id="36" name="TextBox 35"/>
            <p:cNvSpPr txBox="1"/>
            <p:nvPr/>
          </p:nvSpPr>
          <p:spPr>
            <a:xfrm>
              <a:off x="6730314" y="4202336"/>
              <a:ext cx="611066" cy="369332"/>
            </a:xfrm>
            <a:prstGeom prst="rect">
              <a:avLst/>
            </a:prstGeom>
            <a:noFill/>
          </p:spPr>
          <p:txBody>
            <a:bodyPr wrap="none" rtlCol="0">
              <a:spAutoFit/>
            </a:bodyPr>
            <a:lstStyle/>
            <a:p>
              <a:pPr algn="ctr"/>
              <a:r>
                <a:rPr lang="en-US" dirty="0">
                  <a:solidFill>
                    <a:srgbClr val="339933"/>
                  </a:solidFill>
                  <a:latin typeface="Arial" panose="020B0604020202020204" pitchFamily="34" charset="0"/>
                  <a:cs typeface="Arial" panose="020B0604020202020204" pitchFamily="34" charset="0"/>
                </a:rPr>
                <a:t>10</a:t>
              </a:r>
              <a:r>
                <a:rPr lang="en-US" baseline="30000" dirty="0">
                  <a:solidFill>
                    <a:srgbClr val="339933"/>
                  </a:solidFill>
                  <a:latin typeface="Arial" panose="020B0604020202020204" pitchFamily="34" charset="0"/>
                  <a:cs typeface="Arial" panose="020B0604020202020204" pitchFamily="34" charset="0"/>
                </a:rPr>
                <a:t>13</a:t>
              </a:r>
              <a:endParaRPr lang="en-US" dirty="0">
                <a:solidFill>
                  <a:srgbClr val="339933"/>
                </a:solidFill>
                <a:latin typeface="Symbol" panose="05050102010706020507" pitchFamily="18" charset="2"/>
              </a:endParaRPr>
            </a:p>
          </p:txBody>
        </p:sp>
        <p:pic>
          <p:nvPicPr>
            <p:cNvPr id="42" name="Picture 4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2031" y="3664671"/>
              <a:ext cx="2434882" cy="605076"/>
            </a:xfrm>
            <a:prstGeom prst="rect">
              <a:avLst/>
            </a:prstGeom>
          </p:spPr>
        </p:pic>
        <p:sp>
          <p:nvSpPr>
            <p:cNvPr id="46" name="TextBox 45"/>
            <p:cNvSpPr txBox="1"/>
            <p:nvPr/>
          </p:nvSpPr>
          <p:spPr>
            <a:xfrm>
              <a:off x="5825640" y="3039251"/>
              <a:ext cx="1179271" cy="646331"/>
            </a:xfrm>
            <a:prstGeom prst="rect">
              <a:avLst/>
            </a:prstGeom>
            <a:noFill/>
          </p:spPr>
          <p:txBody>
            <a:bodyPr wrap="square" rtlCol="0">
              <a:spAutoFit/>
            </a:bodyPr>
            <a:lstStyle/>
            <a:p>
              <a:pPr algn="ctr"/>
              <a:r>
                <a:rPr lang="en-US" dirty="0">
                  <a:solidFill>
                    <a:srgbClr val="339933"/>
                  </a:solidFill>
                  <a:latin typeface="Arial" panose="020B0604020202020204" pitchFamily="34" charset="0"/>
                  <a:cs typeface="Arial" panose="020B0604020202020204" pitchFamily="34" charset="0"/>
                </a:rPr>
                <a:t>Beam bending</a:t>
              </a:r>
              <a:endParaRPr lang="en-US" dirty="0">
                <a:solidFill>
                  <a:srgbClr val="339933"/>
                </a:solidFill>
                <a:latin typeface="Symbol" panose="05050102010706020507" pitchFamily="18" charset="2"/>
              </a:endParaRPr>
            </a:p>
          </p:txBody>
        </p:sp>
      </p:grpSp>
      <p:sp>
        <p:nvSpPr>
          <p:cNvPr id="37" name="TextBox 36"/>
          <p:cNvSpPr txBox="1"/>
          <p:nvPr/>
        </p:nvSpPr>
        <p:spPr>
          <a:xfrm>
            <a:off x="787167" y="5218089"/>
            <a:ext cx="564577" cy="400110"/>
          </a:xfrm>
          <a:prstGeom prst="rect">
            <a:avLst/>
          </a:prstGeom>
          <a:noFill/>
        </p:spPr>
        <p:txBody>
          <a:bodyPr wrap="none" rtlCol="0">
            <a:spAutoFit/>
          </a:bodyPr>
          <a:lstStyle/>
          <a:p>
            <a:pPr algn="ctr"/>
            <a:r>
              <a:rPr lang="en-US" sz="2000" dirty="0">
                <a:solidFill>
                  <a:srgbClr val="FF0000"/>
                </a:solidFill>
                <a:latin typeface="Arial" panose="020B0604020202020204" pitchFamily="34" charset="0"/>
                <a:cs typeface="Arial" panose="020B0604020202020204" pitchFamily="34" charset="0"/>
              </a:rPr>
              <a:t>10</a:t>
            </a:r>
            <a:r>
              <a:rPr lang="en-US" sz="2000" baseline="30000" dirty="0">
                <a:solidFill>
                  <a:srgbClr val="FF0000"/>
                </a:solidFill>
                <a:latin typeface="Arial" panose="020B0604020202020204" pitchFamily="34" charset="0"/>
                <a:cs typeface="Arial" panose="020B0604020202020204" pitchFamily="34" charset="0"/>
              </a:rPr>
              <a:t>1</a:t>
            </a:r>
            <a:endParaRPr lang="en-US" sz="2000" dirty="0">
              <a:solidFill>
                <a:srgbClr val="FF0000"/>
              </a:solidFill>
              <a:latin typeface="Symbol" panose="05050102010706020507" pitchFamily="18" charset="2"/>
            </a:endParaRPr>
          </a:p>
        </p:txBody>
      </p:sp>
      <p:sp>
        <p:nvSpPr>
          <p:cNvPr id="3" name="Slide Number Placeholder 2"/>
          <p:cNvSpPr>
            <a:spLocks noGrp="1"/>
          </p:cNvSpPr>
          <p:nvPr>
            <p:ph type="sldNum" sz="quarter" idx="11"/>
          </p:nvPr>
        </p:nvSpPr>
        <p:spPr/>
        <p:txBody>
          <a:bodyPr/>
          <a:lstStyle/>
          <a:p>
            <a:fld id="{B6F15528-21DE-4FAA-801E-634DDDAF4B2B}" type="slidenum">
              <a:rPr lang="en-US" smtClean="0"/>
              <a:pPr/>
              <a:t>24</a:t>
            </a:fld>
            <a:endParaRPr lang="en-US"/>
          </a:p>
        </p:txBody>
      </p:sp>
    </p:spTree>
    <p:extLst>
      <p:ext uri="{BB962C8B-B14F-4D97-AF65-F5344CB8AC3E}">
        <p14:creationId xmlns:p14="http://schemas.microsoft.com/office/powerpoint/2010/main" val="14066334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600" dirty="0"/>
              <a:t>Precision </a:t>
            </a:r>
            <a:r>
              <a:rPr lang="en-US" sz="2600" dirty="0" err="1"/>
              <a:t>viscometry</a:t>
            </a:r>
            <a:r>
              <a:rPr lang="en-US" sz="2600" dirty="0"/>
              <a:t> based on optical interferometry</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7837" y="1668939"/>
            <a:ext cx="2531077" cy="3131673"/>
          </a:xfrm>
          <a:prstGeom prst="rect">
            <a:avLst/>
          </a:prstGeom>
        </p:spPr>
      </p:pic>
      <p:sp>
        <p:nvSpPr>
          <p:cNvPr id="7" name="TextBox 6"/>
          <p:cNvSpPr txBox="1"/>
          <p:nvPr/>
        </p:nvSpPr>
        <p:spPr>
          <a:xfrm>
            <a:off x="1752600" y="4408663"/>
            <a:ext cx="1428596" cy="369332"/>
          </a:xfrm>
          <a:prstGeom prst="rect">
            <a:avLst/>
          </a:prstGeom>
          <a:noFill/>
        </p:spPr>
        <p:txBody>
          <a:bodyPr wrap="none" rtlCol="0">
            <a:spAutoFit/>
          </a:bodyPr>
          <a:lstStyle/>
          <a:p>
            <a:r>
              <a:rPr lang="en-US" i="1" dirty="0">
                <a:solidFill>
                  <a:schemeClr val="bg1"/>
                </a:solidFill>
              </a:rPr>
              <a:t>Corning Inc.</a:t>
            </a:r>
          </a:p>
        </p:txBody>
      </p:sp>
      <p:grpSp>
        <p:nvGrpSpPr>
          <p:cNvPr id="9" name="Group 8"/>
          <p:cNvGrpSpPr/>
          <p:nvPr/>
        </p:nvGrpSpPr>
        <p:grpSpPr>
          <a:xfrm>
            <a:off x="506627" y="1678510"/>
            <a:ext cx="8027773" cy="4722290"/>
            <a:chOff x="506627" y="1678510"/>
            <a:chExt cx="8027773" cy="4722290"/>
          </a:xfrm>
        </p:grpSpPr>
        <p:sp>
          <p:nvSpPr>
            <p:cNvPr id="4" name="Rectangle 3"/>
            <p:cNvSpPr/>
            <p:nvPr/>
          </p:nvSpPr>
          <p:spPr>
            <a:xfrm>
              <a:off x="506627" y="5000417"/>
              <a:ext cx="7998941" cy="1400383"/>
            </a:xfrm>
            <a:prstGeom prst="rect">
              <a:avLst/>
            </a:prstGeom>
          </p:spPr>
          <p:txBody>
            <a:bodyPr wrap="square">
              <a:spAutoFit/>
            </a:bodyPr>
            <a:lstStyle/>
            <a:p>
              <a:pPr algn="just">
                <a:spcBef>
                  <a:spcPts val="600"/>
                </a:spcBef>
              </a:pPr>
              <a:r>
                <a:rPr lang="en-US" sz="1600" i="1" dirty="0"/>
                <a:t>“… the data reported are related to a single fused silica plate whose absolute shape was monitored over a period of </a:t>
              </a:r>
              <a:r>
                <a:rPr lang="en-US" sz="1600" b="1" i="1" dirty="0">
                  <a:solidFill>
                    <a:srgbClr val="FF0000"/>
                  </a:solidFill>
                </a:rPr>
                <a:t>6 years </a:t>
              </a:r>
              <a:r>
                <a:rPr lang="en-US" sz="1600" i="1" dirty="0"/>
                <a:t>during which the plate maintained the same posture; … The deformations that have to be detected are at </a:t>
              </a:r>
              <a:r>
                <a:rPr lang="en-US" sz="1600" b="1" i="1" dirty="0">
                  <a:solidFill>
                    <a:srgbClr val="FF0000"/>
                  </a:solidFill>
                </a:rPr>
                <a:t>the scale of the </a:t>
              </a:r>
              <a:r>
                <a:rPr lang="en-US" sz="1600" b="1" i="1" dirty="0" err="1">
                  <a:solidFill>
                    <a:srgbClr val="FF0000"/>
                  </a:solidFill>
                </a:rPr>
                <a:t>nanometre</a:t>
              </a:r>
              <a:r>
                <a:rPr lang="en-US" sz="1600" i="1" dirty="0"/>
                <a:t>, over a lateral size of 100-150 mm…”</a:t>
              </a:r>
            </a:p>
            <a:p>
              <a:pPr algn="r">
                <a:spcBef>
                  <a:spcPts val="600"/>
                </a:spcBef>
              </a:pPr>
              <a:r>
                <a:rPr lang="en-US" sz="1600" dirty="0"/>
                <a:t>M. </a:t>
              </a:r>
              <a:r>
                <a:rPr lang="en-US" sz="1600" dirty="0" err="1"/>
                <a:t>Vannoni</a:t>
              </a:r>
              <a:r>
                <a:rPr lang="en-US" sz="1600" dirty="0"/>
                <a:t> </a:t>
              </a:r>
              <a:r>
                <a:rPr lang="en-US" sz="1600" i="1" dirty="0"/>
                <a:t>et al.</a:t>
              </a:r>
              <a:r>
                <a:rPr lang="en-US" sz="1600" dirty="0"/>
                <a:t>, </a:t>
              </a:r>
              <a:r>
                <a:rPr lang="fr-FR" sz="1600" i="1" dirty="0" err="1"/>
                <a:t>Eur</a:t>
              </a:r>
              <a:r>
                <a:rPr lang="fr-FR" sz="1600" i="1" dirty="0"/>
                <a:t>. Phys. J. E </a:t>
              </a:r>
              <a:r>
                <a:rPr lang="fr-FR" sz="1600" b="1" dirty="0"/>
                <a:t>34</a:t>
              </a:r>
              <a:r>
                <a:rPr lang="fr-FR" sz="1600" dirty="0"/>
                <a:t>, 92 (2011)</a:t>
              </a:r>
              <a:endParaRPr lang="en-US" sz="16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6151" y="1678510"/>
              <a:ext cx="4928249" cy="3099485"/>
            </a:xfrm>
            <a:prstGeom prst="rect">
              <a:avLst/>
            </a:prstGeom>
          </p:spPr>
        </p:pic>
      </p:grpSp>
      <p:sp>
        <p:nvSpPr>
          <p:cNvPr id="3" name="Slide Number Placeholder 2"/>
          <p:cNvSpPr>
            <a:spLocks noGrp="1"/>
          </p:cNvSpPr>
          <p:nvPr>
            <p:ph type="sldNum" sz="quarter" idx="11"/>
          </p:nvPr>
        </p:nvSpPr>
        <p:spPr/>
        <p:txBody>
          <a:bodyPr/>
          <a:lstStyle/>
          <a:p>
            <a:fld id="{B6F15528-21DE-4FAA-801E-634DDDAF4B2B}" type="slidenum">
              <a:rPr lang="en-US" smtClean="0"/>
              <a:pPr/>
              <a:t>25</a:t>
            </a:fld>
            <a:endParaRPr lang="en-US"/>
          </a:p>
        </p:txBody>
      </p:sp>
    </p:spTree>
    <p:extLst>
      <p:ext uri="{BB962C8B-B14F-4D97-AF65-F5344CB8AC3E}">
        <p14:creationId xmlns:p14="http://schemas.microsoft.com/office/powerpoint/2010/main" val="3559734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 glass a solid or a viscous liquid?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472" y="1727886"/>
            <a:ext cx="3378927" cy="2252618"/>
          </a:xfrm>
          <a:prstGeom prst="rect">
            <a:avLst/>
          </a:prstGeom>
        </p:spPr>
      </p:pic>
      <p:sp>
        <p:nvSpPr>
          <p:cNvPr id="5" name="Rectangle 4"/>
          <p:cNvSpPr/>
          <p:nvPr/>
        </p:nvSpPr>
        <p:spPr>
          <a:xfrm>
            <a:off x="702277" y="4275438"/>
            <a:ext cx="3124200" cy="1169551"/>
          </a:xfrm>
          <a:prstGeom prst="rect">
            <a:avLst/>
          </a:prstGeom>
        </p:spPr>
        <p:txBody>
          <a:bodyPr wrap="square">
            <a:spAutoFit/>
          </a:bodyPr>
          <a:lstStyle/>
          <a:p>
            <a:pPr algn="ctr">
              <a:spcBef>
                <a:spcPts val="600"/>
              </a:spcBef>
            </a:pPr>
            <a:r>
              <a:rPr lang="en-US" sz="2000" dirty="0">
                <a:solidFill>
                  <a:srgbClr val="000000"/>
                </a:solidFill>
                <a:latin typeface="verdana" panose="020B0604030504040204" pitchFamily="34" charset="0"/>
              </a:rPr>
              <a:t>“Chocolate Melts,</a:t>
            </a:r>
          </a:p>
          <a:p>
            <a:pPr algn="ctr">
              <a:spcBef>
                <a:spcPts val="600"/>
              </a:spcBef>
            </a:pPr>
            <a:r>
              <a:rPr lang="en-US" sz="2000" dirty="0">
                <a:solidFill>
                  <a:srgbClr val="000000"/>
                </a:solidFill>
                <a:latin typeface="verdana" panose="020B0604030504040204" pitchFamily="34" charset="0"/>
              </a:rPr>
              <a:t>Flowers Wilt,</a:t>
            </a:r>
          </a:p>
          <a:p>
            <a:pPr algn="ctr">
              <a:spcBef>
                <a:spcPts val="600"/>
              </a:spcBef>
            </a:pPr>
            <a:r>
              <a:rPr lang="en-US" sz="2000" dirty="0">
                <a:solidFill>
                  <a:srgbClr val="000000"/>
                </a:solidFill>
                <a:latin typeface="verdana" panose="020B0604030504040204" pitchFamily="34" charset="0"/>
              </a:rPr>
              <a:t>Diamonds are Forever”</a:t>
            </a:r>
            <a:endParaRPr lang="en-US" sz="2000" dirty="0"/>
          </a:p>
        </p:txBody>
      </p:sp>
      <p:grpSp>
        <p:nvGrpSpPr>
          <p:cNvPr id="20" name="Group 19"/>
          <p:cNvGrpSpPr/>
          <p:nvPr/>
        </p:nvGrpSpPr>
        <p:grpSpPr>
          <a:xfrm>
            <a:off x="772296" y="5249562"/>
            <a:ext cx="1317912" cy="519073"/>
            <a:chOff x="829962" y="5174588"/>
            <a:chExt cx="1317912" cy="519073"/>
          </a:xfrm>
        </p:grpSpPr>
        <p:cxnSp>
          <p:nvCxnSpPr>
            <p:cNvPr id="14" name="Straight Connector 13"/>
            <p:cNvCxnSpPr/>
            <p:nvPr/>
          </p:nvCxnSpPr>
          <p:spPr bwMode="auto">
            <a:xfrm flipH="1">
              <a:off x="829962" y="5174588"/>
              <a:ext cx="1317912" cy="0"/>
            </a:xfrm>
            <a:prstGeom prst="line">
              <a:avLst/>
            </a:prstGeom>
            <a:solidFill>
              <a:schemeClr val="accent1"/>
            </a:solidFill>
            <a:ln w="22225" cap="flat" cmpd="sng" algn="ctr">
              <a:solidFill>
                <a:srgbClr val="FF0000"/>
              </a:solidFill>
              <a:prstDash val="solid"/>
              <a:round/>
              <a:headEnd type="none" w="med" len="med"/>
              <a:tailEnd type="none" w="med" len="med"/>
            </a:ln>
            <a:effectLst/>
          </p:spPr>
        </p:cxnSp>
        <p:sp>
          <p:nvSpPr>
            <p:cNvPr id="18" name="Rectangle 17"/>
            <p:cNvSpPr/>
            <p:nvPr/>
          </p:nvSpPr>
          <p:spPr>
            <a:xfrm>
              <a:off x="846438" y="5293551"/>
              <a:ext cx="1286020" cy="400110"/>
            </a:xfrm>
            <a:prstGeom prst="rect">
              <a:avLst/>
            </a:prstGeom>
          </p:spPr>
          <p:txBody>
            <a:bodyPr wrap="square">
              <a:spAutoFit/>
            </a:bodyPr>
            <a:lstStyle/>
            <a:p>
              <a:pPr algn="ctr">
                <a:spcBef>
                  <a:spcPts val="300"/>
                </a:spcBef>
              </a:pPr>
              <a:r>
                <a:rPr lang="en-US" sz="2000" dirty="0">
                  <a:solidFill>
                    <a:srgbClr val="FF0000"/>
                  </a:solidFill>
                  <a:latin typeface="verdana" panose="020B0604030504040204" pitchFamily="34" charset="0"/>
                </a:rPr>
                <a:t>Glasses</a:t>
              </a:r>
              <a:endParaRPr lang="en-US" sz="2000" dirty="0">
                <a:solidFill>
                  <a:srgbClr val="FF0000"/>
                </a:solidFill>
              </a:endParaRPr>
            </a:p>
          </p:txBody>
        </p:sp>
      </p:grpSp>
      <p:sp>
        <p:nvSpPr>
          <p:cNvPr id="7" name="Slide Number Placeholder 6"/>
          <p:cNvSpPr>
            <a:spLocks noGrp="1"/>
          </p:cNvSpPr>
          <p:nvPr>
            <p:ph type="sldNum" sz="quarter" idx="11"/>
          </p:nvPr>
        </p:nvSpPr>
        <p:spPr/>
        <p:txBody>
          <a:bodyPr/>
          <a:lstStyle/>
          <a:p>
            <a:fld id="{B6F15528-21DE-4FAA-801E-634DDDAF4B2B}" type="slidenum">
              <a:rPr lang="en-US" smtClean="0"/>
              <a:pPr/>
              <a:t>26</a:t>
            </a:fld>
            <a:endParaRPr lang="en-US"/>
          </a:p>
        </p:txBody>
      </p:sp>
      <p:pic>
        <p:nvPicPr>
          <p:cNvPr id="15" name="Picture 14">
            <a:extLst>
              <a:ext uri="{FF2B5EF4-FFF2-40B4-BE49-F238E27FC236}">
                <a16:creationId xmlns:a16="http://schemas.microsoft.com/office/drawing/2014/main" id="{AE56ECB8-18AC-4997-A51D-FE748D7EA4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676400"/>
            <a:ext cx="3681045" cy="2771162"/>
          </a:xfrm>
          <a:prstGeom prst="rect">
            <a:avLst/>
          </a:prstGeom>
        </p:spPr>
      </p:pic>
      <p:sp>
        <p:nvSpPr>
          <p:cNvPr id="16" name="Rectangle 15">
            <a:extLst>
              <a:ext uri="{FF2B5EF4-FFF2-40B4-BE49-F238E27FC236}">
                <a16:creationId xmlns:a16="http://schemas.microsoft.com/office/drawing/2014/main" id="{44130D2E-7F02-4758-8A20-19347AA15F07}"/>
              </a:ext>
            </a:extLst>
          </p:cNvPr>
          <p:cNvSpPr/>
          <p:nvPr/>
        </p:nvSpPr>
        <p:spPr>
          <a:xfrm>
            <a:off x="4572000" y="4599962"/>
            <a:ext cx="3681045" cy="1384995"/>
          </a:xfrm>
          <a:prstGeom prst="rect">
            <a:avLst/>
          </a:prstGeom>
        </p:spPr>
        <p:txBody>
          <a:bodyPr wrap="square">
            <a:spAutoFit/>
          </a:bodyPr>
          <a:lstStyle/>
          <a:p>
            <a:pPr algn="just"/>
            <a:r>
              <a:rPr lang="en-US" sz="1400" i="1" dirty="0"/>
              <a:t>“Depending on the thermal history of the glass, the room temperature viscosity is on the order of 10</a:t>
            </a:r>
            <a:r>
              <a:rPr lang="en-US" sz="1400" i="1" baseline="30000" dirty="0"/>
              <a:t>24</a:t>
            </a:r>
            <a:r>
              <a:rPr lang="en-US" sz="1400" i="1" dirty="0"/>
              <a:t> to 10</a:t>
            </a:r>
            <a:r>
              <a:rPr lang="en-US" sz="1400" i="1" baseline="30000" dirty="0"/>
              <a:t>25</a:t>
            </a:r>
            <a:r>
              <a:rPr lang="en-US" sz="1400" i="1" dirty="0"/>
              <a:t> </a:t>
            </a:r>
            <a:r>
              <a:rPr lang="en-US" sz="1400" i="1" dirty="0" err="1"/>
              <a:t>Pa·s</a:t>
            </a:r>
            <a:r>
              <a:rPr lang="en-US" sz="1400" i="1" dirty="0"/>
              <a:t>... Using analytical expressions to describe the glass flow over a wall, we calculate </a:t>
            </a:r>
            <a:r>
              <a:rPr lang="en-US" sz="1400" b="1" i="1" dirty="0">
                <a:solidFill>
                  <a:srgbClr val="FF0000"/>
                </a:solidFill>
              </a:rPr>
              <a:t>a maximum flow of ~1 nm over a billion years</a:t>
            </a:r>
            <a:r>
              <a:rPr lang="en-US" sz="1400" i="1" dirty="0"/>
              <a:t>.”</a:t>
            </a:r>
          </a:p>
        </p:txBody>
      </p:sp>
      <p:sp>
        <p:nvSpPr>
          <p:cNvPr id="21" name="Rectangle 20">
            <a:extLst>
              <a:ext uri="{FF2B5EF4-FFF2-40B4-BE49-F238E27FC236}">
                <a16:creationId xmlns:a16="http://schemas.microsoft.com/office/drawing/2014/main" id="{E4DF46A0-5EFE-4318-8BA6-F7FCDA619E3A}"/>
              </a:ext>
            </a:extLst>
          </p:cNvPr>
          <p:cNvSpPr/>
          <p:nvPr/>
        </p:nvSpPr>
        <p:spPr>
          <a:xfrm>
            <a:off x="6502245" y="6039443"/>
            <a:ext cx="1750800" cy="261610"/>
          </a:xfrm>
          <a:prstGeom prst="rect">
            <a:avLst/>
          </a:prstGeom>
        </p:spPr>
        <p:txBody>
          <a:bodyPr wrap="none">
            <a:spAutoFit/>
          </a:bodyPr>
          <a:lstStyle/>
          <a:p>
            <a:pPr algn="ctr"/>
            <a:r>
              <a:rPr lang="en-US" sz="1100" dirty="0">
                <a:hlinkClick r:id="rId5"/>
              </a:rPr>
              <a:t>DOI: 10.1111/jace.15092</a:t>
            </a:r>
            <a:endParaRPr lang="en-US" sz="1100" dirty="0"/>
          </a:p>
        </p:txBody>
      </p:sp>
    </p:spTree>
    <p:extLst>
      <p:ext uri="{BB962C8B-B14F-4D97-AF65-F5344CB8AC3E}">
        <p14:creationId xmlns:p14="http://schemas.microsoft.com/office/powerpoint/2010/main" val="359135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a:xfrm>
            <a:off x="457200" y="1529382"/>
            <a:ext cx="8077200" cy="4922904"/>
          </a:xfrm>
        </p:spPr>
        <p:txBody>
          <a:bodyPr/>
          <a:lstStyle/>
          <a:p>
            <a:r>
              <a:rPr lang="en-US" sz="2200" dirty="0"/>
              <a:t>Constitutive relations for linear elasticity and Newtonian viscosity</a:t>
            </a:r>
          </a:p>
          <a:p>
            <a:pPr lvl="1"/>
            <a:r>
              <a:rPr lang="en-US" sz="2200" dirty="0"/>
              <a:t>Elastic deformation: instantaneous, transient</a:t>
            </a:r>
          </a:p>
          <a:p>
            <a:pPr lvl="1"/>
            <a:r>
              <a:rPr lang="en-US" sz="2200" dirty="0"/>
              <a:t>Viscous flow: time-dependent, permanent</a:t>
            </a:r>
          </a:p>
          <a:p>
            <a:r>
              <a:rPr lang="en-US" sz="2200" dirty="0"/>
              <a:t>Temperature dependence of elasticity and viscosity</a:t>
            </a:r>
          </a:p>
          <a:p>
            <a:pPr lvl="1"/>
            <a:r>
              <a:rPr lang="en-US" sz="2200" dirty="0"/>
              <a:t>Elasticity: results from interatomic forces with minimal temperature dependence</a:t>
            </a:r>
          </a:p>
          <a:p>
            <a:pPr lvl="1"/>
            <a:r>
              <a:rPr lang="en-US" sz="2200" dirty="0"/>
              <a:t>Viscosity: motion of atoms/molecules with respect to neighbors, thermally activated process</a:t>
            </a:r>
          </a:p>
        </p:txBody>
      </p:sp>
      <p:sp>
        <p:nvSpPr>
          <p:cNvPr id="4" name="Slide Number Placeholder 3"/>
          <p:cNvSpPr>
            <a:spLocks noGrp="1"/>
          </p:cNvSpPr>
          <p:nvPr>
            <p:ph type="sldNum" sz="quarter" idx="11"/>
          </p:nvPr>
        </p:nvSpPr>
        <p:spPr/>
        <p:txBody>
          <a:bodyPr/>
          <a:lstStyle/>
          <a:p>
            <a:fld id="{B6F15528-21DE-4FAA-801E-634DDDAF4B2B}" type="slidenum">
              <a:rPr lang="en-US" smtClean="0"/>
              <a:pPr/>
              <a:t>27</a:t>
            </a:fld>
            <a:endParaRPr lang="en-US"/>
          </a:p>
        </p:txBody>
      </p:sp>
    </p:spTree>
    <p:extLst>
      <p:ext uri="{BB962C8B-B14F-4D97-AF65-F5344CB8AC3E}">
        <p14:creationId xmlns:p14="http://schemas.microsoft.com/office/powerpoint/2010/main" val="35905313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(cont’d)</a:t>
            </a:r>
          </a:p>
        </p:txBody>
      </p:sp>
      <p:sp>
        <p:nvSpPr>
          <p:cNvPr id="3" name="Content Placeholder 2"/>
          <p:cNvSpPr>
            <a:spLocks noGrp="1"/>
          </p:cNvSpPr>
          <p:nvPr>
            <p:ph idx="1"/>
          </p:nvPr>
        </p:nvSpPr>
        <p:spPr>
          <a:xfrm>
            <a:off x="457200" y="1529382"/>
            <a:ext cx="8077200" cy="4922904"/>
          </a:xfrm>
        </p:spPr>
        <p:txBody>
          <a:bodyPr/>
          <a:lstStyle/>
          <a:p>
            <a:r>
              <a:rPr lang="en-US" sz="2200" dirty="0"/>
              <a:t>Fragility of glass forming liquids: temperature dependence of activation energy in viscous flow</a:t>
            </a:r>
          </a:p>
          <a:p>
            <a:pPr lvl="1"/>
            <a:r>
              <a:rPr lang="en-US" sz="2200" dirty="0"/>
              <a:t>Strong liquid: Arrhenius equation</a:t>
            </a:r>
          </a:p>
          <a:p>
            <a:pPr lvl="1"/>
            <a:r>
              <a:rPr lang="en-US" sz="2200" dirty="0"/>
              <a:t>Fragile liquid: VFT equation, size of collective motion units (molecular clusters) increases as temperature decreases</a:t>
            </a:r>
          </a:p>
          <a:p>
            <a:r>
              <a:rPr lang="en-US" sz="2200" dirty="0"/>
              <a:t>Composition dependence of viscosity</a:t>
            </a:r>
          </a:p>
          <a:p>
            <a:pPr lvl="1"/>
            <a:r>
              <a:rPr lang="en-US" sz="2200" dirty="0"/>
              <a:t>Mixed alkali effect</a:t>
            </a:r>
          </a:p>
          <a:p>
            <a:r>
              <a:rPr lang="en-US" sz="2200" dirty="0"/>
              <a:t>Non-Newtonian viscous flow</a:t>
            </a:r>
          </a:p>
          <a:p>
            <a:r>
              <a:rPr lang="en-US" sz="2200" dirty="0" err="1"/>
              <a:t>Viscometry</a:t>
            </a:r>
            <a:r>
              <a:rPr lang="en-US" sz="2200" dirty="0"/>
              <a:t> techniques</a:t>
            </a:r>
          </a:p>
        </p:txBody>
      </p:sp>
      <p:sp>
        <p:nvSpPr>
          <p:cNvPr id="4" name="Slide Number Placeholder 3"/>
          <p:cNvSpPr>
            <a:spLocks noGrp="1"/>
          </p:cNvSpPr>
          <p:nvPr>
            <p:ph type="sldNum" sz="quarter" idx="11"/>
          </p:nvPr>
        </p:nvSpPr>
        <p:spPr/>
        <p:txBody>
          <a:bodyPr/>
          <a:lstStyle/>
          <a:p>
            <a:fld id="{B6F15528-21DE-4FAA-801E-634DDDAF4B2B}" type="slidenum">
              <a:rPr lang="en-US" smtClean="0"/>
              <a:pPr/>
              <a:t>28</a:t>
            </a:fld>
            <a:endParaRPr lang="en-US"/>
          </a:p>
        </p:txBody>
      </p:sp>
    </p:spTree>
    <p:extLst>
      <p:ext uri="{BB962C8B-B14F-4D97-AF65-F5344CB8AC3E}">
        <p14:creationId xmlns:p14="http://schemas.microsoft.com/office/powerpoint/2010/main" val="29923534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066800"/>
          </a:xfrm>
        </p:spPr>
        <p:txBody>
          <a:bodyPr/>
          <a:lstStyle/>
          <a:p>
            <a:r>
              <a:rPr lang="en-US" sz="3200" dirty="0"/>
              <a:t>The pitch drop experiment</a:t>
            </a:r>
          </a:p>
        </p:txBody>
      </p:sp>
      <p:sp>
        <p:nvSpPr>
          <p:cNvPr id="3" name="Content Placeholder 2"/>
          <p:cNvSpPr>
            <a:spLocks noGrp="1"/>
          </p:cNvSpPr>
          <p:nvPr>
            <p:ph idx="1"/>
          </p:nvPr>
        </p:nvSpPr>
        <p:spPr>
          <a:xfrm>
            <a:off x="457200" y="1694934"/>
            <a:ext cx="4100286" cy="4572000"/>
          </a:xfrm>
        </p:spPr>
        <p:txBody>
          <a:bodyPr/>
          <a:lstStyle/>
          <a:p>
            <a:pPr algn="just"/>
            <a:r>
              <a:rPr lang="en-US" sz="2000" dirty="0"/>
              <a:t>The pitch drop experiment is a long-term experiment which measures the flow of a piece of pitch (asphalt)</a:t>
            </a:r>
          </a:p>
          <a:p>
            <a:pPr algn="just"/>
            <a:r>
              <a:rPr lang="en-US" sz="2000" dirty="0"/>
              <a:t>The most famous version of the experiment was started in 1927 by Professor Thomas Parnell of the University of Queensland in Brisbane, Australia. The ninth drop fell on 24 April 2014, allowing the experimenters to calculate that pitch has a viscosity approximately 230 billion times that of water.</a:t>
            </a:r>
          </a:p>
        </p:txBody>
      </p:sp>
      <p:pic>
        <p:nvPicPr>
          <p:cNvPr id="60418" name="Picture 2" descr="C:\Users\hjj\Desktop\University_of_Queensland_Pitch_drop_experiment-white_bg.jpg"/>
          <p:cNvPicPr>
            <a:picLocks noChangeAspect="1" noChangeArrowheads="1"/>
          </p:cNvPicPr>
          <p:nvPr/>
        </p:nvPicPr>
        <p:blipFill>
          <a:blip r:embed="rId2" cstate="print"/>
          <a:srcRect/>
          <a:stretch>
            <a:fillRect/>
          </a:stretch>
        </p:blipFill>
        <p:spPr bwMode="auto">
          <a:xfrm>
            <a:off x="5359631" y="1330432"/>
            <a:ext cx="2883351" cy="4342122"/>
          </a:xfrm>
          <a:prstGeom prst="rect">
            <a:avLst/>
          </a:prstGeom>
          <a:noFill/>
        </p:spPr>
      </p:pic>
      <p:sp>
        <p:nvSpPr>
          <p:cNvPr id="4" name="Slide Number Placeholder 3"/>
          <p:cNvSpPr>
            <a:spLocks noGrp="1"/>
          </p:cNvSpPr>
          <p:nvPr>
            <p:ph type="sldNum" sz="quarter" idx="11"/>
          </p:nvPr>
        </p:nvSpPr>
        <p:spPr/>
        <p:txBody>
          <a:bodyPr/>
          <a:lstStyle/>
          <a:p>
            <a:fld id="{B6F15528-21DE-4FAA-801E-634DDDAF4B2B}" type="slidenum">
              <a:rPr lang="en-US" smtClean="0"/>
              <a:pPr/>
              <a:t>3</a:t>
            </a:fld>
            <a:endParaRPr lang="en-US"/>
          </a:p>
        </p:txBody>
      </p:sp>
      <p:sp>
        <p:nvSpPr>
          <p:cNvPr id="6" name="Rectangle 5">
            <a:extLst>
              <a:ext uri="{FF2B5EF4-FFF2-40B4-BE49-F238E27FC236}">
                <a16:creationId xmlns:a16="http://schemas.microsoft.com/office/drawing/2014/main" id="{6AE58F03-97E5-4657-8BA6-422A31FD335E}"/>
              </a:ext>
            </a:extLst>
          </p:cNvPr>
          <p:cNvSpPr/>
          <p:nvPr/>
        </p:nvSpPr>
        <p:spPr>
          <a:xfrm>
            <a:off x="5301646" y="5814645"/>
            <a:ext cx="3021981" cy="338554"/>
          </a:xfrm>
          <a:prstGeom prst="rect">
            <a:avLst/>
          </a:prstGeom>
        </p:spPr>
        <p:txBody>
          <a:bodyPr wrap="none">
            <a:spAutoFit/>
          </a:bodyPr>
          <a:lstStyle/>
          <a:p>
            <a:r>
              <a:rPr lang="de-DE" sz="1600" dirty="0"/>
              <a:t>Ig Nobel Prize in Physics, 2005</a:t>
            </a:r>
            <a:endParaRPr lang="en-US" sz="1600" dirty="0"/>
          </a:p>
        </p:txBody>
      </p:sp>
    </p:spTree>
    <p:extLst>
      <p:ext uri="{BB962C8B-B14F-4D97-AF65-F5344CB8AC3E}">
        <p14:creationId xmlns:p14="http://schemas.microsoft.com/office/powerpoint/2010/main" val="11175929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 glass a solid or a viscous liquid?</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744362"/>
            <a:ext cx="3898557" cy="2599038"/>
          </a:xfrm>
          <a:prstGeom prst="rect">
            <a:avLst/>
          </a:prstGeom>
        </p:spPr>
      </p:pic>
      <p:sp>
        <p:nvSpPr>
          <p:cNvPr id="5" name="Rectangle 4"/>
          <p:cNvSpPr/>
          <p:nvPr/>
        </p:nvSpPr>
        <p:spPr>
          <a:xfrm>
            <a:off x="457200" y="4563762"/>
            <a:ext cx="4267200" cy="954107"/>
          </a:xfrm>
          <a:prstGeom prst="rect">
            <a:avLst/>
          </a:prstGeom>
        </p:spPr>
        <p:txBody>
          <a:bodyPr wrap="square">
            <a:spAutoFit/>
          </a:bodyPr>
          <a:lstStyle/>
          <a:p>
            <a:r>
              <a:rPr lang="en-US" sz="1400" dirty="0">
                <a:solidFill>
                  <a:srgbClr val="000000"/>
                </a:solidFill>
                <a:latin typeface="verdana" panose="020B0604030504040204" pitchFamily="34" charset="0"/>
              </a:rPr>
              <a:t>“It is well known that panes of stained glass in old European churches are thicker at the bottom because glass is a slow-moving liquid that flows downward over centuries.”</a:t>
            </a:r>
            <a:endParaRPr lang="en-US" sz="1400" dirty="0"/>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3030"/>
          <a:stretch/>
        </p:blipFill>
        <p:spPr>
          <a:xfrm>
            <a:off x="5638800" y="4114800"/>
            <a:ext cx="2786798" cy="2132314"/>
          </a:xfrm>
          <a:prstGeom prst="rect">
            <a:avLst/>
          </a:prstGeom>
        </p:spPr>
      </p:pic>
      <p:sp>
        <p:nvSpPr>
          <p:cNvPr id="10" name="Rectangle 9"/>
          <p:cNvSpPr/>
          <p:nvPr/>
        </p:nvSpPr>
        <p:spPr>
          <a:xfrm>
            <a:off x="5010316" y="2038866"/>
            <a:ext cx="3548798" cy="1754326"/>
          </a:xfrm>
          <a:prstGeom prst="rect">
            <a:avLst/>
          </a:prstGeom>
        </p:spPr>
        <p:txBody>
          <a:bodyPr wrap="square">
            <a:spAutoFit/>
          </a:bodyPr>
          <a:lstStyle/>
          <a:p>
            <a:pPr algn="ctr">
              <a:spcBef>
                <a:spcPts val="1200"/>
              </a:spcBef>
            </a:pPr>
            <a:r>
              <a:rPr lang="en-US" sz="1400" dirty="0">
                <a:solidFill>
                  <a:srgbClr val="000000"/>
                </a:solidFill>
                <a:latin typeface="verdana" panose="020B0604030504040204" pitchFamily="34" charset="0"/>
              </a:rPr>
              <a:t>“Successful read/write of digital data </a:t>
            </a:r>
            <a:r>
              <a:rPr lang="en-US" sz="1400" dirty="0">
                <a:latin typeface="verdana" panose="020B0604030504040204" pitchFamily="34" charset="0"/>
              </a:rPr>
              <a:t>in fused silica glass with </a:t>
            </a:r>
            <a:r>
              <a:rPr lang="en-US" sz="1400" dirty="0">
                <a:solidFill>
                  <a:srgbClr val="000000"/>
                </a:solidFill>
                <a:latin typeface="verdana" panose="020B0604030504040204" pitchFamily="34" charset="0"/>
              </a:rPr>
              <a:t>a recording density equivalent to Blu-ray Disc™, enabling both greater capacity using 100 recording layers and long storage life of 300 million years.”</a:t>
            </a:r>
          </a:p>
          <a:p>
            <a:pPr algn="ctr">
              <a:spcBef>
                <a:spcPts val="1200"/>
              </a:spcBef>
            </a:pPr>
            <a:r>
              <a:rPr lang="en-US" sz="1400" i="1" dirty="0">
                <a:solidFill>
                  <a:srgbClr val="000000"/>
                </a:solidFill>
                <a:latin typeface="verdana" panose="020B0604030504040204" pitchFamily="34" charset="0"/>
              </a:rPr>
              <a:t>Hitachi Ltd. Press Release 2014</a:t>
            </a:r>
          </a:p>
        </p:txBody>
      </p:sp>
      <p:sp>
        <p:nvSpPr>
          <p:cNvPr id="3" name="Slide Number Placeholder 2"/>
          <p:cNvSpPr>
            <a:spLocks noGrp="1"/>
          </p:cNvSpPr>
          <p:nvPr>
            <p:ph type="sldNum" sz="quarter" idx="11"/>
          </p:nvPr>
        </p:nvSpPr>
        <p:spPr/>
        <p:txBody>
          <a:bodyPr/>
          <a:lstStyle/>
          <a:p>
            <a:fld id="{B6F15528-21DE-4FAA-801E-634DDDAF4B2B}" type="slidenum">
              <a:rPr lang="en-US" smtClean="0"/>
              <a:pPr/>
              <a:t>4</a:t>
            </a:fld>
            <a:endParaRPr lang="en-US"/>
          </a:p>
        </p:txBody>
      </p:sp>
    </p:spTree>
    <p:extLst>
      <p:ext uri="{BB962C8B-B14F-4D97-AF65-F5344CB8AC3E}">
        <p14:creationId xmlns:p14="http://schemas.microsoft.com/office/powerpoint/2010/main" val="2737624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bwMode="auto">
          <a:xfrm>
            <a:off x="2592942" y="2078826"/>
            <a:ext cx="3814928" cy="3824416"/>
          </a:xfrm>
          <a:prstGeom prst="rect">
            <a:avLst/>
          </a:prstGeom>
          <a:gradFill>
            <a:gsLst>
              <a:gs pos="34000">
                <a:srgbClr val="FF0000">
                  <a:alpha val="40000"/>
                </a:srgbClr>
              </a:gs>
              <a:gs pos="0">
                <a:srgbClr val="FF0000">
                  <a:alpha val="40000"/>
                </a:srgbClr>
              </a:gs>
              <a:gs pos="82000">
                <a:srgbClr val="0000FF">
                  <a:alpha val="40000"/>
                </a:srgbClr>
              </a:gs>
              <a:gs pos="100000">
                <a:srgbClr val="0000FF">
                  <a:alpha val="40000"/>
                </a:srgbClr>
              </a:gs>
            </a:gsLst>
            <a:lin ang="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 name="Title 1"/>
          <p:cNvSpPr>
            <a:spLocks noGrp="1"/>
          </p:cNvSpPr>
          <p:nvPr>
            <p:ph type="title"/>
          </p:nvPr>
        </p:nvSpPr>
        <p:spPr/>
        <p:txBody>
          <a:bodyPr/>
          <a:lstStyle/>
          <a:p>
            <a:r>
              <a:rPr lang="en-US" dirty="0"/>
              <a:t>Is glass a solid or a viscous liquid?</a:t>
            </a:r>
          </a:p>
        </p:txBody>
      </p:sp>
      <p:grpSp>
        <p:nvGrpSpPr>
          <p:cNvPr id="39" name="Group 38"/>
          <p:cNvGrpSpPr/>
          <p:nvPr/>
        </p:nvGrpSpPr>
        <p:grpSpPr>
          <a:xfrm>
            <a:off x="2592942" y="1591962"/>
            <a:ext cx="4197096" cy="4824084"/>
            <a:chOff x="2592942" y="1591962"/>
            <a:chExt cx="4197096" cy="4824084"/>
          </a:xfrm>
        </p:grpSpPr>
        <p:cxnSp>
          <p:nvCxnSpPr>
            <p:cNvPr id="4" name="Straight Arrow Connector 3"/>
            <p:cNvCxnSpPr/>
            <p:nvPr/>
          </p:nvCxnSpPr>
          <p:spPr bwMode="auto">
            <a:xfrm flipH="1" flipV="1">
              <a:off x="2592942" y="1786036"/>
              <a:ext cx="0" cy="4133088"/>
            </a:xfrm>
            <a:prstGeom prst="straightConnector1">
              <a:avLst/>
            </a:prstGeom>
            <a:solidFill>
              <a:schemeClr val="accent1"/>
            </a:solidFill>
            <a:ln w="34925" cap="flat" cmpd="sng" algn="ctr">
              <a:solidFill>
                <a:schemeClr val="tx1"/>
              </a:solidFill>
              <a:prstDash val="solid"/>
              <a:round/>
              <a:headEnd type="none" w="med" len="med"/>
              <a:tailEnd type="stealth" w="lg" len="lg"/>
            </a:ln>
            <a:effectLst/>
          </p:spPr>
        </p:cxnSp>
        <p:cxnSp>
          <p:nvCxnSpPr>
            <p:cNvPr id="5" name="Straight Arrow Connector 4"/>
            <p:cNvCxnSpPr/>
            <p:nvPr/>
          </p:nvCxnSpPr>
          <p:spPr bwMode="auto">
            <a:xfrm flipV="1">
              <a:off x="2592942" y="5903242"/>
              <a:ext cx="4197096" cy="0"/>
            </a:xfrm>
            <a:prstGeom prst="straightConnector1">
              <a:avLst/>
            </a:prstGeom>
            <a:solidFill>
              <a:schemeClr val="accent1"/>
            </a:solidFill>
            <a:ln w="34925" cap="flat" cmpd="sng" algn="ctr">
              <a:solidFill>
                <a:schemeClr val="tx1"/>
              </a:solidFill>
              <a:prstDash val="solid"/>
              <a:round/>
              <a:headEnd type="none" w="med" len="med"/>
              <a:tailEnd type="stealth" w="lg" len="lg"/>
            </a:ln>
            <a:effectLst/>
          </p:spPr>
        </p:cxnSp>
        <p:sp>
          <p:nvSpPr>
            <p:cNvPr id="6" name="TextBox 5"/>
            <p:cNvSpPr txBox="1"/>
            <p:nvPr/>
          </p:nvSpPr>
          <p:spPr>
            <a:xfrm>
              <a:off x="2613235" y="1591962"/>
              <a:ext cx="389850" cy="461665"/>
            </a:xfrm>
            <a:prstGeom prst="rect">
              <a:avLst/>
            </a:prstGeom>
            <a:noFill/>
          </p:spPr>
          <p:txBody>
            <a:bodyPr wrap="none" rtlCol="0">
              <a:spAutoFit/>
            </a:bodyPr>
            <a:lstStyle/>
            <a:p>
              <a:r>
                <a:rPr lang="en-US" sz="2400" i="1" dirty="0"/>
                <a:t>V</a:t>
              </a:r>
            </a:p>
          </p:txBody>
        </p:sp>
        <p:sp>
          <p:nvSpPr>
            <p:cNvPr id="7" name="TextBox 6"/>
            <p:cNvSpPr txBox="1"/>
            <p:nvPr/>
          </p:nvSpPr>
          <p:spPr>
            <a:xfrm>
              <a:off x="6407870" y="5954381"/>
              <a:ext cx="372218" cy="461665"/>
            </a:xfrm>
            <a:prstGeom prst="rect">
              <a:avLst/>
            </a:prstGeom>
            <a:noFill/>
          </p:spPr>
          <p:txBody>
            <a:bodyPr wrap="none" rtlCol="0">
              <a:spAutoFit/>
            </a:bodyPr>
            <a:lstStyle/>
            <a:p>
              <a:r>
                <a:rPr lang="en-US" sz="2400" i="1" dirty="0"/>
                <a:t>T</a:t>
              </a:r>
            </a:p>
          </p:txBody>
        </p:sp>
        <p:cxnSp>
          <p:nvCxnSpPr>
            <p:cNvPr id="8" name="Straight Connector 7"/>
            <p:cNvCxnSpPr/>
            <p:nvPr/>
          </p:nvCxnSpPr>
          <p:spPr bwMode="auto">
            <a:xfrm flipH="1">
              <a:off x="5901690" y="2078826"/>
              <a:ext cx="506180" cy="762000"/>
            </a:xfrm>
            <a:prstGeom prst="line">
              <a:avLst/>
            </a:prstGeom>
            <a:solidFill>
              <a:schemeClr val="accent1"/>
            </a:solidFill>
            <a:ln w="22225" cap="flat" cmpd="sng" algn="ctr">
              <a:solidFill>
                <a:srgbClr val="0000FF"/>
              </a:solidFill>
              <a:prstDash val="solid"/>
              <a:round/>
              <a:headEnd type="none" w="med" len="med"/>
              <a:tailEnd type="none" w="med" len="med"/>
            </a:ln>
            <a:effectLst/>
          </p:spPr>
        </p:cxnSp>
        <p:cxnSp>
          <p:nvCxnSpPr>
            <p:cNvPr id="9" name="Straight Connector 8"/>
            <p:cNvCxnSpPr/>
            <p:nvPr/>
          </p:nvCxnSpPr>
          <p:spPr bwMode="auto">
            <a:xfrm flipH="1">
              <a:off x="5909928" y="2820404"/>
              <a:ext cx="0" cy="2132311"/>
            </a:xfrm>
            <a:prstGeom prst="line">
              <a:avLst/>
            </a:prstGeom>
            <a:solidFill>
              <a:schemeClr val="accent1"/>
            </a:solidFill>
            <a:ln w="22225" cap="flat" cmpd="sng" algn="ctr">
              <a:solidFill>
                <a:srgbClr val="0000FF"/>
              </a:solidFill>
              <a:prstDash val="solid"/>
              <a:round/>
              <a:headEnd type="none" w="med" len="med"/>
              <a:tailEnd type="none" w="med" len="med"/>
            </a:ln>
            <a:effectLst/>
          </p:spPr>
        </p:cxnSp>
        <p:cxnSp>
          <p:nvCxnSpPr>
            <p:cNvPr id="10" name="Straight Connector 9"/>
            <p:cNvCxnSpPr/>
            <p:nvPr/>
          </p:nvCxnSpPr>
          <p:spPr bwMode="auto">
            <a:xfrm flipH="1">
              <a:off x="3054352" y="4944477"/>
              <a:ext cx="2855576" cy="673616"/>
            </a:xfrm>
            <a:prstGeom prst="line">
              <a:avLst/>
            </a:prstGeom>
            <a:solidFill>
              <a:schemeClr val="accent1"/>
            </a:solidFill>
            <a:ln w="22225" cap="flat" cmpd="sng" algn="ctr">
              <a:solidFill>
                <a:srgbClr val="0000FF"/>
              </a:solidFill>
              <a:prstDash val="solid"/>
              <a:round/>
              <a:headEnd type="none" w="med" len="med"/>
              <a:tailEnd type="none" w="med" len="med"/>
            </a:ln>
            <a:effectLst/>
          </p:spPr>
        </p:cxnSp>
        <p:cxnSp>
          <p:nvCxnSpPr>
            <p:cNvPr id="11" name="Straight Connector 10"/>
            <p:cNvCxnSpPr/>
            <p:nvPr/>
          </p:nvCxnSpPr>
          <p:spPr bwMode="auto">
            <a:xfrm>
              <a:off x="5909928" y="4944477"/>
              <a:ext cx="0" cy="928730"/>
            </a:xfrm>
            <a:prstGeom prst="line">
              <a:avLst/>
            </a:prstGeom>
            <a:solidFill>
              <a:schemeClr val="accent1"/>
            </a:solidFill>
            <a:ln w="12700" cap="flat" cmpd="sng" algn="ctr">
              <a:solidFill>
                <a:schemeClr val="tx1"/>
              </a:solidFill>
              <a:prstDash val="dash"/>
              <a:round/>
              <a:headEnd type="none" w="med" len="med"/>
              <a:tailEnd type="none" w="med" len="med"/>
            </a:ln>
            <a:effectLst/>
          </p:spPr>
        </p:cxnSp>
        <p:sp>
          <p:nvSpPr>
            <p:cNvPr id="12" name="TextBox 11"/>
            <p:cNvSpPr txBox="1"/>
            <p:nvPr/>
          </p:nvSpPr>
          <p:spPr>
            <a:xfrm>
              <a:off x="5655276" y="5905302"/>
              <a:ext cx="543739" cy="461665"/>
            </a:xfrm>
            <a:prstGeom prst="rect">
              <a:avLst/>
            </a:prstGeom>
            <a:noFill/>
          </p:spPr>
          <p:txBody>
            <a:bodyPr wrap="none" rtlCol="0">
              <a:spAutoFit/>
            </a:bodyPr>
            <a:lstStyle/>
            <a:p>
              <a:pPr algn="ctr"/>
              <a:r>
                <a:rPr lang="en-US" sz="2400" i="1" dirty="0"/>
                <a:t>T</a:t>
              </a:r>
              <a:r>
                <a:rPr lang="en-US" sz="2400" i="1" baseline="-25000" dirty="0"/>
                <a:t>m</a:t>
              </a:r>
            </a:p>
          </p:txBody>
        </p:sp>
        <p:cxnSp>
          <p:nvCxnSpPr>
            <p:cNvPr id="13" name="Straight Connector 12"/>
            <p:cNvCxnSpPr/>
            <p:nvPr/>
          </p:nvCxnSpPr>
          <p:spPr bwMode="auto">
            <a:xfrm flipH="1">
              <a:off x="6021094" y="2255940"/>
              <a:ext cx="274320" cy="411480"/>
            </a:xfrm>
            <a:prstGeom prst="line">
              <a:avLst/>
            </a:prstGeom>
            <a:solidFill>
              <a:schemeClr val="accent1"/>
            </a:solidFill>
            <a:ln w="22225" cap="flat" cmpd="sng" algn="ctr">
              <a:solidFill>
                <a:srgbClr val="0000FF"/>
              </a:solidFill>
              <a:prstDash val="solid"/>
              <a:round/>
              <a:headEnd type="stealth" w="lg" len="lg"/>
              <a:tailEnd type="stealth" w="lg" len="lg"/>
            </a:ln>
            <a:effectLst/>
          </p:spPr>
        </p:cxnSp>
        <p:cxnSp>
          <p:nvCxnSpPr>
            <p:cNvPr id="14" name="Straight Connector 13"/>
            <p:cNvCxnSpPr/>
            <p:nvPr/>
          </p:nvCxnSpPr>
          <p:spPr bwMode="auto">
            <a:xfrm>
              <a:off x="5909928" y="3584462"/>
              <a:ext cx="0" cy="568603"/>
            </a:xfrm>
            <a:prstGeom prst="line">
              <a:avLst/>
            </a:prstGeom>
            <a:solidFill>
              <a:schemeClr val="accent1"/>
            </a:solidFill>
            <a:ln w="22225" cap="flat" cmpd="sng" algn="ctr">
              <a:solidFill>
                <a:srgbClr val="0000FF"/>
              </a:solidFill>
              <a:prstDash val="solid"/>
              <a:round/>
              <a:headEnd type="stealth" w="lg" len="lg"/>
              <a:tailEnd type="stealth" w="lg" len="lg"/>
            </a:ln>
            <a:effectLst/>
          </p:spPr>
        </p:cxnSp>
        <p:cxnSp>
          <p:nvCxnSpPr>
            <p:cNvPr id="15" name="Straight Connector 14"/>
            <p:cNvCxnSpPr/>
            <p:nvPr/>
          </p:nvCxnSpPr>
          <p:spPr bwMode="auto">
            <a:xfrm flipH="1">
              <a:off x="4195874" y="5236554"/>
              <a:ext cx="487336" cy="118872"/>
            </a:xfrm>
            <a:prstGeom prst="line">
              <a:avLst/>
            </a:prstGeom>
            <a:solidFill>
              <a:schemeClr val="accent1"/>
            </a:solidFill>
            <a:ln w="22225" cap="flat" cmpd="sng" algn="ctr">
              <a:solidFill>
                <a:srgbClr val="0000FF"/>
              </a:solidFill>
              <a:prstDash val="solid"/>
              <a:round/>
              <a:headEnd type="stealth" w="lg" len="lg"/>
              <a:tailEnd type="stealth" w="lg" len="lg"/>
            </a:ln>
            <a:effectLst/>
          </p:spPr>
        </p:cxnSp>
        <p:sp>
          <p:nvSpPr>
            <p:cNvPr id="16" name="Freeform 15"/>
            <p:cNvSpPr/>
            <p:nvPr/>
          </p:nvSpPr>
          <p:spPr bwMode="auto">
            <a:xfrm>
              <a:off x="3041995" y="3118852"/>
              <a:ext cx="2685535" cy="1425146"/>
            </a:xfrm>
            <a:custGeom>
              <a:avLst/>
              <a:gdLst>
                <a:gd name="connsiteX0" fmla="*/ 2685535 w 2685535"/>
                <a:gd name="connsiteY0" fmla="*/ 0 h 1425146"/>
                <a:gd name="connsiteX1" fmla="*/ 1878227 w 2685535"/>
                <a:gd name="connsiteY1" fmla="*/ 832022 h 1425146"/>
                <a:gd name="connsiteX2" fmla="*/ 0 w 2685535"/>
                <a:gd name="connsiteY2" fmla="*/ 1425146 h 1425146"/>
              </a:gdLst>
              <a:ahLst/>
              <a:cxnLst>
                <a:cxn ang="0">
                  <a:pos x="connsiteX0" y="connsiteY0"/>
                </a:cxn>
                <a:cxn ang="0">
                  <a:pos x="connsiteX1" y="connsiteY1"/>
                </a:cxn>
                <a:cxn ang="0">
                  <a:pos x="connsiteX2" y="connsiteY2"/>
                </a:cxn>
              </a:cxnLst>
              <a:rect l="l" t="t" r="r" b="b"/>
              <a:pathLst>
                <a:path w="2685535" h="1425146">
                  <a:moveTo>
                    <a:pt x="2685535" y="0"/>
                  </a:moveTo>
                  <a:cubicBezTo>
                    <a:pt x="2505675" y="297249"/>
                    <a:pt x="2325816" y="594498"/>
                    <a:pt x="1878227" y="832022"/>
                  </a:cubicBezTo>
                  <a:cubicBezTo>
                    <a:pt x="1430638" y="1069546"/>
                    <a:pt x="715319" y="1247346"/>
                    <a:pt x="0" y="1425146"/>
                  </a:cubicBezTo>
                </a:path>
              </a:pathLst>
            </a:custGeom>
            <a:noFill/>
            <a:ln w="222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17" name="Straight Connector 16"/>
            <p:cNvCxnSpPr/>
            <p:nvPr/>
          </p:nvCxnSpPr>
          <p:spPr bwMode="auto">
            <a:xfrm flipH="1">
              <a:off x="5711054" y="2818344"/>
              <a:ext cx="199615" cy="316984"/>
            </a:xfrm>
            <a:prstGeom prst="line">
              <a:avLst/>
            </a:prstGeom>
            <a:solidFill>
              <a:schemeClr val="accent1"/>
            </a:solidFill>
            <a:ln w="22225" cap="flat" cmpd="sng" algn="ctr">
              <a:solidFill>
                <a:srgbClr val="FF0000"/>
              </a:solidFill>
              <a:prstDash val="solid"/>
              <a:round/>
              <a:headEnd type="none" w="med" len="med"/>
              <a:tailEnd type="stealth" w="lg" len="lg"/>
            </a:ln>
            <a:effectLst/>
          </p:spPr>
        </p:cxnSp>
        <p:cxnSp>
          <p:nvCxnSpPr>
            <p:cNvPr id="18" name="Straight Connector 17"/>
            <p:cNvCxnSpPr/>
            <p:nvPr/>
          </p:nvCxnSpPr>
          <p:spPr bwMode="auto">
            <a:xfrm flipH="1">
              <a:off x="4689430" y="3967350"/>
              <a:ext cx="197840" cy="91440"/>
            </a:xfrm>
            <a:prstGeom prst="line">
              <a:avLst/>
            </a:prstGeom>
            <a:solidFill>
              <a:schemeClr val="accent1"/>
            </a:solidFill>
            <a:ln w="22225" cap="flat" cmpd="sng" algn="ctr">
              <a:solidFill>
                <a:srgbClr val="FF0000"/>
              </a:solidFill>
              <a:prstDash val="solid"/>
              <a:round/>
              <a:headEnd type="none" w="med" len="med"/>
              <a:tailEnd type="stealth" w="lg" len="lg"/>
            </a:ln>
            <a:effectLst/>
          </p:spPr>
        </p:cxnSp>
        <p:sp>
          <p:nvSpPr>
            <p:cNvPr id="19" name="Freeform 18"/>
            <p:cNvSpPr/>
            <p:nvPr/>
          </p:nvSpPr>
          <p:spPr bwMode="auto">
            <a:xfrm>
              <a:off x="5548138" y="2750730"/>
              <a:ext cx="249333" cy="234344"/>
            </a:xfrm>
            <a:custGeom>
              <a:avLst/>
              <a:gdLst>
                <a:gd name="connsiteX0" fmla="*/ 0 w 362465"/>
                <a:gd name="connsiteY0" fmla="*/ 0 h 832022"/>
                <a:gd name="connsiteX1" fmla="*/ 123568 w 362465"/>
                <a:gd name="connsiteY1" fmla="*/ 494270 h 832022"/>
                <a:gd name="connsiteX2" fmla="*/ 362465 w 362465"/>
                <a:gd name="connsiteY2" fmla="*/ 832022 h 832022"/>
              </a:gdLst>
              <a:ahLst/>
              <a:cxnLst>
                <a:cxn ang="0">
                  <a:pos x="connsiteX0" y="connsiteY0"/>
                </a:cxn>
                <a:cxn ang="0">
                  <a:pos x="connsiteX1" y="connsiteY1"/>
                </a:cxn>
                <a:cxn ang="0">
                  <a:pos x="connsiteX2" y="connsiteY2"/>
                </a:cxn>
              </a:cxnLst>
              <a:rect l="l" t="t" r="r" b="b"/>
              <a:pathLst>
                <a:path w="362465" h="832022">
                  <a:moveTo>
                    <a:pt x="0" y="0"/>
                  </a:moveTo>
                  <a:cubicBezTo>
                    <a:pt x="31578" y="177800"/>
                    <a:pt x="63157" y="355600"/>
                    <a:pt x="123568" y="494270"/>
                  </a:cubicBezTo>
                  <a:cubicBezTo>
                    <a:pt x="183979" y="632940"/>
                    <a:pt x="262238" y="753763"/>
                    <a:pt x="362465" y="832022"/>
                  </a:cubicBezTo>
                </a:path>
              </a:pathLst>
            </a:custGeom>
            <a:noFill/>
            <a:ln w="12700" cap="flat" cmpd="sng" algn="ctr">
              <a:solidFill>
                <a:schemeClr val="tx1"/>
              </a:solidFill>
              <a:prstDash val="dash"/>
              <a:round/>
              <a:headEnd type="none" w="med" len="med"/>
              <a:tailEnd type="stealth"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0" name="TextBox 19"/>
            <p:cNvSpPr txBox="1"/>
            <p:nvPr/>
          </p:nvSpPr>
          <p:spPr>
            <a:xfrm>
              <a:off x="4532189" y="2036582"/>
              <a:ext cx="1760078" cy="707886"/>
            </a:xfrm>
            <a:prstGeom prst="rect">
              <a:avLst/>
            </a:prstGeom>
            <a:noFill/>
          </p:spPr>
          <p:txBody>
            <a:bodyPr wrap="square" rtlCol="0">
              <a:spAutoFit/>
            </a:bodyPr>
            <a:lstStyle/>
            <a:p>
              <a:pPr algn="ctr"/>
              <a:r>
                <a:rPr lang="en-US" sz="2000" dirty="0" err="1"/>
                <a:t>Supercooled</a:t>
              </a:r>
              <a:r>
                <a:rPr lang="en-US" sz="2000" dirty="0"/>
                <a:t> liquid</a:t>
              </a:r>
            </a:p>
          </p:txBody>
        </p:sp>
        <p:cxnSp>
          <p:nvCxnSpPr>
            <p:cNvPr id="22" name="Straight Connector 21"/>
            <p:cNvCxnSpPr/>
            <p:nvPr/>
          </p:nvCxnSpPr>
          <p:spPr bwMode="auto">
            <a:xfrm flipH="1">
              <a:off x="4651952" y="3354575"/>
              <a:ext cx="933444" cy="1574543"/>
            </a:xfrm>
            <a:prstGeom prst="line">
              <a:avLst/>
            </a:prstGeom>
            <a:solidFill>
              <a:schemeClr val="accent1"/>
            </a:solidFill>
            <a:ln w="22225" cap="flat" cmpd="sng" algn="ctr">
              <a:solidFill>
                <a:srgbClr val="FF0000"/>
              </a:solidFill>
              <a:prstDash val="dash"/>
              <a:round/>
              <a:headEnd type="none" w="med" len="med"/>
              <a:tailEnd type="none" w="lg" len="lg"/>
            </a:ln>
            <a:effectLst/>
          </p:spPr>
        </p:cxnSp>
        <p:sp>
          <p:nvSpPr>
            <p:cNvPr id="23" name="Freeform 22"/>
            <p:cNvSpPr/>
            <p:nvPr/>
          </p:nvSpPr>
          <p:spPr bwMode="auto">
            <a:xfrm>
              <a:off x="4205416" y="3324799"/>
              <a:ext cx="1400433" cy="1137113"/>
            </a:xfrm>
            <a:custGeom>
              <a:avLst/>
              <a:gdLst>
                <a:gd name="connsiteX0" fmla="*/ 0 w 1400433"/>
                <a:gd name="connsiteY0" fmla="*/ 914400 h 1137113"/>
                <a:gd name="connsiteX1" fmla="*/ 428368 w 1400433"/>
                <a:gd name="connsiteY1" fmla="*/ 873211 h 1137113"/>
                <a:gd name="connsiteX2" fmla="*/ 642552 w 1400433"/>
                <a:gd name="connsiteY2" fmla="*/ 1079157 h 1137113"/>
                <a:gd name="connsiteX3" fmla="*/ 774357 w 1400433"/>
                <a:gd name="connsiteY3" fmla="*/ 1136822 h 1137113"/>
                <a:gd name="connsiteX4" fmla="*/ 856735 w 1400433"/>
                <a:gd name="connsiteY4" fmla="*/ 1062681 h 1137113"/>
                <a:gd name="connsiteX5" fmla="*/ 947352 w 1400433"/>
                <a:gd name="connsiteY5" fmla="*/ 815546 h 1137113"/>
                <a:gd name="connsiteX6" fmla="*/ 1136822 w 1400433"/>
                <a:gd name="connsiteY6" fmla="*/ 387179 h 1137113"/>
                <a:gd name="connsiteX7" fmla="*/ 1285103 w 1400433"/>
                <a:gd name="connsiteY7" fmla="*/ 156519 h 1137113"/>
                <a:gd name="connsiteX8" fmla="*/ 1400433 w 1400433"/>
                <a:gd name="connsiteY8" fmla="*/ 0 h 1137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0433" h="1137113">
                  <a:moveTo>
                    <a:pt x="0" y="914400"/>
                  </a:moveTo>
                  <a:cubicBezTo>
                    <a:pt x="160638" y="880076"/>
                    <a:pt x="321276" y="845752"/>
                    <a:pt x="428368" y="873211"/>
                  </a:cubicBezTo>
                  <a:cubicBezTo>
                    <a:pt x="535460" y="900670"/>
                    <a:pt x="584887" y="1035222"/>
                    <a:pt x="642552" y="1079157"/>
                  </a:cubicBezTo>
                  <a:cubicBezTo>
                    <a:pt x="700217" y="1123092"/>
                    <a:pt x="738660" y="1139568"/>
                    <a:pt x="774357" y="1136822"/>
                  </a:cubicBezTo>
                  <a:cubicBezTo>
                    <a:pt x="810054" y="1134076"/>
                    <a:pt x="827903" y="1116227"/>
                    <a:pt x="856735" y="1062681"/>
                  </a:cubicBezTo>
                  <a:cubicBezTo>
                    <a:pt x="885567" y="1009135"/>
                    <a:pt x="900671" y="928129"/>
                    <a:pt x="947352" y="815546"/>
                  </a:cubicBezTo>
                  <a:cubicBezTo>
                    <a:pt x="994033" y="702963"/>
                    <a:pt x="1080530" y="497017"/>
                    <a:pt x="1136822" y="387179"/>
                  </a:cubicBezTo>
                  <a:cubicBezTo>
                    <a:pt x="1193114" y="277341"/>
                    <a:pt x="1241168" y="221049"/>
                    <a:pt x="1285103" y="156519"/>
                  </a:cubicBezTo>
                  <a:cubicBezTo>
                    <a:pt x="1329038" y="91989"/>
                    <a:pt x="1364735" y="45994"/>
                    <a:pt x="1400433" y="0"/>
                  </a:cubicBezTo>
                </a:path>
              </a:pathLst>
            </a:custGeom>
            <a:noFill/>
            <a:ln w="222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24" name="Straight Connector 23"/>
            <p:cNvCxnSpPr>
              <a:stCxn id="23" idx="4"/>
              <a:endCxn id="23" idx="5"/>
            </p:cNvCxnSpPr>
            <p:nvPr/>
          </p:nvCxnSpPr>
          <p:spPr bwMode="auto">
            <a:xfrm flipV="1">
              <a:off x="5062151" y="4140345"/>
              <a:ext cx="90617" cy="247135"/>
            </a:xfrm>
            <a:prstGeom prst="line">
              <a:avLst/>
            </a:prstGeom>
            <a:solidFill>
              <a:schemeClr val="accent1"/>
            </a:solidFill>
            <a:ln w="22225" cap="flat" cmpd="sng" algn="ctr">
              <a:solidFill>
                <a:srgbClr val="FFFF00"/>
              </a:solidFill>
              <a:prstDash val="solid"/>
              <a:round/>
              <a:headEnd type="none" w="med" len="med"/>
              <a:tailEnd type="stealth" w="lg" len="lg"/>
            </a:ln>
            <a:effectLst/>
          </p:spPr>
        </p:cxnSp>
        <p:cxnSp>
          <p:nvCxnSpPr>
            <p:cNvPr id="27" name="Straight Arrow Connector 26"/>
            <p:cNvCxnSpPr/>
            <p:nvPr/>
          </p:nvCxnSpPr>
          <p:spPr bwMode="auto">
            <a:xfrm>
              <a:off x="3396667" y="3988356"/>
              <a:ext cx="76200" cy="448842"/>
            </a:xfrm>
            <a:prstGeom prst="straightConnector1">
              <a:avLst/>
            </a:prstGeom>
            <a:solidFill>
              <a:schemeClr val="accent1"/>
            </a:solidFill>
            <a:ln w="12700" cap="flat" cmpd="sng" algn="ctr">
              <a:solidFill>
                <a:schemeClr val="tx1"/>
              </a:solidFill>
              <a:prstDash val="dash"/>
              <a:round/>
              <a:headEnd type="none" w="med" len="med"/>
              <a:tailEnd type="stealth" w="lg" len="lg"/>
            </a:ln>
            <a:effectLst/>
          </p:spPr>
        </p:cxnSp>
        <p:sp>
          <p:nvSpPr>
            <p:cNvPr id="29" name="TextBox 28"/>
            <p:cNvSpPr txBox="1"/>
            <p:nvPr/>
          </p:nvSpPr>
          <p:spPr>
            <a:xfrm>
              <a:off x="2912231" y="3580567"/>
              <a:ext cx="941636" cy="400110"/>
            </a:xfrm>
            <a:prstGeom prst="rect">
              <a:avLst/>
            </a:prstGeom>
            <a:noFill/>
          </p:spPr>
          <p:txBody>
            <a:bodyPr wrap="square" rtlCol="0">
              <a:spAutoFit/>
            </a:bodyPr>
            <a:lstStyle/>
            <a:p>
              <a:pPr algn="ctr"/>
              <a:r>
                <a:rPr lang="en-US" sz="2000" dirty="0"/>
                <a:t>Glass</a:t>
              </a:r>
            </a:p>
          </p:txBody>
        </p:sp>
      </p:grpSp>
      <p:sp>
        <p:nvSpPr>
          <p:cNvPr id="32" name="TextBox 31"/>
          <p:cNvSpPr txBox="1"/>
          <p:nvPr/>
        </p:nvSpPr>
        <p:spPr>
          <a:xfrm>
            <a:off x="367942" y="2162681"/>
            <a:ext cx="1951304" cy="1464503"/>
          </a:xfrm>
          <a:prstGeom prst="rect">
            <a:avLst/>
          </a:prstGeom>
          <a:noFill/>
        </p:spPr>
        <p:txBody>
          <a:bodyPr wrap="square" rtlCol="0">
            <a:spAutoFit/>
          </a:bodyPr>
          <a:lstStyle/>
          <a:p>
            <a:pPr algn="ctr">
              <a:spcBef>
                <a:spcPts val="800"/>
              </a:spcBef>
            </a:pPr>
            <a:r>
              <a:rPr lang="en-US" sz="2000" b="1" dirty="0">
                <a:solidFill>
                  <a:srgbClr val="FF0000"/>
                </a:solidFill>
              </a:rPr>
              <a:t>Solid</a:t>
            </a:r>
          </a:p>
          <a:p>
            <a:pPr algn="ctr">
              <a:spcBef>
                <a:spcPts val="800"/>
              </a:spcBef>
            </a:pPr>
            <a:r>
              <a:rPr lang="en-US" sz="2000" dirty="0">
                <a:solidFill>
                  <a:srgbClr val="FF0000"/>
                </a:solidFill>
              </a:rPr>
              <a:t>Elasticity</a:t>
            </a:r>
          </a:p>
          <a:p>
            <a:pPr algn="ctr">
              <a:spcBef>
                <a:spcPts val="300"/>
              </a:spcBef>
            </a:pPr>
            <a:r>
              <a:rPr lang="en-US" sz="2000" i="1" dirty="0">
                <a:solidFill>
                  <a:srgbClr val="FF0000"/>
                </a:solidFill>
              </a:rPr>
              <a:t>instantaneous, transient</a:t>
            </a:r>
          </a:p>
        </p:txBody>
      </p:sp>
      <p:sp>
        <p:nvSpPr>
          <p:cNvPr id="33" name="TextBox 32"/>
          <p:cNvSpPr txBox="1"/>
          <p:nvPr/>
        </p:nvSpPr>
        <p:spPr>
          <a:xfrm>
            <a:off x="6661612" y="2193097"/>
            <a:ext cx="2112256" cy="1464503"/>
          </a:xfrm>
          <a:prstGeom prst="rect">
            <a:avLst/>
          </a:prstGeom>
          <a:noFill/>
        </p:spPr>
        <p:txBody>
          <a:bodyPr wrap="square" rtlCol="0">
            <a:spAutoFit/>
          </a:bodyPr>
          <a:lstStyle/>
          <a:p>
            <a:pPr algn="ctr">
              <a:spcBef>
                <a:spcPts val="800"/>
              </a:spcBef>
            </a:pPr>
            <a:r>
              <a:rPr lang="en-US" sz="2000" b="1" dirty="0">
                <a:solidFill>
                  <a:srgbClr val="0000FF"/>
                </a:solidFill>
              </a:rPr>
              <a:t>Liquid</a:t>
            </a:r>
          </a:p>
          <a:p>
            <a:pPr algn="ctr">
              <a:spcBef>
                <a:spcPts val="800"/>
              </a:spcBef>
            </a:pPr>
            <a:r>
              <a:rPr lang="en-US" sz="2000" dirty="0">
                <a:solidFill>
                  <a:srgbClr val="0000FF"/>
                </a:solidFill>
              </a:rPr>
              <a:t>Viscosity</a:t>
            </a:r>
          </a:p>
          <a:p>
            <a:pPr algn="ctr">
              <a:spcBef>
                <a:spcPts val="300"/>
              </a:spcBef>
            </a:pPr>
            <a:r>
              <a:rPr lang="en-US" sz="2000" i="1" dirty="0">
                <a:solidFill>
                  <a:srgbClr val="0000FF"/>
                </a:solidFill>
              </a:rPr>
              <a:t>time-dependent, permanent</a:t>
            </a:r>
          </a:p>
        </p:txBody>
      </p:sp>
      <p:graphicFrame>
        <p:nvGraphicFramePr>
          <p:cNvPr id="34" name="Object 33"/>
          <p:cNvGraphicFramePr>
            <a:graphicFrameLocks noChangeAspect="1"/>
          </p:cNvGraphicFramePr>
          <p:nvPr>
            <p:extLst>
              <p:ext uri="{D42A27DB-BD31-4B8C-83A1-F6EECF244321}">
                <p14:modId xmlns:p14="http://schemas.microsoft.com/office/powerpoint/2010/main" val="2226593289"/>
              </p:ext>
            </p:extLst>
          </p:nvPr>
        </p:nvGraphicFramePr>
        <p:xfrm>
          <a:off x="776857" y="3705184"/>
          <a:ext cx="1133475" cy="412750"/>
        </p:xfrm>
        <a:graphic>
          <a:graphicData uri="http://schemas.openxmlformats.org/presentationml/2006/ole">
            <mc:AlternateContent xmlns:mc="http://schemas.openxmlformats.org/markup-compatibility/2006">
              <mc:Choice xmlns:v="urn:schemas-microsoft-com:vml" Requires="v">
                <p:oleObj name="Equation" r:id="rId3" imgW="583920" imgH="228600" progId="Equation.DSMT4">
                  <p:embed/>
                </p:oleObj>
              </mc:Choice>
              <mc:Fallback>
                <p:oleObj name="Equation" r:id="rId3" imgW="583920" imgH="228600" progId="Equation.DSMT4">
                  <p:embed/>
                  <p:pic>
                    <p:nvPicPr>
                      <p:cNvPr id="34" name="Object 33"/>
                      <p:cNvPicPr>
                        <a:picLocks noChangeAspect="1" noChangeArrowheads="1"/>
                      </p:cNvPicPr>
                      <p:nvPr/>
                    </p:nvPicPr>
                    <p:blipFill>
                      <a:blip r:embed="rId4"/>
                      <a:srcRect/>
                      <a:stretch>
                        <a:fillRect/>
                      </a:stretch>
                    </p:blipFill>
                    <p:spPr bwMode="auto">
                      <a:xfrm>
                        <a:off x="776857" y="3705184"/>
                        <a:ext cx="1133475" cy="412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 name="Object 34"/>
          <p:cNvGraphicFramePr>
            <a:graphicFrameLocks noChangeAspect="1"/>
          </p:cNvGraphicFramePr>
          <p:nvPr>
            <p:extLst>
              <p:ext uri="{D42A27DB-BD31-4B8C-83A1-F6EECF244321}">
                <p14:modId xmlns:p14="http://schemas.microsoft.com/office/powerpoint/2010/main" val="1065816749"/>
              </p:ext>
            </p:extLst>
          </p:nvPr>
        </p:nvGraphicFramePr>
        <p:xfrm>
          <a:off x="684814" y="4172752"/>
          <a:ext cx="1306512" cy="434975"/>
        </p:xfrm>
        <a:graphic>
          <a:graphicData uri="http://schemas.openxmlformats.org/presentationml/2006/ole">
            <mc:AlternateContent xmlns:mc="http://schemas.openxmlformats.org/markup-compatibility/2006">
              <mc:Choice xmlns:v="urn:schemas-microsoft-com:vml" Requires="v">
                <p:oleObj name="Equation" r:id="rId5" imgW="672840" imgH="241200" progId="Equation.DSMT4">
                  <p:embed/>
                </p:oleObj>
              </mc:Choice>
              <mc:Fallback>
                <p:oleObj name="Equation" r:id="rId5" imgW="672840" imgH="241200" progId="Equation.DSMT4">
                  <p:embed/>
                  <p:pic>
                    <p:nvPicPr>
                      <p:cNvPr id="35" name="Object 34"/>
                      <p:cNvPicPr>
                        <a:picLocks noChangeAspect="1" noChangeArrowheads="1"/>
                      </p:cNvPicPr>
                      <p:nvPr/>
                    </p:nvPicPr>
                    <p:blipFill>
                      <a:blip r:embed="rId6"/>
                      <a:srcRect/>
                      <a:stretch>
                        <a:fillRect/>
                      </a:stretch>
                    </p:blipFill>
                    <p:spPr bwMode="auto">
                      <a:xfrm>
                        <a:off x="684814" y="4172752"/>
                        <a:ext cx="1306512" cy="434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 name="Object 35"/>
          <p:cNvGraphicFramePr>
            <a:graphicFrameLocks noChangeAspect="1"/>
          </p:cNvGraphicFramePr>
          <p:nvPr>
            <p:extLst>
              <p:ext uri="{D42A27DB-BD31-4B8C-83A1-F6EECF244321}">
                <p14:modId xmlns:p14="http://schemas.microsoft.com/office/powerpoint/2010/main" val="2240737373"/>
              </p:ext>
            </p:extLst>
          </p:nvPr>
        </p:nvGraphicFramePr>
        <p:xfrm>
          <a:off x="6918025" y="3775306"/>
          <a:ext cx="1627187" cy="757238"/>
        </p:xfrm>
        <a:graphic>
          <a:graphicData uri="http://schemas.openxmlformats.org/presentationml/2006/ole">
            <mc:AlternateContent xmlns:mc="http://schemas.openxmlformats.org/markup-compatibility/2006">
              <mc:Choice xmlns:v="urn:schemas-microsoft-com:vml" Requires="v">
                <p:oleObj name="Equation" r:id="rId7" imgW="838080" imgH="419040" progId="Equation.DSMT4">
                  <p:embed/>
                </p:oleObj>
              </mc:Choice>
              <mc:Fallback>
                <p:oleObj name="Equation" r:id="rId7" imgW="838080" imgH="419040" progId="Equation.DSMT4">
                  <p:embed/>
                  <p:pic>
                    <p:nvPicPr>
                      <p:cNvPr id="36" name="Object 35"/>
                      <p:cNvPicPr>
                        <a:picLocks noChangeAspect="1" noChangeArrowheads="1"/>
                      </p:cNvPicPr>
                      <p:nvPr/>
                    </p:nvPicPr>
                    <p:blipFill>
                      <a:blip r:embed="rId8"/>
                      <a:srcRect/>
                      <a:stretch>
                        <a:fillRect/>
                      </a:stretch>
                    </p:blipFill>
                    <p:spPr bwMode="auto">
                      <a:xfrm>
                        <a:off x="6918025" y="3775306"/>
                        <a:ext cx="1627187" cy="7572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7" name="TextBox 36"/>
          <p:cNvSpPr txBox="1"/>
          <p:nvPr/>
        </p:nvSpPr>
        <p:spPr>
          <a:xfrm>
            <a:off x="673677" y="4727175"/>
            <a:ext cx="1325887" cy="1302921"/>
          </a:xfrm>
          <a:prstGeom prst="rect">
            <a:avLst/>
          </a:prstGeom>
          <a:noFill/>
        </p:spPr>
        <p:txBody>
          <a:bodyPr wrap="square" rtlCol="0">
            <a:spAutoFit/>
          </a:bodyPr>
          <a:lstStyle/>
          <a:p>
            <a:pPr algn="ctr">
              <a:spcBef>
                <a:spcPts val="800"/>
              </a:spcBef>
            </a:pPr>
            <a:r>
              <a:rPr lang="en-US" i="1" dirty="0">
                <a:solidFill>
                  <a:srgbClr val="FF0000"/>
                </a:solidFill>
                <a:latin typeface="Times New Roman" panose="02020603050405020304" pitchFamily="18" charset="0"/>
                <a:cs typeface="Times New Roman" panose="02020603050405020304" pitchFamily="18" charset="0"/>
              </a:rPr>
              <a:t>E </a:t>
            </a:r>
            <a:r>
              <a:rPr lang="en-US" dirty="0">
                <a:solidFill>
                  <a:srgbClr val="FF0000"/>
                </a:solidFill>
              </a:rPr>
              <a:t>: Young’s modulus</a:t>
            </a:r>
          </a:p>
          <a:p>
            <a:pPr algn="ctr">
              <a:spcBef>
                <a:spcPts val="800"/>
              </a:spcBef>
            </a:pPr>
            <a:r>
              <a:rPr lang="en-US" i="1" dirty="0">
                <a:solidFill>
                  <a:srgbClr val="FF0000"/>
                </a:solidFill>
                <a:latin typeface="Times New Roman" panose="02020603050405020304" pitchFamily="18" charset="0"/>
                <a:cs typeface="Times New Roman" panose="02020603050405020304" pitchFamily="18" charset="0"/>
              </a:rPr>
              <a:t>G </a:t>
            </a:r>
            <a:r>
              <a:rPr lang="en-US" dirty="0">
                <a:solidFill>
                  <a:srgbClr val="FF0000"/>
                </a:solidFill>
              </a:rPr>
              <a:t>: shear modulus</a:t>
            </a:r>
          </a:p>
        </p:txBody>
      </p:sp>
      <p:sp>
        <p:nvSpPr>
          <p:cNvPr id="38" name="TextBox 37"/>
          <p:cNvSpPr txBox="1"/>
          <p:nvPr/>
        </p:nvSpPr>
        <p:spPr>
          <a:xfrm>
            <a:off x="7018638" y="4687669"/>
            <a:ext cx="1398205" cy="923330"/>
          </a:xfrm>
          <a:prstGeom prst="rect">
            <a:avLst/>
          </a:prstGeom>
          <a:noFill/>
        </p:spPr>
        <p:txBody>
          <a:bodyPr wrap="square" rtlCol="0">
            <a:spAutoFit/>
          </a:bodyPr>
          <a:lstStyle/>
          <a:p>
            <a:pPr algn="ctr">
              <a:spcBef>
                <a:spcPts val="800"/>
              </a:spcBef>
            </a:pPr>
            <a:r>
              <a:rPr lang="en-US" i="1" dirty="0">
                <a:solidFill>
                  <a:srgbClr val="0000FF"/>
                </a:solidFill>
                <a:latin typeface="Symbol" panose="05050102010706020507" pitchFamily="18" charset="2"/>
                <a:cs typeface="Times New Roman" panose="02020603050405020304" pitchFamily="18" charset="0"/>
              </a:rPr>
              <a:t>h</a:t>
            </a:r>
            <a:r>
              <a:rPr lang="en-US" i="1" dirty="0">
                <a:solidFill>
                  <a:srgbClr val="0000FF"/>
                </a:solidFill>
                <a:latin typeface="Times New Roman" panose="02020603050405020304" pitchFamily="18" charset="0"/>
                <a:cs typeface="Times New Roman" panose="02020603050405020304" pitchFamily="18" charset="0"/>
              </a:rPr>
              <a:t> </a:t>
            </a:r>
            <a:r>
              <a:rPr lang="en-US" dirty="0">
                <a:solidFill>
                  <a:srgbClr val="0000FF"/>
                </a:solidFill>
              </a:rPr>
              <a:t>: viscosity (unit: </a:t>
            </a:r>
            <a:r>
              <a:rPr lang="en-US" dirty="0" err="1">
                <a:solidFill>
                  <a:srgbClr val="0000FF"/>
                </a:solidFill>
              </a:rPr>
              <a:t>Pa·s</a:t>
            </a:r>
            <a:r>
              <a:rPr lang="en-US" dirty="0">
                <a:solidFill>
                  <a:srgbClr val="0000FF"/>
                </a:solidFill>
              </a:rPr>
              <a:t> or Poise)</a:t>
            </a:r>
          </a:p>
        </p:txBody>
      </p:sp>
      <p:sp>
        <p:nvSpPr>
          <p:cNvPr id="3" name="Slide Number Placeholder 2"/>
          <p:cNvSpPr>
            <a:spLocks noGrp="1"/>
          </p:cNvSpPr>
          <p:nvPr>
            <p:ph type="sldNum" sz="quarter" idx="11"/>
          </p:nvPr>
        </p:nvSpPr>
        <p:spPr/>
        <p:txBody>
          <a:bodyPr/>
          <a:lstStyle/>
          <a:p>
            <a:fld id="{B6F15528-21DE-4FAA-801E-634DDDAF4B2B}" type="slidenum">
              <a:rPr lang="en-US" smtClean="0"/>
              <a:pPr/>
              <a:t>5</a:t>
            </a:fld>
            <a:endParaRPr lang="en-US"/>
          </a:p>
        </p:txBody>
      </p:sp>
    </p:spTree>
    <p:extLst>
      <p:ext uri="{BB962C8B-B14F-4D97-AF65-F5344CB8AC3E}">
        <p14:creationId xmlns:p14="http://schemas.microsoft.com/office/powerpoint/2010/main" val="2943686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Microscopic origin of elasticity and viscosity</a:t>
            </a:r>
          </a:p>
        </p:txBody>
      </p:sp>
      <p:sp>
        <p:nvSpPr>
          <p:cNvPr id="3" name="Content Placeholder 2"/>
          <p:cNvSpPr>
            <a:spLocks noGrp="1"/>
          </p:cNvSpPr>
          <p:nvPr>
            <p:ph idx="1"/>
          </p:nvPr>
        </p:nvSpPr>
        <p:spPr>
          <a:xfrm>
            <a:off x="457200" y="1537620"/>
            <a:ext cx="8077200" cy="4541904"/>
          </a:xfrm>
        </p:spPr>
        <p:txBody>
          <a:bodyPr/>
          <a:lstStyle/>
          <a:p>
            <a:r>
              <a:rPr lang="en-US" sz="2000" dirty="0"/>
              <a:t>Elasticity: attractive and repulsive forces between atoms</a:t>
            </a:r>
          </a:p>
          <a:p>
            <a:r>
              <a:rPr lang="en-US" sz="2000" dirty="0"/>
              <a:t>Viscosity: motion of atoms/molecules relative to their neighbors (</a:t>
            </a:r>
            <a:r>
              <a:rPr lang="en-US" sz="2000" b="1" dirty="0"/>
              <a:t>relaxation</a:t>
            </a:r>
            <a:r>
              <a:rPr lang="en-US" sz="2000" dirty="0"/>
              <a:t>)</a:t>
            </a:r>
          </a:p>
          <a:p>
            <a:pPr lvl="1"/>
            <a:r>
              <a:rPr lang="en-US" dirty="0"/>
              <a:t>Conformation change of (macro)molecules</a:t>
            </a:r>
          </a:p>
          <a:p>
            <a:pPr lvl="1"/>
            <a:r>
              <a:rPr lang="en-US" dirty="0"/>
              <a:t>Vacancy diffusion</a:t>
            </a:r>
          </a:p>
          <a:p>
            <a:pPr lvl="1"/>
            <a:r>
              <a:rPr lang="en-US" dirty="0"/>
              <a:t>Dislocation motion</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360" y="4114800"/>
            <a:ext cx="4593440" cy="2013458"/>
          </a:xfrm>
          <a:prstGeom prst="rect">
            <a:avLst/>
          </a:prstGeom>
        </p:spPr>
      </p:pic>
      <p:sp>
        <p:nvSpPr>
          <p:cNvPr id="6" name="Rounded Rectangle 5"/>
          <p:cNvSpPr/>
          <p:nvPr/>
        </p:nvSpPr>
        <p:spPr bwMode="auto">
          <a:xfrm>
            <a:off x="5715000" y="3429000"/>
            <a:ext cx="2743200" cy="2667000"/>
          </a:xfrm>
          <a:prstGeom prst="roundRect">
            <a:avLst>
              <a:gd name="adj" fmla="val 12663"/>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285750" indent="-285750" eaLnBrk="0" fontAlgn="base" hangingPunct="0">
              <a:spcBef>
                <a:spcPts val="600"/>
              </a:spcBef>
              <a:spcAft>
                <a:spcPct val="0"/>
              </a:spcAft>
              <a:buClr>
                <a:srgbClr val="0000FF"/>
              </a:buClr>
              <a:buFont typeface="Wingdings" panose="05000000000000000000" pitchFamily="2" charset="2"/>
              <a:buChar char="ü"/>
            </a:pPr>
            <a:r>
              <a:rPr lang="en-US" dirty="0"/>
              <a:t>Different relaxation mechanisms have distinctive relaxation time scales</a:t>
            </a:r>
            <a:endParaRPr kumimoji="0" lang="en-US" sz="1800" b="0" i="0" u="none" strike="noStrike" cap="none" normalizeH="0" baseline="0" dirty="0">
              <a:ln>
                <a:noFill/>
              </a:ln>
              <a:solidFill>
                <a:schemeClr val="tx1"/>
              </a:solidFill>
              <a:effectLst/>
              <a:latin typeface="Arial" charset="0"/>
            </a:endParaRPr>
          </a:p>
          <a:p>
            <a:pPr marL="285750" marR="0" indent="-285750" defTabSz="914400" rtl="0" eaLnBrk="0" fontAlgn="base" latinLnBrk="0" hangingPunct="0">
              <a:lnSpc>
                <a:spcPct val="100000"/>
              </a:lnSpc>
              <a:spcBef>
                <a:spcPts val="600"/>
              </a:spcBef>
              <a:spcAft>
                <a:spcPct val="0"/>
              </a:spcAft>
              <a:buClr>
                <a:srgbClr val="0000FF"/>
              </a:buClr>
              <a:buSzTx/>
              <a:buFont typeface="Wingdings" panose="05000000000000000000" pitchFamily="2" charset="2"/>
              <a:buChar char="ü"/>
              <a:tabLst/>
            </a:pPr>
            <a:r>
              <a:rPr lang="en-US" dirty="0">
                <a:solidFill>
                  <a:schemeClr val="tx1"/>
                </a:solidFill>
                <a:latin typeface="Arial" charset="0"/>
              </a:rPr>
              <a:t>Strong inter-atomic/molecular bonds give rise to high viscosity</a:t>
            </a:r>
            <a:endParaRPr kumimoji="0" lang="en-US" sz="1800" b="0" i="0" u="none" strike="noStrike" cap="none" normalizeH="0" baseline="0" dirty="0">
              <a:ln>
                <a:noFill/>
              </a:ln>
              <a:solidFill>
                <a:schemeClr val="tx1"/>
              </a:solidFill>
              <a:effectLst/>
              <a:latin typeface="Arial" charset="0"/>
            </a:endParaRPr>
          </a:p>
        </p:txBody>
      </p:sp>
      <p:sp>
        <p:nvSpPr>
          <p:cNvPr id="4" name="Slide Number Placeholder 3"/>
          <p:cNvSpPr>
            <a:spLocks noGrp="1"/>
          </p:cNvSpPr>
          <p:nvPr>
            <p:ph type="sldNum" sz="quarter" idx="11"/>
          </p:nvPr>
        </p:nvSpPr>
        <p:spPr/>
        <p:txBody>
          <a:bodyPr/>
          <a:lstStyle/>
          <a:p>
            <a:fld id="{B6F15528-21DE-4FAA-801E-634DDDAF4B2B}" type="slidenum">
              <a:rPr lang="en-US" smtClean="0"/>
              <a:pPr/>
              <a:t>6</a:t>
            </a:fld>
            <a:endParaRPr lang="en-US"/>
          </a:p>
        </p:txBody>
      </p:sp>
    </p:spTree>
    <p:extLst>
      <p:ext uri="{BB962C8B-B14F-4D97-AF65-F5344CB8AC3E}">
        <p14:creationId xmlns:p14="http://schemas.microsoft.com/office/powerpoint/2010/main" val="314492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Temperature dependence of elasticity</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3400" y="1727886"/>
            <a:ext cx="6072232" cy="3919566"/>
          </a:xfrm>
        </p:spPr>
      </p:pic>
      <p:sp>
        <p:nvSpPr>
          <p:cNvPr id="5" name="Rounded Rectangle 4"/>
          <p:cNvSpPr/>
          <p:nvPr/>
        </p:nvSpPr>
        <p:spPr bwMode="auto">
          <a:xfrm>
            <a:off x="6155724" y="2286000"/>
            <a:ext cx="2133600" cy="1295400"/>
          </a:xfrm>
          <a:prstGeom prst="roundRect">
            <a:avLst>
              <a:gd name="adj" fmla="val 12663"/>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eaLnBrk="0" fontAlgn="base" hangingPunct="0">
              <a:spcBef>
                <a:spcPts val="600"/>
              </a:spcBef>
              <a:spcAft>
                <a:spcPct val="0"/>
              </a:spcAft>
              <a:buClr>
                <a:srgbClr val="0000FF"/>
              </a:buClr>
            </a:pPr>
            <a:r>
              <a:rPr lang="en-US" dirty="0"/>
              <a:t>Relatively weak temperature dependence</a:t>
            </a:r>
            <a:endParaRPr kumimoji="0" lang="en-US" sz="1800" b="0" i="0" u="none" strike="noStrike" cap="none" normalizeH="0" baseline="0" dirty="0">
              <a:ln>
                <a:noFill/>
              </a:ln>
              <a:solidFill>
                <a:schemeClr val="tx1"/>
              </a:solidFill>
              <a:effectLst/>
              <a:latin typeface="Arial" charset="0"/>
            </a:endParaRPr>
          </a:p>
        </p:txBody>
      </p:sp>
      <p:sp>
        <p:nvSpPr>
          <p:cNvPr id="6" name="Rectangle 5"/>
          <p:cNvSpPr/>
          <p:nvPr/>
        </p:nvSpPr>
        <p:spPr>
          <a:xfrm>
            <a:off x="1497228" y="5843100"/>
            <a:ext cx="4572000" cy="307777"/>
          </a:xfrm>
          <a:prstGeom prst="rect">
            <a:avLst/>
          </a:prstGeom>
        </p:spPr>
        <p:txBody>
          <a:bodyPr>
            <a:spAutoFit/>
          </a:bodyPr>
          <a:lstStyle/>
          <a:p>
            <a:pPr algn="ctr"/>
            <a:r>
              <a:rPr lang="fr-FR" sz="1400" dirty="0"/>
              <a:t>M. R. </a:t>
            </a:r>
            <a:r>
              <a:rPr lang="fr-FR" sz="1400" dirty="0" err="1"/>
              <a:t>Vukcevich</a:t>
            </a:r>
            <a:r>
              <a:rPr lang="fr-FR" sz="1400" dirty="0"/>
              <a:t>, </a:t>
            </a:r>
            <a:r>
              <a:rPr lang="fr-FR" sz="1400" i="1" dirty="0"/>
              <a:t>J. Non-</a:t>
            </a:r>
            <a:r>
              <a:rPr lang="fr-FR" sz="1400" i="1" dirty="0" err="1"/>
              <a:t>Cryst</a:t>
            </a:r>
            <a:r>
              <a:rPr lang="fr-FR" sz="1400" i="1" dirty="0"/>
              <a:t>. Sol., </a:t>
            </a:r>
            <a:r>
              <a:rPr lang="fr-FR" sz="1400" b="1" dirty="0"/>
              <a:t>11</a:t>
            </a:r>
            <a:r>
              <a:rPr lang="fr-FR" sz="1400" dirty="0"/>
              <a:t>, 25-63 (1972)</a:t>
            </a:r>
            <a:endParaRPr lang="en-US" sz="1400" dirty="0"/>
          </a:p>
        </p:txBody>
      </p:sp>
      <p:sp>
        <p:nvSpPr>
          <p:cNvPr id="3" name="Slide Number Placeholder 2"/>
          <p:cNvSpPr>
            <a:spLocks noGrp="1"/>
          </p:cNvSpPr>
          <p:nvPr>
            <p:ph type="sldNum" sz="quarter" idx="11"/>
          </p:nvPr>
        </p:nvSpPr>
        <p:spPr/>
        <p:txBody>
          <a:bodyPr/>
          <a:lstStyle/>
          <a:p>
            <a:fld id="{B6F15528-21DE-4FAA-801E-634DDDAF4B2B}" type="slidenum">
              <a:rPr lang="en-US" smtClean="0"/>
              <a:pPr/>
              <a:t>7</a:t>
            </a:fld>
            <a:endParaRPr lang="en-US"/>
          </a:p>
        </p:txBody>
      </p:sp>
      <p:sp>
        <p:nvSpPr>
          <p:cNvPr id="7" name="Rectangle 6">
            <a:extLst>
              <a:ext uri="{FF2B5EF4-FFF2-40B4-BE49-F238E27FC236}">
                <a16:creationId xmlns:a16="http://schemas.microsoft.com/office/drawing/2014/main" id="{921DF46E-AC92-4F99-A91F-99563F3FB5B3}"/>
              </a:ext>
            </a:extLst>
          </p:cNvPr>
          <p:cNvSpPr/>
          <p:nvPr/>
        </p:nvSpPr>
        <p:spPr>
          <a:xfrm>
            <a:off x="1454285" y="4223425"/>
            <a:ext cx="2971800" cy="646331"/>
          </a:xfrm>
          <a:prstGeom prst="rect">
            <a:avLst/>
          </a:prstGeom>
        </p:spPr>
        <p:txBody>
          <a:bodyPr wrap="square">
            <a:spAutoFit/>
          </a:bodyPr>
          <a:lstStyle/>
          <a:p>
            <a:pPr algn="ctr"/>
            <a:r>
              <a:rPr lang="en-US" dirty="0"/>
              <a:t>Temperature dependence of compressibility of silica</a:t>
            </a:r>
          </a:p>
        </p:txBody>
      </p:sp>
    </p:spTree>
    <p:extLst>
      <p:ext uri="{BB962C8B-B14F-4D97-AF65-F5344CB8AC3E}">
        <p14:creationId xmlns:p14="http://schemas.microsoft.com/office/powerpoint/2010/main" val="17469334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Temperature dependence of viscosity</a:t>
            </a:r>
          </a:p>
        </p:txBody>
      </p:sp>
      <p:sp>
        <p:nvSpPr>
          <p:cNvPr id="3" name="Content Placeholder 2"/>
          <p:cNvSpPr>
            <a:spLocks noGrp="1"/>
          </p:cNvSpPr>
          <p:nvPr>
            <p:ph idx="1"/>
          </p:nvPr>
        </p:nvSpPr>
        <p:spPr/>
        <p:txBody>
          <a:bodyPr/>
          <a:lstStyle/>
          <a:p>
            <a:pPr>
              <a:spcBef>
                <a:spcPts val="1200"/>
              </a:spcBef>
            </a:pPr>
            <a:r>
              <a:rPr lang="en-US" dirty="0"/>
              <a:t>Viscous flow is a thermally activated process</a:t>
            </a:r>
          </a:p>
        </p:txBody>
      </p:sp>
      <p:graphicFrame>
        <p:nvGraphicFramePr>
          <p:cNvPr id="7" name="Object 6"/>
          <p:cNvGraphicFramePr>
            <a:graphicFrameLocks noChangeAspect="1"/>
          </p:cNvGraphicFramePr>
          <p:nvPr>
            <p:extLst>
              <p:ext uri="{D42A27DB-BD31-4B8C-83A1-F6EECF244321}">
                <p14:modId xmlns:p14="http://schemas.microsoft.com/office/powerpoint/2010/main" val="3913569408"/>
              </p:ext>
            </p:extLst>
          </p:nvPr>
        </p:nvGraphicFramePr>
        <p:xfrm>
          <a:off x="846438" y="2141838"/>
          <a:ext cx="2514600" cy="868362"/>
        </p:xfrm>
        <a:graphic>
          <a:graphicData uri="http://schemas.openxmlformats.org/presentationml/2006/ole">
            <mc:AlternateContent xmlns:mc="http://schemas.openxmlformats.org/markup-compatibility/2006">
              <mc:Choice xmlns:v="urn:schemas-microsoft-com:vml" Requires="v">
                <p:oleObj name="Equation" r:id="rId2" imgW="1295280" imgH="482400" progId="Equation.DSMT4">
                  <p:embed/>
                </p:oleObj>
              </mc:Choice>
              <mc:Fallback>
                <p:oleObj name="Equation" r:id="rId2" imgW="1295280" imgH="482400" progId="Equation.DSMT4">
                  <p:embed/>
                  <p:pic>
                    <p:nvPicPr>
                      <p:cNvPr id="7" name="Object 6"/>
                      <p:cNvPicPr>
                        <a:picLocks noChangeAspect="1" noChangeArrowheads="1"/>
                      </p:cNvPicPr>
                      <p:nvPr/>
                    </p:nvPicPr>
                    <p:blipFill>
                      <a:blip r:embed="rId3"/>
                      <a:srcRect/>
                      <a:stretch>
                        <a:fillRect/>
                      </a:stretch>
                    </p:blipFill>
                    <p:spPr bwMode="auto">
                      <a:xfrm>
                        <a:off x="846438" y="2141838"/>
                        <a:ext cx="2514600" cy="8683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3276600"/>
            <a:ext cx="5257800" cy="2656228"/>
          </a:xfrm>
          <a:prstGeom prst="rect">
            <a:avLst/>
          </a:prstGeom>
        </p:spPr>
      </p:pic>
      <p:sp>
        <p:nvSpPr>
          <p:cNvPr id="9" name="Rounded Rectangle 8"/>
          <p:cNvSpPr/>
          <p:nvPr/>
        </p:nvSpPr>
        <p:spPr bwMode="auto">
          <a:xfrm>
            <a:off x="6367848" y="3834714"/>
            <a:ext cx="2226276" cy="1447800"/>
          </a:xfrm>
          <a:prstGeom prst="roundRect">
            <a:avLst>
              <a:gd name="adj" fmla="val 12663"/>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eaLnBrk="0" fontAlgn="base" hangingPunct="0">
              <a:spcBef>
                <a:spcPts val="600"/>
              </a:spcBef>
              <a:spcAft>
                <a:spcPct val="0"/>
              </a:spcAft>
              <a:buClr>
                <a:srgbClr val="0000FF"/>
              </a:buClr>
            </a:pPr>
            <a:r>
              <a:rPr lang="en-US" dirty="0"/>
              <a:t>In general, the activation energy </a:t>
            </a:r>
            <a:r>
              <a:rPr lang="en-US" i="1" dirty="0" err="1">
                <a:latin typeface="Symbol" panose="05050102010706020507" pitchFamily="18" charset="2"/>
              </a:rPr>
              <a:t>D</a:t>
            </a:r>
            <a:r>
              <a:rPr lang="en-US" i="1" dirty="0" err="1">
                <a:latin typeface="Times New Roman" panose="02020603050405020304" pitchFamily="18" charset="0"/>
                <a:cs typeface="Times New Roman" panose="02020603050405020304" pitchFamily="18" charset="0"/>
              </a:rPr>
              <a:t>E</a:t>
            </a:r>
            <a:r>
              <a:rPr lang="en-US" i="1" baseline="-25000" dirty="0" err="1">
                <a:latin typeface="Times New Roman" panose="02020603050405020304" pitchFamily="18" charset="0"/>
                <a:cs typeface="Times New Roman" panose="02020603050405020304" pitchFamily="18" charset="0"/>
              </a:rPr>
              <a:t>a</a:t>
            </a:r>
            <a:r>
              <a:rPr lang="en-US" dirty="0"/>
              <a:t> is temperature dependent</a:t>
            </a:r>
            <a:endParaRPr kumimoji="0" lang="en-US" sz="1800" b="0" i="0" u="none" strike="noStrike" cap="none" normalizeH="0" baseline="0" dirty="0">
              <a:ln>
                <a:noFill/>
              </a:ln>
              <a:solidFill>
                <a:schemeClr val="tx1"/>
              </a:solidFill>
              <a:effectLst/>
              <a:latin typeface="Arial" charset="0"/>
            </a:endParaRPr>
          </a:p>
        </p:txBody>
      </p:sp>
      <p:sp>
        <p:nvSpPr>
          <p:cNvPr id="4" name="Slide Number Placeholder 3"/>
          <p:cNvSpPr>
            <a:spLocks noGrp="1"/>
          </p:cNvSpPr>
          <p:nvPr>
            <p:ph type="sldNum" sz="quarter" idx="11"/>
          </p:nvPr>
        </p:nvSpPr>
        <p:spPr/>
        <p:txBody>
          <a:bodyPr/>
          <a:lstStyle/>
          <a:p>
            <a:fld id="{B6F15528-21DE-4FAA-801E-634DDDAF4B2B}" type="slidenum">
              <a:rPr lang="en-US" smtClean="0"/>
              <a:pPr/>
              <a:t>8</a:t>
            </a:fld>
            <a:endParaRPr lang="en-US"/>
          </a:p>
        </p:txBody>
      </p:sp>
    </p:spTree>
    <p:extLst>
      <p:ext uri="{BB962C8B-B14F-4D97-AF65-F5344CB8AC3E}">
        <p14:creationId xmlns:p14="http://schemas.microsoft.com/office/powerpoint/2010/main" val="38827853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Angell plot and fragility</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25162" y="1659924"/>
            <a:ext cx="4755850" cy="4541837"/>
          </a:xfrm>
        </p:spPr>
      </p:pic>
      <p:sp>
        <p:nvSpPr>
          <p:cNvPr id="5" name="Rectangle 4"/>
          <p:cNvSpPr/>
          <p:nvPr/>
        </p:nvSpPr>
        <p:spPr>
          <a:xfrm>
            <a:off x="5714496" y="5952688"/>
            <a:ext cx="2690159" cy="307777"/>
          </a:xfrm>
          <a:prstGeom prst="rect">
            <a:avLst/>
          </a:prstGeom>
        </p:spPr>
        <p:txBody>
          <a:bodyPr wrap="none">
            <a:spAutoFit/>
          </a:bodyPr>
          <a:lstStyle/>
          <a:p>
            <a:pPr algn="ctr"/>
            <a:r>
              <a:rPr lang="en-US" sz="1400" i="1" dirty="0">
                <a:solidFill>
                  <a:srgbClr val="333300"/>
                </a:solidFill>
                <a:latin typeface="Arial" panose="020B0604020202020204" pitchFamily="34" charset="0"/>
                <a:cs typeface="Arial" panose="020B0604020202020204" pitchFamily="34" charset="0"/>
              </a:rPr>
              <a:t>Science </a:t>
            </a:r>
            <a:r>
              <a:rPr lang="en-US" sz="1400" b="1" dirty="0">
                <a:solidFill>
                  <a:srgbClr val="333300"/>
                </a:solidFill>
                <a:latin typeface="Arial" panose="020B0604020202020204" pitchFamily="34" charset="0"/>
                <a:cs typeface="Arial" panose="020B0604020202020204" pitchFamily="34" charset="0"/>
              </a:rPr>
              <a:t>267</a:t>
            </a:r>
            <a:r>
              <a:rPr lang="en-US" sz="1400" dirty="0">
                <a:solidFill>
                  <a:srgbClr val="333300"/>
                </a:solidFill>
                <a:latin typeface="Arial" panose="020B0604020202020204" pitchFamily="34" charset="0"/>
                <a:cs typeface="Arial" panose="020B0604020202020204" pitchFamily="34" charset="0"/>
              </a:rPr>
              <a:t>, 1924-1935 (1995)</a:t>
            </a:r>
            <a:endParaRPr lang="en-US" sz="1400" dirty="0">
              <a:latin typeface="Arial" panose="020B0604020202020204" pitchFamily="34" charset="0"/>
              <a:cs typeface="Arial" panose="020B0604020202020204" pitchFamily="34" charset="0"/>
            </a:endParaRPr>
          </a:p>
        </p:txBody>
      </p:sp>
      <p:sp>
        <p:nvSpPr>
          <p:cNvPr id="6" name="TextBox 5"/>
          <p:cNvSpPr txBox="1"/>
          <p:nvPr/>
        </p:nvSpPr>
        <p:spPr>
          <a:xfrm>
            <a:off x="928826" y="5951877"/>
            <a:ext cx="284052" cy="307777"/>
          </a:xfrm>
          <a:prstGeom prst="rect">
            <a:avLst/>
          </a:prstGeom>
          <a:noFill/>
        </p:spPr>
        <p:txBody>
          <a:bodyPr wrap="none" rtlCol="0">
            <a:spAutoFit/>
          </a:bodyPr>
          <a:lstStyle/>
          <a:p>
            <a:pPr algn="ctr"/>
            <a:r>
              <a:rPr lang="en-US" sz="1400" dirty="0"/>
              <a:t>0</a:t>
            </a:r>
          </a:p>
        </p:txBody>
      </p:sp>
      <p:sp>
        <p:nvSpPr>
          <p:cNvPr id="7" name="TextBox 6"/>
          <p:cNvSpPr txBox="1"/>
          <p:nvPr/>
        </p:nvSpPr>
        <p:spPr>
          <a:xfrm>
            <a:off x="5093196" y="5951876"/>
            <a:ext cx="284052" cy="307777"/>
          </a:xfrm>
          <a:prstGeom prst="rect">
            <a:avLst/>
          </a:prstGeom>
          <a:noFill/>
        </p:spPr>
        <p:txBody>
          <a:bodyPr wrap="none" rtlCol="0">
            <a:spAutoFit/>
          </a:bodyPr>
          <a:lstStyle/>
          <a:p>
            <a:pPr algn="ctr"/>
            <a:r>
              <a:rPr lang="en-US" sz="1400" dirty="0"/>
              <a:t>1</a:t>
            </a:r>
          </a:p>
        </p:txBody>
      </p:sp>
      <p:sp>
        <p:nvSpPr>
          <p:cNvPr id="8" name="Content Placeholder 2"/>
          <p:cNvSpPr txBox="1">
            <a:spLocks/>
          </p:cNvSpPr>
          <p:nvPr/>
        </p:nvSpPr>
        <p:spPr bwMode="auto">
          <a:xfrm>
            <a:off x="5562600" y="1554892"/>
            <a:ext cx="2971800" cy="454110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800"/>
              </a:spcBef>
              <a:spcAft>
                <a:spcPct val="0"/>
              </a:spcAft>
              <a:buClr>
                <a:schemeClr val="tx2"/>
              </a:buClr>
              <a:buSzPct val="75000"/>
              <a:buFont typeface="Wingdings" pitchFamily="2" charset="2"/>
              <a:buChar char="n"/>
              <a:defRPr sz="2400">
                <a:solidFill>
                  <a:schemeClr val="tx1"/>
                </a:solidFill>
                <a:latin typeface="+mn-lt"/>
                <a:ea typeface="+mn-ea"/>
                <a:cs typeface="+mn-cs"/>
              </a:defRPr>
            </a:lvl1pPr>
            <a:lvl2pPr marL="795338" indent="-338138" algn="l" rtl="0" eaLnBrk="1" fontAlgn="base" hangingPunct="1">
              <a:spcBef>
                <a:spcPts val="800"/>
              </a:spcBef>
              <a:spcAft>
                <a:spcPct val="0"/>
              </a:spcAft>
              <a:buClr>
                <a:schemeClr val="accent2"/>
              </a:buClr>
              <a:buSzPct val="80000"/>
              <a:buFont typeface="Wingdings" pitchFamily="2" charset="2"/>
              <a:buChar char="¨"/>
              <a:defRPr sz="2000">
                <a:solidFill>
                  <a:schemeClr val="tx1"/>
                </a:solidFill>
                <a:latin typeface="+mn-lt"/>
              </a:defRPr>
            </a:lvl2pPr>
            <a:lvl3pPr marL="1143000" indent="-228600" algn="l" rtl="0" eaLnBrk="1" fontAlgn="base" hangingPunct="1">
              <a:spcBef>
                <a:spcPts val="800"/>
              </a:spcBef>
              <a:spcAft>
                <a:spcPct val="0"/>
              </a:spcAft>
              <a:buClr>
                <a:schemeClr val="bg2"/>
              </a:buClr>
              <a:buSzPct val="65000"/>
              <a:buFont typeface="Wingdings" pitchFamily="2" charset="2"/>
              <a:buChar char="n"/>
              <a:defRPr sz="2000">
                <a:solidFill>
                  <a:schemeClr val="tx1"/>
                </a:solidFill>
                <a:latin typeface="+mn-lt"/>
              </a:defRPr>
            </a:lvl3pPr>
            <a:lvl4pPr marL="1600200" indent="-228600" algn="l" rtl="0" eaLnBrk="1" fontAlgn="base" hangingPunct="1">
              <a:spcBef>
                <a:spcPts val="800"/>
              </a:spcBef>
              <a:spcAft>
                <a:spcPct val="0"/>
              </a:spcAft>
              <a:buClr>
                <a:schemeClr val="accent2"/>
              </a:buClr>
              <a:buSzPct val="70000"/>
              <a:buFont typeface="Wingdings" pitchFamily="2" charset="2"/>
              <a:buChar char="¨"/>
              <a:defRPr sz="1800">
                <a:solidFill>
                  <a:schemeClr val="tx1"/>
                </a:solidFill>
                <a:latin typeface="+mn-lt"/>
              </a:defRPr>
            </a:lvl4pPr>
            <a:lvl5pPr marL="2057400" indent="-228600" algn="l" rtl="0" eaLnBrk="1" fontAlgn="base" hangingPunct="1">
              <a:spcBef>
                <a:spcPts val="800"/>
              </a:spcBef>
              <a:spcAft>
                <a:spcPct val="0"/>
              </a:spcAft>
              <a:buClr>
                <a:schemeClr val="bg2"/>
              </a:buClr>
              <a:buFont typeface="Wingdings" pitchFamily="2" charset="2"/>
              <a:buChar char="§"/>
              <a:defRPr sz="1800">
                <a:solidFill>
                  <a:schemeClr val="tx1"/>
                </a:solidFill>
                <a:latin typeface="+mn-lt"/>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9pPr>
          </a:lstStyle>
          <a:p>
            <a:pPr>
              <a:spcBef>
                <a:spcPts val="1500"/>
              </a:spcBef>
            </a:pPr>
            <a:r>
              <a:rPr lang="en-US" sz="2000" kern="0" dirty="0"/>
              <a:t>Glass transition temperature </a:t>
            </a:r>
            <a:r>
              <a:rPr lang="en-US" sz="2000" i="1" kern="0" dirty="0" err="1">
                <a:latin typeface="Times New Roman" panose="02020603050405020304" pitchFamily="18" charset="0"/>
                <a:cs typeface="Times New Roman" panose="02020603050405020304" pitchFamily="18" charset="0"/>
              </a:rPr>
              <a:t>T</a:t>
            </a:r>
            <a:r>
              <a:rPr lang="en-US" sz="2000" i="1" kern="0" baseline="-25000" dirty="0" err="1">
                <a:latin typeface="Times New Roman" panose="02020603050405020304" pitchFamily="18" charset="0"/>
                <a:cs typeface="Times New Roman" panose="02020603050405020304" pitchFamily="18" charset="0"/>
              </a:rPr>
              <a:t>g</a:t>
            </a:r>
            <a:endParaRPr lang="en-US" sz="2000" kern="0" dirty="0"/>
          </a:p>
          <a:p>
            <a:pPr>
              <a:spcBef>
                <a:spcPts val="1500"/>
              </a:spcBef>
            </a:pPr>
            <a:endParaRPr lang="en-US" sz="2000" kern="0" dirty="0"/>
          </a:p>
          <a:p>
            <a:pPr>
              <a:spcBef>
                <a:spcPts val="1500"/>
              </a:spcBef>
            </a:pPr>
            <a:r>
              <a:rPr lang="en-US" sz="2000" kern="0" dirty="0"/>
              <a:t>Fragility parameter</a:t>
            </a:r>
          </a:p>
        </p:txBody>
      </p:sp>
      <p:graphicFrame>
        <p:nvGraphicFramePr>
          <p:cNvPr id="9" name="Object 8"/>
          <p:cNvGraphicFramePr>
            <a:graphicFrameLocks noChangeAspect="1"/>
          </p:cNvGraphicFramePr>
          <p:nvPr>
            <p:extLst>
              <p:ext uri="{D42A27DB-BD31-4B8C-83A1-F6EECF244321}">
                <p14:modId xmlns:p14="http://schemas.microsoft.com/office/powerpoint/2010/main" val="4176731688"/>
              </p:ext>
            </p:extLst>
          </p:nvPr>
        </p:nvGraphicFramePr>
        <p:xfrm>
          <a:off x="5976552" y="2321010"/>
          <a:ext cx="1652588" cy="411163"/>
        </p:xfrm>
        <a:graphic>
          <a:graphicData uri="http://schemas.openxmlformats.org/presentationml/2006/ole">
            <mc:AlternateContent xmlns:mc="http://schemas.openxmlformats.org/markup-compatibility/2006">
              <mc:Choice xmlns:v="urn:schemas-microsoft-com:vml" Requires="v">
                <p:oleObj name="Equation" r:id="rId4" imgW="850680" imgH="228600" progId="Equation.DSMT4">
                  <p:embed/>
                </p:oleObj>
              </mc:Choice>
              <mc:Fallback>
                <p:oleObj name="Equation" r:id="rId4" imgW="850680" imgH="228600" progId="Equation.DSMT4">
                  <p:embed/>
                  <p:pic>
                    <p:nvPicPr>
                      <p:cNvPr id="9" name="Object 8"/>
                      <p:cNvPicPr>
                        <a:picLocks noChangeAspect="1" noChangeArrowheads="1"/>
                      </p:cNvPicPr>
                      <p:nvPr/>
                    </p:nvPicPr>
                    <p:blipFill>
                      <a:blip r:embed="rId5"/>
                      <a:srcRect/>
                      <a:stretch>
                        <a:fillRect/>
                      </a:stretch>
                    </p:blipFill>
                    <p:spPr bwMode="auto">
                      <a:xfrm>
                        <a:off x="5976552" y="2321010"/>
                        <a:ext cx="1652588" cy="4111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4007314080"/>
              </p:ext>
            </p:extLst>
          </p:nvPr>
        </p:nvGraphicFramePr>
        <p:xfrm>
          <a:off x="5976552" y="3277758"/>
          <a:ext cx="2120900" cy="1095375"/>
        </p:xfrm>
        <a:graphic>
          <a:graphicData uri="http://schemas.openxmlformats.org/presentationml/2006/ole">
            <mc:AlternateContent xmlns:mc="http://schemas.openxmlformats.org/markup-compatibility/2006">
              <mc:Choice xmlns:v="urn:schemas-microsoft-com:vml" Requires="v">
                <p:oleObj name="Equation" r:id="rId6" imgW="1091880" imgH="609480" progId="Equation.DSMT4">
                  <p:embed/>
                </p:oleObj>
              </mc:Choice>
              <mc:Fallback>
                <p:oleObj name="Equation" r:id="rId6" imgW="1091880" imgH="609480" progId="Equation.DSMT4">
                  <p:embed/>
                  <p:pic>
                    <p:nvPicPr>
                      <p:cNvPr id="10" name="Object 9"/>
                      <p:cNvPicPr>
                        <a:picLocks noChangeAspect="1" noChangeArrowheads="1"/>
                      </p:cNvPicPr>
                      <p:nvPr/>
                    </p:nvPicPr>
                    <p:blipFill>
                      <a:blip r:embed="rId7"/>
                      <a:srcRect/>
                      <a:stretch>
                        <a:fillRect/>
                      </a:stretch>
                    </p:blipFill>
                    <p:spPr bwMode="auto">
                      <a:xfrm>
                        <a:off x="5976552" y="3277758"/>
                        <a:ext cx="2120900" cy="1095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Rounded Rectangle 10"/>
          <p:cNvSpPr/>
          <p:nvPr/>
        </p:nvSpPr>
        <p:spPr bwMode="auto">
          <a:xfrm>
            <a:off x="5715000" y="4545473"/>
            <a:ext cx="2667000" cy="1219823"/>
          </a:xfrm>
          <a:prstGeom prst="roundRect">
            <a:avLst>
              <a:gd name="adj" fmla="val 12663"/>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182880" tIns="45720" rIns="182880" bIns="45720" numCol="1" rtlCol="0" anchor="ctr" anchorCtr="0" compatLnSpc="1">
            <a:prstTxWarp prst="textNoShape">
              <a:avLst/>
            </a:prstTxWarp>
          </a:bodyPr>
          <a:lstStyle/>
          <a:p>
            <a:pPr algn="ctr" eaLnBrk="0" fontAlgn="base" hangingPunct="0">
              <a:spcBef>
                <a:spcPts val="600"/>
              </a:spcBef>
              <a:spcAft>
                <a:spcPct val="0"/>
              </a:spcAft>
              <a:buClr>
                <a:srgbClr val="0000FF"/>
              </a:buClr>
            </a:pPr>
            <a:r>
              <a:rPr lang="en-US" dirty="0"/>
              <a:t>Fragility has nothing to do with mechanical properties of glass!</a:t>
            </a:r>
            <a:endParaRPr kumimoji="0" lang="en-US" sz="1800" b="0" i="0" u="none" strike="noStrike" cap="none" normalizeH="0" baseline="0" dirty="0">
              <a:ln>
                <a:noFill/>
              </a:ln>
              <a:solidFill>
                <a:schemeClr val="tx1"/>
              </a:solidFill>
              <a:effectLst/>
              <a:latin typeface="Arial" charset="0"/>
            </a:endParaRPr>
          </a:p>
        </p:txBody>
      </p:sp>
      <p:sp>
        <p:nvSpPr>
          <p:cNvPr id="3" name="Slide Number Placeholder 2"/>
          <p:cNvSpPr>
            <a:spLocks noGrp="1"/>
          </p:cNvSpPr>
          <p:nvPr>
            <p:ph type="sldNum" sz="quarter" idx="11"/>
          </p:nvPr>
        </p:nvSpPr>
        <p:spPr/>
        <p:txBody>
          <a:bodyPr/>
          <a:lstStyle/>
          <a:p>
            <a:fld id="{B6F15528-21DE-4FAA-801E-634DDDAF4B2B}" type="slidenum">
              <a:rPr lang="en-US" smtClean="0"/>
              <a:pPr/>
              <a:t>9</a:t>
            </a:fld>
            <a:endParaRPr lang="en-US"/>
          </a:p>
        </p:txBody>
      </p:sp>
    </p:spTree>
    <p:extLst>
      <p:ext uri="{BB962C8B-B14F-4D97-AF65-F5344CB8AC3E}">
        <p14:creationId xmlns:p14="http://schemas.microsoft.com/office/powerpoint/2010/main" val="759512075"/>
      </p:ext>
    </p:extLst>
  </p:cSld>
  <p:clrMapOvr>
    <a:masterClrMapping/>
  </p:clrMapOvr>
</p:sld>
</file>

<file path=ppt/theme/theme1.xml><?xml version="1.0" encoding="utf-8"?>
<a:theme xmlns:a="http://schemas.openxmlformats.org/drawingml/2006/main" name="Pixe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ix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Guided Wave Optics</Template>
  <TotalTime>24703</TotalTime>
  <Words>1542</Words>
  <Application>Microsoft Office PowerPoint</Application>
  <PresentationFormat>On-screen Show (4:3)</PresentationFormat>
  <Paragraphs>254</Paragraphs>
  <Slides>28</Slides>
  <Notes>16</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37" baseType="lpstr">
      <vt:lpstr>Arial</vt:lpstr>
      <vt:lpstr>Arial Black</vt:lpstr>
      <vt:lpstr>Calibri</vt:lpstr>
      <vt:lpstr>Symbol</vt:lpstr>
      <vt:lpstr>Times New Roman</vt:lpstr>
      <vt:lpstr>verdana</vt:lpstr>
      <vt:lpstr>Wingdings</vt:lpstr>
      <vt:lpstr>Pixel</vt:lpstr>
      <vt:lpstr>Equation</vt:lpstr>
      <vt:lpstr>MIT 3.071 Amorphous Materials  5: Viscosity of Glass</vt:lpstr>
      <vt:lpstr>After-class reading list</vt:lpstr>
      <vt:lpstr>The pitch drop experiment</vt:lpstr>
      <vt:lpstr>Is glass a solid or a viscous liquid?</vt:lpstr>
      <vt:lpstr>Is glass a solid or a viscous liquid?</vt:lpstr>
      <vt:lpstr>Microscopic origin of elasticity and viscosity</vt:lpstr>
      <vt:lpstr>Temperature dependence of elasticity</vt:lpstr>
      <vt:lpstr>Temperature dependence of viscosity</vt:lpstr>
      <vt:lpstr>The Angell plot and fragility</vt:lpstr>
      <vt:lpstr>Strong vs. fragile glass forming liquids</vt:lpstr>
      <vt:lpstr>The MYEGA equation of viscosity</vt:lpstr>
      <vt:lpstr>PowerPoint Presentation</vt:lpstr>
      <vt:lpstr>Viscosity reference points</vt:lpstr>
      <vt:lpstr>Temperature-dependent viscosity of polymers</vt:lpstr>
      <vt:lpstr>Composition dependence of viscosity</vt:lpstr>
      <vt:lpstr>Mixed alkali effect (MAE)</vt:lpstr>
      <vt:lpstr>The thermometer effect</vt:lpstr>
      <vt:lpstr>Non-Newtonian behavior</vt:lpstr>
      <vt:lpstr>Non-Newtonian behavior</vt:lpstr>
      <vt:lpstr>Non-Newtonian behavior</vt:lpstr>
      <vt:lpstr>Non-Newtonian behavior</vt:lpstr>
      <vt:lpstr>Non-Newtonian behavior of soda-lime glass</vt:lpstr>
      <vt:lpstr>Non-Newtonian behavior of Felis catus</vt:lpstr>
      <vt:lpstr>Viscosity measurement: viscometry</vt:lpstr>
      <vt:lpstr>Precision viscometry based on optical interferometry</vt:lpstr>
      <vt:lpstr>Is glass a solid or a viscous liquid?</vt:lpstr>
      <vt:lpstr>Summary</vt:lpstr>
      <vt:lpstr>Summary (cont’d)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MSEG 803 Equilibria in Material Systems</dc:title>
  <dc:creator>hjj</dc:creator>
  <cp:lastModifiedBy>JJ HU</cp:lastModifiedBy>
  <cp:revision>3101</cp:revision>
  <dcterms:created xsi:type="dcterms:W3CDTF">2006-08-16T00:00:00Z</dcterms:created>
  <dcterms:modified xsi:type="dcterms:W3CDTF">2024-02-09T20:10:36Z</dcterms:modified>
</cp:coreProperties>
</file>