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57" r:id="rId3"/>
    <p:sldId id="258" r:id="rId4"/>
    <p:sldId id="265" r:id="rId5"/>
    <p:sldId id="259" r:id="rId6"/>
    <p:sldId id="260" r:id="rId7"/>
    <p:sldId id="261" r:id="rId8"/>
    <p:sldId id="262" r:id="rId9"/>
    <p:sldId id="266" r:id="rId10"/>
    <p:sldId id="263" r:id="rId11"/>
    <p:sldId id="270" r:id="rId12"/>
    <p:sldId id="269" r:id="rId13"/>
    <p:sldId id="275" r:id="rId14"/>
    <p:sldId id="282" r:id="rId15"/>
    <p:sldId id="272" r:id="rId16"/>
    <p:sldId id="267" r:id="rId17"/>
    <p:sldId id="284" r:id="rId18"/>
    <p:sldId id="271" r:id="rId19"/>
    <p:sldId id="281" r:id="rId20"/>
    <p:sldId id="280" r:id="rId21"/>
    <p:sldId id="285" r:id="rId22"/>
    <p:sldId id="268" r:id="rId23"/>
    <p:sldId id="286" r:id="rId24"/>
    <p:sldId id="264" r:id="rId25"/>
    <p:sldId id="276" r:id="rId26"/>
    <p:sldId id="278" r:id="rId27"/>
    <p:sldId id="277" r:id="rId28"/>
    <p:sldId id="273" r:id="rId29"/>
    <p:sldId id="274" r:id="rId30"/>
    <p:sldId id="27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AF88"/>
    <a:srgbClr val="339933"/>
    <a:srgbClr val="B9FFAF"/>
    <a:srgbClr val="006600"/>
    <a:srgbClr val="0000FF"/>
    <a:srgbClr val="00CC00"/>
    <a:srgbClr val="89CC40"/>
    <a:srgbClr val="D1E1FF"/>
    <a:srgbClr val="ABC7FF"/>
    <a:srgbClr val="8FB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83" autoAdjust="0"/>
    <p:restoredTop sz="93515" autoAdjust="0"/>
  </p:normalViewPr>
  <p:slideViewPr>
    <p:cSldViewPr>
      <p:cViewPr varScale="1">
        <p:scale>
          <a:sx n="123" d="100"/>
          <a:sy n="123" d="100"/>
        </p:scale>
        <p:origin x="1855" y="79"/>
      </p:cViewPr>
      <p:guideLst>
        <p:guide orient="horz" pos="2160"/>
        <p:guide pos="2880"/>
      </p:guideLst>
    </p:cSldViewPr>
  </p:slideViewPr>
  <p:outlineViewPr>
    <p:cViewPr>
      <p:scale>
        <a:sx n="33" d="100"/>
        <a:sy n="33" d="100"/>
      </p:scale>
      <p:origin x="0" y="-292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J HU" userId="f9cbafaa3520ff22" providerId="LiveId" clId="{E2E22E5C-841F-4826-9170-0AE4229643A0}"/>
    <pc:docChg chg="undo redo custSel addSld modSld">
      <pc:chgData name="JJ HU" userId="f9cbafaa3520ff22" providerId="LiveId" clId="{E2E22E5C-841F-4826-9170-0AE4229643A0}" dt="2025-03-13T21:28:24.947" v="222" actId="1036"/>
      <pc:docMkLst>
        <pc:docMk/>
      </pc:docMkLst>
      <pc:sldChg chg="delSp mod delAnim">
        <pc:chgData name="JJ HU" userId="f9cbafaa3520ff22" providerId="LiveId" clId="{E2E22E5C-841F-4826-9170-0AE4229643A0}" dt="2025-03-10T00:21:50.514" v="201" actId="478"/>
        <pc:sldMkLst>
          <pc:docMk/>
          <pc:sldMk cId="2348861521" sldId="264"/>
        </pc:sldMkLst>
        <pc:picChg chg="del">
          <ac:chgData name="JJ HU" userId="f9cbafaa3520ff22" providerId="LiveId" clId="{E2E22E5C-841F-4826-9170-0AE4229643A0}" dt="2025-03-10T00:21:50.514" v="201" actId="478"/>
          <ac:picMkLst>
            <pc:docMk/>
            <pc:sldMk cId="2348861521" sldId="264"/>
            <ac:picMk id="10" creationId="{00000000-0000-0000-0000-000000000000}"/>
          </ac:picMkLst>
        </pc:picChg>
      </pc:sldChg>
      <pc:sldChg chg="addSp modSp mod">
        <pc:chgData name="JJ HU" userId="f9cbafaa3520ff22" providerId="LiveId" clId="{E2E22E5C-841F-4826-9170-0AE4229643A0}" dt="2025-03-10T00:05:32.327" v="199" actId="1038"/>
        <pc:sldMkLst>
          <pc:docMk/>
          <pc:sldMk cId="4078062057" sldId="268"/>
        </pc:sldMkLst>
        <pc:spChg chg="add mod">
          <ac:chgData name="JJ HU" userId="f9cbafaa3520ff22" providerId="LiveId" clId="{E2E22E5C-841F-4826-9170-0AE4229643A0}" dt="2025-03-10T00:05:32.327" v="199" actId="1038"/>
          <ac:spMkLst>
            <pc:docMk/>
            <pc:sldMk cId="4078062057" sldId="268"/>
            <ac:spMk id="11" creationId="{E38A2622-9393-4934-8492-4BAE4EFEC572}"/>
          </ac:spMkLst>
        </pc:spChg>
        <pc:grpChg chg="mod">
          <ac:chgData name="JJ HU" userId="f9cbafaa3520ff22" providerId="LiveId" clId="{E2E22E5C-841F-4826-9170-0AE4229643A0}" dt="2025-03-10T00:05:28.184" v="195" actId="1076"/>
          <ac:grpSpMkLst>
            <pc:docMk/>
            <pc:sldMk cId="4078062057" sldId="268"/>
            <ac:grpSpMk id="10" creationId="{BE446086-EFF8-441E-83EA-8375F43494FC}"/>
          </ac:grpSpMkLst>
        </pc:grpChg>
      </pc:sldChg>
      <pc:sldChg chg="addSp delSp mod">
        <pc:chgData name="JJ HU" userId="f9cbafaa3520ff22" providerId="LiveId" clId="{E2E22E5C-841F-4826-9170-0AE4229643A0}" dt="2025-03-09T23:23:57.520" v="5" actId="478"/>
        <pc:sldMkLst>
          <pc:docMk/>
          <pc:sldMk cId="2282658667" sldId="271"/>
        </pc:sldMkLst>
        <pc:picChg chg="add del">
          <ac:chgData name="JJ HU" userId="f9cbafaa3520ff22" providerId="LiveId" clId="{E2E22E5C-841F-4826-9170-0AE4229643A0}" dt="2025-03-09T23:23:57.520" v="5" actId="478"/>
          <ac:picMkLst>
            <pc:docMk/>
            <pc:sldMk cId="2282658667" sldId="271"/>
            <ac:picMk id="8" creationId="{00000000-0000-0000-0000-000000000000}"/>
          </ac:picMkLst>
        </pc:picChg>
        <pc:picChg chg="add del">
          <ac:chgData name="JJ HU" userId="f9cbafaa3520ff22" providerId="LiveId" clId="{E2E22E5C-841F-4826-9170-0AE4229643A0}" dt="2025-03-09T23:23:44.985" v="2"/>
          <ac:picMkLst>
            <pc:docMk/>
            <pc:sldMk cId="2282658667" sldId="271"/>
            <ac:picMk id="11266" creationId="{4BDD409F-1ED1-48A7-834D-5D905D7EEBA9}"/>
          </ac:picMkLst>
        </pc:picChg>
        <pc:picChg chg="add del">
          <ac:chgData name="JJ HU" userId="f9cbafaa3520ff22" providerId="LiveId" clId="{E2E22E5C-841F-4826-9170-0AE4229643A0}" dt="2025-03-09T23:23:47.058" v="4"/>
          <ac:picMkLst>
            <pc:docMk/>
            <pc:sldMk cId="2282658667" sldId="271"/>
            <ac:picMk id="11268" creationId="{A072D17F-F0E6-4194-B19F-5312D1C0F480}"/>
          </ac:picMkLst>
        </pc:picChg>
      </pc:sldChg>
      <pc:sldChg chg="addSp delSp modSp mod">
        <pc:chgData name="JJ HU" userId="f9cbafaa3520ff22" providerId="LiveId" clId="{E2E22E5C-841F-4826-9170-0AE4229643A0}" dt="2025-03-13T21:28:24.947" v="222" actId="1036"/>
        <pc:sldMkLst>
          <pc:docMk/>
          <pc:sldMk cId="158860608" sldId="280"/>
        </pc:sldMkLst>
        <pc:spChg chg="mod">
          <ac:chgData name="JJ HU" userId="f9cbafaa3520ff22" providerId="LiveId" clId="{E2E22E5C-841F-4826-9170-0AE4229643A0}" dt="2025-03-13T21:28:24.947" v="222" actId="1036"/>
          <ac:spMkLst>
            <pc:docMk/>
            <pc:sldMk cId="158860608" sldId="280"/>
            <ac:spMk id="17" creationId="{5DDBF2F2-A659-49A8-BD80-18B48965DCD1}"/>
          </ac:spMkLst>
        </pc:spChg>
        <pc:picChg chg="del">
          <ac:chgData name="JJ HU" userId="f9cbafaa3520ff22" providerId="LiveId" clId="{E2E22E5C-841F-4826-9170-0AE4229643A0}" dt="2025-03-13T21:27:47.063" v="208" actId="478"/>
          <ac:picMkLst>
            <pc:docMk/>
            <pc:sldMk cId="158860608" sldId="280"/>
            <ac:picMk id="11" creationId="{08E4E8B3-F2DC-4371-9F51-6D85FABEE252}"/>
          </ac:picMkLst>
        </pc:picChg>
        <pc:picChg chg="add mod">
          <ac:chgData name="JJ HU" userId="f9cbafaa3520ff22" providerId="LiveId" clId="{E2E22E5C-841F-4826-9170-0AE4229643A0}" dt="2025-03-13T21:28:19.905" v="217" actId="14100"/>
          <ac:picMkLst>
            <pc:docMk/>
            <pc:sldMk cId="158860608" sldId="280"/>
            <ac:picMk id="12" creationId="{CB5CAB70-1853-45B8-84B9-A30CD13C81D2}"/>
          </ac:picMkLst>
        </pc:picChg>
        <pc:picChg chg="add mod">
          <ac:chgData name="JJ HU" userId="f9cbafaa3520ff22" providerId="LiveId" clId="{E2E22E5C-841F-4826-9170-0AE4229643A0}" dt="2025-03-13T21:28:15.590" v="215" actId="1076"/>
          <ac:picMkLst>
            <pc:docMk/>
            <pc:sldMk cId="158860608" sldId="280"/>
            <ac:picMk id="13" creationId="{06D4A161-71DE-4077-B36A-BB54BF8C5189}"/>
          </ac:picMkLst>
        </pc:picChg>
        <pc:picChg chg="del">
          <ac:chgData name="JJ HU" userId="f9cbafaa3520ff22" providerId="LiveId" clId="{E2E22E5C-841F-4826-9170-0AE4229643A0}" dt="2025-03-13T21:27:47.063" v="208" actId="478"/>
          <ac:picMkLst>
            <pc:docMk/>
            <pc:sldMk cId="158860608" sldId="280"/>
            <ac:picMk id="14" creationId="{919F456E-A059-45DD-B4F7-49A0918BF3BB}"/>
          </ac:picMkLst>
        </pc:picChg>
      </pc:sldChg>
      <pc:sldChg chg="addSp delSp modSp mod modNotesTx">
        <pc:chgData name="JJ HU" userId="f9cbafaa3520ff22" providerId="LiveId" clId="{E2E22E5C-841F-4826-9170-0AE4229643A0}" dt="2025-03-09T23:50:36.543" v="180" actId="6549"/>
        <pc:sldMkLst>
          <pc:docMk/>
          <pc:sldMk cId="1389364075" sldId="281"/>
        </pc:sldMkLst>
        <pc:spChg chg="add mod">
          <ac:chgData name="JJ HU" userId="f9cbafaa3520ff22" providerId="LiveId" clId="{E2E22E5C-841F-4826-9170-0AE4229643A0}" dt="2025-03-09T23:26:04.101" v="32" actId="20577"/>
          <ac:spMkLst>
            <pc:docMk/>
            <pc:sldMk cId="1389364075" sldId="281"/>
            <ac:spMk id="8" creationId="{948E27B9-1072-4E9E-A287-F4DAF06C8313}"/>
          </ac:spMkLst>
        </pc:spChg>
        <pc:spChg chg="add del mod">
          <ac:chgData name="JJ HU" userId="f9cbafaa3520ff22" providerId="LiveId" clId="{E2E22E5C-841F-4826-9170-0AE4229643A0}" dt="2025-03-09T23:25:52.635" v="26" actId="478"/>
          <ac:spMkLst>
            <pc:docMk/>
            <pc:sldMk cId="1389364075" sldId="281"/>
            <ac:spMk id="22" creationId="{00000000-0000-0000-0000-000000000000}"/>
          </ac:spMkLst>
        </pc:spChg>
        <pc:picChg chg="mod">
          <ac:chgData name="JJ HU" userId="f9cbafaa3520ff22" providerId="LiveId" clId="{E2E22E5C-841F-4826-9170-0AE4229643A0}" dt="2025-03-09T23:26:27.003" v="36" actId="1036"/>
          <ac:picMkLst>
            <pc:docMk/>
            <pc:sldMk cId="1389364075" sldId="281"/>
            <ac:picMk id="5" creationId="{BEB4C0E0-2E57-414A-A666-F7ABE7D57CFD}"/>
          </ac:picMkLst>
        </pc:picChg>
        <pc:picChg chg="del">
          <ac:chgData name="JJ HU" userId="f9cbafaa3520ff22" providerId="LiveId" clId="{E2E22E5C-841F-4826-9170-0AE4229643A0}" dt="2025-03-09T23:24:19.291" v="9" actId="478"/>
          <ac:picMkLst>
            <pc:docMk/>
            <pc:sldMk cId="1389364075" sldId="281"/>
            <ac:picMk id="7" creationId="{2F84CD40-64B0-41C7-B2B5-67B82F130051}"/>
          </ac:picMkLst>
        </pc:picChg>
        <pc:picChg chg="add mod">
          <ac:chgData name="JJ HU" userId="f9cbafaa3520ff22" providerId="LiveId" clId="{E2E22E5C-841F-4826-9170-0AE4229643A0}" dt="2025-03-09T23:26:38.755" v="38" actId="732"/>
          <ac:picMkLst>
            <pc:docMk/>
            <pc:sldMk cId="1389364075" sldId="281"/>
            <ac:picMk id="12290" creationId="{4451B8E0-D387-4F7C-AEA5-616697D90AAB}"/>
          </ac:picMkLst>
        </pc:picChg>
      </pc:sldChg>
      <pc:sldChg chg="addSp delSp modSp add mod modNotesTx">
        <pc:chgData name="JJ HU" userId="f9cbafaa3520ff22" providerId="LiveId" clId="{E2E22E5C-841F-4826-9170-0AE4229643A0}" dt="2025-03-09T23:43:23.797" v="125" actId="6549"/>
        <pc:sldMkLst>
          <pc:docMk/>
          <pc:sldMk cId="2566514635" sldId="285"/>
        </pc:sldMkLst>
        <pc:spChg chg="mod">
          <ac:chgData name="JJ HU" userId="f9cbafaa3520ff22" providerId="LiveId" clId="{E2E22E5C-841F-4826-9170-0AE4229643A0}" dt="2025-03-09T23:39:00.954" v="70" actId="20577"/>
          <ac:spMkLst>
            <pc:docMk/>
            <pc:sldMk cId="2566514635" sldId="285"/>
            <ac:spMk id="2" creationId="{00000000-0000-0000-0000-000000000000}"/>
          </ac:spMkLst>
        </pc:spChg>
        <pc:spChg chg="add del">
          <ac:chgData name="JJ HU" userId="f9cbafaa3520ff22" providerId="LiveId" clId="{E2E22E5C-841F-4826-9170-0AE4229643A0}" dt="2025-03-09T23:38:26.108" v="43"/>
          <ac:spMkLst>
            <pc:docMk/>
            <pc:sldMk cId="2566514635" sldId="285"/>
            <ac:spMk id="4" creationId="{7099F806-5172-410D-B013-9C7363F03B85}"/>
          </ac:spMkLst>
        </pc:spChg>
        <pc:spChg chg="del">
          <ac:chgData name="JJ HU" userId="f9cbafaa3520ff22" providerId="LiveId" clId="{E2E22E5C-841F-4826-9170-0AE4229643A0}" dt="2025-03-09T23:38:18.463" v="41" actId="478"/>
          <ac:spMkLst>
            <pc:docMk/>
            <pc:sldMk cId="2566514635" sldId="285"/>
            <ac:spMk id="8" creationId="{948E27B9-1072-4E9E-A287-F4DAF06C8313}"/>
          </ac:spMkLst>
        </pc:spChg>
        <pc:spChg chg="add mod">
          <ac:chgData name="JJ HU" userId="f9cbafaa3520ff22" providerId="LiveId" clId="{E2E22E5C-841F-4826-9170-0AE4229643A0}" dt="2025-03-09T23:40:21.509" v="107" actId="1076"/>
          <ac:spMkLst>
            <pc:docMk/>
            <pc:sldMk cId="2566514635" sldId="285"/>
            <ac:spMk id="10" creationId="{776E002C-00C3-4DE2-A4A9-9F8D2BEF7238}"/>
          </ac:spMkLst>
        </pc:spChg>
        <pc:picChg chg="del">
          <ac:chgData name="JJ HU" userId="f9cbafaa3520ff22" providerId="LiveId" clId="{E2E22E5C-841F-4826-9170-0AE4229643A0}" dt="2025-03-09T23:38:18.463" v="41" actId="478"/>
          <ac:picMkLst>
            <pc:docMk/>
            <pc:sldMk cId="2566514635" sldId="285"/>
            <ac:picMk id="5" creationId="{BEB4C0E0-2E57-414A-A666-F7ABE7D57CFD}"/>
          </ac:picMkLst>
        </pc:picChg>
        <pc:picChg chg="add mod">
          <ac:chgData name="JJ HU" userId="f9cbafaa3520ff22" providerId="LiveId" clId="{E2E22E5C-841F-4826-9170-0AE4229643A0}" dt="2025-03-09T23:40:33.513" v="113" actId="1037"/>
          <ac:picMkLst>
            <pc:docMk/>
            <pc:sldMk cId="2566514635" sldId="285"/>
            <ac:picMk id="6" creationId="{AB1681E7-90C7-4FEA-B4C0-063795240903}"/>
          </ac:picMkLst>
        </pc:picChg>
        <pc:picChg chg="del">
          <ac:chgData name="JJ HU" userId="f9cbafaa3520ff22" providerId="LiveId" clId="{E2E22E5C-841F-4826-9170-0AE4229643A0}" dt="2025-03-09T23:38:18.463" v="41" actId="478"/>
          <ac:picMkLst>
            <pc:docMk/>
            <pc:sldMk cId="2566514635" sldId="285"/>
            <ac:picMk id="12290" creationId="{4451B8E0-D387-4F7C-AEA5-616697D90AAB}"/>
          </ac:picMkLst>
        </pc:picChg>
      </pc:sldChg>
      <pc:sldChg chg="addSp delSp modSp add mod delAnim modAnim">
        <pc:chgData name="JJ HU" userId="f9cbafaa3520ff22" providerId="LiveId" clId="{E2E22E5C-841F-4826-9170-0AE4229643A0}" dt="2025-03-10T00:21:58.614" v="207"/>
        <pc:sldMkLst>
          <pc:docMk/>
          <pc:sldMk cId="2618087071" sldId="286"/>
        </pc:sldMkLst>
        <pc:picChg chg="del">
          <ac:chgData name="JJ HU" userId="f9cbafaa3520ff22" providerId="LiveId" clId="{E2E22E5C-841F-4826-9170-0AE4229643A0}" dt="2025-03-10T00:21:54.461" v="205" actId="478"/>
          <ac:picMkLst>
            <pc:docMk/>
            <pc:sldMk cId="2618087071" sldId="286"/>
            <ac:picMk id="4" creationId="{00000000-0000-0000-0000-000000000000}"/>
          </ac:picMkLst>
        </pc:picChg>
        <pc:picChg chg="del mod">
          <ac:chgData name="JJ HU" userId="f9cbafaa3520ff22" providerId="LiveId" clId="{E2E22E5C-841F-4826-9170-0AE4229643A0}" dt="2025-03-10T00:21:53.217" v="204" actId="21"/>
          <ac:picMkLst>
            <pc:docMk/>
            <pc:sldMk cId="2618087071" sldId="286"/>
            <ac:picMk id="10" creationId="{00000000-0000-0000-0000-000000000000}"/>
          </ac:picMkLst>
        </pc:picChg>
        <pc:picChg chg="add mod">
          <ac:chgData name="JJ HU" userId="f9cbafaa3520ff22" providerId="LiveId" clId="{E2E22E5C-841F-4826-9170-0AE4229643A0}" dt="2025-03-10T00:21:54.701" v="206"/>
          <ac:picMkLst>
            <pc:docMk/>
            <pc:sldMk cId="2618087071" sldId="286"/>
            <ac:picMk id="11" creationId="{DF066ACC-B729-42B7-B1C1-53261BC993E0}"/>
          </ac:picMkLst>
        </pc:picChg>
      </pc:sldChg>
    </pc:docChg>
  </pc:docChgLst>
  <pc:docChgLst>
    <pc:chgData userId="f9cbafaa3520ff22" providerId="LiveId" clId="{82F83FE3-9CFF-43AE-96BE-336148D4AE81}"/>
    <pc:docChg chg="undo modSld">
      <pc:chgData name="" userId="f9cbafaa3520ff22" providerId="LiveId" clId="{82F83FE3-9CFF-43AE-96BE-336148D4AE81}" dt="2021-03-23T22:09:36.446" v="17"/>
      <pc:docMkLst>
        <pc:docMk/>
      </pc:docMkLst>
      <pc:sldChg chg="addSp modSp modAnim">
        <pc:chgData name="" userId="f9cbafaa3520ff22" providerId="LiveId" clId="{82F83FE3-9CFF-43AE-96BE-336148D4AE81}" dt="2021-03-23T22:09:36.446" v="17"/>
        <pc:sldMkLst>
          <pc:docMk/>
          <pc:sldMk cId="4078062057" sldId="268"/>
        </pc:sldMkLst>
        <pc:spChg chg="mod">
          <ac:chgData name="" userId="f9cbafaa3520ff22" providerId="LiveId" clId="{82F83FE3-9CFF-43AE-96BE-336148D4AE81}" dt="2021-03-23T22:07:55.831" v="9" actId="1076"/>
          <ac:spMkLst>
            <pc:docMk/>
            <pc:sldMk cId="4078062057" sldId="268"/>
            <ac:spMk id="3" creationId="{00000000-0000-0000-0000-000000000000}"/>
          </ac:spMkLst>
        </pc:spChg>
        <pc:spChg chg="add mod">
          <ac:chgData name="" userId="f9cbafaa3520ff22" providerId="LiveId" clId="{82F83FE3-9CFF-43AE-96BE-336148D4AE81}" dt="2021-03-23T22:08:40.486" v="16" actId="164"/>
          <ac:spMkLst>
            <pc:docMk/>
            <pc:sldMk cId="4078062057" sldId="268"/>
            <ac:spMk id="9" creationId="{60821ACF-7493-4EE7-B917-CAFA55259EE7}"/>
          </ac:spMkLst>
        </pc:spChg>
        <pc:grpChg chg="add mod">
          <ac:chgData name="" userId="f9cbafaa3520ff22" providerId="LiveId" clId="{82F83FE3-9CFF-43AE-96BE-336148D4AE81}" dt="2021-03-23T22:08:40.486" v="16" actId="164"/>
          <ac:grpSpMkLst>
            <pc:docMk/>
            <pc:sldMk cId="4078062057" sldId="268"/>
            <ac:grpSpMk id="10" creationId="{BE446086-EFF8-441E-83EA-8375F43494FC}"/>
          </ac:grpSpMkLst>
        </pc:grpChg>
        <pc:picChg chg="add mod">
          <ac:chgData name="" userId="f9cbafaa3520ff22" providerId="LiveId" clId="{82F83FE3-9CFF-43AE-96BE-336148D4AE81}" dt="2021-03-23T22:08:40.486" v="16" actId="164"/>
          <ac:picMkLst>
            <pc:docMk/>
            <pc:sldMk cId="4078062057" sldId="268"/>
            <ac:picMk id="8" creationId="{26017ECB-485A-47E9-87EC-DC9BF1F0CF1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4FE0D9-2BC5-420E-AE18-5CCDBA16B200}" type="datetimeFigureOut">
              <a:rPr lang="en-US" smtClean="0"/>
              <a:pPr/>
              <a:t>3/13/2025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7C7721-B3EF-4204-A06C-703815509580}" type="slidenum">
              <a:rPr lang="en-US" smtClean="0"/>
              <a:pPr/>
              <a:t>‹#›</a:t>
            </a:fld>
            <a:endParaRPr lang="en-US"/>
          </a:p>
        </p:txBody>
      </p:sp>
    </p:spTree>
    <p:extLst>
      <p:ext uri="{BB962C8B-B14F-4D97-AF65-F5344CB8AC3E}">
        <p14:creationId xmlns:p14="http://schemas.microsoft.com/office/powerpoint/2010/main" val="1444566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ciencedirect.com/science/article/pii/S1359645414005424"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7C7721-B3EF-4204-A06C-703815509580}" type="slidenum">
              <a:rPr lang="en-US" smtClean="0"/>
              <a:pPr/>
              <a:t>1</a:t>
            </a:fld>
            <a:endParaRPr lang="en-US"/>
          </a:p>
        </p:txBody>
      </p:sp>
    </p:spTree>
    <p:extLst>
      <p:ext uri="{BB962C8B-B14F-4D97-AF65-F5344CB8AC3E}">
        <p14:creationId xmlns:p14="http://schemas.microsoft.com/office/powerpoint/2010/main" val="748813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https://books.google.com/books?id=fzO2yCNxLioC&amp;lpg=PP1&amp;pg=PA103</a:t>
            </a:r>
          </a:p>
          <a:p>
            <a:r>
              <a:rPr lang="en-US" dirty="0"/>
              <a:t>The ratio of the fracture mirror radius to the critical flaw size has been found to be constant within a material. The ratio reported is 12.5 for fused silica and 10.0 for borosilicate glass.</a:t>
            </a:r>
          </a:p>
        </p:txBody>
      </p:sp>
      <p:sp>
        <p:nvSpPr>
          <p:cNvPr id="4" name="Slide Number Placeholder 3"/>
          <p:cNvSpPr>
            <a:spLocks noGrp="1"/>
          </p:cNvSpPr>
          <p:nvPr>
            <p:ph type="sldNum" sz="quarter" idx="10"/>
          </p:nvPr>
        </p:nvSpPr>
        <p:spPr/>
        <p:txBody>
          <a:bodyPr/>
          <a:lstStyle/>
          <a:p>
            <a:fld id="{817C7721-B3EF-4204-A06C-703815509580}" type="slidenum">
              <a:rPr lang="en-US" smtClean="0"/>
              <a:pPr/>
              <a:t>18</a:t>
            </a:fld>
            <a:endParaRPr lang="en-US"/>
          </a:p>
        </p:txBody>
      </p:sp>
    </p:spTree>
    <p:extLst>
      <p:ext uri="{BB962C8B-B14F-4D97-AF65-F5344CB8AC3E}">
        <p14:creationId xmlns:p14="http://schemas.microsoft.com/office/powerpoint/2010/main" val="3263900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Wallner</a:t>
            </a:r>
            <a:r>
              <a:rPr lang="en-US" dirty="0"/>
              <a:t> lines, which result from the interaction between the propagating crack front and shear waves emanating from a secondary source, can be used to determine the crack speed, see for example: </a:t>
            </a:r>
            <a:r>
              <a:rPr lang="en-US" dirty="0">
                <a:hlinkClick r:id="rId3"/>
              </a:rPr>
              <a:t>https://www.sciencedirect.com/science/article/pii/S1359645414005424</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19</a:t>
            </a:fld>
            <a:endParaRPr lang="en-US"/>
          </a:p>
        </p:txBody>
      </p:sp>
    </p:spTree>
    <p:extLst>
      <p:ext uri="{BB962C8B-B14F-4D97-AF65-F5344CB8AC3E}">
        <p14:creationId xmlns:p14="http://schemas.microsoft.com/office/powerpoint/2010/main" val="2339387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Wallner</a:t>
            </a:r>
            <a:r>
              <a:rPr lang="en-US" sz="1200" b="0" i="0" kern="1200" dirty="0">
                <a:solidFill>
                  <a:schemeClr val="tx1"/>
                </a:solidFill>
                <a:effectLst/>
                <a:latin typeface="+mn-lt"/>
                <a:ea typeface="+mn-ea"/>
                <a:cs typeface="+mn-cs"/>
              </a:rPr>
              <a:t> lines are formed through an interaction of the crack front with stress waves and are perpendicular to crack propagation directions</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20</a:t>
            </a:fld>
            <a:endParaRPr lang="en-US"/>
          </a:p>
        </p:txBody>
      </p:sp>
    </p:spTree>
    <p:extLst>
      <p:ext uri="{BB962C8B-B14F-4D97-AF65-F5344CB8AC3E}">
        <p14:creationId xmlns:p14="http://schemas.microsoft.com/office/powerpoint/2010/main" val="3587297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Lato" panose="020F0502020204030203" pitchFamily="34" charset="0"/>
              </a:rPr>
              <a:t>The fracture surface of thermally tempered glass has distinct characteristics. There are two sets of </a:t>
            </a:r>
            <a:r>
              <a:rPr lang="en-US" b="0" i="0" dirty="0" err="1">
                <a:solidFill>
                  <a:srgbClr val="222222"/>
                </a:solidFill>
                <a:effectLst/>
                <a:latin typeface="Lato" panose="020F0502020204030203" pitchFamily="34" charset="0"/>
              </a:rPr>
              <a:t>Wallner</a:t>
            </a:r>
            <a:r>
              <a:rPr lang="en-US" b="0" i="0" dirty="0">
                <a:solidFill>
                  <a:srgbClr val="222222"/>
                </a:solidFill>
                <a:effectLst/>
                <a:latin typeface="Lato" panose="020F0502020204030203" pitchFamily="34" charset="0"/>
              </a:rPr>
              <a:t> lines (which indicate the crack travel direction) separated by a band of mist hackle. In addition, near the surfaces there are parallel markings indicating the surface compressive stresses.</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21</a:t>
            </a:fld>
            <a:endParaRPr lang="en-US"/>
          </a:p>
        </p:txBody>
      </p:sp>
    </p:spTree>
    <p:extLst>
      <p:ext uri="{BB962C8B-B14F-4D97-AF65-F5344CB8AC3E}">
        <p14:creationId xmlns:p14="http://schemas.microsoft.com/office/powerpoint/2010/main" val="2974831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Region I: thermally activated stress corrosion; Region II: kinetics limited by water transport to crack tip</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23</a:t>
            </a:fld>
            <a:endParaRPr lang="en-US"/>
          </a:p>
        </p:txBody>
      </p:sp>
    </p:spTree>
    <p:extLst>
      <p:ext uri="{BB962C8B-B14F-4D97-AF65-F5344CB8AC3E}">
        <p14:creationId xmlns:p14="http://schemas.microsoft.com/office/powerpoint/2010/main" val="1123398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Region I: thermally activated stress corrosion; Region II: kinetics limited by water transport to crack tip</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24</a:t>
            </a:fld>
            <a:endParaRPr lang="en-US"/>
          </a:p>
        </p:txBody>
      </p:sp>
    </p:spTree>
    <p:extLst>
      <p:ext uri="{BB962C8B-B14F-4D97-AF65-F5344CB8AC3E}">
        <p14:creationId xmlns:p14="http://schemas.microsoft.com/office/powerpoint/2010/main" val="3887111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specimens shall be </a:t>
            </a:r>
            <a:r>
              <a:rPr lang="en-US" dirty="0" err="1"/>
              <a:t>precracked</a:t>
            </a:r>
            <a:r>
              <a:rPr lang="en-US"/>
              <a:t> by </a:t>
            </a:r>
            <a:r>
              <a:rPr lang="en-US" dirty="0"/>
              <a:t>fatigue. Optical crack measurements are utilized to obtain both the initial and final physical crack sizes.</a:t>
            </a:r>
          </a:p>
        </p:txBody>
      </p:sp>
      <p:sp>
        <p:nvSpPr>
          <p:cNvPr id="4" name="Slide Number Placeholder 3"/>
          <p:cNvSpPr>
            <a:spLocks noGrp="1"/>
          </p:cNvSpPr>
          <p:nvPr>
            <p:ph type="sldNum" sz="quarter" idx="10"/>
          </p:nvPr>
        </p:nvSpPr>
        <p:spPr/>
        <p:txBody>
          <a:bodyPr/>
          <a:lstStyle/>
          <a:p>
            <a:fld id="{817C7721-B3EF-4204-A06C-703815509580}" type="slidenum">
              <a:rPr lang="en-US" smtClean="0"/>
              <a:pPr/>
              <a:t>25</a:t>
            </a:fld>
            <a:endParaRPr lang="en-US"/>
          </a:p>
        </p:txBody>
      </p:sp>
    </p:spTree>
    <p:extLst>
      <p:ext uri="{BB962C8B-B14F-4D97-AF65-F5344CB8AC3E}">
        <p14:creationId xmlns:p14="http://schemas.microsoft.com/office/powerpoint/2010/main" val="3500124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radial cracks are nucleated by flaws at the deformation zone boundary and are driven by the residual stress field arising from the strain mismatch of the plastically deformed zone (densified zone) embedded in the surrounding elastically restraining matrix.</a:t>
            </a:r>
          </a:p>
        </p:txBody>
      </p:sp>
      <p:sp>
        <p:nvSpPr>
          <p:cNvPr id="4" name="Slide Number Placeholder 3"/>
          <p:cNvSpPr>
            <a:spLocks noGrp="1"/>
          </p:cNvSpPr>
          <p:nvPr>
            <p:ph type="sldNum" sz="quarter" idx="10"/>
          </p:nvPr>
        </p:nvSpPr>
        <p:spPr/>
        <p:txBody>
          <a:bodyPr/>
          <a:lstStyle/>
          <a:p>
            <a:fld id="{817C7721-B3EF-4204-A06C-703815509580}" type="slidenum">
              <a:rPr lang="en-US" smtClean="0"/>
              <a:pPr/>
              <a:t>27</a:t>
            </a:fld>
            <a:endParaRPr lang="en-US"/>
          </a:p>
        </p:txBody>
      </p:sp>
    </p:spTree>
    <p:extLst>
      <p:ext uri="{BB962C8B-B14F-4D97-AF65-F5344CB8AC3E}">
        <p14:creationId xmlns:p14="http://schemas.microsoft.com/office/powerpoint/2010/main" val="3797302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28</a:t>
            </a:fld>
            <a:endParaRPr lang="en-US"/>
          </a:p>
        </p:txBody>
      </p:sp>
    </p:spTree>
    <p:extLst>
      <p:ext uri="{BB962C8B-B14F-4D97-AF65-F5344CB8AC3E}">
        <p14:creationId xmlns:p14="http://schemas.microsoft.com/office/powerpoint/2010/main" val="1655237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fiber d1 yields two straight-line sections, indicative of a bi-modal distribution of flaws</a:t>
            </a:r>
          </a:p>
        </p:txBody>
      </p:sp>
      <p:sp>
        <p:nvSpPr>
          <p:cNvPr id="4" name="Slide Number Placeholder 3"/>
          <p:cNvSpPr>
            <a:spLocks noGrp="1"/>
          </p:cNvSpPr>
          <p:nvPr>
            <p:ph type="sldNum" sz="quarter" idx="10"/>
          </p:nvPr>
        </p:nvSpPr>
        <p:spPr/>
        <p:txBody>
          <a:bodyPr/>
          <a:lstStyle/>
          <a:p>
            <a:fld id="{817C7721-B3EF-4204-A06C-703815509580}" type="slidenum">
              <a:rPr lang="en-US" smtClean="0"/>
              <a:pPr/>
              <a:t>29</a:t>
            </a:fld>
            <a:endParaRPr lang="en-US"/>
          </a:p>
        </p:txBody>
      </p:sp>
    </p:spTree>
    <p:extLst>
      <p:ext uri="{BB962C8B-B14F-4D97-AF65-F5344CB8AC3E}">
        <p14:creationId xmlns:p14="http://schemas.microsoft.com/office/powerpoint/2010/main" val="691898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the case of a surface crack, </a:t>
            </a:r>
            <a:r>
              <a:rPr lang="en-US" i="1" baseline="0" dirty="0">
                <a:latin typeface="Times New Roman" panose="02020603050405020304" pitchFamily="18" charset="0"/>
                <a:cs typeface="Times New Roman" panose="02020603050405020304" pitchFamily="18" charset="0"/>
              </a:rPr>
              <a:t>a</a:t>
            </a:r>
            <a:r>
              <a:rPr lang="en-US" baseline="0" dirty="0"/>
              <a:t> represents the full crack length</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8</a:t>
            </a:fld>
            <a:endParaRPr lang="en-US"/>
          </a:p>
        </p:txBody>
      </p:sp>
    </p:spTree>
    <p:extLst>
      <p:ext uri="{BB962C8B-B14F-4D97-AF65-F5344CB8AC3E}">
        <p14:creationId xmlns:p14="http://schemas.microsoft.com/office/powerpoint/2010/main" val="3181621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9</a:t>
            </a:fld>
            <a:endParaRPr lang="en-US"/>
          </a:p>
        </p:txBody>
      </p:sp>
    </p:spTree>
    <p:extLst>
      <p:ext uri="{BB962C8B-B14F-4D97-AF65-F5344CB8AC3E}">
        <p14:creationId xmlns:p14="http://schemas.microsoft.com/office/powerpoint/2010/main" val="2945779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divergence between theoretical strength and experimental strength is usually ascribed to surface damage.</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10</a:t>
            </a:fld>
            <a:endParaRPr lang="en-US"/>
          </a:p>
        </p:txBody>
      </p:sp>
    </p:spTree>
    <p:extLst>
      <p:ext uri="{BB962C8B-B14F-4D97-AF65-F5344CB8AC3E}">
        <p14:creationId xmlns:p14="http://schemas.microsoft.com/office/powerpoint/2010/main" val="3012008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image: a) and b) AFM images prior to and after deformation; c) theoretical calculation</a:t>
            </a:r>
            <a:r>
              <a:rPr lang="en-US" baseline="0" dirty="0"/>
              <a:t> of displacement field; d) residual value of DIC analyzed displacement subtracted from c). </a:t>
            </a:r>
            <a:r>
              <a:rPr lang="en-US" sz="1200" b="0" i="0" u="none" strike="noStrike" kern="1200" baseline="0" dirty="0">
                <a:solidFill>
                  <a:schemeClr val="tx1"/>
                </a:solidFill>
                <a:latin typeface="+mn-lt"/>
                <a:ea typeface="+mn-ea"/>
                <a:cs typeface="+mn-cs"/>
              </a:rPr>
              <a:t>The residuals are all less than approximately 0.2 nm, which is the order of atomic distances in the glass being studied, suggesting that at distances &gt;10 nm from the crack tip, surface displacements surrounding the crack tip are elastic to within the experimental scatter given by the residuals of the measurement.</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11</a:t>
            </a:fld>
            <a:endParaRPr lang="en-US"/>
          </a:p>
        </p:txBody>
      </p:sp>
    </p:spTree>
    <p:extLst>
      <p:ext uri="{BB962C8B-B14F-4D97-AF65-F5344CB8AC3E}">
        <p14:creationId xmlns:p14="http://schemas.microsoft.com/office/powerpoint/2010/main" val="1408309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strain energy release rate is the energy dissipated during fracture per unit newly created fracture surface area</a:t>
            </a:r>
          </a:p>
        </p:txBody>
      </p:sp>
      <p:sp>
        <p:nvSpPr>
          <p:cNvPr id="4" name="Slide Number Placeholder 3"/>
          <p:cNvSpPr>
            <a:spLocks noGrp="1"/>
          </p:cNvSpPr>
          <p:nvPr>
            <p:ph type="sldNum" sz="quarter" idx="10"/>
          </p:nvPr>
        </p:nvSpPr>
        <p:spPr/>
        <p:txBody>
          <a:bodyPr/>
          <a:lstStyle/>
          <a:p>
            <a:fld id="{817C7721-B3EF-4204-A06C-703815509580}" type="slidenum">
              <a:rPr lang="en-US" smtClean="0"/>
              <a:pPr/>
              <a:t>12</a:t>
            </a:fld>
            <a:endParaRPr lang="en-US"/>
          </a:p>
        </p:txBody>
      </p:sp>
    </p:spTree>
    <p:extLst>
      <p:ext uri="{BB962C8B-B14F-4D97-AF65-F5344CB8AC3E}">
        <p14:creationId xmlns:p14="http://schemas.microsoft.com/office/powerpoint/2010/main" val="2160969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Trade-off between yield strength and fracture toughness: </a:t>
            </a:r>
            <a:r>
              <a:rPr lang="en-US" sz="1200" b="0" i="0" kern="1200" dirty="0">
                <a:solidFill>
                  <a:schemeClr val="tx1"/>
                </a:solidFill>
                <a:effectLst/>
                <a:latin typeface="+mn-lt"/>
                <a:ea typeface="+mn-ea"/>
                <a:cs typeface="+mn-cs"/>
              </a:rPr>
              <a:t>diagonal lines show the plastic-zone size, </a:t>
            </a:r>
            <a:r>
              <a:rPr lang="en-US" sz="1200" b="0" i="1" kern="1200" dirty="0">
                <a:solidFill>
                  <a:schemeClr val="tx1"/>
                </a:solidFill>
                <a:effectLst/>
                <a:latin typeface="+mn-lt"/>
                <a:ea typeface="+mn-ea"/>
                <a:cs typeface="+mn-cs"/>
              </a:rPr>
              <a:t>K</a:t>
            </a:r>
            <a:r>
              <a:rPr lang="en-US" sz="1200" b="0" i="0" kern="1200" baseline="-25000" dirty="0">
                <a:solidFill>
                  <a:schemeClr val="tx1"/>
                </a:solidFill>
                <a:effectLst/>
                <a:latin typeface="+mn-lt"/>
                <a:ea typeface="+mn-ea"/>
                <a:cs typeface="+mn-cs"/>
              </a:rPr>
              <a:t>c</a:t>
            </a:r>
            <a:r>
              <a:rPr lang="en-US" sz="1200" b="0" i="0" kern="1200" baseline="30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/π</a:t>
            </a:r>
            <a:r>
              <a:rPr lang="en-US" sz="1200" b="0" i="1" kern="1200" dirty="0">
                <a:solidFill>
                  <a:schemeClr val="tx1"/>
                </a:solidFill>
                <a:effectLst/>
                <a:latin typeface="+mn-lt"/>
                <a:ea typeface="+mn-ea"/>
                <a:cs typeface="+mn-cs"/>
              </a:rPr>
              <a:t>σ</a:t>
            </a:r>
            <a:r>
              <a:rPr lang="en-US" sz="1200" b="0" i="0" kern="1200" baseline="-25000" dirty="0">
                <a:solidFill>
                  <a:schemeClr val="tx1"/>
                </a:solidFill>
                <a:effectLst/>
                <a:latin typeface="+mn-lt"/>
                <a:ea typeface="+mn-ea"/>
                <a:cs typeface="+mn-cs"/>
              </a:rPr>
              <a:t>y</a:t>
            </a:r>
            <a:r>
              <a:rPr lang="en-US" sz="1200" b="0" i="0" kern="1200" baseline="30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where </a:t>
            </a:r>
            <a:r>
              <a:rPr lang="en-US" sz="1200" b="0" i="1" kern="1200" dirty="0">
                <a:solidFill>
                  <a:schemeClr val="tx1"/>
                </a:solidFill>
                <a:effectLst/>
                <a:latin typeface="+mn-lt"/>
                <a:ea typeface="+mn-ea"/>
                <a:cs typeface="+mn-cs"/>
              </a:rPr>
              <a:t>K</a:t>
            </a:r>
            <a:r>
              <a:rPr lang="en-US" sz="1200" b="0" i="0" kern="1200" baseline="-25000" dirty="0">
                <a:solidFill>
                  <a:schemeClr val="tx1"/>
                </a:solidFill>
                <a:effectLst/>
                <a:latin typeface="+mn-lt"/>
                <a:ea typeface="+mn-ea"/>
                <a:cs typeface="+mn-cs"/>
              </a:rPr>
              <a:t>c</a:t>
            </a:r>
            <a:r>
              <a:rPr lang="en-US" sz="1200" b="0" i="0" kern="1200" dirty="0">
                <a:solidFill>
                  <a:schemeClr val="tx1"/>
                </a:solidFill>
                <a:effectLst/>
                <a:latin typeface="+mn-lt"/>
                <a:ea typeface="+mn-ea"/>
                <a:cs typeface="+mn-cs"/>
              </a:rPr>
              <a:t> is the fracture toughness and </a:t>
            </a:r>
            <a:r>
              <a:rPr lang="en-US" sz="1200" b="0" i="1" kern="1200" dirty="0" err="1">
                <a:solidFill>
                  <a:schemeClr val="tx1"/>
                </a:solidFill>
                <a:effectLst/>
                <a:latin typeface="+mn-lt"/>
                <a:ea typeface="+mn-ea"/>
                <a:cs typeface="+mn-cs"/>
              </a:rPr>
              <a:t>σ</a:t>
            </a:r>
            <a:r>
              <a:rPr lang="en-US" sz="1200" b="0" i="0" kern="1200" baseline="-25000" dirty="0" err="1">
                <a:solidFill>
                  <a:schemeClr val="tx1"/>
                </a:solidFill>
                <a:effectLst/>
                <a:latin typeface="+mn-lt"/>
                <a:ea typeface="+mn-ea"/>
                <a:cs typeface="+mn-cs"/>
              </a:rPr>
              <a:t>y</a:t>
            </a:r>
            <a:r>
              <a:rPr lang="en-US" sz="1200" b="0" i="0" kern="1200" dirty="0">
                <a:solidFill>
                  <a:schemeClr val="tx1"/>
                </a:solidFill>
                <a:effectLst/>
                <a:latin typeface="+mn-lt"/>
                <a:ea typeface="+mn-ea"/>
                <a:cs typeface="+mn-cs"/>
              </a:rPr>
              <a:t> the yield strength.</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15</a:t>
            </a:fld>
            <a:endParaRPr lang="en-US"/>
          </a:p>
        </p:txBody>
      </p:sp>
    </p:spTree>
    <p:extLst>
      <p:ext uri="{BB962C8B-B14F-4D97-AF65-F5344CB8AC3E}">
        <p14:creationId xmlns:p14="http://schemas.microsoft.com/office/powerpoint/2010/main" val="172445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Glasses are sensitive</a:t>
            </a:r>
            <a:r>
              <a:rPr lang="en-US" baseline="0" dirty="0"/>
              <a:t> to surface defects</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16</a:t>
            </a:fld>
            <a:endParaRPr lang="en-US"/>
          </a:p>
        </p:txBody>
      </p:sp>
    </p:spTree>
    <p:extLst>
      <p:ext uri="{BB962C8B-B14F-4D97-AF65-F5344CB8AC3E}">
        <p14:creationId xmlns:p14="http://schemas.microsoft.com/office/powerpoint/2010/main" val="2993242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perfectly brittle material stressed in tension, you could see crack propagation occurring at—or above—the speed of sound (sound velocity in glass ~ 5 km/s). But materials are rarely perfectly brittle and stressed in tension. It is more likely you will see crack propagation ranging between 0.01 to 4 kilometers per second, depending on strain-energy distribution.</a:t>
            </a:r>
          </a:p>
        </p:txBody>
      </p:sp>
      <p:sp>
        <p:nvSpPr>
          <p:cNvPr id="4" name="Slide Number Placeholder 3"/>
          <p:cNvSpPr>
            <a:spLocks noGrp="1"/>
          </p:cNvSpPr>
          <p:nvPr>
            <p:ph type="sldNum" sz="quarter" idx="10"/>
          </p:nvPr>
        </p:nvSpPr>
        <p:spPr/>
        <p:txBody>
          <a:bodyPr/>
          <a:lstStyle/>
          <a:p>
            <a:fld id="{817C7721-B3EF-4204-A06C-703815509580}" type="slidenum">
              <a:rPr lang="en-US" smtClean="0"/>
              <a:pPr/>
              <a:t>17</a:t>
            </a:fld>
            <a:endParaRPr lang="en-US"/>
          </a:p>
        </p:txBody>
      </p:sp>
    </p:spTree>
    <p:extLst>
      <p:ext uri="{BB962C8B-B14F-4D97-AF65-F5344CB8AC3E}">
        <p14:creationId xmlns:p14="http://schemas.microsoft.com/office/powerpoint/2010/main" val="4044545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0" y="0"/>
            <a:ext cx="9144000" cy="6861634"/>
          </a:xfrm>
          <a:prstGeom prst="rect">
            <a:avLst/>
          </a:prstGeom>
          <a:noFill/>
          <a:ln w="9525">
            <a:noFill/>
            <a:miter lim="800000"/>
            <a:headEnd/>
            <a:tailEnd/>
          </a:ln>
        </p:spPr>
      </p:pic>
      <p:sp>
        <p:nvSpPr>
          <p:cNvPr id="8208" name="Rectangle 16"/>
          <p:cNvSpPr>
            <a:spLocks noGrp="1" noChangeArrowheads="1"/>
          </p:cNvSpPr>
          <p:nvPr>
            <p:ph type="dt" sz="half" idx="2"/>
          </p:nvPr>
        </p:nvSpPr>
        <p:spPr>
          <a:xfrm>
            <a:off x="457200" y="6248400"/>
            <a:ext cx="2133600" cy="457200"/>
          </a:xfrm>
        </p:spPr>
        <p:txBody>
          <a:bodyPr/>
          <a:lstStyle>
            <a:lvl1pPr>
              <a:defRPr/>
            </a:lvl1pPr>
          </a:lstStyle>
          <a:p>
            <a:fld id="{C058CF61-0166-4146-A0B1-DE62882979BE}" type="datetime1">
              <a:rPr lang="en-US" smtClean="0"/>
              <a:t>3/13/2025</a:t>
            </a:fld>
            <a:endParaRPr lang="en-US"/>
          </a:p>
        </p:txBody>
      </p:sp>
      <p:sp>
        <p:nvSpPr>
          <p:cNvPr id="8209" name="Rectangle 17"/>
          <p:cNvSpPr>
            <a:spLocks noGrp="1" noChangeArrowheads="1"/>
          </p:cNvSpPr>
          <p:nvPr>
            <p:ph type="ftr" sz="quarter" idx="3"/>
          </p:nvPr>
        </p:nvSpPr>
        <p:spPr/>
        <p:txBody>
          <a:bodyPr/>
          <a:lstStyle>
            <a:lvl1pPr>
              <a:defRPr/>
            </a:lvl1pPr>
          </a:lstStyle>
          <a:p>
            <a:endParaRPr lang="en-US"/>
          </a:p>
        </p:txBody>
      </p:sp>
      <p:sp>
        <p:nvSpPr>
          <p:cNvPr id="8210" name="Rectangle 18"/>
          <p:cNvSpPr>
            <a:spLocks noGrp="1" noChangeArrowheads="1"/>
          </p:cNvSpPr>
          <p:nvPr>
            <p:ph type="sldNum" sz="quarter" idx="4"/>
          </p:nvPr>
        </p:nvSpPr>
        <p:spPr/>
        <p:txBody>
          <a:bodyPr/>
          <a:lstStyle>
            <a:lvl1pPr>
              <a:defRPr/>
            </a:lvl1pPr>
          </a:lstStyle>
          <a:p>
            <a:fld id="{B6F15528-21DE-4FAA-801E-634DDDAF4B2B}" type="slidenum">
              <a:rPr lang="en-US" smtClean="0"/>
              <a:pPr/>
              <a:t>‹#›</a:t>
            </a:fld>
            <a:endParaRPr lang="en-US"/>
          </a:p>
        </p:txBody>
      </p:sp>
      <p:sp>
        <p:nvSpPr>
          <p:cNvPr id="821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821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ACDA693C-CD26-4035-9B36-ACAD1B140DF0}" type="datetime1">
              <a:rPr lang="en-US" smtClean="0"/>
              <a:t>3/13/2025</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71741A56-B744-48E0-96EF-C2A855D3F43C}" type="datetime1">
              <a:rPr lang="en-US" smtClean="0"/>
              <a:t>3/13/2025</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77200" cy="1066800"/>
          </a:xfrm>
        </p:spPr>
        <p:txBody>
          <a:bodyPr/>
          <a:lstStyle/>
          <a:p>
            <a:r>
              <a:rPr lang="en-US"/>
              <a:t>Click to edit Master title style</a:t>
            </a:r>
          </a:p>
        </p:txBody>
      </p:sp>
      <p:sp>
        <p:nvSpPr>
          <p:cNvPr id="3" name="Content Placeholder 2"/>
          <p:cNvSpPr>
            <a:spLocks noGrp="1"/>
          </p:cNvSpPr>
          <p:nvPr>
            <p:ph idx="1"/>
          </p:nvPr>
        </p:nvSpPr>
        <p:spPr>
          <a:xfrm>
            <a:off x="457200" y="1554096"/>
            <a:ext cx="8077200" cy="4541904"/>
          </a:xfrm>
        </p:spPr>
        <p:txBody>
          <a:bodyPr/>
          <a:lstStyle>
            <a:lvl1pPr>
              <a:spcBef>
                <a:spcPts val="800"/>
              </a:spcBef>
              <a:buClr>
                <a:schemeClr val="tx2"/>
              </a:buClr>
              <a:defRPr/>
            </a:lvl1pPr>
            <a:lvl2pPr>
              <a:spcBef>
                <a:spcPts val="800"/>
              </a:spcBef>
              <a:defRPr/>
            </a:lvl2pPr>
            <a:lvl3pPr>
              <a:spcBef>
                <a:spcPts val="800"/>
              </a:spcBef>
              <a:defRPr/>
            </a:lvl3pPr>
            <a:lvl4pPr>
              <a:spcBef>
                <a:spcPts val="800"/>
              </a:spcBef>
              <a:defRPr/>
            </a:lvl4pPr>
            <a:lvl5pPr>
              <a:spcBef>
                <a:spcPts val="8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DEA045BD-2FD3-4824-8F18-58D0EE1484A1}" type="datetime1">
              <a:rPr lang="en-US" smtClean="0"/>
              <a:t>3/13/2025</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36A6EFC6-F57C-4F07-89FB-37E15795F302}" type="datetime1">
              <a:rPr lang="en-US" smtClean="0"/>
              <a:t>3/13/2025</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4038600" cy="4648200"/>
          </a:xfrm>
        </p:spPr>
        <p:txBody>
          <a:bodyPr/>
          <a:lstStyle>
            <a:lvl1pPr>
              <a:buClr>
                <a:srgbClr val="0000FF"/>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523999"/>
            <a:ext cx="4038600" cy="4648201"/>
          </a:xfrm>
        </p:spPr>
        <p:txBody>
          <a:bodyPr/>
          <a:lstStyle>
            <a:lvl1pPr>
              <a:buClr>
                <a:srgbClr val="0000FF"/>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199B6AE6-DC74-45DF-A5E7-3B3E4C72A2FC}" type="datetime1">
              <a:rPr lang="en-US" smtClean="0"/>
              <a:t>3/13/2025</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9" name="Date Placeholder 8"/>
          <p:cNvSpPr>
            <a:spLocks noGrp="1"/>
          </p:cNvSpPr>
          <p:nvPr>
            <p:ph type="dt" sz="half" idx="12"/>
          </p:nvPr>
        </p:nvSpPr>
        <p:spPr/>
        <p:txBody>
          <a:bodyPr/>
          <a:lstStyle>
            <a:lvl1pPr>
              <a:defRPr/>
            </a:lvl1pPr>
          </a:lstStyle>
          <a:p>
            <a:fld id="{85460493-9359-41F1-B15A-0FD811C6DD08}" type="datetime1">
              <a:rPr lang="en-US" smtClean="0"/>
              <a:t>3/13/2025</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5" name="Date Placeholder 4"/>
          <p:cNvSpPr>
            <a:spLocks noGrp="1"/>
          </p:cNvSpPr>
          <p:nvPr>
            <p:ph type="dt" sz="half" idx="12"/>
          </p:nvPr>
        </p:nvSpPr>
        <p:spPr/>
        <p:txBody>
          <a:bodyPr/>
          <a:lstStyle>
            <a:lvl1pPr>
              <a:defRPr/>
            </a:lvl1pPr>
          </a:lstStyle>
          <a:p>
            <a:fld id="{AD9DB8B4-2CF7-4333-B737-EC863A3D0C5A}" type="datetime1">
              <a:rPr lang="en-US" smtClean="0"/>
              <a:t>3/13/2025</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4" name="Date Placeholder 3"/>
          <p:cNvSpPr>
            <a:spLocks noGrp="1"/>
          </p:cNvSpPr>
          <p:nvPr>
            <p:ph type="dt" sz="half" idx="12"/>
          </p:nvPr>
        </p:nvSpPr>
        <p:spPr/>
        <p:txBody>
          <a:bodyPr/>
          <a:lstStyle>
            <a:lvl1pPr>
              <a:defRPr/>
            </a:lvl1pPr>
          </a:lstStyle>
          <a:p>
            <a:fld id="{0F4A51E6-DCF3-442C-A599-B21D47004257}" type="datetime1">
              <a:rPr lang="en-US" smtClean="0"/>
              <a:t>3/13/2025</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931CFCB9-F1B0-4CE0-938D-DDC66C90C099}" type="datetime1">
              <a:rPr lang="en-US" smtClean="0"/>
              <a:t>3/13/2025</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E20E106D-2996-4716-9D86-12EA17BBB80E}" type="datetime1">
              <a:rPr lang="en-US" smtClean="0"/>
              <a:t>3/13/2025</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descr="Untitled.png"/>
          <p:cNvPicPr>
            <a:picLocks noChangeAspect="1"/>
          </p:cNvPicPr>
          <p:nvPr userDrawn="1"/>
        </p:nvPicPr>
        <p:blipFill>
          <a:blip r:embed="rId13" cstate="print"/>
          <a:stretch>
            <a:fillRect/>
          </a:stretch>
        </p:blipFill>
        <p:spPr>
          <a:xfrm>
            <a:off x="-8843" y="0"/>
            <a:ext cx="9152843" cy="6858000"/>
          </a:xfrm>
          <a:prstGeom prst="rect">
            <a:avLst/>
          </a:prstGeom>
        </p:spPr>
      </p:pic>
      <p:sp>
        <p:nvSpPr>
          <p:cNvPr id="717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717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B6F15528-21DE-4FAA-801E-634DDDAF4B2B}" type="slidenum">
              <a:rPr lang="en-US" smtClean="0"/>
              <a:pPr/>
              <a:t>‹#›</a:t>
            </a:fld>
            <a:endParaRPr lang="en-US"/>
          </a:p>
        </p:txBody>
      </p:sp>
      <p:sp>
        <p:nvSpPr>
          <p:cNvPr id="7182" name="Rectangle 14"/>
          <p:cNvSpPr>
            <a:spLocks noGrp="1" noChangeArrowheads="1"/>
          </p:cNvSpPr>
          <p:nvPr>
            <p:ph type="title"/>
          </p:nvPr>
        </p:nvSpPr>
        <p:spPr bwMode="auto">
          <a:xfrm>
            <a:off x="457200" y="457200"/>
            <a:ext cx="81534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7183" name="Rectangle 15"/>
          <p:cNvSpPr>
            <a:spLocks noGrp="1" noChangeArrowheads="1"/>
          </p:cNvSpPr>
          <p:nvPr>
            <p:ph type="body" idx="1"/>
          </p:nvPr>
        </p:nvSpPr>
        <p:spPr bwMode="auto">
          <a:xfrm>
            <a:off x="457200" y="1546411"/>
            <a:ext cx="8153400" cy="45464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18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fld id="{02C4974E-0F43-46D8-A1A7-3CA9A5F620D8}" type="datetime1">
              <a:rPr lang="en-US" smtClean="0"/>
              <a:t>3/13/2025</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fontAlgn="base" hangingPunct="1">
        <a:spcBef>
          <a:spcPct val="0"/>
        </a:spcBef>
        <a:spcAft>
          <a:spcPct val="0"/>
        </a:spcAft>
        <a:defRPr sz="30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95338" indent="-338138" algn="l" rtl="0" eaLnBrk="1" fontAlgn="base" hangingPunct="1">
        <a:spcBef>
          <a:spcPct val="200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ujuejun@mit.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9.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oleObject" Target="../embeddings/oleObject12.bin"/><Relationship Id="rId5" Type="http://schemas.openxmlformats.org/officeDocument/2006/relationships/image" Target="../media/image18.wmf"/><Relationship Id="rId4"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18.bin"/><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26.w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wmf"/><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16.bin"/><Relationship Id="rId14" Type="http://schemas.openxmlformats.org/officeDocument/2006/relationships/image" Target="../media/image27.wmf"/></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tOxnjxNlPj8" TargetMode="Externa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GIMVge5TYz4" TargetMode="External"/><Relationship Id="rId5" Type="http://schemas.openxmlformats.org/officeDocument/2006/relationships/hyperlink" Target="https://ceramics.org/ceramic-tech-today/ceramic-video/video-speed-of-cracks-in-glass" TargetMode="Externa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wmf"/></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6.wmf"/><Relationship Id="rId4" Type="http://schemas.openxmlformats.org/officeDocument/2006/relationships/oleObject" Target="../embeddings/oleObject19.bin"/></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oleObject" Target="../embeddings/oleObject20.bin"/><Relationship Id="rId7" Type="http://schemas.openxmlformats.org/officeDocument/2006/relationships/image" Target="../media/image56.w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oleObject" Target="../embeddings/oleObject21.bin"/><Relationship Id="rId5" Type="http://schemas.openxmlformats.org/officeDocument/2006/relationships/image" Target="../media/image55.png"/><Relationship Id="rId4" Type="http://schemas.openxmlformats.org/officeDocument/2006/relationships/image" Target="../media/image54.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2.bin"/><Relationship Id="rId7"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9.wmf"/><Relationship Id="rId5" Type="http://schemas.openxmlformats.org/officeDocument/2006/relationships/oleObject" Target="../embeddings/oleObject23.bin"/><Relationship Id="rId4" Type="http://schemas.openxmlformats.org/officeDocument/2006/relationships/image" Target="../media/image58.wmf"/></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oleObject" Target="../embeddings/oleObject24.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2.wmf"/><Relationship Id="rId3" Type="http://schemas.openxmlformats.org/officeDocument/2006/relationships/image" Target="../media/image8.wmf"/><Relationship Id="rId7" Type="http://schemas.openxmlformats.org/officeDocument/2006/relationships/image" Target="../media/image7.wmf"/><Relationship Id="rId12" Type="http://schemas.openxmlformats.org/officeDocument/2006/relationships/oleObject" Target="../embeddings/oleObject7.bin"/><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oleObject" Target="../embeddings/oleObject4.bin"/><Relationship Id="rId11" Type="http://schemas.openxmlformats.org/officeDocument/2006/relationships/image" Target="../media/image11.wmf"/><Relationship Id="rId5" Type="http://schemas.openxmlformats.org/officeDocument/2006/relationships/image" Target="../media/image9.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10.wmf"/></Relationships>
</file>

<file path=ppt/slides/_rels/slide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oleObject" Target="../embeddings/oleObject10.bin"/><Relationship Id="rId5" Type="http://schemas.openxmlformats.org/officeDocument/2006/relationships/image" Target="../media/image16.wmf"/><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1828800"/>
            <a:ext cx="5867400" cy="2209800"/>
          </a:xfrm>
        </p:spPr>
        <p:txBody>
          <a:bodyPr/>
          <a:lstStyle/>
          <a:p>
            <a:r>
              <a:rPr lang="en-US" sz="3600" dirty="0"/>
              <a:t>MIT 3.071</a:t>
            </a:r>
            <a:br>
              <a:rPr lang="en-US" sz="3600" dirty="0"/>
            </a:br>
            <a:r>
              <a:rPr lang="en-US" sz="3600" dirty="0"/>
              <a:t>Amorphous Materials</a:t>
            </a:r>
            <a:br>
              <a:rPr lang="en-US" sz="2400" dirty="0"/>
            </a:br>
            <a:br>
              <a:rPr lang="en-US" sz="2400" dirty="0"/>
            </a:br>
            <a:r>
              <a:rPr lang="en-US" sz="2400" dirty="0"/>
              <a:t>8: Mechanical Properties</a:t>
            </a:r>
            <a:endParaRPr lang="en-US" sz="4800" dirty="0"/>
          </a:p>
        </p:txBody>
      </p:sp>
      <p:sp>
        <p:nvSpPr>
          <p:cNvPr id="3" name="Subtitle 2"/>
          <p:cNvSpPr>
            <a:spLocks noGrp="1"/>
          </p:cNvSpPr>
          <p:nvPr>
            <p:ph type="subTitle" idx="1"/>
          </p:nvPr>
        </p:nvSpPr>
        <p:spPr>
          <a:xfrm>
            <a:off x="3124200" y="4267200"/>
            <a:ext cx="5867400" cy="1752600"/>
          </a:xfrm>
        </p:spPr>
        <p:txBody>
          <a:bodyPr/>
          <a:lstStyle/>
          <a:p>
            <a:endParaRPr lang="en-US" sz="2800" dirty="0"/>
          </a:p>
          <a:p>
            <a:r>
              <a:rPr lang="en-US" sz="2800" dirty="0"/>
              <a:t>Juejun (JJ) Hu</a:t>
            </a:r>
          </a:p>
          <a:p>
            <a:r>
              <a:rPr lang="en-US" sz="2800" dirty="0">
                <a:hlinkClick r:id="rId3"/>
              </a:rPr>
              <a:t>hujuejun@mit.edu</a:t>
            </a:r>
            <a:endParaRPr lang="en-US" sz="2800"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Griffith’s theory</a:t>
            </a:r>
          </a:p>
        </p:txBody>
      </p:sp>
      <p:sp>
        <p:nvSpPr>
          <p:cNvPr id="3" name="Content Placeholder 2"/>
          <p:cNvSpPr>
            <a:spLocks noGrp="1"/>
          </p:cNvSpPr>
          <p:nvPr>
            <p:ph idx="1"/>
          </p:nvPr>
        </p:nvSpPr>
        <p:spPr>
          <a:xfrm>
            <a:off x="457200" y="1537620"/>
            <a:ext cx="8077200" cy="4541904"/>
          </a:xfrm>
        </p:spPr>
        <p:txBody>
          <a:bodyPr/>
          <a:lstStyle/>
          <a:p>
            <a:r>
              <a:rPr lang="en-US" dirty="0"/>
              <a:t>Strength of practical materials is limited by stress concentration around tiny flaws (Griffith cracks)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2638" y="2713656"/>
            <a:ext cx="3048000" cy="3670668"/>
          </a:xfrm>
          <a:prstGeom prst="rect">
            <a:avLst/>
          </a:prstGeom>
        </p:spPr>
      </p:pic>
      <p:graphicFrame>
        <p:nvGraphicFramePr>
          <p:cNvPr id="12" name="Object 11"/>
          <p:cNvGraphicFramePr>
            <a:graphicFrameLocks noChangeAspect="1"/>
          </p:cNvGraphicFramePr>
          <p:nvPr>
            <p:extLst>
              <p:ext uri="{D42A27DB-BD31-4B8C-83A1-F6EECF244321}">
                <p14:modId xmlns:p14="http://schemas.microsoft.com/office/powerpoint/2010/main" val="3590112782"/>
              </p:ext>
            </p:extLst>
          </p:nvPr>
        </p:nvGraphicFramePr>
        <p:xfrm>
          <a:off x="853990" y="3097428"/>
          <a:ext cx="2981325" cy="806450"/>
        </p:xfrm>
        <a:graphic>
          <a:graphicData uri="http://schemas.openxmlformats.org/presentationml/2006/ole">
            <mc:AlternateContent xmlns:mc="http://schemas.openxmlformats.org/markup-compatibility/2006">
              <mc:Choice xmlns:v="urn:schemas-microsoft-com:vml" Requires="v">
                <p:oleObj name="Equation" r:id="rId4" imgW="1536480" imgH="444240" progId="Equation.DSMT4">
                  <p:embed/>
                </p:oleObj>
              </mc:Choice>
              <mc:Fallback>
                <p:oleObj name="Equation" r:id="rId4" imgW="1536480" imgH="444240" progId="Equation.DSMT4">
                  <p:embed/>
                  <p:pic>
                    <p:nvPicPr>
                      <p:cNvPr id="12" name="Object 11"/>
                      <p:cNvPicPr>
                        <a:picLocks noChangeAspect="1" noChangeArrowheads="1"/>
                      </p:cNvPicPr>
                      <p:nvPr/>
                    </p:nvPicPr>
                    <p:blipFill>
                      <a:blip r:embed="rId5"/>
                      <a:srcRect/>
                      <a:stretch>
                        <a:fillRect/>
                      </a:stretch>
                    </p:blipFill>
                    <p:spPr bwMode="auto">
                      <a:xfrm>
                        <a:off x="853990" y="3097428"/>
                        <a:ext cx="2981325" cy="80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081535063"/>
              </p:ext>
            </p:extLst>
          </p:nvPr>
        </p:nvGraphicFramePr>
        <p:xfrm>
          <a:off x="868232" y="4120980"/>
          <a:ext cx="1576388" cy="368300"/>
        </p:xfrm>
        <a:graphic>
          <a:graphicData uri="http://schemas.openxmlformats.org/presentationml/2006/ole">
            <mc:AlternateContent xmlns:mc="http://schemas.openxmlformats.org/markup-compatibility/2006">
              <mc:Choice xmlns:v="urn:schemas-microsoft-com:vml" Requires="v">
                <p:oleObj name="Equation" r:id="rId6" imgW="812520" imgH="203040" progId="Equation.DSMT4">
                  <p:embed/>
                </p:oleObj>
              </mc:Choice>
              <mc:Fallback>
                <p:oleObj name="Equation" r:id="rId6" imgW="812520" imgH="203040" progId="Equation.DSMT4">
                  <p:embed/>
                  <p:pic>
                    <p:nvPicPr>
                      <p:cNvPr id="14" name="Object 13"/>
                      <p:cNvPicPr>
                        <a:picLocks noChangeAspect="1" noChangeArrowheads="1"/>
                      </p:cNvPicPr>
                      <p:nvPr/>
                    </p:nvPicPr>
                    <p:blipFill>
                      <a:blip r:embed="rId7"/>
                      <a:srcRect/>
                      <a:stretch>
                        <a:fillRect/>
                      </a:stretch>
                    </p:blipFill>
                    <p:spPr bwMode="auto">
                      <a:xfrm>
                        <a:off x="868232" y="4120980"/>
                        <a:ext cx="1576388"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4"/>
          <p:cNvSpPr/>
          <p:nvPr/>
        </p:nvSpPr>
        <p:spPr>
          <a:xfrm>
            <a:off x="803190" y="2531076"/>
            <a:ext cx="3467014" cy="400110"/>
          </a:xfrm>
          <a:prstGeom prst="rect">
            <a:avLst/>
          </a:prstGeom>
        </p:spPr>
        <p:txBody>
          <a:bodyPr wrap="square">
            <a:spAutoFit/>
          </a:bodyPr>
          <a:lstStyle/>
          <a:p>
            <a:r>
              <a:rPr lang="en-US" sz="2000" dirty="0"/>
              <a:t>In flawed silica glass:</a:t>
            </a:r>
            <a:endParaRPr lang="en-US" dirty="0">
              <a:solidFill>
                <a:srgbClr val="0000FF"/>
              </a:solidFill>
            </a:endParaRPr>
          </a:p>
        </p:txBody>
      </p:sp>
      <p:sp>
        <p:nvSpPr>
          <p:cNvPr id="5" name="Rectangle 4"/>
          <p:cNvSpPr/>
          <p:nvPr/>
        </p:nvSpPr>
        <p:spPr>
          <a:xfrm>
            <a:off x="762000" y="4800600"/>
            <a:ext cx="3454828" cy="738664"/>
          </a:xfrm>
          <a:prstGeom prst="rect">
            <a:avLst/>
          </a:prstGeom>
        </p:spPr>
        <p:txBody>
          <a:bodyPr wrap="square">
            <a:spAutoFit/>
          </a:bodyPr>
          <a:lstStyle/>
          <a:p>
            <a:pPr algn="ctr"/>
            <a:r>
              <a:rPr lang="en-US" sz="1400" dirty="0">
                <a:latin typeface="Arial" panose="020B0604020202020204" pitchFamily="34" charset="0"/>
                <a:cs typeface="Arial" panose="020B0604020202020204" pitchFamily="34" charset="0"/>
              </a:rPr>
              <a:t>A. Griffith, “The Phenomena of Rupture and Flow in Solids,” </a:t>
            </a:r>
            <a:r>
              <a:rPr lang="en-US" sz="1400" i="1" dirty="0">
                <a:latin typeface="Arial" panose="020B0604020202020204" pitchFamily="34" charset="0"/>
                <a:cs typeface="Arial" panose="020B0604020202020204" pitchFamily="34" charset="0"/>
              </a:rPr>
              <a:t>Philos. Trans. Roy. Soc. London, A</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221</a:t>
            </a:r>
            <a:r>
              <a:rPr lang="en-US" sz="1400" dirty="0">
                <a:latin typeface="Arial" panose="020B0604020202020204" pitchFamily="34" charset="0"/>
                <a:cs typeface="Arial" panose="020B0604020202020204" pitchFamily="34" charset="0"/>
              </a:rPr>
              <a:t>, 163 (1921)</a:t>
            </a:r>
            <a:endParaRPr lang="en-US" sz="40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1"/>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1865462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2402" y="1708733"/>
            <a:ext cx="2787284" cy="2423160"/>
          </a:xfrm>
          <a:prstGeom prst="rect">
            <a:avLst/>
          </a:prstGeom>
        </p:spPr>
      </p:pic>
      <p:sp>
        <p:nvSpPr>
          <p:cNvPr id="2" name="Title 1"/>
          <p:cNvSpPr>
            <a:spLocks noGrp="1"/>
          </p:cNvSpPr>
          <p:nvPr>
            <p:ph type="title"/>
          </p:nvPr>
        </p:nvSpPr>
        <p:spPr/>
        <p:txBody>
          <a:bodyPr/>
          <a:lstStyle/>
          <a:p>
            <a:r>
              <a:rPr lang="en-US" dirty="0"/>
              <a:t>Visualizing Griffith cracks in glass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903" y="1676400"/>
            <a:ext cx="5013742" cy="4114800"/>
          </a:xfrm>
          <a:prstGeom prst="rect">
            <a:avLst/>
          </a:prstGeom>
        </p:spPr>
      </p:pic>
      <p:sp>
        <p:nvSpPr>
          <p:cNvPr id="6" name="Rectangle 5"/>
          <p:cNvSpPr/>
          <p:nvPr/>
        </p:nvSpPr>
        <p:spPr>
          <a:xfrm>
            <a:off x="1029767" y="5879068"/>
            <a:ext cx="3848014" cy="369332"/>
          </a:xfrm>
          <a:prstGeom prst="rect">
            <a:avLst/>
          </a:prstGeom>
        </p:spPr>
        <p:txBody>
          <a:bodyPr wrap="square">
            <a:spAutoFit/>
          </a:bodyPr>
          <a:lstStyle/>
          <a:p>
            <a:pPr algn="ctr"/>
            <a:r>
              <a:rPr lang="en-US" dirty="0"/>
              <a:t>Displacement field near a crack tip</a:t>
            </a:r>
            <a:endParaRPr lang="en-US" sz="1600" dirty="0">
              <a:solidFill>
                <a:srgbClr val="0000FF"/>
              </a:solidFill>
            </a:endParaRPr>
          </a:p>
        </p:txBody>
      </p:sp>
      <p:sp>
        <p:nvSpPr>
          <p:cNvPr id="7" name="Rectangle 6"/>
          <p:cNvSpPr/>
          <p:nvPr/>
        </p:nvSpPr>
        <p:spPr>
          <a:xfrm>
            <a:off x="6077841" y="4233524"/>
            <a:ext cx="2076406" cy="369332"/>
          </a:xfrm>
          <a:prstGeom prst="rect">
            <a:avLst/>
          </a:prstGeom>
        </p:spPr>
        <p:txBody>
          <a:bodyPr wrap="square">
            <a:spAutoFit/>
          </a:bodyPr>
          <a:lstStyle/>
          <a:p>
            <a:pPr algn="ctr"/>
            <a:r>
              <a:rPr lang="en-US" dirty="0"/>
              <a:t>AFM phase image</a:t>
            </a:r>
            <a:endParaRPr lang="en-US" sz="1600" dirty="0">
              <a:solidFill>
                <a:srgbClr val="0000FF"/>
              </a:solidFill>
            </a:endParaRPr>
          </a:p>
        </p:txBody>
      </p:sp>
      <p:cxnSp>
        <p:nvCxnSpPr>
          <p:cNvPr id="9" name="Straight Connector 8"/>
          <p:cNvCxnSpPr/>
          <p:nvPr/>
        </p:nvCxnSpPr>
        <p:spPr bwMode="auto">
          <a:xfrm flipH="1">
            <a:off x="7268755" y="3927048"/>
            <a:ext cx="685800" cy="0"/>
          </a:xfrm>
          <a:prstGeom prst="line">
            <a:avLst/>
          </a:prstGeom>
          <a:solidFill>
            <a:schemeClr val="accent1"/>
          </a:solidFill>
          <a:ln w="47625" cap="flat" cmpd="sng" algn="ctr">
            <a:solidFill>
              <a:schemeClr val="bg1"/>
            </a:solidFill>
            <a:prstDash val="solid"/>
            <a:round/>
            <a:headEnd type="none" w="med" len="med"/>
            <a:tailEnd type="none" w="med" len="med"/>
          </a:ln>
          <a:effectLst/>
        </p:spPr>
      </p:cxnSp>
      <p:sp>
        <p:nvSpPr>
          <p:cNvPr id="11" name="Rectangle 10"/>
          <p:cNvSpPr/>
          <p:nvPr/>
        </p:nvSpPr>
        <p:spPr>
          <a:xfrm>
            <a:off x="7230655" y="3524424"/>
            <a:ext cx="762000" cy="381000"/>
          </a:xfrm>
          <a:prstGeom prst="rect">
            <a:avLst/>
          </a:prstGeom>
        </p:spPr>
        <p:txBody>
          <a:bodyPr wrap="square">
            <a:spAutoFit/>
          </a:bodyPr>
          <a:lstStyle/>
          <a:p>
            <a:pPr algn="ctr"/>
            <a:r>
              <a:rPr lang="en-US" b="1" dirty="0">
                <a:solidFill>
                  <a:schemeClr val="bg1"/>
                </a:solidFill>
              </a:rPr>
              <a:t>5 nm</a:t>
            </a:r>
            <a:endParaRPr lang="en-US" sz="1600" b="1" dirty="0">
              <a:solidFill>
                <a:schemeClr val="bg1"/>
              </a:solidFill>
            </a:endParaRPr>
          </a:p>
        </p:txBody>
      </p:sp>
      <p:sp>
        <p:nvSpPr>
          <p:cNvPr id="12" name="Rectangle 11"/>
          <p:cNvSpPr/>
          <p:nvPr/>
        </p:nvSpPr>
        <p:spPr>
          <a:xfrm>
            <a:off x="5460645" y="5810340"/>
            <a:ext cx="3078920" cy="561692"/>
          </a:xfrm>
          <a:prstGeom prst="rect">
            <a:avLst/>
          </a:prstGeom>
        </p:spPr>
        <p:txBody>
          <a:bodyPr wrap="none">
            <a:spAutoFit/>
          </a:bodyPr>
          <a:lstStyle/>
          <a:p>
            <a:pPr algn="r">
              <a:spcAft>
                <a:spcPts val="300"/>
              </a:spcAft>
            </a:pPr>
            <a:r>
              <a:rPr lang="en-US" sz="1400" i="1" dirty="0"/>
              <a:t>Europhys. Lett. </a:t>
            </a:r>
            <a:r>
              <a:rPr lang="en-US" sz="1400" b="1" dirty="0"/>
              <a:t>89</a:t>
            </a:r>
            <a:r>
              <a:rPr lang="en-US" sz="1400" dirty="0"/>
              <a:t>, 66003 (2010)</a:t>
            </a:r>
          </a:p>
          <a:p>
            <a:pPr algn="r">
              <a:spcAft>
                <a:spcPts val="300"/>
              </a:spcAft>
            </a:pPr>
            <a:r>
              <a:rPr lang="pt-BR" sz="1400" i="1" dirty="0"/>
              <a:t>J. Am. Ceram. Soc.</a:t>
            </a:r>
            <a:r>
              <a:rPr lang="pt-BR" sz="1400" dirty="0"/>
              <a:t> </a:t>
            </a:r>
            <a:r>
              <a:rPr lang="pt-BR" sz="1400" b="1" dirty="0"/>
              <a:t>94</a:t>
            </a:r>
            <a:r>
              <a:rPr lang="pt-BR" sz="1400" dirty="0"/>
              <a:t>, 2613 (2011)</a:t>
            </a:r>
            <a:endParaRPr lang="en-US" sz="1400" dirty="0"/>
          </a:p>
        </p:txBody>
      </p:sp>
      <p:sp>
        <p:nvSpPr>
          <p:cNvPr id="14" name="Rounded Rectangle 13"/>
          <p:cNvSpPr/>
          <p:nvPr/>
        </p:nvSpPr>
        <p:spPr bwMode="auto">
          <a:xfrm>
            <a:off x="5843056" y="4800600"/>
            <a:ext cx="2545975" cy="866968"/>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91440" rIns="182880" bIns="91440" numCol="1" rtlCol="0" anchor="ctr" anchorCtr="0" compatLnSpc="1">
            <a:prstTxWarp prst="textNoShape">
              <a:avLst/>
            </a:prstTxWarp>
          </a:bodyPr>
          <a:lstStyle/>
          <a:p>
            <a:pPr algn="ctr" eaLnBrk="0" fontAlgn="base" hangingPunct="0">
              <a:spcBef>
                <a:spcPts val="600"/>
              </a:spcBef>
              <a:spcAft>
                <a:spcPct val="0"/>
              </a:spcAft>
              <a:buClr>
                <a:srgbClr val="0000FF"/>
              </a:buClr>
            </a:pPr>
            <a:r>
              <a:rPr lang="en-US" dirty="0">
                <a:solidFill>
                  <a:schemeClr val="tx1"/>
                </a:solidFill>
                <a:latin typeface="Arial" charset="0"/>
              </a:rPr>
              <a:t>Water condensation at crack tip</a:t>
            </a:r>
            <a:endParaRPr kumimoji="0" lang="en-US" b="0" i="0" u="none" strike="noStrike" cap="none" normalizeH="0" baseline="0" dirty="0">
              <a:ln>
                <a:noFill/>
              </a:ln>
              <a:solidFill>
                <a:schemeClr val="tx1"/>
              </a:solidFill>
              <a:effectLst/>
              <a:latin typeface="Arial" charset="0"/>
            </a:endParaRPr>
          </a:p>
        </p:txBody>
      </p:sp>
      <p:sp>
        <p:nvSpPr>
          <p:cNvPr id="3" name="Slide Number Placeholder 2"/>
          <p:cNvSpPr>
            <a:spLocks noGrp="1"/>
          </p:cNvSpPr>
          <p:nvPr>
            <p:ph type="sldNum" sz="quarter" idx="11"/>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1150295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Stress intensity factor and fracture toughness</a:t>
            </a:r>
          </a:p>
        </p:txBody>
      </p:sp>
      <p:sp>
        <p:nvSpPr>
          <p:cNvPr id="3" name="Content Placeholder 2"/>
          <p:cNvSpPr>
            <a:spLocks noGrp="1"/>
          </p:cNvSpPr>
          <p:nvPr>
            <p:ph idx="1"/>
          </p:nvPr>
        </p:nvSpPr>
        <p:spPr/>
        <p:txBody>
          <a:bodyPr/>
          <a:lstStyle/>
          <a:p>
            <a:r>
              <a:rPr lang="en-US" dirty="0"/>
              <a:t>Stress intensity factor (tensile):</a:t>
            </a:r>
          </a:p>
          <a:p>
            <a:endParaRPr lang="en-US" sz="4400" dirty="0"/>
          </a:p>
          <a:p>
            <a:r>
              <a:rPr lang="en-US" dirty="0"/>
              <a:t>Strain energy release rate (plane stress):</a:t>
            </a:r>
          </a:p>
          <a:p>
            <a:endParaRPr lang="en-US" sz="4400" dirty="0"/>
          </a:p>
          <a:p>
            <a:r>
              <a:rPr lang="en-US" dirty="0"/>
              <a:t>Fracture condition:</a:t>
            </a:r>
          </a:p>
        </p:txBody>
      </p:sp>
      <p:graphicFrame>
        <p:nvGraphicFramePr>
          <p:cNvPr id="4" name="Object 3"/>
          <p:cNvGraphicFramePr>
            <a:graphicFrameLocks noChangeAspect="1"/>
          </p:cNvGraphicFramePr>
          <p:nvPr>
            <p:extLst>
              <p:ext uri="{D42A27DB-BD31-4B8C-83A1-F6EECF244321}">
                <p14:modId xmlns:p14="http://schemas.microsoft.com/office/powerpoint/2010/main" val="3520971840"/>
              </p:ext>
            </p:extLst>
          </p:nvPr>
        </p:nvGraphicFramePr>
        <p:xfrm>
          <a:off x="841976" y="2158014"/>
          <a:ext cx="1652588" cy="461962"/>
        </p:xfrm>
        <a:graphic>
          <a:graphicData uri="http://schemas.openxmlformats.org/presentationml/2006/ole">
            <mc:AlternateContent xmlns:mc="http://schemas.openxmlformats.org/markup-compatibility/2006">
              <mc:Choice xmlns:v="urn:schemas-microsoft-com:vml" Requires="v">
                <p:oleObj name="Equation" r:id="rId3" imgW="850680" imgH="253800" progId="Equation.DSMT4">
                  <p:embed/>
                </p:oleObj>
              </mc:Choice>
              <mc:Fallback>
                <p:oleObj name="Equation" r:id="rId3" imgW="850680" imgH="253800" progId="Equation.DSMT4">
                  <p:embed/>
                  <p:pic>
                    <p:nvPicPr>
                      <p:cNvPr id="4" name="Object 3"/>
                      <p:cNvPicPr>
                        <a:picLocks noChangeAspect="1" noChangeArrowheads="1"/>
                      </p:cNvPicPr>
                      <p:nvPr/>
                    </p:nvPicPr>
                    <p:blipFill>
                      <a:blip r:embed="rId4"/>
                      <a:srcRect/>
                      <a:stretch>
                        <a:fillRect/>
                      </a:stretch>
                    </p:blipFill>
                    <p:spPr bwMode="auto">
                      <a:xfrm>
                        <a:off x="841976" y="2158014"/>
                        <a:ext cx="1652588"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376096837"/>
              </p:ext>
            </p:extLst>
          </p:nvPr>
        </p:nvGraphicFramePr>
        <p:xfrm>
          <a:off x="3048000" y="2158014"/>
          <a:ext cx="1701800" cy="485775"/>
        </p:xfrm>
        <a:graphic>
          <a:graphicData uri="http://schemas.openxmlformats.org/presentationml/2006/ole">
            <mc:AlternateContent xmlns:mc="http://schemas.openxmlformats.org/markup-compatibility/2006">
              <mc:Choice xmlns:v="urn:schemas-microsoft-com:vml" Requires="v">
                <p:oleObj name="Equation" r:id="rId5" imgW="876240" imgH="266400" progId="Equation.DSMT4">
                  <p:embed/>
                </p:oleObj>
              </mc:Choice>
              <mc:Fallback>
                <p:oleObj name="Equation" r:id="rId5" imgW="876240" imgH="266400" progId="Equation.DSMT4">
                  <p:embed/>
                  <p:pic>
                    <p:nvPicPr>
                      <p:cNvPr id="5" name="Object 4"/>
                      <p:cNvPicPr>
                        <a:picLocks noChangeAspect="1" noChangeArrowheads="1"/>
                      </p:cNvPicPr>
                      <p:nvPr/>
                    </p:nvPicPr>
                    <p:blipFill>
                      <a:blip r:embed="rId6"/>
                      <a:srcRect/>
                      <a:stretch>
                        <a:fillRect/>
                      </a:stretch>
                    </p:blipFill>
                    <p:spPr bwMode="auto">
                      <a:xfrm>
                        <a:off x="3048000" y="2158014"/>
                        <a:ext cx="1701800"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758477773"/>
              </p:ext>
            </p:extLst>
          </p:nvPr>
        </p:nvGraphicFramePr>
        <p:xfrm>
          <a:off x="852958" y="3407161"/>
          <a:ext cx="1479550" cy="438150"/>
        </p:xfrm>
        <a:graphic>
          <a:graphicData uri="http://schemas.openxmlformats.org/presentationml/2006/ole">
            <mc:AlternateContent xmlns:mc="http://schemas.openxmlformats.org/markup-compatibility/2006">
              <mc:Choice xmlns:v="urn:schemas-microsoft-com:vml" Requires="v">
                <p:oleObj name="Equation" r:id="rId7" imgW="761760" imgH="241200" progId="Equation.DSMT4">
                  <p:embed/>
                </p:oleObj>
              </mc:Choice>
              <mc:Fallback>
                <p:oleObj name="Equation" r:id="rId7" imgW="761760" imgH="241200" progId="Equation.DSMT4">
                  <p:embed/>
                  <p:pic>
                    <p:nvPicPr>
                      <p:cNvPr id="7" name="Object 6"/>
                      <p:cNvPicPr>
                        <a:picLocks noChangeAspect="1" noChangeArrowheads="1"/>
                      </p:cNvPicPr>
                      <p:nvPr/>
                    </p:nvPicPr>
                    <p:blipFill>
                      <a:blip r:embed="rId8"/>
                      <a:srcRect/>
                      <a:stretch>
                        <a:fillRect/>
                      </a:stretch>
                    </p:blipFill>
                    <p:spPr bwMode="auto">
                      <a:xfrm>
                        <a:off x="852958" y="3407161"/>
                        <a:ext cx="1479550"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772327693"/>
              </p:ext>
            </p:extLst>
          </p:nvPr>
        </p:nvGraphicFramePr>
        <p:xfrm>
          <a:off x="3048000" y="3404961"/>
          <a:ext cx="1603375" cy="438150"/>
        </p:xfrm>
        <a:graphic>
          <a:graphicData uri="http://schemas.openxmlformats.org/presentationml/2006/ole">
            <mc:AlternateContent xmlns:mc="http://schemas.openxmlformats.org/markup-compatibility/2006">
              <mc:Choice xmlns:v="urn:schemas-microsoft-com:vml" Requires="v">
                <p:oleObj name="Equation" r:id="rId9" imgW="825480" imgH="241200" progId="Equation.DSMT4">
                  <p:embed/>
                </p:oleObj>
              </mc:Choice>
              <mc:Fallback>
                <p:oleObj name="Equation" r:id="rId9" imgW="825480" imgH="241200" progId="Equation.DSMT4">
                  <p:embed/>
                  <p:pic>
                    <p:nvPicPr>
                      <p:cNvPr id="8" name="Object 7"/>
                      <p:cNvPicPr>
                        <a:picLocks noChangeAspect="1" noChangeArrowheads="1"/>
                      </p:cNvPicPr>
                      <p:nvPr/>
                    </p:nvPicPr>
                    <p:blipFill>
                      <a:blip r:embed="rId10"/>
                      <a:srcRect/>
                      <a:stretch>
                        <a:fillRect/>
                      </a:stretch>
                    </p:blipFill>
                    <p:spPr bwMode="auto">
                      <a:xfrm>
                        <a:off x="3048000" y="3404961"/>
                        <a:ext cx="1603375"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4749114" y="3410049"/>
            <a:ext cx="1990726" cy="400110"/>
          </a:xfrm>
          <a:prstGeom prst="rect">
            <a:avLst/>
          </a:prstGeom>
        </p:spPr>
        <p:txBody>
          <a:bodyPr wrap="square">
            <a:spAutoFit/>
          </a:bodyPr>
          <a:lstStyle/>
          <a:p>
            <a:r>
              <a:rPr lang="en-US" sz="2000" dirty="0"/>
              <a:t>work of fracture</a:t>
            </a:r>
            <a:endParaRPr lang="en-US" dirty="0">
              <a:solidFill>
                <a:srgbClr val="0000FF"/>
              </a:solidFill>
            </a:endParaRPr>
          </a:p>
        </p:txBody>
      </p:sp>
      <p:sp>
        <p:nvSpPr>
          <p:cNvPr id="10" name="Rectangle 9"/>
          <p:cNvSpPr/>
          <p:nvPr/>
        </p:nvSpPr>
        <p:spPr>
          <a:xfrm>
            <a:off x="4903572" y="2188940"/>
            <a:ext cx="3358207" cy="400110"/>
          </a:xfrm>
          <a:prstGeom prst="rect">
            <a:avLst/>
          </a:prstGeom>
        </p:spPr>
        <p:txBody>
          <a:bodyPr wrap="square">
            <a:spAutoFit/>
          </a:bodyPr>
          <a:lstStyle/>
          <a:p>
            <a:r>
              <a:rPr lang="en-US" sz="2000" dirty="0"/>
              <a:t>critical stress intensity factor</a:t>
            </a:r>
            <a:endParaRPr lang="en-US" dirty="0">
              <a:solidFill>
                <a:srgbClr val="0000FF"/>
              </a:solidFill>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1088307314"/>
              </p:ext>
            </p:extLst>
          </p:nvPr>
        </p:nvGraphicFramePr>
        <p:xfrm>
          <a:off x="852958" y="4657209"/>
          <a:ext cx="1085850" cy="415925"/>
        </p:xfrm>
        <a:graphic>
          <a:graphicData uri="http://schemas.openxmlformats.org/presentationml/2006/ole">
            <mc:AlternateContent xmlns:mc="http://schemas.openxmlformats.org/markup-compatibility/2006">
              <mc:Choice xmlns:v="urn:schemas-microsoft-com:vml" Requires="v">
                <p:oleObj name="Equation" r:id="rId11" imgW="558720" imgH="228600" progId="Equation.DSMT4">
                  <p:embed/>
                </p:oleObj>
              </mc:Choice>
              <mc:Fallback>
                <p:oleObj name="Equation" r:id="rId11" imgW="558720" imgH="228600" progId="Equation.DSMT4">
                  <p:embed/>
                  <p:pic>
                    <p:nvPicPr>
                      <p:cNvPr id="11" name="Object 10"/>
                      <p:cNvPicPr>
                        <a:picLocks noChangeAspect="1" noChangeArrowheads="1"/>
                      </p:cNvPicPr>
                      <p:nvPr/>
                    </p:nvPicPr>
                    <p:blipFill>
                      <a:blip r:embed="rId12"/>
                      <a:srcRect/>
                      <a:stretch>
                        <a:fillRect/>
                      </a:stretch>
                    </p:blipFill>
                    <p:spPr bwMode="auto">
                      <a:xfrm>
                        <a:off x="852958" y="4657209"/>
                        <a:ext cx="1085850"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905779373"/>
              </p:ext>
            </p:extLst>
          </p:nvPr>
        </p:nvGraphicFramePr>
        <p:xfrm>
          <a:off x="3048000" y="4657209"/>
          <a:ext cx="1060450" cy="415925"/>
        </p:xfrm>
        <a:graphic>
          <a:graphicData uri="http://schemas.openxmlformats.org/presentationml/2006/ole">
            <mc:AlternateContent xmlns:mc="http://schemas.openxmlformats.org/markup-compatibility/2006">
              <mc:Choice xmlns:v="urn:schemas-microsoft-com:vml" Requires="v">
                <p:oleObj name="Equation" r:id="rId13" imgW="545760" imgH="228600" progId="Equation.DSMT4">
                  <p:embed/>
                </p:oleObj>
              </mc:Choice>
              <mc:Fallback>
                <p:oleObj name="Equation" r:id="rId13" imgW="545760" imgH="228600" progId="Equation.DSMT4">
                  <p:embed/>
                  <p:pic>
                    <p:nvPicPr>
                      <p:cNvPr id="12" name="Object 11"/>
                      <p:cNvPicPr>
                        <a:picLocks noChangeAspect="1" noChangeArrowheads="1"/>
                      </p:cNvPicPr>
                      <p:nvPr/>
                    </p:nvPicPr>
                    <p:blipFill>
                      <a:blip r:embed="rId14"/>
                      <a:srcRect/>
                      <a:stretch>
                        <a:fillRect/>
                      </a:stretch>
                    </p:blipFill>
                    <p:spPr bwMode="auto">
                      <a:xfrm>
                        <a:off x="3048000" y="4657209"/>
                        <a:ext cx="1060450"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ounded Rectangle 12"/>
          <p:cNvSpPr/>
          <p:nvPr/>
        </p:nvSpPr>
        <p:spPr bwMode="auto">
          <a:xfrm>
            <a:off x="835389" y="5447747"/>
            <a:ext cx="7320821" cy="680833"/>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91440" rIns="182880" bIns="91440" numCol="1" rtlCol="0" anchor="ctr" anchorCtr="0" compatLnSpc="1">
            <a:prstTxWarp prst="textNoShape">
              <a:avLst/>
            </a:prstTxWarp>
          </a:bodyPr>
          <a:lstStyle/>
          <a:p>
            <a:pPr algn="ctr"/>
            <a:r>
              <a:rPr lang="en-US" sz="2000" i="1" dirty="0" err="1">
                <a:latin typeface="Times New Roman" panose="02020603050405020304" pitchFamily="18" charset="0"/>
                <a:cs typeface="Times New Roman" panose="02020603050405020304" pitchFamily="18" charset="0"/>
              </a:rPr>
              <a:t>K</a:t>
            </a:r>
            <a:r>
              <a:rPr lang="en-US" sz="2000" i="1" baseline="-25000" dirty="0" err="1">
                <a:latin typeface="Times New Roman" panose="02020603050405020304" pitchFamily="18" charset="0"/>
                <a:cs typeface="Times New Roman" panose="02020603050405020304" pitchFamily="18" charset="0"/>
              </a:rPr>
              <a:t>Ic</a:t>
            </a:r>
            <a:r>
              <a:rPr lang="en-US" sz="2000" dirty="0"/>
              <a:t> is a material constant and is independent of crack length</a:t>
            </a:r>
          </a:p>
        </p:txBody>
      </p:sp>
      <p:sp>
        <p:nvSpPr>
          <p:cNvPr id="6" name="Slide Number Placeholder 5"/>
          <p:cNvSpPr>
            <a:spLocks noGrp="1"/>
          </p:cNvSpPr>
          <p:nvPr>
            <p:ph type="sldNum" sz="quarter" idx="11"/>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1537901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Intrinsic plasticity in amorphous metals</a:t>
            </a:r>
          </a:p>
        </p:txBody>
      </p:sp>
      <p:sp>
        <p:nvSpPr>
          <p:cNvPr id="3" name="Content Placeholder 2"/>
          <p:cNvSpPr>
            <a:spLocks noGrp="1"/>
          </p:cNvSpPr>
          <p:nvPr>
            <p:ph idx="1"/>
          </p:nvPr>
        </p:nvSpPr>
        <p:spPr>
          <a:xfrm>
            <a:off x="457200" y="1554096"/>
            <a:ext cx="7924800" cy="4541904"/>
          </a:xfrm>
        </p:spPr>
        <p:txBody>
          <a:bodyPr/>
          <a:lstStyle/>
          <a:p>
            <a:r>
              <a:rPr lang="en-US" sz="2000" dirty="0"/>
              <a:t>Lack of global plasticity</a:t>
            </a:r>
          </a:p>
          <a:p>
            <a:r>
              <a:rPr lang="en-US" sz="2000" dirty="0"/>
              <a:t>Intrinsic plasticity</a:t>
            </a:r>
          </a:p>
          <a:p>
            <a:r>
              <a:rPr lang="en-US" sz="2000" dirty="0"/>
              <a:t>When </a:t>
            </a:r>
            <a:r>
              <a:rPr lang="en-US" sz="2000" i="1" dirty="0"/>
              <a:t>G</a:t>
            </a:r>
            <a:r>
              <a:rPr lang="en-US" sz="2000" dirty="0"/>
              <a:t>/</a:t>
            </a:r>
            <a:r>
              <a:rPr lang="en-US" sz="2000" i="1" dirty="0"/>
              <a:t>B</a:t>
            </a:r>
            <a:r>
              <a:rPr lang="en-US" sz="2000" dirty="0"/>
              <a:t> &lt; 0.42: plastic; </a:t>
            </a:r>
            <a:r>
              <a:rPr lang="en-US" sz="2000" i="1" dirty="0"/>
              <a:t>G</a:t>
            </a:r>
            <a:r>
              <a:rPr lang="en-US" sz="2000" dirty="0"/>
              <a:t>/</a:t>
            </a:r>
            <a:r>
              <a:rPr lang="en-US" sz="2000" i="1" dirty="0"/>
              <a:t>B</a:t>
            </a:r>
            <a:r>
              <a:rPr lang="en-US" sz="2000" dirty="0"/>
              <a:t> &gt; 0.42: brittle (</a:t>
            </a:r>
            <a:r>
              <a:rPr lang="en-US" sz="2000" i="1" dirty="0"/>
              <a:t>G</a:t>
            </a:r>
            <a:r>
              <a:rPr lang="en-US" sz="2000" dirty="0"/>
              <a:t>: shear modulus; </a:t>
            </a:r>
            <a:r>
              <a:rPr lang="en-US" sz="2000" i="1" dirty="0"/>
              <a:t>B</a:t>
            </a:r>
            <a:r>
              <a:rPr lang="en-US" sz="2000" dirty="0"/>
              <a:t>: bulk modulus)</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51465"/>
          <a:stretch/>
        </p:blipFill>
        <p:spPr>
          <a:xfrm>
            <a:off x="4784384" y="3352800"/>
            <a:ext cx="3038578" cy="2516936"/>
          </a:xfrm>
          <a:prstGeom prst="rect">
            <a:avLst/>
          </a:prstGeom>
        </p:spPr>
      </p:pic>
      <p:sp>
        <p:nvSpPr>
          <p:cNvPr id="7" name="TextBox 6"/>
          <p:cNvSpPr txBox="1"/>
          <p:nvPr/>
        </p:nvSpPr>
        <p:spPr>
          <a:xfrm>
            <a:off x="1426291" y="5948119"/>
            <a:ext cx="1988686" cy="369332"/>
          </a:xfrm>
          <a:prstGeom prst="rect">
            <a:avLst/>
          </a:prstGeom>
          <a:noFill/>
        </p:spPr>
        <p:txBody>
          <a:bodyPr wrap="none" rtlCol="0">
            <a:spAutoFit/>
          </a:bodyPr>
          <a:lstStyle/>
          <a:p>
            <a:pPr algn="ctr"/>
            <a:r>
              <a:rPr lang="en-US" dirty="0"/>
              <a:t>As-cast Vitreloy-1</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1" b="51680"/>
          <a:stretch/>
        </p:blipFill>
        <p:spPr>
          <a:xfrm>
            <a:off x="896634" y="3356146"/>
            <a:ext cx="3048000" cy="2513590"/>
          </a:xfrm>
          <a:prstGeom prst="rect">
            <a:avLst/>
          </a:prstGeom>
        </p:spPr>
      </p:pic>
      <p:sp>
        <p:nvSpPr>
          <p:cNvPr id="9" name="TextBox 8"/>
          <p:cNvSpPr txBox="1"/>
          <p:nvPr/>
        </p:nvSpPr>
        <p:spPr>
          <a:xfrm>
            <a:off x="4784384" y="5948119"/>
            <a:ext cx="3034806" cy="369332"/>
          </a:xfrm>
          <a:prstGeom prst="rect">
            <a:avLst/>
          </a:prstGeom>
          <a:noFill/>
        </p:spPr>
        <p:txBody>
          <a:bodyPr wrap="none" rtlCol="0">
            <a:spAutoFit/>
          </a:bodyPr>
          <a:lstStyle/>
          <a:p>
            <a:pPr algn="ctr"/>
            <a:r>
              <a:rPr lang="en-US" dirty="0"/>
              <a:t>Annealed at 350 °C for 12 h</a:t>
            </a:r>
          </a:p>
        </p:txBody>
      </p:sp>
      <p:sp>
        <p:nvSpPr>
          <p:cNvPr id="10" name="Rectangle 9"/>
          <p:cNvSpPr/>
          <p:nvPr/>
        </p:nvSpPr>
        <p:spPr>
          <a:xfrm>
            <a:off x="5056093" y="2986781"/>
            <a:ext cx="2491388" cy="307777"/>
          </a:xfrm>
          <a:prstGeom prst="rect">
            <a:avLst/>
          </a:prstGeom>
        </p:spPr>
        <p:txBody>
          <a:bodyPr wrap="none">
            <a:spAutoFit/>
          </a:bodyPr>
          <a:lstStyle/>
          <a:p>
            <a:pPr algn="ctr"/>
            <a:r>
              <a:rPr lang="en-US" sz="1400" i="1" dirty="0"/>
              <a:t>Phil. Mag. Lett.</a:t>
            </a:r>
            <a:r>
              <a:rPr lang="en-US" sz="1400" dirty="0"/>
              <a:t> </a:t>
            </a:r>
            <a:r>
              <a:rPr lang="en-US" sz="1400" b="1" dirty="0"/>
              <a:t>85</a:t>
            </a:r>
            <a:r>
              <a:rPr lang="en-US" sz="1400" dirty="0"/>
              <a:t>, 77 (2006)</a:t>
            </a:r>
          </a:p>
        </p:txBody>
      </p:sp>
      <p:sp>
        <p:nvSpPr>
          <p:cNvPr id="4" name="TextBox 3"/>
          <p:cNvSpPr txBox="1"/>
          <p:nvPr/>
        </p:nvSpPr>
        <p:spPr>
          <a:xfrm>
            <a:off x="6822990" y="5090814"/>
            <a:ext cx="715260" cy="369332"/>
          </a:xfrm>
          <a:prstGeom prst="rect">
            <a:avLst/>
          </a:prstGeom>
          <a:noFill/>
        </p:spPr>
        <p:txBody>
          <a:bodyPr wrap="none" rtlCol="0">
            <a:spAutoFit/>
          </a:bodyPr>
          <a:lstStyle/>
          <a:p>
            <a:r>
              <a:rPr lang="en-US" b="1" dirty="0"/>
              <a:t>5 </a:t>
            </a:r>
            <a:r>
              <a:rPr lang="en-US" b="1" dirty="0">
                <a:latin typeface="Symbol" panose="05050102010706020507" pitchFamily="18" charset="2"/>
              </a:rPr>
              <a:t>m</a:t>
            </a:r>
            <a:r>
              <a:rPr lang="en-US" b="1" dirty="0"/>
              <a:t>m</a:t>
            </a:r>
          </a:p>
        </p:txBody>
      </p:sp>
      <p:sp>
        <p:nvSpPr>
          <p:cNvPr id="11" name="TextBox 10"/>
          <p:cNvSpPr txBox="1"/>
          <p:nvPr/>
        </p:nvSpPr>
        <p:spPr>
          <a:xfrm>
            <a:off x="2675715" y="5138870"/>
            <a:ext cx="715260" cy="369332"/>
          </a:xfrm>
          <a:prstGeom prst="rect">
            <a:avLst/>
          </a:prstGeom>
          <a:noFill/>
        </p:spPr>
        <p:txBody>
          <a:bodyPr wrap="none" rtlCol="0">
            <a:spAutoFit/>
          </a:bodyPr>
          <a:lstStyle/>
          <a:p>
            <a:r>
              <a:rPr lang="en-US" b="1" dirty="0"/>
              <a:t>5 </a:t>
            </a:r>
            <a:r>
              <a:rPr lang="en-US" b="1" dirty="0">
                <a:latin typeface="Symbol" panose="05050102010706020507" pitchFamily="18" charset="2"/>
              </a:rPr>
              <a:t>m</a:t>
            </a:r>
            <a:r>
              <a:rPr lang="en-US" b="1" dirty="0"/>
              <a:t>m</a:t>
            </a:r>
          </a:p>
        </p:txBody>
      </p:sp>
      <p:sp>
        <p:nvSpPr>
          <p:cNvPr id="6" name="Slide Number Placeholder 5"/>
          <p:cNvSpPr>
            <a:spLocks noGrp="1"/>
          </p:cNvSpPr>
          <p:nvPr>
            <p:ph type="sldNum" sz="quarter" idx="11"/>
          </p:nvPr>
        </p:nvSpPr>
        <p:spPr/>
        <p:txBody>
          <a:bodyPr/>
          <a:lstStyle/>
          <a:p>
            <a:fld id="{B6F15528-21DE-4FAA-801E-634DDDAF4B2B}" type="slidenum">
              <a:rPr lang="en-US" smtClean="0"/>
              <a:pPr/>
              <a:t>13</a:t>
            </a:fld>
            <a:endParaRPr lang="en-US" dirty="0"/>
          </a:p>
        </p:txBody>
      </p:sp>
    </p:spTree>
    <p:extLst>
      <p:ext uri="{BB962C8B-B14F-4D97-AF65-F5344CB8AC3E}">
        <p14:creationId xmlns:p14="http://schemas.microsoft.com/office/powerpoint/2010/main" val="823236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Intrinsic plasticity in amorphous metals</a:t>
            </a:r>
          </a:p>
        </p:txBody>
      </p:sp>
      <p:sp>
        <p:nvSpPr>
          <p:cNvPr id="6" name="Slide Number Placeholder 5"/>
          <p:cNvSpPr>
            <a:spLocks noGrp="1"/>
          </p:cNvSpPr>
          <p:nvPr>
            <p:ph type="sldNum" sz="quarter" idx="11"/>
          </p:nvPr>
        </p:nvSpPr>
        <p:spPr/>
        <p:txBody>
          <a:bodyPr/>
          <a:lstStyle/>
          <a:p>
            <a:fld id="{B6F15528-21DE-4FAA-801E-634DDDAF4B2B}" type="slidenum">
              <a:rPr lang="en-US" smtClean="0"/>
              <a:pPr/>
              <a:t>14</a:t>
            </a:fld>
            <a:endParaRPr lang="en-US"/>
          </a:p>
        </p:txBody>
      </p:sp>
      <p:pic>
        <p:nvPicPr>
          <p:cNvPr id="15" name="Picture 14" descr="A close up of a map&#10;&#10;Description generated with very high confidence">
            <a:extLst>
              <a:ext uri="{FF2B5EF4-FFF2-40B4-BE49-F238E27FC236}">
                <a16:creationId xmlns:a16="http://schemas.microsoft.com/office/drawing/2014/main" id="{91B8E652-58A5-4DB3-8F52-03519A5471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47620"/>
            <a:ext cx="6189580" cy="4753180"/>
          </a:xfrm>
          <a:prstGeom prst="rect">
            <a:avLst/>
          </a:prstGeom>
        </p:spPr>
      </p:pic>
      <p:sp>
        <p:nvSpPr>
          <p:cNvPr id="10" name="Rectangle 9"/>
          <p:cNvSpPr/>
          <p:nvPr/>
        </p:nvSpPr>
        <p:spPr>
          <a:xfrm>
            <a:off x="6043012" y="4861168"/>
            <a:ext cx="2491388" cy="307777"/>
          </a:xfrm>
          <a:prstGeom prst="rect">
            <a:avLst/>
          </a:prstGeom>
        </p:spPr>
        <p:txBody>
          <a:bodyPr wrap="none">
            <a:spAutoFit/>
          </a:bodyPr>
          <a:lstStyle/>
          <a:p>
            <a:r>
              <a:rPr lang="en-US" sz="1400" i="1" dirty="0"/>
              <a:t>Phil. Mag. Lett.</a:t>
            </a:r>
            <a:r>
              <a:rPr lang="en-US" sz="1400" dirty="0"/>
              <a:t> </a:t>
            </a:r>
            <a:r>
              <a:rPr lang="en-US" sz="1400" b="1" dirty="0"/>
              <a:t>85</a:t>
            </a:r>
            <a:r>
              <a:rPr lang="en-US" sz="1400" dirty="0"/>
              <a:t>, 77 (2006)</a:t>
            </a:r>
          </a:p>
        </p:txBody>
      </p:sp>
      <p:cxnSp>
        <p:nvCxnSpPr>
          <p:cNvPr id="17" name="Straight Connector 16">
            <a:extLst>
              <a:ext uri="{FF2B5EF4-FFF2-40B4-BE49-F238E27FC236}">
                <a16:creationId xmlns:a16="http://schemas.microsoft.com/office/drawing/2014/main" id="{9CAF7F46-0CF3-430B-8F0D-02D34B385DA8}"/>
              </a:ext>
            </a:extLst>
          </p:cNvPr>
          <p:cNvCxnSpPr>
            <a:cxnSpLocks/>
          </p:cNvCxnSpPr>
          <p:nvPr/>
        </p:nvCxnSpPr>
        <p:spPr bwMode="auto">
          <a:xfrm flipV="1">
            <a:off x="3557955" y="1752600"/>
            <a:ext cx="0" cy="2606040"/>
          </a:xfrm>
          <a:prstGeom prst="line">
            <a:avLst/>
          </a:prstGeom>
          <a:solidFill>
            <a:schemeClr val="accent1"/>
          </a:solidFill>
          <a:ln w="19050" cap="flat" cmpd="sng" algn="ctr">
            <a:solidFill>
              <a:srgbClr val="FF0000"/>
            </a:solidFill>
            <a:prstDash val="dash"/>
            <a:round/>
            <a:headEnd type="none" w="med" len="med"/>
            <a:tailEnd type="none" w="med" len="med"/>
          </a:ln>
          <a:effectLst/>
        </p:spPr>
      </p:cxnSp>
      <p:sp>
        <p:nvSpPr>
          <p:cNvPr id="20" name="Rectangle 19">
            <a:extLst>
              <a:ext uri="{FF2B5EF4-FFF2-40B4-BE49-F238E27FC236}">
                <a16:creationId xmlns:a16="http://schemas.microsoft.com/office/drawing/2014/main" id="{E07331F7-8470-4065-AB7C-73249B75DC48}"/>
              </a:ext>
            </a:extLst>
          </p:cNvPr>
          <p:cNvSpPr/>
          <p:nvPr/>
        </p:nvSpPr>
        <p:spPr>
          <a:xfrm>
            <a:off x="3429000" y="4799613"/>
            <a:ext cx="582211" cy="369332"/>
          </a:xfrm>
          <a:prstGeom prst="rect">
            <a:avLst/>
          </a:prstGeom>
          <a:solidFill>
            <a:schemeClr val="bg1"/>
          </a:solidFill>
        </p:spPr>
        <p:txBody>
          <a:bodyPr wrap="none">
            <a:spAutoFit/>
          </a:bodyPr>
          <a:lstStyle/>
          <a:p>
            <a:pPr algn="ctr"/>
            <a:r>
              <a:rPr lang="en-US" i="1" dirty="0"/>
              <a:t>G</a:t>
            </a:r>
            <a:r>
              <a:rPr lang="en-US" dirty="0"/>
              <a:t>/</a:t>
            </a:r>
            <a:r>
              <a:rPr lang="en-US" i="1" dirty="0"/>
              <a:t>B</a:t>
            </a:r>
            <a:endParaRPr lang="en-US" dirty="0"/>
          </a:p>
        </p:txBody>
      </p:sp>
      <p:sp>
        <p:nvSpPr>
          <p:cNvPr id="21" name="Rectangle 20">
            <a:extLst>
              <a:ext uri="{FF2B5EF4-FFF2-40B4-BE49-F238E27FC236}">
                <a16:creationId xmlns:a16="http://schemas.microsoft.com/office/drawing/2014/main" id="{722132CC-A517-44D1-8A51-1B4505E54F58}"/>
              </a:ext>
            </a:extLst>
          </p:cNvPr>
          <p:cNvSpPr/>
          <p:nvPr/>
        </p:nvSpPr>
        <p:spPr>
          <a:xfrm>
            <a:off x="3556001" y="1857251"/>
            <a:ext cx="1173719" cy="338554"/>
          </a:xfrm>
          <a:prstGeom prst="rect">
            <a:avLst/>
          </a:prstGeom>
          <a:noFill/>
        </p:spPr>
        <p:txBody>
          <a:bodyPr wrap="none">
            <a:spAutoFit/>
          </a:bodyPr>
          <a:lstStyle/>
          <a:p>
            <a:r>
              <a:rPr lang="en-US" sz="1600" i="1" dirty="0">
                <a:solidFill>
                  <a:srgbClr val="FF0000"/>
                </a:solidFill>
              </a:rPr>
              <a:t>G</a:t>
            </a:r>
            <a:r>
              <a:rPr lang="en-US" sz="1600" dirty="0">
                <a:solidFill>
                  <a:srgbClr val="FF0000"/>
                </a:solidFill>
              </a:rPr>
              <a:t>/</a:t>
            </a:r>
            <a:r>
              <a:rPr lang="en-US" sz="1600" i="1" dirty="0">
                <a:solidFill>
                  <a:srgbClr val="FF0000"/>
                </a:solidFill>
              </a:rPr>
              <a:t>B </a:t>
            </a:r>
            <a:r>
              <a:rPr lang="en-US" sz="1600" dirty="0">
                <a:solidFill>
                  <a:srgbClr val="FF0000"/>
                </a:solidFill>
              </a:rPr>
              <a:t>= 0.42</a:t>
            </a:r>
          </a:p>
        </p:txBody>
      </p:sp>
      <p:sp>
        <p:nvSpPr>
          <p:cNvPr id="4" name="Rectangle 3">
            <a:extLst>
              <a:ext uri="{FF2B5EF4-FFF2-40B4-BE49-F238E27FC236}">
                <a16:creationId xmlns:a16="http://schemas.microsoft.com/office/drawing/2014/main" id="{77E86EC0-678E-4E82-8572-396D9B0481E4}"/>
              </a:ext>
            </a:extLst>
          </p:cNvPr>
          <p:cNvSpPr/>
          <p:nvPr/>
        </p:nvSpPr>
        <p:spPr bwMode="auto">
          <a:xfrm>
            <a:off x="1207142" y="1981200"/>
            <a:ext cx="342258" cy="2133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284452FC-19F2-4A51-9C24-967AD2A5DCFE}"/>
              </a:ext>
            </a:extLst>
          </p:cNvPr>
          <p:cNvSpPr/>
          <p:nvPr/>
        </p:nvSpPr>
        <p:spPr>
          <a:xfrm rot="16200000">
            <a:off x="-123288" y="2878797"/>
            <a:ext cx="2672526" cy="369332"/>
          </a:xfrm>
          <a:prstGeom prst="rect">
            <a:avLst/>
          </a:prstGeom>
          <a:solidFill>
            <a:schemeClr val="bg1"/>
          </a:solidFill>
        </p:spPr>
        <p:txBody>
          <a:bodyPr wrap="none">
            <a:spAutoFit/>
          </a:bodyPr>
          <a:lstStyle/>
          <a:p>
            <a:pPr algn="ctr"/>
            <a:r>
              <a:rPr lang="en-US" dirty="0"/>
              <a:t>Fracture Energy (kJ/m</a:t>
            </a:r>
            <a:r>
              <a:rPr lang="en-US" baseline="30000" dirty="0"/>
              <a:t>2</a:t>
            </a:r>
            <a:r>
              <a:rPr lang="en-US" dirty="0"/>
              <a:t>)</a:t>
            </a:r>
          </a:p>
        </p:txBody>
      </p:sp>
    </p:spTree>
    <p:extLst>
      <p:ext uri="{BB962C8B-B14F-4D97-AF65-F5344CB8AC3E}">
        <p14:creationId xmlns:p14="http://schemas.microsoft.com/office/powerpoint/2010/main" val="1431564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676" y="485598"/>
            <a:ext cx="7010400" cy="5913636"/>
          </a:xfrm>
          <a:prstGeom prst="rect">
            <a:avLst/>
          </a:prstGeom>
        </p:spPr>
      </p:pic>
      <p:sp>
        <p:nvSpPr>
          <p:cNvPr id="6" name="Rectangle 5"/>
          <p:cNvSpPr/>
          <p:nvPr/>
        </p:nvSpPr>
        <p:spPr>
          <a:xfrm>
            <a:off x="6427572" y="6112476"/>
            <a:ext cx="2311082" cy="307777"/>
          </a:xfrm>
          <a:prstGeom prst="rect">
            <a:avLst/>
          </a:prstGeom>
        </p:spPr>
        <p:txBody>
          <a:bodyPr wrap="none">
            <a:spAutoFit/>
          </a:bodyPr>
          <a:lstStyle/>
          <a:p>
            <a:pPr algn="ctr"/>
            <a:r>
              <a:rPr lang="en-US" sz="1400" i="1" dirty="0">
                <a:solidFill>
                  <a:srgbClr val="333333"/>
                </a:solidFill>
                <a:latin typeface="arial" panose="020B0604020202020204" pitchFamily="34" charset="0"/>
              </a:rPr>
              <a:t>Nat. Mater.</a:t>
            </a:r>
            <a:r>
              <a:rPr lang="en-US" sz="1400" dirty="0">
                <a:solidFill>
                  <a:srgbClr val="333333"/>
                </a:solidFill>
                <a:latin typeface="arial" panose="020B0604020202020204" pitchFamily="34" charset="0"/>
              </a:rPr>
              <a:t> </a:t>
            </a:r>
            <a:r>
              <a:rPr lang="en-US" sz="1400" b="1" dirty="0">
                <a:solidFill>
                  <a:srgbClr val="333333"/>
                </a:solidFill>
                <a:latin typeface="arial" panose="020B0604020202020204" pitchFamily="34" charset="0"/>
              </a:rPr>
              <a:t>10</a:t>
            </a:r>
            <a:r>
              <a:rPr lang="en-US" sz="1400" dirty="0">
                <a:solidFill>
                  <a:srgbClr val="333333"/>
                </a:solidFill>
                <a:latin typeface="arial" panose="020B0604020202020204" pitchFamily="34" charset="0"/>
              </a:rPr>
              <a:t>, 123 (2011)</a:t>
            </a:r>
            <a:endParaRPr lang="en-US" sz="1400" dirty="0"/>
          </a:p>
        </p:txBody>
      </p:sp>
      <p:grpSp>
        <p:nvGrpSpPr>
          <p:cNvPr id="9" name="Group 8"/>
          <p:cNvGrpSpPr/>
          <p:nvPr/>
        </p:nvGrpSpPr>
        <p:grpSpPr>
          <a:xfrm>
            <a:off x="4419600" y="2457122"/>
            <a:ext cx="4041836" cy="2572078"/>
            <a:chOff x="4419600" y="2457122"/>
            <a:chExt cx="4041836" cy="2572078"/>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2457122"/>
              <a:ext cx="4041836" cy="2572078"/>
            </a:xfrm>
            <a:prstGeom prst="rect">
              <a:avLst/>
            </a:prstGeom>
          </p:spPr>
        </p:pic>
        <p:sp>
          <p:nvSpPr>
            <p:cNvPr id="8" name="TextBox 7"/>
            <p:cNvSpPr txBox="1"/>
            <p:nvPr/>
          </p:nvSpPr>
          <p:spPr>
            <a:xfrm>
              <a:off x="5555999" y="2514600"/>
              <a:ext cx="2885725" cy="338554"/>
            </a:xfrm>
            <a:prstGeom prst="rect">
              <a:avLst/>
            </a:prstGeom>
            <a:noFill/>
          </p:spPr>
          <p:txBody>
            <a:bodyPr wrap="none" rtlCol="0">
              <a:spAutoFit/>
            </a:bodyPr>
            <a:lstStyle/>
            <a:p>
              <a:pPr algn="ctr"/>
              <a:r>
                <a:rPr lang="en-US" sz="1600" dirty="0">
                  <a:solidFill>
                    <a:schemeClr val="bg1"/>
                  </a:solidFill>
                </a:rPr>
                <a:t>Crack tip in </a:t>
              </a:r>
              <a:r>
                <a:rPr lang="en-US" sz="1600" dirty="0" err="1">
                  <a:solidFill>
                    <a:schemeClr val="bg1"/>
                  </a:solidFill>
                </a:rPr>
                <a:t>PdAgPSiGe</a:t>
              </a:r>
              <a:r>
                <a:rPr lang="en-US" sz="1600" dirty="0">
                  <a:solidFill>
                    <a:schemeClr val="bg1"/>
                  </a:solidFill>
                </a:rPr>
                <a:t> BMG</a:t>
              </a:r>
            </a:p>
          </p:txBody>
        </p:sp>
      </p:grpSp>
      <p:sp>
        <p:nvSpPr>
          <p:cNvPr id="3" name="Slide Number Placeholder 2"/>
          <p:cNvSpPr>
            <a:spLocks noGrp="1"/>
          </p:cNvSpPr>
          <p:nvPr>
            <p:ph type="sldNum" sz="quarter" idx="11"/>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114702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Brittle fracture of glass</a:t>
            </a:r>
          </a:p>
        </p:txBody>
      </p:sp>
      <p:sp>
        <p:nvSpPr>
          <p:cNvPr id="3" name="Content Placeholder 2"/>
          <p:cNvSpPr>
            <a:spLocks noGrp="1"/>
          </p:cNvSpPr>
          <p:nvPr>
            <p:ph idx="1"/>
          </p:nvPr>
        </p:nvSpPr>
        <p:spPr>
          <a:xfrm>
            <a:off x="457200" y="1562334"/>
            <a:ext cx="8077200" cy="828698"/>
          </a:xfrm>
        </p:spPr>
        <p:txBody>
          <a:bodyPr/>
          <a:lstStyle/>
          <a:p>
            <a:r>
              <a:rPr lang="en-US" sz="2000" dirty="0"/>
              <a:t>When a crack exceeds the critical length, the crack becomes unstable and propagates catastrophically through the material</a:t>
            </a:r>
          </a:p>
        </p:txBody>
      </p:sp>
      <p:sp>
        <p:nvSpPr>
          <p:cNvPr id="5" name="Rectangle 4"/>
          <p:cNvSpPr/>
          <p:nvPr/>
        </p:nvSpPr>
        <p:spPr>
          <a:xfrm>
            <a:off x="1220806" y="5723238"/>
            <a:ext cx="3223959" cy="369332"/>
          </a:xfrm>
          <a:prstGeom prst="rect">
            <a:avLst/>
          </a:prstGeom>
        </p:spPr>
        <p:txBody>
          <a:bodyPr wrap="none">
            <a:spAutoFit/>
          </a:bodyPr>
          <a:lstStyle/>
          <a:p>
            <a:pPr algn="ctr"/>
            <a:r>
              <a:rPr lang="en-US" dirty="0">
                <a:latin typeface="Arial" panose="020B0604020202020204" pitchFamily="34" charset="0"/>
              </a:rPr>
              <a:t>Glass cracking at 231,000 fps</a:t>
            </a:r>
            <a:endParaRPr lang="en-US" dirty="0"/>
          </a:p>
        </p:txBody>
      </p:sp>
      <p:sp>
        <p:nvSpPr>
          <p:cNvPr id="6" name="Content Placeholder 2"/>
          <p:cNvSpPr txBox="1">
            <a:spLocks/>
          </p:cNvSpPr>
          <p:nvPr/>
        </p:nvSpPr>
        <p:spPr bwMode="auto">
          <a:xfrm>
            <a:off x="5362832" y="3200400"/>
            <a:ext cx="3247768"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2"/>
              </a:buClr>
              <a:buSzPct val="75000"/>
              <a:buFont typeface="Wingdings" pitchFamily="2" charset="2"/>
              <a:buChar char="n"/>
              <a:defRPr sz="2400">
                <a:solidFill>
                  <a:schemeClr val="tx1"/>
                </a:solidFill>
                <a:latin typeface="+mn-lt"/>
                <a:ea typeface="+mn-ea"/>
                <a:cs typeface="+mn-cs"/>
              </a:defRPr>
            </a:lvl1pPr>
            <a:lvl2pPr marL="795338" indent="-338138" algn="l" rtl="0" eaLnBrk="1" fontAlgn="base" hangingPunct="1">
              <a:spcBef>
                <a:spcPts val="8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1" fontAlgn="base" hangingPunct="1">
              <a:spcBef>
                <a:spcPts val="8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1" fontAlgn="base" hangingPunct="1">
              <a:spcBef>
                <a:spcPts val="8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1" fontAlgn="base" hangingPunct="1">
              <a:spcBef>
                <a:spcPts val="800"/>
              </a:spcBef>
              <a:spcAft>
                <a:spcPct val="0"/>
              </a:spcAft>
              <a:buClr>
                <a:schemeClr val="bg2"/>
              </a:buClr>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pPr marL="0" indent="0">
              <a:buNone/>
            </a:pPr>
            <a:r>
              <a:rPr lang="en-US" sz="2000" kern="0" dirty="0"/>
              <a:t>Crack propagation velocity:</a:t>
            </a:r>
          </a:p>
        </p:txBody>
      </p:sp>
      <p:sp>
        <p:nvSpPr>
          <p:cNvPr id="7" name="Rectangle 6"/>
          <p:cNvSpPr/>
          <p:nvPr/>
        </p:nvSpPr>
        <p:spPr>
          <a:xfrm>
            <a:off x="5448840" y="4724400"/>
            <a:ext cx="3095206" cy="307777"/>
          </a:xfrm>
          <a:prstGeom prst="rect">
            <a:avLst/>
          </a:prstGeom>
        </p:spPr>
        <p:txBody>
          <a:bodyPr wrap="none">
            <a:spAutoFit/>
          </a:bodyPr>
          <a:lstStyle/>
          <a:p>
            <a:pPr algn="ctr"/>
            <a:r>
              <a:rPr lang="en-US" sz="1400" i="1" dirty="0"/>
              <a:t>J. Am. </a:t>
            </a:r>
            <a:r>
              <a:rPr lang="en-US" sz="1400" i="1" dirty="0" err="1"/>
              <a:t>Cer</a:t>
            </a:r>
            <a:r>
              <a:rPr lang="en-US" sz="1400" i="1" dirty="0"/>
              <a:t>. Soc.</a:t>
            </a:r>
            <a:r>
              <a:rPr lang="en-US" sz="1400" dirty="0"/>
              <a:t> </a:t>
            </a:r>
            <a:r>
              <a:rPr lang="en-US" sz="1400" b="1" dirty="0"/>
              <a:t>22</a:t>
            </a:r>
            <a:r>
              <a:rPr lang="en-US" sz="1400" dirty="0"/>
              <a:t>, 302-307 (1939)</a:t>
            </a:r>
          </a:p>
        </p:txBody>
      </p:sp>
      <p:sp>
        <p:nvSpPr>
          <p:cNvPr id="8" name="TextBox 7"/>
          <p:cNvSpPr txBox="1"/>
          <p:nvPr/>
        </p:nvSpPr>
        <p:spPr>
          <a:xfrm>
            <a:off x="6144287" y="3877904"/>
            <a:ext cx="1704313" cy="523220"/>
          </a:xfrm>
          <a:prstGeom prst="rect">
            <a:avLst/>
          </a:prstGeom>
          <a:noFill/>
        </p:spPr>
        <p:txBody>
          <a:bodyPr wrap="none" rtlCol="0">
            <a:spAutoFit/>
          </a:bodyPr>
          <a:lstStyle/>
          <a:p>
            <a:r>
              <a:rPr lang="en-US" sz="2800" b="1" dirty="0">
                <a:solidFill>
                  <a:srgbClr val="FF0000"/>
                </a:solidFill>
              </a:rPr>
              <a:t>1540 m/s</a:t>
            </a:r>
          </a:p>
        </p:txBody>
      </p:sp>
      <p:sp>
        <p:nvSpPr>
          <p:cNvPr id="9" name="Slide Number Placeholder 8"/>
          <p:cNvSpPr>
            <a:spLocks noGrp="1"/>
          </p:cNvSpPr>
          <p:nvPr>
            <p:ph type="sldNum" sz="quarter" idx="11"/>
          </p:nvPr>
        </p:nvSpPr>
        <p:spPr/>
        <p:txBody>
          <a:bodyPr/>
          <a:lstStyle/>
          <a:p>
            <a:fld id="{B6F15528-21DE-4FAA-801E-634DDDAF4B2B}" type="slidenum">
              <a:rPr lang="en-US" smtClean="0"/>
              <a:pPr/>
              <a:t>16</a:t>
            </a:fld>
            <a:endParaRPr lang="en-US"/>
          </a:p>
        </p:txBody>
      </p:sp>
      <p:pic>
        <p:nvPicPr>
          <p:cNvPr id="11" name="Online Media 10">
            <a:hlinkClick r:id="" action="ppaction://media"/>
            <a:extLst>
              <a:ext uri="{FF2B5EF4-FFF2-40B4-BE49-F238E27FC236}">
                <a16:creationId xmlns:a16="http://schemas.microsoft.com/office/drawing/2014/main" id="{DAC1D362-6AAB-4788-B70B-98DC2817144A}"/>
              </a:ext>
            </a:extLst>
          </p:cNvPr>
          <p:cNvPicPr>
            <a:picLocks noRot="1" noChangeAspect="1"/>
          </p:cNvPicPr>
          <p:nvPr>
            <a:videoFile r:link="rId1"/>
          </p:nvPr>
        </p:nvPicPr>
        <p:blipFill>
          <a:blip r:embed="rId4"/>
          <a:stretch>
            <a:fillRect/>
          </a:stretch>
        </p:blipFill>
        <p:spPr>
          <a:xfrm>
            <a:off x="699185" y="2666559"/>
            <a:ext cx="4267200" cy="2914650"/>
          </a:xfrm>
          <a:prstGeom prst="rect">
            <a:avLst/>
          </a:prstGeom>
        </p:spPr>
      </p:pic>
    </p:spTree>
    <p:extLst>
      <p:ext uri="{BB962C8B-B14F-4D97-AF65-F5344CB8AC3E}">
        <p14:creationId xmlns:p14="http://schemas.microsoft.com/office/powerpoint/2010/main" val="385856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Brittle fracture of glass</a:t>
            </a:r>
          </a:p>
        </p:txBody>
      </p:sp>
      <p:sp>
        <p:nvSpPr>
          <p:cNvPr id="9" name="Slide Number Placeholder 8"/>
          <p:cNvSpPr>
            <a:spLocks noGrp="1"/>
          </p:cNvSpPr>
          <p:nvPr>
            <p:ph type="sldNum" sz="quarter" idx="11"/>
          </p:nvPr>
        </p:nvSpPr>
        <p:spPr/>
        <p:txBody>
          <a:bodyPr/>
          <a:lstStyle/>
          <a:p>
            <a:fld id="{B6F15528-21DE-4FAA-801E-634DDDAF4B2B}" type="slidenum">
              <a:rPr lang="en-US" smtClean="0"/>
              <a:pPr/>
              <a:t>17</a:t>
            </a:fld>
            <a:endParaRPr lang="en-US"/>
          </a:p>
        </p:txBody>
      </p:sp>
      <p:pic>
        <p:nvPicPr>
          <p:cNvPr id="12" name="Online Media 11" title="How fast does glass crack? - The Slow Mo Guys">
            <a:hlinkClick r:id="" action="ppaction://media"/>
            <a:extLst>
              <a:ext uri="{FF2B5EF4-FFF2-40B4-BE49-F238E27FC236}">
                <a16:creationId xmlns:a16="http://schemas.microsoft.com/office/drawing/2014/main" id="{35A776CC-6C60-4544-8540-0DFCC296C8B1}"/>
              </a:ext>
            </a:extLst>
          </p:cNvPr>
          <p:cNvPicPr>
            <a:picLocks noGrp="1" noRot="1" noChangeAspect="1"/>
          </p:cNvPicPr>
          <p:nvPr>
            <p:ph idx="1"/>
            <a:videoFile r:link="rId1"/>
          </p:nvPr>
        </p:nvPicPr>
        <p:blipFill>
          <a:blip r:embed="rId4"/>
          <a:stretch>
            <a:fillRect/>
          </a:stretch>
        </p:blipFill>
        <p:spPr>
          <a:xfrm>
            <a:off x="565150" y="1693068"/>
            <a:ext cx="8001000" cy="4500563"/>
          </a:xfrm>
          <a:prstGeom prst="rect">
            <a:avLst/>
          </a:prstGeom>
        </p:spPr>
      </p:pic>
      <p:sp>
        <p:nvSpPr>
          <p:cNvPr id="13" name="Rectangle 12">
            <a:extLst>
              <a:ext uri="{FF2B5EF4-FFF2-40B4-BE49-F238E27FC236}">
                <a16:creationId xmlns:a16="http://schemas.microsoft.com/office/drawing/2014/main" id="{6A8CF9FA-5106-4DB0-9CC2-1840F8600FE6}"/>
              </a:ext>
            </a:extLst>
          </p:cNvPr>
          <p:cNvSpPr/>
          <p:nvPr/>
        </p:nvSpPr>
        <p:spPr>
          <a:xfrm>
            <a:off x="5662508" y="1269980"/>
            <a:ext cx="3017942" cy="338554"/>
          </a:xfrm>
          <a:prstGeom prst="rect">
            <a:avLst/>
          </a:prstGeom>
        </p:spPr>
        <p:txBody>
          <a:bodyPr wrap="none">
            <a:spAutoFit/>
          </a:bodyPr>
          <a:lstStyle/>
          <a:p>
            <a:r>
              <a:rPr lang="en-US" sz="1600" i="1" dirty="0"/>
              <a:t>Ceramic Tech Today</a:t>
            </a:r>
            <a:r>
              <a:rPr lang="en-US" sz="1600" dirty="0"/>
              <a:t> article </a:t>
            </a:r>
            <a:r>
              <a:rPr lang="en-US" sz="1600" dirty="0">
                <a:hlinkClick r:id="rId5"/>
              </a:rPr>
              <a:t>link</a:t>
            </a:r>
            <a:endParaRPr lang="en-US" sz="1600" i="1" dirty="0"/>
          </a:p>
        </p:txBody>
      </p:sp>
    </p:spTree>
    <p:extLst>
      <p:ext uri="{BB962C8B-B14F-4D97-AF65-F5344CB8AC3E}">
        <p14:creationId xmlns:p14="http://schemas.microsoft.com/office/powerpoint/2010/main" val="2149493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438"/>
            <a:ext cx="8077200" cy="1066800"/>
          </a:xfrm>
        </p:spPr>
        <p:txBody>
          <a:bodyPr/>
          <a:lstStyle/>
          <a:p>
            <a:r>
              <a:rPr lang="en-US" dirty="0" err="1"/>
              <a:t>Fractography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513" y="1752600"/>
            <a:ext cx="3179287" cy="2134996"/>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0890" b="16222"/>
          <a:stretch/>
        </p:blipFill>
        <p:spPr>
          <a:xfrm>
            <a:off x="533400" y="4044263"/>
            <a:ext cx="3200400" cy="1919071"/>
          </a:xfrm>
          <a:prstGeom prst="rect">
            <a:avLst/>
          </a:prstGeom>
        </p:spPr>
      </p:pic>
      <p:sp>
        <p:nvSpPr>
          <p:cNvPr id="7" name="TextBox 6"/>
          <p:cNvSpPr txBox="1"/>
          <p:nvPr/>
        </p:nvSpPr>
        <p:spPr>
          <a:xfrm>
            <a:off x="1040993" y="6040743"/>
            <a:ext cx="2185214" cy="369332"/>
          </a:xfrm>
          <a:prstGeom prst="rect">
            <a:avLst/>
          </a:prstGeom>
          <a:noFill/>
        </p:spPr>
        <p:txBody>
          <a:bodyPr wrap="none" rtlCol="0">
            <a:spAutoFit/>
          </a:bodyPr>
          <a:lstStyle/>
          <a:p>
            <a:pPr algn="ctr">
              <a:spcBef>
                <a:spcPts val="300"/>
              </a:spcBef>
            </a:pPr>
            <a:r>
              <a:rPr lang="en-US" dirty="0"/>
              <a:t>Conchoidal fracture</a:t>
            </a:r>
          </a:p>
        </p:txBody>
      </p:sp>
      <p:grpSp>
        <p:nvGrpSpPr>
          <p:cNvPr id="20" name="Group 19"/>
          <p:cNvGrpSpPr/>
          <p:nvPr/>
        </p:nvGrpSpPr>
        <p:grpSpPr>
          <a:xfrm>
            <a:off x="1905000" y="1219200"/>
            <a:ext cx="5885989" cy="2668396"/>
            <a:chOff x="1905000" y="1219200"/>
            <a:chExt cx="5885989" cy="2668396"/>
          </a:xfrm>
        </p:grpSpPr>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267200" y="1219200"/>
              <a:ext cx="3523789" cy="2668396"/>
            </a:xfrm>
            <a:prstGeom prst="rect">
              <a:avLst/>
            </a:prstGeom>
            <a:ln w="22225">
              <a:solidFill>
                <a:srgbClr val="FF0000"/>
              </a:solidFill>
            </a:ln>
          </p:spPr>
        </p:pic>
        <p:sp>
          <p:nvSpPr>
            <p:cNvPr id="10" name="Rectangle 9"/>
            <p:cNvSpPr/>
            <p:nvPr/>
          </p:nvSpPr>
          <p:spPr bwMode="auto">
            <a:xfrm>
              <a:off x="1905000" y="3276600"/>
              <a:ext cx="685800" cy="45720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2" name="Straight Connector 11"/>
            <p:cNvCxnSpPr/>
            <p:nvPr/>
          </p:nvCxnSpPr>
          <p:spPr bwMode="auto">
            <a:xfrm flipH="1">
              <a:off x="2590800" y="1219200"/>
              <a:ext cx="1655064" cy="2062260"/>
            </a:xfrm>
            <a:prstGeom prst="line">
              <a:avLst/>
            </a:prstGeom>
            <a:solidFill>
              <a:schemeClr val="accent1"/>
            </a:solidFill>
            <a:ln w="22225" cap="flat" cmpd="sng" algn="ctr">
              <a:solidFill>
                <a:srgbClr val="FF0000"/>
              </a:solidFill>
              <a:prstDash val="solid"/>
              <a:round/>
              <a:headEnd type="none" w="med" len="med"/>
              <a:tailEnd type="none" w="med" len="med"/>
            </a:ln>
            <a:effectLst/>
          </p:spPr>
        </p:cxnSp>
        <p:cxnSp>
          <p:nvCxnSpPr>
            <p:cNvPr id="15" name="Straight Connector 14"/>
            <p:cNvCxnSpPr/>
            <p:nvPr/>
          </p:nvCxnSpPr>
          <p:spPr bwMode="auto">
            <a:xfrm flipH="1" flipV="1">
              <a:off x="2590800" y="3733800"/>
              <a:ext cx="1655064" cy="153796"/>
            </a:xfrm>
            <a:prstGeom prst="line">
              <a:avLst/>
            </a:prstGeom>
            <a:solidFill>
              <a:schemeClr val="accent1"/>
            </a:solidFill>
            <a:ln w="22225" cap="flat" cmpd="sng" algn="ctr">
              <a:solidFill>
                <a:srgbClr val="FF0000"/>
              </a:solidFill>
              <a:prstDash val="solid"/>
              <a:round/>
              <a:headEnd type="none" w="med" len="med"/>
              <a:tailEnd type="none" w="med" len="med"/>
            </a:ln>
            <a:effectLst/>
          </p:spPr>
        </p:cxnSp>
      </p:grpSp>
      <p:grpSp>
        <p:nvGrpSpPr>
          <p:cNvPr id="23" name="Group 22"/>
          <p:cNvGrpSpPr/>
          <p:nvPr/>
        </p:nvGrpSpPr>
        <p:grpSpPr>
          <a:xfrm>
            <a:off x="3590694" y="4134534"/>
            <a:ext cx="4876800" cy="2248424"/>
            <a:chOff x="3590694" y="4134534"/>
            <a:chExt cx="4876800" cy="2248424"/>
          </a:xfrm>
        </p:grpSpPr>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13797" b="15697"/>
            <a:stretch/>
          </p:blipFill>
          <p:spPr>
            <a:xfrm>
              <a:off x="4267200" y="4134534"/>
              <a:ext cx="3523789" cy="1828800"/>
            </a:xfrm>
            <a:prstGeom prst="rect">
              <a:avLst/>
            </a:prstGeom>
          </p:spPr>
        </p:pic>
        <p:sp>
          <p:nvSpPr>
            <p:cNvPr id="22" name="Rectangle 21"/>
            <p:cNvSpPr/>
            <p:nvPr/>
          </p:nvSpPr>
          <p:spPr>
            <a:xfrm>
              <a:off x="3590694" y="6105959"/>
              <a:ext cx="4876800" cy="276999"/>
            </a:xfrm>
            <a:prstGeom prst="rect">
              <a:avLst/>
            </a:prstGeom>
          </p:spPr>
          <p:txBody>
            <a:bodyPr wrap="square">
              <a:spAutoFit/>
            </a:bodyPr>
            <a:lstStyle/>
            <a:p>
              <a:r>
                <a:rPr lang="en-US" sz="1200" dirty="0"/>
                <a:t>Image from "</a:t>
              </a:r>
              <a:r>
                <a:rPr lang="en-US" sz="1200" i="1" dirty="0"/>
                <a:t>Fracture analysis, a basic tool to solve breakage issues</a:t>
              </a:r>
              <a:r>
                <a:rPr lang="en-US" sz="1200" dirty="0"/>
                <a:t>"</a:t>
              </a:r>
            </a:p>
          </p:txBody>
        </p:sp>
      </p:grpSp>
      <p:sp>
        <p:nvSpPr>
          <p:cNvPr id="3" name="Slide Number Placeholder 2"/>
          <p:cNvSpPr>
            <a:spLocks noGrp="1"/>
          </p:cNvSpPr>
          <p:nvPr>
            <p:ph type="sldNum" sz="quarter" idx="11"/>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228265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438"/>
            <a:ext cx="8077200" cy="1066800"/>
          </a:xfrm>
        </p:spPr>
        <p:txBody>
          <a:bodyPr/>
          <a:lstStyle/>
          <a:p>
            <a:r>
              <a:rPr lang="en-US" dirty="0"/>
              <a:t>The fractured surface of glass</a:t>
            </a:r>
          </a:p>
        </p:txBody>
      </p:sp>
      <p:sp>
        <p:nvSpPr>
          <p:cNvPr id="3" name="Slide Number Placeholder 2"/>
          <p:cNvSpPr>
            <a:spLocks noGrp="1"/>
          </p:cNvSpPr>
          <p:nvPr>
            <p:ph type="sldNum" sz="quarter" idx="11"/>
          </p:nvPr>
        </p:nvSpPr>
        <p:spPr/>
        <p:txBody>
          <a:bodyPr/>
          <a:lstStyle/>
          <a:p>
            <a:fld id="{B6F15528-21DE-4FAA-801E-634DDDAF4B2B}" type="slidenum">
              <a:rPr lang="en-US" smtClean="0"/>
              <a:pPr/>
              <a:t>19</a:t>
            </a:fld>
            <a:endParaRPr lang="en-US"/>
          </a:p>
        </p:txBody>
      </p:sp>
      <p:pic>
        <p:nvPicPr>
          <p:cNvPr id="5" name="Picture 4" descr="A picture containing text&#10;&#10;Description generated with high confidence">
            <a:extLst>
              <a:ext uri="{FF2B5EF4-FFF2-40B4-BE49-F238E27FC236}">
                <a16:creationId xmlns:a16="http://schemas.microsoft.com/office/drawing/2014/main" id="{BEB4C0E0-2E57-414A-A666-F7ABE7D57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689717"/>
            <a:ext cx="5404638" cy="3124200"/>
          </a:xfrm>
          <a:prstGeom prst="rect">
            <a:avLst/>
          </a:prstGeom>
        </p:spPr>
      </p:pic>
      <p:pic>
        <p:nvPicPr>
          <p:cNvPr id="12290" name="Picture 2" descr="已上传的图片">
            <a:extLst>
              <a:ext uri="{FF2B5EF4-FFF2-40B4-BE49-F238E27FC236}">
                <a16:creationId xmlns:a16="http://schemas.microsoft.com/office/drawing/2014/main" id="{4451B8E0-D387-4F7C-AEA5-616697D90AA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436" t="1100" r="14208" b="11111"/>
          <a:stretch/>
        </p:blipFill>
        <p:spPr bwMode="auto">
          <a:xfrm>
            <a:off x="4724400" y="3124199"/>
            <a:ext cx="3657600" cy="31242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48E27B9-1072-4E9E-A287-F4DAF06C8313}"/>
              </a:ext>
            </a:extLst>
          </p:cNvPr>
          <p:cNvSpPr/>
          <p:nvPr/>
        </p:nvSpPr>
        <p:spPr>
          <a:xfrm>
            <a:off x="762000" y="5113055"/>
            <a:ext cx="3086100" cy="523220"/>
          </a:xfrm>
          <a:prstGeom prst="rect">
            <a:avLst/>
          </a:prstGeom>
        </p:spPr>
        <p:txBody>
          <a:bodyPr wrap="square">
            <a:spAutoFit/>
          </a:bodyPr>
          <a:lstStyle/>
          <a:p>
            <a:pPr algn="ctr"/>
            <a:r>
              <a:rPr lang="en-US" sz="1400" dirty="0"/>
              <a:t>Peter L. </a:t>
            </a:r>
            <a:r>
              <a:rPr lang="en-US" sz="1400" dirty="0" err="1"/>
              <a:t>Bocko</a:t>
            </a:r>
            <a:r>
              <a:rPr lang="en-US" sz="1400" dirty="0"/>
              <a:t>, Cornell University &amp; Corning Glass Technologies</a:t>
            </a:r>
            <a:endParaRPr lang="en-US" sz="1050" dirty="0"/>
          </a:p>
        </p:txBody>
      </p:sp>
    </p:spTree>
    <p:extLst>
      <p:ext uri="{BB962C8B-B14F-4D97-AF65-F5344CB8AC3E}">
        <p14:creationId xmlns:p14="http://schemas.microsoft.com/office/powerpoint/2010/main" val="1389364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2662"/>
            <a:ext cx="8229600" cy="1066800"/>
          </a:xfrm>
        </p:spPr>
        <p:txBody>
          <a:bodyPr/>
          <a:lstStyle/>
          <a:p>
            <a:r>
              <a:rPr lang="en-US" sz="3200" dirty="0"/>
              <a:t>After-class reading list</a:t>
            </a:r>
          </a:p>
        </p:txBody>
      </p:sp>
      <p:sp>
        <p:nvSpPr>
          <p:cNvPr id="3" name="Content Placeholder 2"/>
          <p:cNvSpPr>
            <a:spLocks noGrp="1"/>
          </p:cNvSpPr>
          <p:nvPr>
            <p:ph idx="1"/>
          </p:nvPr>
        </p:nvSpPr>
        <p:spPr>
          <a:xfrm>
            <a:off x="457200" y="1752600"/>
            <a:ext cx="7924800" cy="4343400"/>
          </a:xfrm>
        </p:spPr>
        <p:txBody>
          <a:bodyPr/>
          <a:lstStyle/>
          <a:p>
            <a:pPr>
              <a:spcBef>
                <a:spcPts val="1200"/>
              </a:spcBef>
            </a:pPr>
            <a:r>
              <a:rPr lang="en-US" dirty="0"/>
              <a:t>Fundamentals of Inorganic Glasses</a:t>
            </a:r>
          </a:p>
          <a:p>
            <a:pPr lvl="1">
              <a:spcBef>
                <a:spcPts val="1200"/>
              </a:spcBef>
            </a:pPr>
            <a:r>
              <a:rPr lang="en-US" dirty="0"/>
              <a:t>Ch. 18</a:t>
            </a:r>
          </a:p>
          <a:p>
            <a:pPr>
              <a:spcBef>
                <a:spcPts val="1200"/>
              </a:spcBef>
            </a:pPr>
            <a:r>
              <a:rPr lang="en-US" dirty="0"/>
              <a:t>Introduction to Glass Science and Technology</a:t>
            </a:r>
          </a:p>
          <a:p>
            <a:pPr lvl="1">
              <a:spcBef>
                <a:spcPts val="1200"/>
              </a:spcBef>
            </a:pPr>
            <a:r>
              <a:rPr lang="en-US" dirty="0"/>
              <a:t>Ch. 9</a:t>
            </a:r>
          </a:p>
        </p:txBody>
      </p:sp>
      <p:sp>
        <p:nvSpPr>
          <p:cNvPr id="4" name="Slide Number Placeholder 3"/>
          <p:cNvSpPr>
            <a:spLocks noGrp="1"/>
          </p:cNvSpPr>
          <p:nvPr>
            <p:ph type="sldNum" sz="quarter" idx="11"/>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2747602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438"/>
            <a:ext cx="8077200" cy="1066800"/>
          </a:xfrm>
        </p:spPr>
        <p:txBody>
          <a:bodyPr/>
          <a:lstStyle/>
          <a:p>
            <a:r>
              <a:rPr lang="en-US" dirty="0"/>
              <a:t>The 4R rule</a:t>
            </a:r>
          </a:p>
        </p:txBody>
      </p:sp>
      <p:sp>
        <p:nvSpPr>
          <p:cNvPr id="22" name="Rectangle 21"/>
          <p:cNvSpPr/>
          <p:nvPr/>
        </p:nvSpPr>
        <p:spPr>
          <a:xfrm>
            <a:off x="1333500" y="6016823"/>
            <a:ext cx="6324600" cy="307777"/>
          </a:xfrm>
          <a:prstGeom prst="rect">
            <a:avLst/>
          </a:prstGeom>
        </p:spPr>
        <p:txBody>
          <a:bodyPr wrap="square">
            <a:spAutoFit/>
          </a:bodyPr>
          <a:lstStyle/>
          <a:p>
            <a:pPr algn="ctr"/>
            <a:r>
              <a:rPr lang="en-US" sz="1400" dirty="0"/>
              <a:t>K. Hess, and C. </a:t>
            </a:r>
            <a:r>
              <a:rPr lang="en-US" sz="1400" dirty="0" err="1"/>
              <a:t>Orthmann</a:t>
            </a:r>
            <a:r>
              <a:rPr lang="en-US" sz="1400" dirty="0"/>
              <a:t>, </a:t>
            </a:r>
            <a:r>
              <a:rPr lang="en-US" sz="1400" i="1" dirty="0"/>
              <a:t>Criminal Investigation</a:t>
            </a:r>
            <a:r>
              <a:rPr lang="en-US" sz="1400" dirty="0"/>
              <a:t>, Cengage Learning (2016)</a:t>
            </a:r>
            <a:endParaRPr lang="en-US" sz="1050" dirty="0"/>
          </a:p>
        </p:txBody>
      </p:sp>
      <p:sp>
        <p:nvSpPr>
          <p:cNvPr id="3" name="Slide Number Placeholder 2"/>
          <p:cNvSpPr>
            <a:spLocks noGrp="1"/>
          </p:cNvSpPr>
          <p:nvPr>
            <p:ph type="sldNum" sz="quarter" idx="11"/>
          </p:nvPr>
        </p:nvSpPr>
        <p:spPr/>
        <p:txBody>
          <a:bodyPr/>
          <a:lstStyle/>
          <a:p>
            <a:fld id="{B6F15528-21DE-4FAA-801E-634DDDAF4B2B}" type="slidenum">
              <a:rPr lang="en-US" smtClean="0"/>
              <a:pPr/>
              <a:t>20</a:t>
            </a:fld>
            <a:endParaRPr lang="en-US"/>
          </a:p>
        </p:txBody>
      </p:sp>
      <p:sp>
        <p:nvSpPr>
          <p:cNvPr id="17" name="Rounded Rectangle 12">
            <a:extLst>
              <a:ext uri="{FF2B5EF4-FFF2-40B4-BE49-F238E27FC236}">
                <a16:creationId xmlns:a16="http://schemas.microsoft.com/office/drawing/2014/main" id="{5DDBF2F2-A659-49A8-BD80-18B48965DCD1}"/>
              </a:ext>
            </a:extLst>
          </p:cNvPr>
          <p:cNvSpPr/>
          <p:nvPr/>
        </p:nvSpPr>
        <p:spPr bwMode="auto">
          <a:xfrm>
            <a:off x="838200" y="4746595"/>
            <a:ext cx="7320821" cy="1061841"/>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91440" rIns="182880" bIns="91440" numCol="1" rtlCol="0" anchor="ctr" anchorCtr="0" compatLnSpc="1">
            <a:prstTxWarp prst="textNoShape">
              <a:avLst/>
            </a:prstTxWarp>
          </a:bodyPr>
          <a:lstStyle/>
          <a:p>
            <a:pPr algn="ctr"/>
            <a:r>
              <a:rPr lang="en-US" sz="2000" dirty="0"/>
              <a:t>The 4</a:t>
            </a:r>
            <a:r>
              <a:rPr lang="en-US" sz="2000" dirty="0">
                <a:solidFill>
                  <a:srgbClr val="FF0000"/>
                </a:solidFill>
              </a:rPr>
              <a:t>R</a:t>
            </a:r>
            <a:r>
              <a:rPr lang="en-US" sz="2000" dirty="0"/>
              <a:t> Rule: </a:t>
            </a:r>
            <a:r>
              <a:rPr lang="en-US" sz="2000" dirty="0">
                <a:solidFill>
                  <a:srgbClr val="FF0000"/>
                </a:solidFill>
              </a:rPr>
              <a:t>R</a:t>
            </a:r>
            <a:r>
              <a:rPr lang="en-US" sz="2000" dirty="0"/>
              <a:t>idge lines on </a:t>
            </a:r>
            <a:r>
              <a:rPr lang="en-US" sz="2000" dirty="0">
                <a:solidFill>
                  <a:srgbClr val="FF0000"/>
                </a:solidFill>
              </a:rPr>
              <a:t>R</a:t>
            </a:r>
            <a:r>
              <a:rPr lang="en-US" sz="2000" dirty="0"/>
              <a:t>adial fractures are at </a:t>
            </a:r>
            <a:r>
              <a:rPr lang="en-US" sz="2000" dirty="0">
                <a:solidFill>
                  <a:srgbClr val="FF0000"/>
                </a:solidFill>
              </a:rPr>
              <a:t>R</a:t>
            </a:r>
            <a:r>
              <a:rPr lang="en-US" sz="2000" dirty="0"/>
              <a:t>ight angles to the </a:t>
            </a:r>
            <a:r>
              <a:rPr lang="en-US" sz="2000" dirty="0">
                <a:solidFill>
                  <a:srgbClr val="FF0000"/>
                </a:solidFill>
              </a:rPr>
              <a:t>R</a:t>
            </a:r>
            <a:r>
              <a:rPr lang="en-US" sz="2000" dirty="0"/>
              <a:t>ear</a:t>
            </a:r>
          </a:p>
        </p:txBody>
      </p:sp>
      <p:pic>
        <p:nvPicPr>
          <p:cNvPr id="18" name="Picture 17">
            <a:extLst>
              <a:ext uri="{FF2B5EF4-FFF2-40B4-BE49-F238E27FC236}">
                <a16:creationId xmlns:a16="http://schemas.microsoft.com/office/drawing/2014/main" id="{785A8FC9-3B54-45E9-9F0C-23FC701C39AF}"/>
              </a:ext>
            </a:extLst>
          </p:cNvPr>
          <p:cNvPicPr>
            <a:picLocks noChangeAspect="1"/>
          </p:cNvPicPr>
          <p:nvPr/>
        </p:nvPicPr>
        <p:blipFill rotWithShape="1">
          <a:blip r:embed="rId3">
            <a:extLst>
              <a:ext uri="{28A0092B-C50C-407E-A947-70E740481C1C}">
                <a14:useLocalDpi xmlns:a14="http://schemas.microsoft.com/office/drawing/2010/main" val="0"/>
              </a:ext>
            </a:extLst>
          </a:blip>
          <a:srcRect b="13247"/>
          <a:stretch/>
        </p:blipFill>
        <p:spPr>
          <a:xfrm rot="5400000">
            <a:off x="5578980" y="1806532"/>
            <a:ext cx="2970241" cy="1941177"/>
          </a:xfrm>
          <a:prstGeom prst="rect">
            <a:avLst/>
          </a:prstGeom>
        </p:spPr>
      </p:pic>
      <p:cxnSp>
        <p:nvCxnSpPr>
          <p:cNvPr id="21" name="Straight Arrow Connector 20">
            <a:extLst>
              <a:ext uri="{FF2B5EF4-FFF2-40B4-BE49-F238E27FC236}">
                <a16:creationId xmlns:a16="http://schemas.microsoft.com/office/drawing/2014/main" id="{3A07666B-D15C-42C5-A1EA-089EAB28B3B3}"/>
              </a:ext>
            </a:extLst>
          </p:cNvPr>
          <p:cNvCxnSpPr/>
          <p:nvPr/>
        </p:nvCxnSpPr>
        <p:spPr bwMode="auto">
          <a:xfrm flipH="1">
            <a:off x="6965400" y="1978721"/>
            <a:ext cx="98700" cy="1676400"/>
          </a:xfrm>
          <a:prstGeom prst="straightConnector1">
            <a:avLst/>
          </a:prstGeom>
          <a:solidFill>
            <a:schemeClr val="accent1"/>
          </a:solidFill>
          <a:ln w="25400" cap="flat" cmpd="sng" algn="ctr">
            <a:solidFill>
              <a:srgbClr val="FF0000"/>
            </a:solidFill>
            <a:prstDash val="solid"/>
            <a:round/>
            <a:headEnd type="none" w="med" len="med"/>
            <a:tailEnd type="stealth" w="lg" len="lg"/>
          </a:ln>
          <a:effectLst/>
        </p:spPr>
      </p:cxnSp>
      <p:sp>
        <p:nvSpPr>
          <p:cNvPr id="24" name="TextBox 23">
            <a:extLst>
              <a:ext uri="{FF2B5EF4-FFF2-40B4-BE49-F238E27FC236}">
                <a16:creationId xmlns:a16="http://schemas.microsoft.com/office/drawing/2014/main" id="{6B9030C8-0550-4293-8EC6-60C76C0D8736}"/>
              </a:ext>
            </a:extLst>
          </p:cNvPr>
          <p:cNvSpPr txBox="1"/>
          <p:nvPr/>
        </p:nvSpPr>
        <p:spPr>
          <a:xfrm>
            <a:off x="6995984" y="2318943"/>
            <a:ext cx="1524000" cy="923330"/>
          </a:xfrm>
          <a:prstGeom prst="rect">
            <a:avLst/>
          </a:prstGeom>
          <a:noFill/>
        </p:spPr>
        <p:txBody>
          <a:bodyPr wrap="square" rtlCol="0">
            <a:spAutoFit/>
          </a:bodyPr>
          <a:lstStyle/>
          <a:p>
            <a:pPr algn="ctr"/>
            <a:r>
              <a:rPr lang="en-US" dirty="0">
                <a:solidFill>
                  <a:srgbClr val="FF0000"/>
                </a:solidFill>
              </a:rPr>
              <a:t>Fracture propagation direction</a:t>
            </a:r>
          </a:p>
        </p:txBody>
      </p:sp>
      <p:pic>
        <p:nvPicPr>
          <p:cNvPr id="12" name="Picture 11" descr="A diagram of a point of impact&#10;&#10;AI-generated content may be incorrect.">
            <a:extLst>
              <a:ext uri="{FF2B5EF4-FFF2-40B4-BE49-F238E27FC236}">
                <a16:creationId xmlns:a16="http://schemas.microsoft.com/office/drawing/2014/main" id="{CB5CAB70-1853-45B8-84B9-A30CD13C81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260" y="1653767"/>
            <a:ext cx="4651539" cy="2736424"/>
          </a:xfrm>
          <a:prstGeom prst="rect">
            <a:avLst/>
          </a:prstGeom>
        </p:spPr>
      </p:pic>
      <p:pic>
        <p:nvPicPr>
          <p:cNvPr id="13" name="Picture 12" descr="A broken glass with a hole in it&#10;&#10;AI-generated content may be incorrect.">
            <a:extLst>
              <a:ext uri="{FF2B5EF4-FFF2-40B4-BE49-F238E27FC236}">
                <a16:creationId xmlns:a16="http://schemas.microsoft.com/office/drawing/2014/main" id="{06D4A161-71DE-4077-B36A-BB54BF8C5189}"/>
              </a:ext>
            </a:extLst>
          </p:cNvPr>
          <p:cNvPicPr>
            <a:picLocks/>
          </p:cNvPicPr>
          <p:nvPr/>
        </p:nvPicPr>
        <p:blipFill>
          <a:blip r:embed="rId5">
            <a:extLst>
              <a:ext uri="{28A0092B-C50C-407E-A947-70E740481C1C}">
                <a14:useLocalDpi xmlns:a14="http://schemas.microsoft.com/office/drawing/2010/main" val="0"/>
              </a:ext>
            </a:extLst>
          </a:blip>
          <a:srcRect l="24532" t="15576" r="24296" b="9647"/>
          <a:stretch/>
        </p:blipFill>
        <p:spPr>
          <a:xfrm>
            <a:off x="4001322" y="1292000"/>
            <a:ext cx="1656246" cy="1678168"/>
          </a:xfrm>
          <a:prstGeom prst="rect">
            <a:avLst/>
          </a:prstGeom>
        </p:spPr>
      </p:pic>
    </p:spTree>
    <p:extLst>
      <p:ext uri="{BB962C8B-B14F-4D97-AF65-F5344CB8AC3E}">
        <p14:creationId xmlns:p14="http://schemas.microsoft.com/office/powerpoint/2010/main" val="158860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438"/>
            <a:ext cx="8077200" cy="1066800"/>
          </a:xfrm>
        </p:spPr>
        <p:txBody>
          <a:bodyPr/>
          <a:lstStyle/>
          <a:p>
            <a:r>
              <a:rPr lang="en-US" dirty="0"/>
              <a:t>Fractured surface of tempered glass</a:t>
            </a:r>
          </a:p>
        </p:txBody>
      </p:sp>
      <p:sp>
        <p:nvSpPr>
          <p:cNvPr id="3" name="Slide Number Placeholder 2"/>
          <p:cNvSpPr>
            <a:spLocks noGrp="1"/>
          </p:cNvSpPr>
          <p:nvPr>
            <p:ph type="sldNum" sz="quarter" idx="11"/>
          </p:nvPr>
        </p:nvSpPr>
        <p:spPr/>
        <p:txBody>
          <a:bodyPr/>
          <a:lstStyle/>
          <a:p>
            <a:fld id="{B6F15528-21DE-4FAA-801E-634DDDAF4B2B}" type="slidenum">
              <a:rPr lang="en-US" smtClean="0"/>
              <a:pPr/>
              <a:t>21</a:t>
            </a:fld>
            <a:endParaRPr lang="en-US"/>
          </a:p>
        </p:txBody>
      </p:sp>
      <p:pic>
        <p:nvPicPr>
          <p:cNvPr id="6" name="Picture 5">
            <a:extLst>
              <a:ext uri="{FF2B5EF4-FFF2-40B4-BE49-F238E27FC236}">
                <a16:creationId xmlns:a16="http://schemas.microsoft.com/office/drawing/2014/main" id="{AB1681E7-90C7-4FEA-B4C0-063795240903}"/>
              </a:ext>
            </a:extLst>
          </p:cNvPr>
          <p:cNvPicPr>
            <a:picLocks noChangeAspect="1"/>
          </p:cNvPicPr>
          <p:nvPr/>
        </p:nvPicPr>
        <p:blipFill>
          <a:blip r:embed="rId3"/>
          <a:stretch>
            <a:fillRect/>
          </a:stretch>
        </p:blipFill>
        <p:spPr>
          <a:xfrm>
            <a:off x="1654205" y="1676983"/>
            <a:ext cx="5652523" cy="4267200"/>
          </a:xfrm>
          <a:prstGeom prst="rect">
            <a:avLst/>
          </a:prstGeom>
        </p:spPr>
      </p:pic>
      <p:sp>
        <p:nvSpPr>
          <p:cNvPr id="10" name="TextBox 9">
            <a:extLst>
              <a:ext uri="{FF2B5EF4-FFF2-40B4-BE49-F238E27FC236}">
                <a16:creationId xmlns:a16="http://schemas.microsoft.com/office/drawing/2014/main" id="{776E002C-00C3-4DE2-A4A9-9F8D2BEF7238}"/>
              </a:ext>
            </a:extLst>
          </p:cNvPr>
          <p:cNvSpPr txBox="1"/>
          <p:nvPr/>
        </p:nvSpPr>
        <p:spPr>
          <a:xfrm>
            <a:off x="3276599" y="6115563"/>
            <a:ext cx="2590800" cy="276999"/>
          </a:xfrm>
          <a:prstGeom prst="rect">
            <a:avLst/>
          </a:prstGeom>
          <a:noFill/>
        </p:spPr>
        <p:txBody>
          <a:bodyPr wrap="square">
            <a:spAutoFit/>
          </a:bodyPr>
          <a:lstStyle/>
          <a:p>
            <a:pPr algn="ctr"/>
            <a:r>
              <a:rPr lang="en-US" sz="1200" b="0" i="1" dirty="0">
                <a:solidFill>
                  <a:srgbClr val="040C28"/>
                </a:solidFill>
                <a:effectLst/>
                <a:latin typeface="+mj-lt"/>
              </a:rPr>
              <a:t>Int.</a:t>
            </a:r>
            <a:r>
              <a:rPr lang="en-US" sz="1200" b="0" i="1" dirty="0">
                <a:solidFill>
                  <a:srgbClr val="1F1F1F"/>
                </a:solidFill>
                <a:effectLst/>
                <a:latin typeface="+mj-lt"/>
              </a:rPr>
              <a:t> </a:t>
            </a:r>
            <a:r>
              <a:rPr lang="en-US" sz="1200" b="0" i="1" dirty="0">
                <a:solidFill>
                  <a:srgbClr val="040C28"/>
                </a:solidFill>
                <a:effectLst/>
                <a:latin typeface="+mj-lt"/>
              </a:rPr>
              <a:t>J.</a:t>
            </a:r>
            <a:r>
              <a:rPr lang="en-US" sz="1200" b="0" i="1" dirty="0">
                <a:solidFill>
                  <a:srgbClr val="1F1F1F"/>
                </a:solidFill>
                <a:effectLst/>
                <a:latin typeface="+mj-lt"/>
              </a:rPr>
              <a:t> </a:t>
            </a:r>
            <a:r>
              <a:rPr lang="en-US" sz="1200" b="0" i="1" dirty="0" err="1">
                <a:solidFill>
                  <a:srgbClr val="040C28"/>
                </a:solidFill>
                <a:effectLst/>
                <a:latin typeface="+mj-lt"/>
              </a:rPr>
              <a:t>Fract</a:t>
            </a:r>
            <a:r>
              <a:rPr lang="en-US" sz="1200" b="0" i="1" dirty="0">
                <a:solidFill>
                  <a:srgbClr val="040C28"/>
                </a:solidFill>
                <a:effectLst/>
                <a:latin typeface="+mj-lt"/>
              </a:rPr>
              <a:t>.</a:t>
            </a:r>
            <a:r>
              <a:rPr lang="en-US" sz="1200" b="0" i="0" dirty="0">
                <a:solidFill>
                  <a:srgbClr val="040C28"/>
                </a:solidFill>
                <a:effectLst/>
                <a:latin typeface="+mj-lt"/>
              </a:rPr>
              <a:t> </a:t>
            </a:r>
            <a:r>
              <a:rPr lang="en-US" sz="1200" b="1" i="0" dirty="0">
                <a:solidFill>
                  <a:srgbClr val="040C28"/>
                </a:solidFill>
                <a:effectLst/>
                <a:latin typeface="+mj-lt"/>
              </a:rPr>
              <a:t>190</a:t>
            </a:r>
            <a:r>
              <a:rPr lang="en-US" sz="1200" b="0" i="0" dirty="0">
                <a:solidFill>
                  <a:srgbClr val="040C28"/>
                </a:solidFill>
                <a:effectLst/>
                <a:latin typeface="+mj-lt"/>
              </a:rPr>
              <a:t>, 75-86 (2014)</a:t>
            </a:r>
            <a:endParaRPr lang="en-US" sz="1200" dirty="0">
              <a:latin typeface="+mj-lt"/>
            </a:endParaRPr>
          </a:p>
        </p:txBody>
      </p:sp>
    </p:spTree>
    <p:extLst>
      <p:ext uri="{BB962C8B-B14F-4D97-AF65-F5344CB8AC3E}">
        <p14:creationId xmlns:p14="http://schemas.microsoft.com/office/powerpoint/2010/main" val="2566514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fatigue in glass</a:t>
            </a:r>
          </a:p>
        </p:txBody>
      </p:sp>
      <p:sp>
        <p:nvSpPr>
          <p:cNvPr id="3" name="Content Placeholder 2"/>
          <p:cNvSpPr>
            <a:spLocks noGrp="1"/>
          </p:cNvSpPr>
          <p:nvPr>
            <p:ph idx="1"/>
          </p:nvPr>
        </p:nvSpPr>
        <p:spPr>
          <a:xfrm>
            <a:off x="457200" y="1554096"/>
            <a:ext cx="8077200" cy="4541904"/>
          </a:xfrm>
        </p:spPr>
        <p:txBody>
          <a:bodyPr/>
          <a:lstStyle/>
          <a:p>
            <a:r>
              <a:rPr lang="en-US" sz="2000" dirty="0"/>
              <a:t>Under constant load, the time-to-failure varies inversely with the load applied in a logarithm scale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676" y="2514600"/>
            <a:ext cx="4905402" cy="3815313"/>
          </a:xfrm>
          <a:prstGeom prst="rect">
            <a:avLst/>
          </a:prstGeom>
        </p:spPr>
      </p:pic>
      <p:sp>
        <p:nvSpPr>
          <p:cNvPr id="5" name="Rounded Rectangle 4"/>
          <p:cNvSpPr/>
          <p:nvPr/>
        </p:nvSpPr>
        <p:spPr bwMode="auto">
          <a:xfrm>
            <a:off x="5678717" y="3385752"/>
            <a:ext cx="2627083" cy="1600200"/>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91440" rIns="182880" bIns="91440" numCol="1" rtlCol="0" anchor="ctr" anchorCtr="0" compatLnSpc="1">
            <a:prstTxWarp prst="textNoShape">
              <a:avLst/>
            </a:prstTxWarp>
          </a:bodyPr>
          <a:lstStyle/>
          <a:p>
            <a:pPr algn="ctr" eaLnBrk="0" fontAlgn="base" hangingPunct="0">
              <a:spcBef>
                <a:spcPts val="600"/>
              </a:spcBef>
              <a:spcAft>
                <a:spcPct val="0"/>
              </a:spcAft>
              <a:buClr>
                <a:srgbClr val="0000FF"/>
              </a:buClr>
            </a:pPr>
            <a:r>
              <a:rPr lang="en-US" b="1" dirty="0">
                <a:solidFill>
                  <a:schemeClr val="tx1"/>
                </a:solidFill>
                <a:latin typeface="Arial" charset="0"/>
              </a:rPr>
              <a:t>Sub-critical crack growth</a:t>
            </a:r>
            <a:r>
              <a:rPr lang="en-US" dirty="0">
                <a:solidFill>
                  <a:schemeClr val="tx1"/>
                </a:solidFill>
                <a:latin typeface="Arial" charset="0"/>
              </a:rPr>
              <a:t>: crack length increases over time even when </a:t>
            </a:r>
            <a:r>
              <a:rPr lang="en-US" dirty="0">
                <a:solidFill>
                  <a:schemeClr val="tx1"/>
                </a:solidFill>
                <a:latin typeface="Symbol" panose="05050102010706020507" pitchFamily="18" charset="2"/>
              </a:rPr>
              <a:t>s</a:t>
            </a:r>
            <a:r>
              <a:rPr lang="en-US" baseline="-25000" dirty="0">
                <a:solidFill>
                  <a:schemeClr val="tx1"/>
                </a:solidFill>
                <a:latin typeface="Times New Roman" panose="02020603050405020304" pitchFamily="18" charset="0"/>
                <a:cs typeface="Times New Roman" panose="02020603050405020304" pitchFamily="18" charset="0"/>
              </a:rPr>
              <a:t>∞</a:t>
            </a:r>
            <a:r>
              <a:rPr lang="en-US" dirty="0">
                <a:solidFill>
                  <a:schemeClr val="tx1"/>
                </a:solidFill>
                <a:latin typeface="Arial" charset="0"/>
              </a:rPr>
              <a:t> &lt; </a:t>
            </a:r>
            <a:r>
              <a:rPr lang="en-US" dirty="0">
                <a:solidFill>
                  <a:schemeClr val="tx1"/>
                </a:solidFill>
                <a:latin typeface="Symbol" panose="05050102010706020507" pitchFamily="18" charset="2"/>
              </a:rPr>
              <a:t>s</a:t>
            </a:r>
            <a:r>
              <a:rPr lang="en-US" baseline="-25000" dirty="0">
                <a:solidFill>
                  <a:schemeClr val="tx1"/>
                </a:solidFill>
                <a:latin typeface="Times New Roman" panose="02020603050405020304" pitchFamily="18" charset="0"/>
                <a:cs typeface="Times New Roman" panose="02020603050405020304" pitchFamily="18" charset="0"/>
              </a:rPr>
              <a:t>f</a:t>
            </a:r>
            <a:endParaRPr kumimoji="0" lang="en-US" b="0" i="0" u="none" strike="noStrike" cap="none" normalizeH="0" baseline="0" dirty="0">
              <a:ln>
                <a:noFill/>
              </a:ln>
              <a:solidFill>
                <a:schemeClr val="tx1"/>
              </a:solidFill>
              <a:effectLst/>
              <a:latin typeface="Arial" charset="0"/>
            </a:endParaRPr>
          </a:p>
        </p:txBody>
      </p:sp>
      <p:sp>
        <p:nvSpPr>
          <p:cNvPr id="6" name="Slide Number Placeholder 5"/>
          <p:cNvSpPr>
            <a:spLocks noGrp="1"/>
          </p:cNvSpPr>
          <p:nvPr>
            <p:ph type="sldNum" sz="quarter" idx="11"/>
          </p:nvPr>
        </p:nvSpPr>
        <p:spPr/>
        <p:txBody>
          <a:bodyPr/>
          <a:lstStyle/>
          <a:p>
            <a:fld id="{B6F15528-21DE-4FAA-801E-634DDDAF4B2B}" type="slidenum">
              <a:rPr lang="en-US" smtClean="0"/>
              <a:pPr/>
              <a:t>22</a:t>
            </a:fld>
            <a:endParaRPr lang="en-US" dirty="0"/>
          </a:p>
        </p:txBody>
      </p:sp>
      <p:grpSp>
        <p:nvGrpSpPr>
          <p:cNvPr id="10" name="Group 9">
            <a:extLst>
              <a:ext uri="{FF2B5EF4-FFF2-40B4-BE49-F238E27FC236}">
                <a16:creationId xmlns:a16="http://schemas.microsoft.com/office/drawing/2014/main" id="{BE446086-EFF8-441E-83EA-8375F43494FC}"/>
              </a:ext>
            </a:extLst>
          </p:cNvPr>
          <p:cNvGrpSpPr/>
          <p:nvPr/>
        </p:nvGrpSpPr>
        <p:grpSpPr>
          <a:xfrm>
            <a:off x="492852" y="2514600"/>
            <a:ext cx="4886226" cy="3782514"/>
            <a:chOff x="492852" y="2514600"/>
            <a:chExt cx="4886226" cy="3782514"/>
          </a:xfrm>
        </p:grpSpPr>
        <p:pic>
          <p:nvPicPr>
            <p:cNvPr id="8" name="Picture 7">
              <a:extLst>
                <a:ext uri="{FF2B5EF4-FFF2-40B4-BE49-F238E27FC236}">
                  <a16:creationId xmlns:a16="http://schemas.microsoft.com/office/drawing/2014/main" id="{26017ECB-485A-47E9-87EC-DC9BF1F0CF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852" y="2514600"/>
              <a:ext cx="4886226" cy="3782514"/>
            </a:xfrm>
            <a:prstGeom prst="rect">
              <a:avLst/>
            </a:prstGeom>
          </p:spPr>
        </p:pic>
        <p:sp>
          <p:nvSpPr>
            <p:cNvPr id="9" name="Rectangle 8">
              <a:extLst>
                <a:ext uri="{FF2B5EF4-FFF2-40B4-BE49-F238E27FC236}">
                  <a16:creationId xmlns:a16="http://schemas.microsoft.com/office/drawing/2014/main" id="{60821ACF-7493-4EE7-B917-CAFA55259EE7}"/>
                </a:ext>
              </a:extLst>
            </p:cNvPr>
            <p:cNvSpPr/>
            <p:nvPr/>
          </p:nvSpPr>
          <p:spPr>
            <a:xfrm>
              <a:off x="2039232" y="2743200"/>
              <a:ext cx="3134191" cy="369332"/>
            </a:xfrm>
            <a:prstGeom prst="rect">
              <a:avLst/>
            </a:prstGeom>
          </p:spPr>
          <p:txBody>
            <a:bodyPr wrap="none">
              <a:spAutoFit/>
            </a:bodyPr>
            <a:lstStyle/>
            <a:p>
              <a:r>
                <a:rPr lang="en-US" dirty="0"/>
                <a:t>Universal static fatigue curve</a:t>
              </a:r>
            </a:p>
          </p:txBody>
        </p:sp>
      </p:grpSp>
      <p:sp>
        <p:nvSpPr>
          <p:cNvPr id="11" name="TextBox 10">
            <a:extLst>
              <a:ext uri="{FF2B5EF4-FFF2-40B4-BE49-F238E27FC236}">
                <a16:creationId xmlns:a16="http://schemas.microsoft.com/office/drawing/2014/main" id="{E38A2622-9393-4934-8492-4BAE4EFEC572}"/>
              </a:ext>
            </a:extLst>
          </p:cNvPr>
          <p:cNvSpPr txBox="1"/>
          <p:nvPr/>
        </p:nvSpPr>
        <p:spPr>
          <a:xfrm rot="16200000">
            <a:off x="138798" y="3987869"/>
            <a:ext cx="844858" cy="369332"/>
          </a:xfrm>
          <a:prstGeom prst="rect">
            <a:avLst/>
          </a:prstGeom>
          <a:solidFill>
            <a:schemeClr val="bg1"/>
          </a:solidFill>
        </p:spPr>
        <p:txBody>
          <a:bodyPr wrap="square">
            <a:spAutoFit/>
          </a:bodyPr>
          <a:lstStyle/>
          <a:p>
            <a:pPr algn="ctr"/>
            <a:r>
              <a:rPr lang="en-US" dirty="0">
                <a:solidFill>
                  <a:schemeClr val="tx1"/>
                </a:solidFill>
                <a:latin typeface="Symbol" panose="05050102010706020507" pitchFamily="18" charset="2"/>
              </a:rPr>
              <a:t>s</a:t>
            </a:r>
            <a:r>
              <a:rPr lang="en-US" baseline="-25000" dirty="0">
                <a:solidFill>
                  <a:schemeClr val="tx1"/>
                </a:solidFill>
                <a:latin typeface="Times New Roman" panose="02020603050405020304" pitchFamily="18" charset="0"/>
                <a:cs typeface="Times New Roman" panose="02020603050405020304" pitchFamily="18" charset="0"/>
              </a:rPr>
              <a:t>∞</a:t>
            </a:r>
            <a:r>
              <a:rPr lang="en-US" dirty="0">
                <a:solidFill>
                  <a:schemeClr val="tx1"/>
                </a:solidFill>
                <a:latin typeface="Arial" charset="0"/>
              </a:rPr>
              <a:t> / </a:t>
            </a:r>
            <a:r>
              <a:rPr lang="en-US" dirty="0">
                <a:solidFill>
                  <a:schemeClr val="tx1"/>
                </a:solidFill>
                <a:latin typeface="Symbol" panose="05050102010706020507" pitchFamily="18" charset="2"/>
              </a:rPr>
              <a:t>s</a:t>
            </a:r>
            <a:r>
              <a:rPr lang="en-US" baseline="-25000" dirty="0">
                <a:solidFill>
                  <a:schemeClr val="tx1"/>
                </a:solidFill>
                <a:latin typeface="Times New Roman" panose="02020603050405020304" pitchFamily="18" charset="0"/>
                <a:cs typeface="Times New Roman" panose="02020603050405020304" pitchFamily="18" charset="0"/>
              </a:rPr>
              <a:t>f</a:t>
            </a:r>
            <a:endParaRPr lang="en-US" dirty="0"/>
          </a:p>
        </p:txBody>
      </p:sp>
    </p:spTree>
    <p:extLst>
      <p:ext uri="{BB962C8B-B14F-4D97-AF65-F5344CB8AC3E}">
        <p14:creationId xmlns:p14="http://schemas.microsoft.com/office/powerpoint/2010/main" val="407806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 corrosion</a:t>
            </a:r>
          </a:p>
        </p:txBody>
      </p:sp>
      <p:sp>
        <p:nvSpPr>
          <p:cNvPr id="5" name="Content Placeholder 2"/>
          <p:cNvSpPr>
            <a:spLocks noGrp="1"/>
          </p:cNvSpPr>
          <p:nvPr>
            <p:ph idx="1"/>
          </p:nvPr>
        </p:nvSpPr>
        <p:spPr>
          <a:xfrm>
            <a:off x="465437" y="1548714"/>
            <a:ext cx="3268363" cy="4541904"/>
          </a:xfrm>
        </p:spPr>
        <p:txBody>
          <a:bodyPr/>
          <a:lstStyle/>
          <a:p>
            <a:r>
              <a:rPr lang="en-US" sz="2000" dirty="0"/>
              <a:t>Reaction at crack tip:</a:t>
            </a:r>
          </a:p>
          <a:p>
            <a:endParaRPr lang="en-US" sz="2800" dirty="0"/>
          </a:p>
          <a:p>
            <a:endParaRPr lang="en-US" sz="2000" dirty="0"/>
          </a:p>
          <a:p>
            <a:r>
              <a:rPr lang="en-US" sz="2000" dirty="0"/>
              <a:t>Higher alkaline content generally reduces fatigue resistance</a:t>
            </a:r>
          </a:p>
          <a:p>
            <a:r>
              <a:rPr lang="en-US" sz="2000" dirty="0"/>
              <a:t>Higher susceptibility to stress corrosion in basic solutions</a:t>
            </a:r>
          </a:p>
          <a:p>
            <a:r>
              <a:rPr lang="en-US" sz="2000" dirty="0"/>
              <a:t>Thermally activated process</a:t>
            </a:r>
          </a:p>
        </p:txBody>
      </p:sp>
      <p:graphicFrame>
        <p:nvGraphicFramePr>
          <p:cNvPr id="6" name="Object 5"/>
          <p:cNvGraphicFramePr>
            <a:graphicFrameLocks noChangeAspect="1"/>
          </p:cNvGraphicFramePr>
          <p:nvPr/>
        </p:nvGraphicFramePr>
        <p:xfrm>
          <a:off x="871151" y="2043780"/>
          <a:ext cx="2465388" cy="736600"/>
        </p:xfrm>
        <a:graphic>
          <a:graphicData uri="http://schemas.openxmlformats.org/presentationml/2006/ole">
            <mc:AlternateContent xmlns:mc="http://schemas.openxmlformats.org/markup-compatibility/2006">
              <mc:Choice xmlns:v="urn:schemas-microsoft-com:vml" Requires="v">
                <p:oleObj name="Equation" r:id="rId3" imgW="1269720" imgH="406080" progId="Equation.DSMT4">
                  <p:embed/>
                </p:oleObj>
              </mc:Choice>
              <mc:Fallback>
                <p:oleObj name="Equation" r:id="rId3" imgW="1269720" imgH="406080" progId="Equation.DSMT4">
                  <p:embed/>
                  <p:pic>
                    <p:nvPicPr>
                      <p:cNvPr id="6" name="Object 5"/>
                      <p:cNvPicPr>
                        <a:picLocks noChangeAspect="1" noChangeArrowheads="1"/>
                      </p:cNvPicPr>
                      <p:nvPr/>
                    </p:nvPicPr>
                    <p:blipFill>
                      <a:blip r:embed="rId4"/>
                      <a:srcRect/>
                      <a:stretch>
                        <a:fillRect/>
                      </a:stretch>
                    </p:blipFill>
                    <p:spPr bwMode="auto">
                      <a:xfrm>
                        <a:off x="871151" y="2043780"/>
                        <a:ext cx="2465388" cy="73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816313" y="5839108"/>
            <a:ext cx="2943178" cy="561692"/>
          </a:xfrm>
          <a:prstGeom prst="rect">
            <a:avLst/>
          </a:prstGeom>
        </p:spPr>
        <p:txBody>
          <a:bodyPr wrap="none">
            <a:spAutoFit/>
          </a:bodyPr>
          <a:lstStyle/>
          <a:p>
            <a:pPr>
              <a:spcAft>
                <a:spcPts val="300"/>
              </a:spcAft>
            </a:pPr>
            <a:r>
              <a:rPr lang="it-IT" sz="1400" i="1" dirty="0"/>
              <a:t>J. Non-Cryst. Solids</a:t>
            </a:r>
            <a:r>
              <a:rPr lang="it-IT" sz="1400" dirty="0"/>
              <a:t> </a:t>
            </a:r>
            <a:r>
              <a:rPr lang="it-IT" sz="1400" b="1" dirty="0"/>
              <a:t>316</a:t>
            </a:r>
            <a:r>
              <a:rPr lang="it-IT" sz="1400" dirty="0"/>
              <a:t>, 1 (2003)</a:t>
            </a:r>
          </a:p>
          <a:p>
            <a:pPr>
              <a:spcAft>
                <a:spcPts val="300"/>
              </a:spcAft>
            </a:pPr>
            <a:r>
              <a:rPr lang="en-US" sz="1400" i="1" dirty="0"/>
              <a:t>J. Am. Ceram. Soc.</a:t>
            </a:r>
            <a:r>
              <a:rPr lang="en-US" sz="1400" dirty="0"/>
              <a:t> </a:t>
            </a:r>
            <a:r>
              <a:rPr lang="en-US" sz="1400" b="1" dirty="0"/>
              <a:t>53</a:t>
            </a:r>
            <a:r>
              <a:rPr lang="en-US" sz="1400" dirty="0"/>
              <a:t>, 544 (1970)</a:t>
            </a:r>
          </a:p>
        </p:txBody>
      </p:sp>
      <p:sp>
        <p:nvSpPr>
          <p:cNvPr id="3" name="Slide Number Placeholder 2"/>
          <p:cNvSpPr>
            <a:spLocks noGrp="1"/>
          </p:cNvSpPr>
          <p:nvPr>
            <p:ph type="sldNum" sz="quarter" idx="11"/>
          </p:nvPr>
        </p:nvSpPr>
        <p:spPr/>
        <p:txBody>
          <a:bodyPr/>
          <a:lstStyle/>
          <a:p>
            <a:fld id="{B6F15528-21DE-4FAA-801E-634DDDAF4B2B}" type="slidenum">
              <a:rPr lang="en-US" smtClean="0"/>
              <a:pPr/>
              <a:t>23</a:t>
            </a:fld>
            <a:endParaRPr lang="en-US"/>
          </a:p>
        </p:txBody>
      </p:sp>
      <p:pic>
        <p:nvPicPr>
          <p:cNvPr id="11" name="Picture 10">
            <a:extLst>
              <a:ext uri="{FF2B5EF4-FFF2-40B4-BE49-F238E27FC236}">
                <a16:creationId xmlns:a16="http://schemas.microsoft.com/office/drawing/2014/main" id="{DF066ACC-B729-42B7-B1C1-53261BC993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3886" y="845899"/>
            <a:ext cx="4474101" cy="5619829"/>
          </a:xfrm>
          <a:prstGeom prst="rect">
            <a:avLst/>
          </a:prstGeom>
        </p:spPr>
      </p:pic>
    </p:spTree>
    <p:extLst>
      <p:ext uri="{BB962C8B-B14F-4D97-AF65-F5344CB8AC3E}">
        <p14:creationId xmlns:p14="http://schemas.microsoft.com/office/powerpoint/2010/main" val="2618087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 corrosion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8195" y="827364"/>
            <a:ext cx="4502957" cy="5630126"/>
          </a:xfrm>
          <a:prstGeom prst="rect">
            <a:avLst/>
          </a:prstGeom>
        </p:spPr>
      </p:pic>
      <p:sp>
        <p:nvSpPr>
          <p:cNvPr id="5" name="Content Placeholder 2"/>
          <p:cNvSpPr>
            <a:spLocks noGrp="1"/>
          </p:cNvSpPr>
          <p:nvPr>
            <p:ph idx="1"/>
          </p:nvPr>
        </p:nvSpPr>
        <p:spPr>
          <a:xfrm>
            <a:off x="465437" y="1548714"/>
            <a:ext cx="3268363" cy="4541904"/>
          </a:xfrm>
        </p:spPr>
        <p:txBody>
          <a:bodyPr/>
          <a:lstStyle/>
          <a:p>
            <a:r>
              <a:rPr lang="en-US" sz="2000" dirty="0"/>
              <a:t>Reaction at crack tip:</a:t>
            </a:r>
          </a:p>
          <a:p>
            <a:endParaRPr lang="en-US" sz="2800" dirty="0"/>
          </a:p>
          <a:p>
            <a:endParaRPr lang="en-US" sz="2000" dirty="0"/>
          </a:p>
          <a:p>
            <a:r>
              <a:rPr lang="en-US" sz="2000" dirty="0"/>
              <a:t>Higher alkaline content generally reduces fatigue resistance</a:t>
            </a:r>
          </a:p>
          <a:p>
            <a:r>
              <a:rPr lang="en-US" sz="2000" dirty="0"/>
              <a:t>Higher susceptibility to stress corrosion in basic solutions</a:t>
            </a:r>
          </a:p>
          <a:p>
            <a:r>
              <a:rPr lang="en-US" sz="2000" dirty="0"/>
              <a:t>Thermally activated process</a:t>
            </a:r>
          </a:p>
        </p:txBody>
      </p:sp>
      <p:graphicFrame>
        <p:nvGraphicFramePr>
          <p:cNvPr id="6" name="Object 5"/>
          <p:cNvGraphicFramePr>
            <a:graphicFrameLocks noChangeAspect="1"/>
          </p:cNvGraphicFramePr>
          <p:nvPr>
            <p:extLst>
              <p:ext uri="{D42A27DB-BD31-4B8C-83A1-F6EECF244321}">
                <p14:modId xmlns:p14="http://schemas.microsoft.com/office/powerpoint/2010/main" val="1647113875"/>
              </p:ext>
            </p:extLst>
          </p:nvPr>
        </p:nvGraphicFramePr>
        <p:xfrm>
          <a:off x="871151" y="2043780"/>
          <a:ext cx="2465388" cy="736600"/>
        </p:xfrm>
        <a:graphic>
          <a:graphicData uri="http://schemas.openxmlformats.org/presentationml/2006/ole">
            <mc:AlternateContent xmlns:mc="http://schemas.openxmlformats.org/markup-compatibility/2006">
              <mc:Choice xmlns:v="urn:schemas-microsoft-com:vml" Requires="v">
                <p:oleObj name="Equation" r:id="rId4" imgW="1269720" imgH="406080" progId="Equation.DSMT4">
                  <p:embed/>
                </p:oleObj>
              </mc:Choice>
              <mc:Fallback>
                <p:oleObj name="Equation" r:id="rId4" imgW="1269720" imgH="406080" progId="Equation.DSMT4">
                  <p:embed/>
                  <p:pic>
                    <p:nvPicPr>
                      <p:cNvPr id="6" name="Object 5"/>
                      <p:cNvPicPr>
                        <a:picLocks noChangeAspect="1" noChangeArrowheads="1"/>
                      </p:cNvPicPr>
                      <p:nvPr/>
                    </p:nvPicPr>
                    <p:blipFill>
                      <a:blip r:embed="rId5"/>
                      <a:srcRect/>
                      <a:stretch>
                        <a:fillRect/>
                      </a:stretch>
                    </p:blipFill>
                    <p:spPr bwMode="auto">
                      <a:xfrm>
                        <a:off x="871151" y="2043780"/>
                        <a:ext cx="2465388" cy="73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816313" y="5839108"/>
            <a:ext cx="2943178" cy="561692"/>
          </a:xfrm>
          <a:prstGeom prst="rect">
            <a:avLst/>
          </a:prstGeom>
        </p:spPr>
        <p:txBody>
          <a:bodyPr wrap="none">
            <a:spAutoFit/>
          </a:bodyPr>
          <a:lstStyle/>
          <a:p>
            <a:pPr>
              <a:spcAft>
                <a:spcPts val="300"/>
              </a:spcAft>
            </a:pPr>
            <a:r>
              <a:rPr lang="it-IT" sz="1400" i="1" dirty="0"/>
              <a:t>J. Non-Cryst. Solids</a:t>
            </a:r>
            <a:r>
              <a:rPr lang="it-IT" sz="1400" dirty="0"/>
              <a:t> </a:t>
            </a:r>
            <a:r>
              <a:rPr lang="it-IT" sz="1400" b="1" dirty="0"/>
              <a:t>316</a:t>
            </a:r>
            <a:r>
              <a:rPr lang="it-IT" sz="1400" dirty="0"/>
              <a:t>, 1 (2003)</a:t>
            </a:r>
          </a:p>
          <a:p>
            <a:pPr>
              <a:spcAft>
                <a:spcPts val="300"/>
              </a:spcAft>
            </a:pPr>
            <a:r>
              <a:rPr lang="en-US" sz="1400" i="1" dirty="0"/>
              <a:t>J. Am. Ceram. Soc.</a:t>
            </a:r>
            <a:r>
              <a:rPr lang="en-US" sz="1400" dirty="0"/>
              <a:t> </a:t>
            </a:r>
            <a:r>
              <a:rPr lang="en-US" sz="1400" b="1" dirty="0"/>
              <a:t>53</a:t>
            </a:r>
            <a:r>
              <a:rPr lang="en-US" sz="1400" dirty="0"/>
              <a:t>, 544 (1970)</a:t>
            </a:r>
          </a:p>
        </p:txBody>
      </p:sp>
      <p:sp>
        <p:nvSpPr>
          <p:cNvPr id="3" name="Slide Number Placeholder 2"/>
          <p:cNvSpPr>
            <a:spLocks noGrp="1"/>
          </p:cNvSpPr>
          <p:nvPr>
            <p:ph type="sldNum" sz="quarter" idx="11"/>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2348861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Fracture toughness measurement</a:t>
            </a:r>
          </a:p>
        </p:txBody>
      </p:sp>
      <p:sp>
        <p:nvSpPr>
          <p:cNvPr id="3" name="Content Placeholder 2"/>
          <p:cNvSpPr>
            <a:spLocks noGrp="1"/>
          </p:cNvSpPr>
          <p:nvPr>
            <p:ph idx="1"/>
          </p:nvPr>
        </p:nvSpPr>
        <p:spPr>
          <a:xfrm>
            <a:off x="457200" y="1554096"/>
            <a:ext cx="8166430" cy="4541904"/>
          </a:xfrm>
        </p:spPr>
        <p:txBody>
          <a:bodyPr/>
          <a:lstStyle/>
          <a:p>
            <a:r>
              <a:rPr lang="en-US" sz="2000" dirty="0"/>
              <a:t>ASTM Standard E1820-15: Standard Test Method for Measurement of Fracture Toughness</a:t>
            </a:r>
          </a:p>
          <a:p>
            <a:r>
              <a:rPr lang="en-US" sz="2000" dirty="0"/>
              <a:t>Standard specimen geometries to obtain load-displacement plot</a:t>
            </a:r>
          </a:p>
        </p:txBody>
      </p:sp>
      <p:sp>
        <p:nvSpPr>
          <p:cNvPr id="5" name="Rectangle 4"/>
          <p:cNvSpPr/>
          <p:nvPr/>
        </p:nvSpPr>
        <p:spPr>
          <a:xfrm>
            <a:off x="6264876" y="5017366"/>
            <a:ext cx="1828800" cy="923330"/>
          </a:xfrm>
          <a:prstGeom prst="rect">
            <a:avLst/>
          </a:prstGeom>
        </p:spPr>
        <p:txBody>
          <a:bodyPr wrap="square">
            <a:spAutoFit/>
          </a:bodyPr>
          <a:lstStyle/>
          <a:p>
            <a:pPr algn="ctr"/>
            <a:r>
              <a:rPr lang="en-US" dirty="0"/>
              <a:t>Middle-cracked tension specimen</a:t>
            </a:r>
          </a:p>
        </p:txBody>
      </p:sp>
      <p:sp>
        <p:nvSpPr>
          <p:cNvPr id="6" name="Rectangle 5"/>
          <p:cNvSpPr/>
          <p:nvPr/>
        </p:nvSpPr>
        <p:spPr>
          <a:xfrm>
            <a:off x="549876" y="5000198"/>
            <a:ext cx="1752600" cy="923330"/>
          </a:xfrm>
          <a:prstGeom prst="rect">
            <a:avLst/>
          </a:prstGeom>
        </p:spPr>
        <p:txBody>
          <a:bodyPr wrap="square">
            <a:spAutoFit/>
          </a:bodyPr>
          <a:lstStyle/>
          <a:p>
            <a:pPr algn="ctr"/>
            <a:r>
              <a:rPr lang="en-US" dirty="0"/>
              <a:t>Compact tension specimen</a:t>
            </a:r>
          </a:p>
        </p:txBody>
      </p:sp>
      <p:sp>
        <p:nvSpPr>
          <p:cNvPr id="7" name="Rectangle 6"/>
          <p:cNvSpPr/>
          <p:nvPr/>
        </p:nvSpPr>
        <p:spPr>
          <a:xfrm>
            <a:off x="2852759" y="5017366"/>
            <a:ext cx="2584213" cy="923330"/>
          </a:xfrm>
          <a:prstGeom prst="rect">
            <a:avLst/>
          </a:prstGeom>
        </p:spPr>
        <p:txBody>
          <a:bodyPr wrap="square">
            <a:spAutoFit/>
          </a:bodyPr>
          <a:lstStyle/>
          <a:p>
            <a:pPr algn="ctr"/>
            <a:r>
              <a:rPr lang="en-US" dirty="0"/>
              <a:t>Single edge-notched bend specimen (for three-point bending)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362" y="2743200"/>
            <a:ext cx="8009250" cy="2197274"/>
          </a:xfrm>
          <a:prstGeom prst="rect">
            <a:avLst/>
          </a:prstGeom>
        </p:spPr>
      </p:pic>
      <p:sp>
        <p:nvSpPr>
          <p:cNvPr id="9" name="Rectangle 8"/>
          <p:cNvSpPr/>
          <p:nvPr/>
        </p:nvSpPr>
        <p:spPr>
          <a:xfrm>
            <a:off x="6013620" y="6096000"/>
            <a:ext cx="2610010" cy="307777"/>
          </a:xfrm>
          <a:prstGeom prst="rect">
            <a:avLst/>
          </a:prstGeom>
        </p:spPr>
        <p:txBody>
          <a:bodyPr wrap="none">
            <a:spAutoFit/>
          </a:bodyPr>
          <a:lstStyle/>
          <a:p>
            <a:pPr algn="ctr"/>
            <a:r>
              <a:rPr lang="en-US" sz="1400" i="1" dirty="0"/>
              <a:t>Eng. </a:t>
            </a:r>
            <a:r>
              <a:rPr lang="en-US" sz="1400" i="1" dirty="0" err="1"/>
              <a:t>Fract</a:t>
            </a:r>
            <a:r>
              <a:rPr lang="en-US" sz="1400" i="1" dirty="0"/>
              <a:t>. Mech.</a:t>
            </a:r>
            <a:r>
              <a:rPr lang="en-US" sz="1400" dirty="0"/>
              <a:t> </a:t>
            </a:r>
            <a:r>
              <a:rPr lang="en-US" sz="1400" b="1" dirty="0"/>
              <a:t>85</a:t>
            </a:r>
            <a:r>
              <a:rPr lang="en-US" sz="1400" dirty="0"/>
              <a:t>, 1 (2012)</a:t>
            </a:r>
          </a:p>
        </p:txBody>
      </p:sp>
      <p:sp>
        <p:nvSpPr>
          <p:cNvPr id="4" name="Slide Number Placeholder 3"/>
          <p:cNvSpPr>
            <a:spLocks noGrp="1"/>
          </p:cNvSpPr>
          <p:nvPr>
            <p:ph type="sldNum" sz="quarter" idx="11"/>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3795908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Indentation of glass samples</a:t>
            </a:r>
          </a:p>
        </p:txBody>
      </p:sp>
      <p:sp>
        <p:nvSpPr>
          <p:cNvPr id="3" name="Content Placeholder 2"/>
          <p:cNvSpPr>
            <a:spLocks noGrp="1"/>
          </p:cNvSpPr>
          <p:nvPr>
            <p:ph idx="1"/>
          </p:nvPr>
        </p:nvSpPr>
        <p:spPr>
          <a:xfrm>
            <a:off x="457200" y="1521144"/>
            <a:ext cx="8077200" cy="4541904"/>
          </a:xfrm>
        </p:spPr>
        <p:txBody>
          <a:bodyPr/>
          <a:lstStyle/>
          <a:p>
            <a:r>
              <a:rPr lang="en-US" sz="2000" dirty="0"/>
              <a:t>Mechanical properties evaluated through indented crack size or crack-opening displacement based on empirical equations</a:t>
            </a:r>
          </a:p>
          <a:p>
            <a:r>
              <a:rPr lang="en-US" sz="2000" dirty="0"/>
              <a:t>Poor correlation with conventional test results can be a concern</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9046" y="3761314"/>
            <a:ext cx="1536714" cy="186769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200400"/>
            <a:ext cx="3744686" cy="2362200"/>
          </a:xfrm>
          <a:prstGeom prst="rect">
            <a:avLst/>
          </a:prstGeom>
        </p:spPr>
      </p:pic>
      <p:sp>
        <p:nvSpPr>
          <p:cNvPr id="6" name="Rectangle 5"/>
          <p:cNvSpPr/>
          <p:nvPr/>
        </p:nvSpPr>
        <p:spPr>
          <a:xfrm>
            <a:off x="4686300" y="5995310"/>
            <a:ext cx="3886200" cy="307777"/>
          </a:xfrm>
          <a:prstGeom prst="rect">
            <a:avLst/>
          </a:prstGeom>
        </p:spPr>
        <p:txBody>
          <a:bodyPr wrap="square">
            <a:spAutoFit/>
          </a:bodyPr>
          <a:lstStyle/>
          <a:p>
            <a:pPr algn="ctr"/>
            <a:r>
              <a:rPr lang="en-US" sz="1400" i="1" dirty="0"/>
              <a:t>J. Mech. </a:t>
            </a:r>
            <a:r>
              <a:rPr lang="en-US" sz="1400" i="1" dirty="0" err="1"/>
              <a:t>Behav</a:t>
            </a:r>
            <a:r>
              <a:rPr lang="en-US" sz="1400" i="1" dirty="0"/>
              <a:t>. Biomed. Mater.</a:t>
            </a:r>
            <a:r>
              <a:rPr lang="en-US" sz="1400" dirty="0"/>
              <a:t> </a:t>
            </a:r>
            <a:r>
              <a:rPr lang="en-US" sz="1400" b="1" dirty="0"/>
              <a:t>2</a:t>
            </a:r>
            <a:r>
              <a:rPr lang="en-US" sz="1400" dirty="0"/>
              <a:t>, 384 (2009)</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0" y="2870886"/>
            <a:ext cx="1452573" cy="1590687"/>
          </a:xfrm>
          <a:prstGeom prst="rect">
            <a:avLst/>
          </a:prstGeom>
        </p:spPr>
      </p:pic>
      <p:sp>
        <p:nvSpPr>
          <p:cNvPr id="8" name="TextBox 7"/>
          <p:cNvSpPr txBox="1"/>
          <p:nvPr/>
        </p:nvSpPr>
        <p:spPr>
          <a:xfrm>
            <a:off x="6075774" y="5368542"/>
            <a:ext cx="1925014" cy="338554"/>
          </a:xfrm>
          <a:prstGeom prst="rect">
            <a:avLst/>
          </a:prstGeom>
          <a:noFill/>
        </p:spPr>
        <p:txBody>
          <a:bodyPr wrap="none" rtlCol="0">
            <a:spAutoFit/>
          </a:bodyPr>
          <a:lstStyle/>
          <a:p>
            <a:pPr algn="ctr"/>
            <a:r>
              <a:rPr lang="en-US" sz="1600" dirty="0"/>
              <a:t>Vickers indenter tip</a:t>
            </a:r>
          </a:p>
        </p:txBody>
      </p:sp>
      <p:sp>
        <p:nvSpPr>
          <p:cNvPr id="11" name="TextBox 10"/>
          <p:cNvSpPr txBox="1"/>
          <p:nvPr/>
        </p:nvSpPr>
        <p:spPr>
          <a:xfrm>
            <a:off x="5257800" y="2899545"/>
            <a:ext cx="1828800" cy="584775"/>
          </a:xfrm>
          <a:prstGeom prst="rect">
            <a:avLst/>
          </a:prstGeom>
          <a:noFill/>
        </p:spPr>
        <p:txBody>
          <a:bodyPr wrap="square" rtlCol="0">
            <a:spAutoFit/>
          </a:bodyPr>
          <a:lstStyle/>
          <a:p>
            <a:pPr algn="ctr"/>
            <a:r>
              <a:rPr lang="en-US" sz="1600" dirty="0" err="1"/>
              <a:t>Hertzian</a:t>
            </a:r>
            <a:r>
              <a:rPr lang="en-US" sz="1600" dirty="0"/>
              <a:t> (sphere) indenter tip</a:t>
            </a:r>
          </a:p>
        </p:txBody>
      </p:sp>
      <p:sp>
        <p:nvSpPr>
          <p:cNvPr id="4" name="Slide Number Placeholder 3"/>
          <p:cNvSpPr>
            <a:spLocks noGrp="1"/>
          </p:cNvSpPr>
          <p:nvPr>
            <p:ph type="sldNum" sz="quarter" idx="11"/>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1232052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Indentation of glass samples</a:t>
            </a:r>
          </a:p>
        </p:txBody>
      </p:sp>
      <p:sp>
        <p:nvSpPr>
          <p:cNvPr id="3" name="Content Placeholder 2"/>
          <p:cNvSpPr>
            <a:spLocks noGrp="1"/>
          </p:cNvSpPr>
          <p:nvPr>
            <p:ph idx="1"/>
          </p:nvPr>
        </p:nvSpPr>
        <p:spPr>
          <a:xfrm>
            <a:off x="457200" y="1499286"/>
            <a:ext cx="8077200" cy="4541904"/>
          </a:xfrm>
        </p:spPr>
        <p:txBody>
          <a:bodyPr/>
          <a:lstStyle/>
          <a:p>
            <a:r>
              <a:rPr lang="en-US" sz="2000" dirty="0"/>
              <a:t>Vickers indentation of soda-lime glass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41" y="2100648"/>
            <a:ext cx="7434317" cy="4071967"/>
          </a:xfrm>
          <a:prstGeom prst="rect">
            <a:avLst/>
          </a:prstGeom>
        </p:spPr>
      </p:pic>
      <p:sp>
        <p:nvSpPr>
          <p:cNvPr id="11" name="TextBox 10"/>
          <p:cNvSpPr txBox="1"/>
          <p:nvPr/>
        </p:nvSpPr>
        <p:spPr>
          <a:xfrm>
            <a:off x="1143000" y="2176848"/>
            <a:ext cx="1664238" cy="307777"/>
          </a:xfrm>
          <a:prstGeom prst="rect">
            <a:avLst/>
          </a:prstGeom>
          <a:noFill/>
        </p:spPr>
        <p:txBody>
          <a:bodyPr wrap="none" rtlCol="0">
            <a:spAutoFit/>
          </a:bodyPr>
          <a:lstStyle/>
          <a:p>
            <a:pPr algn="ctr"/>
            <a:r>
              <a:rPr lang="en-US" sz="1400" dirty="0">
                <a:solidFill>
                  <a:schemeClr val="bg1"/>
                </a:solidFill>
              </a:rPr>
              <a:t>Loading, 50% </a:t>
            </a:r>
            <a:r>
              <a:rPr lang="en-US" sz="1400" i="1" dirty="0" err="1">
                <a:solidFill>
                  <a:schemeClr val="bg1"/>
                </a:solidFill>
              </a:rPr>
              <a:t>F</a:t>
            </a:r>
            <a:r>
              <a:rPr lang="en-US" sz="1400" i="1" baseline="-25000" dirty="0" err="1">
                <a:solidFill>
                  <a:schemeClr val="bg1"/>
                </a:solidFill>
              </a:rPr>
              <a:t>max</a:t>
            </a:r>
            <a:endParaRPr lang="en-US" sz="1400" i="1" dirty="0">
              <a:solidFill>
                <a:schemeClr val="bg1"/>
              </a:solidFill>
            </a:endParaRPr>
          </a:p>
        </p:txBody>
      </p:sp>
      <p:sp>
        <p:nvSpPr>
          <p:cNvPr id="12" name="TextBox 11"/>
          <p:cNvSpPr txBox="1"/>
          <p:nvPr/>
        </p:nvSpPr>
        <p:spPr>
          <a:xfrm>
            <a:off x="1101545" y="5729762"/>
            <a:ext cx="1763624" cy="307777"/>
          </a:xfrm>
          <a:prstGeom prst="rect">
            <a:avLst/>
          </a:prstGeom>
          <a:noFill/>
        </p:spPr>
        <p:txBody>
          <a:bodyPr wrap="none" rtlCol="0">
            <a:spAutoFit/>
          </a:bodyPr>
          <a:lstStyle/>
          <a:p>
            <a:pPr algn="ctr"/>
            <a:r>
              <a:rPr lang="en-US" sz="1400" dirty="0">
                <a:solidFill>
                  <a:schemeClr val="bg1"/>
                </a:solidFill>
              </a:rPr>
              <a:t>Loading, 100% </a:t>
            </a:r>
            <a:r>
              <a:rPr lang="en-US" sz="1400" i="1" dirty="0" err="1">
                <a:solidFill>
                  <a:schemeClr val="bg1"/>
                </a:solidFill>
              </a:rPr>
              <a:t>F</a:t>
            </a:r>
            <a:r>
              <a:rPr lang="en-US" sz="1400" i="1" baseline="-25000" dirty="0" err="1">
                <a:solidFill>
                  <a:schemeClr val="bg1"/>
                </a:solidFill>
              </a:rPr>
              <a:t>max</a:t>
            </a:r>
            <a:endParaRPr lang="en-US" sz="1400" i="1" dirty="0">
              <a:solidFill>
                <a:schemeClr val="bg1"/>
              </a:solidFill>
            </a:endParaRPr>
          </a:p>
        </p:txBody>
      </p:sp>
      <p:sp>
        <p:nvSpPr>
          <p:cNvPr id="13" name="TextBox 12"/>
          <p:cNvSpPr txBox="1"/>
          <p:nvPr/>
        </p:nvSpPr>
        <p:spPr>
          <a:xfrm>
            <a:off x="3595197" y="3624648"/>
            <a:ext cx="1834156" cy="307777"/>
          </a:xfrm>
          <a:prstGeom prst="rect">
            <a:avLst/>
          </a:prstGeom>
          <a:noFill/>
        </p:spPr>
        <p:txBody>
          <a:bodyPr wrap="none" rtlCol="0">
            <a:spAutoFit/>
          </a:bodyPr>
          <a:lstStyle/>
          <a:p>
            <a:pPr algn="ctr"/>
            <a:r>
              <a:rPr lang="en-US" sz="1400" dirty="0">
                <a:solidFill>
                  <a:schemeClr val="bg1"/>
                </a:solidFill>
              </a:rPr>
              <a:t>Unloading, 68% </a:t>
            </a:r>
            <a:r>
              <a:rPr lang="en-US" sz="1400" i="1" dirty="0" err="1">
                <a:solidFill>
                  <a:schemeClr val="bg1"/>
                </a:solidFill>
              </a:rPr>
              <a:t>F</a:t>
            </a:r>
            <a:r>
              <a:rPr lang="en-US" sz="1400" i="1" baseline="-25000" dirty="0" err="1">
                <a:solidFill>
                  <a:schemeClr val="bg1"/>
                </a:solidFill>
              </a:rPr>
              <a:t>max</a:t>
            </a:r>
            <a:endParaRPr lang="en-US" sz="1400" i="1" dirty="0">
              <a:solidFill>
                <a:schemeClr val="bg1"/>
              </a:solidFill>
            </a:endParaRPr>
          </a:p>
        </p:txBody>
      </p:sp>
      <p:sp>
        <p:nvSpPr>
          <p:cNvPr id="14" name="TextBox 13"/>
          <p:cNvSpPr txBox="1"/>
          <p:nvPr/>
        </p:nvSpPr>
        <p:spPr>
          <a:xfrm>
            <a:off x="3597619" y="5738795"/>
            <a:ext cx="1820819" cy="307777"/>
          </a:xfrm>
          <a:prstGeom prst="rect">
            <a:avLst/>
          </a:prstGeom>
          <a:noFill/>
        </p:spPr>
        <p:txBody>
          <a:bodyPr wrap="none" rtlCol="0">
            <a:spAutoFit/>
          </a:bodyPr>
          <a:lstStyle/>
          <a:p>
            <a:pPr algn="ctr"/>
            <a:r>
              <a:rPr lang="en-US" sz="1400" dirty="0">
                <a:solidFill>
                  <a:schemeClr val="bg1"/>
                </a:solidFill>
              </a:rPr>
              <a:t>Unloading, 11% </a:t>
            </a:r>
            <a:r>
              <a:rPr lang="en-US" sz="1400" i="1" dirty="0" err="1">
                <a:solidFill>
                  <a:schemeClr val="bg1"/>
                </a:solidFill>
              </a:rPr>
              <a:t>F</a:t>
            </a:r>
            <a:r>
              <a:rPr lang="en-US" sz="1400" i="1" baseline="-25000" dirty="0" err="1">
                <a:solidFill>
                  <a:schemeClr val="bg1"/>
                </a:solidFill>
              </a:rPr>
              <a:t>max</a:t>
            </a:r>
            <a:endParaRPr lang="en-US" sz="1400" i="1" dirty="0">
              <a:solidFill>
                <a:schemeClr val="bg1"/>
              </a:solidFill>
            </a:endParaRPr>
          </a:p>
        </p:txBody>
      </p:sp>
      <p:sp>
        <p:nvSpPr>
          <p:cNvPr id="15" name="TextBox 14"/>
          <p:cNvSpPr txBox="1"/>
          <p:nvPr/>
        </p:nvSpPr>
        <p:spPr>
          <a:xfrm>
            <a:off x="6159136" y="3620945"/>
            <a:ext cx="1734770" cy="307777"/>
          </a:xfrm>
          <a:prstGeom prst="rect">
            <a:avLst/>
          </a:prstGeom>
          <a:noFill/>
        </p:spPr>
        <p:txBody>
          <a:bodyPr wrap="none" rtlCol="0">
            <a:spAutoFit/>
          </a:bodyPr>
          <a:lstStyle/>
          <a:p>
            <a:pPr algn="ctr"/>
            <a:r>
              <a:rPr lang="en-US" sz="1400" dirty="0">
                <a:solidFill>
                  <a:schemeClr val="bg1"/>
                </a:solidFill>
              </a:rPr>
              <a:t>Unloading, 2% </a:t>
            </a:r>
            <a:r>
              <a:rPr lang="en-US" sz="1400" i="1" dirty="0" err="1">
                <a:solidFill>
                  <a:schemeClr val="bg1"/>
                </a:solidFill>
              </a:rPr>
              <a:t>F</a:t>
            </a:r>
            <a:r>
              <a:rPr lang="en-US" sz="1400" i="1" baseline="-25000" dirty="0" err="1">
                <a:solidFill>
                  <a:schemeClr val="bg1"/>
                </a:solidFill>
              </a:rPr>
              <a:t>max</a:t>
            </a:r>
            <a:endParaRPr lang="en-US" sz="1400" i="1" dirty="0">
              <a:solidFill>
                <a:schemeClr val="bg1"/>
              </a:solidFill>
            </a:endParaRPr>
          </a:p>
        </p:txBody>
      </p:sp>
      <p:sp>
        <p:nvSpPr>
          <p:cNvPr id="16" name="TextBox 15"/>
          <p:cNvSpPr txBox="1"/>
          <p:nvPr/>
        </p:nvSpPr>
        <p:spPr>
          <a:xfrm>
            <a:off x="6173327" y="5738795"/>
            <a:ext cx="1734770" cy="307777"/>
          </a:xfrm>
          <a:prstGeom prst="rect">
            <a:avLst/>
          </a:prstGeom>
          <a:noFill/>
        </p:spPr>
        <p:txBody>
          <a:bodyPr wrap="none" rtlCol="0">
            <a:spAutoFit/>
          </a:bodyPr>
          <a:lstStyle/>
          <a:p>
            <a:pPr algn="ctr"/>
            <a:r>
              <a:rPr lang="en-US" sz="1400" dirty="0">
                <a:solidFill>
                  <a:schemeClr val="bg1"/>
                </a:solidFill>
              </a:rPr>
              <a:t>Unloading, 0% </a:t>
            </a:r>
            <a:r>
              <a:rPr lang="en-US" sz="1400" i="1" dirty="0" err="1">
                <a:solidFill>
                  <a:schemeClr val="bg1"/>
                </a:solidFill>
              </a:rPr>
              <a:t>F</a:t>
            </a:r>
            <a:r>
              <a:rPr lang="en-US" sz="1400" i="1" baseline="-25000" dirty="0" err="1">
                <a:solidFill>
                  <a:schemeClr val="bg1"/>
                </a:solidFill>
              </a:rPr>
              <a:t>max</a:t>
            </a:r>
            <a:endParaRPr lang="en-US" sz="1400" i="1" dirty="0">
              <a:solidFill>
                <a:schemeClr val="bg1"/>
              </a:solidFill>
            </a:endParaRPr>
          </a:p>
        </p:txBody>
      </p:sp>
      <p:sp>
        <p:nvSpPr>
          <p:cNvPr id="17" name="Rectangle 16"/>
          <p:cNvSpPr/>
          <p:nvPr/>
        </p:nvSpPr>
        <p:spPr>
          <a:xfrm>
            <a:off x="5334000" y="6231924"/>
            <a:ext cx="2939972" cy="307777"/>
          </a:xfrm>
          <a:prstGeom prst="rect">
            <a:avLst/>
          </a:prstGeom>
        </p:spPr>
        <p:txBody>
          <a:bodyPr wrap="none">
            <a:spAutoFit/>
          </a:bodyPr>
          <a:lstStyle/>
          <a:p>
            <a:pPr algn="ctr"/>
            <a:r>
              <a:rPr lang="en-US" sz="1400" i="1" dirty="0"/>
              <a:t>J. Am. Ceram. Soc.</a:t>
            </a:r>
            <a:r>
              <a:rPr lang="en-US" sz="1400" dirty="0"/>
              <a:t> </a:t>
            </a:r>
            <a:r>
              <a:rPr lang="en-US" sz="1400" b="1" dirty="0"/>
              <a:t>73</a:t>
            </a:r>
            <a:r>
              <a:rPr lang="en-US" sz="1400" dirty="0"/>
              <a:t>, 787 (1990)</a:t>
            </a:r>
          </a:p>
        </p:txBody>
      </p:sp>
      <p:sp>
        <p:nvSpPr>
          <p:cNvPr id="5" name="Slide Number Placeholder 4"/>
          <p:cNvSpPr>
            <a:spLocks noGrp="1"/>
          </p:cNvSpPr>
          <p:nvPr>
            <p:ph type="sldNum" sz="quarter" idx="11"/>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332326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Fracture statistics</a:t>
            </a:r>
          </a:p>
        </p:txBody>
      </p:sp>
      <p:sp>
        <p:nvSpPr>
          <p:cNvPr id="3" name="Content Placeholder 2"/>
          <p:cNvSpPr>
            <a:spLocks noGrp="1"/>
          </p:cNvSpPr>
          <p:nvPr>
            <p:ph idx="1"/>
          </p:nvPr>
        </p:nvSpPr>
        <p:spPr/>
        <p:txBody>
          <a:bodyPr/>
          <a:lstStyle/>
          <a:p>
            <a:r>
              <a:rPr lang="en-US" sz="2000" dirty="0"/>
              <a:t>Experimental results of fracture strength can often be described by the Weibull distribution</a:t>
            </a:r>
          </a:p>
          <a:p>
            <a:r>
              <a:rPr lang="en-US" sz="2000" dirty="0"/>
              <a:t>The fraction </a:t>
            </a:r>
            <a:r>
              <a:rPr lang="en-US" sz="2000" i="1" dirty="0">
                <a:latin typeface="Times New Roman" panose="02020603050405020304" pitchFamily="18" charset="0"/>
                <a:cs typeface="Times New Roman" panose="02020603050405020304" pitchFamily="18" charset="0"/>
              </a:rPr>
              <a:t>F</a:t>
            </a:r>
            <a:r>
              <a:rPr lang="en-US" sz="2000" dirty="0"/>
              <a:t> of samples which fracture at stresses below </a:t>
            </a:r>
            <a:r>
              <a:rPr lang="en-US" sz="2000" dirty="0">
                <a:latin typeface="Symbol" panose="05050102010706020507" pitchFamily="18" charset="2"/>
              </a:rPr>
              <a:t>s</a:t>
            </a:r>
            <a:r>
              <a:rPr lang="en-US" sz="2000" dirty="0"/>
              <a:t> is given by:</a:t>
            </a:r>
          </a:p>
        </p:txBody>
      </p:sp>
      <p:graphicFrame>
        <p:nvGraphicFramePr>
          <p:cNvPr id="6" name="Object 5"/>
          <p:cNvGraphicFramePr>
            <a:graphicFrameLocks noChangeAspect="1"/>
          </p:cNvGraphicFramePr>
          <p:nvPr>
            <p:extLst>
              <p:ext uri="{D42A27DB-BD31-4B8C-83A1-F6EECF244321}">
                <p14:modId xmlns:p14="http://schemas.microsoft.com/office/powerpoint/2010/main" val="2385678658"/>
              </p:ext>
            </p:extLst>
          </p:nvPr>
        </p:nvGraphicFramePr>
        <p:xfrm>
          <a:off x="836142" y="3048000"/>
          <a:ext cx="2714625" cy="1016000"/>
        </p:xfrm>
        <a:graphic>
          <a:graphicData uri="http://schemas.openxmlformats.org/presentationml/2006/ole">
            <mc:AlternateContent xmlns:mc="http://schemas.openxmlformats.org/markup-compatibility/2006">
              <mc:Choice xmlns:v="urn:schemas-microsoft-com:vml" Requires="v">
                <p:oleObj name="Equation" r:id="rId3" imgW="1396800" imgH="558720" progId="Equation.DSMT4">
                  <p:embed/>
                </p:oleObj>
              </mc:Choice>
              <mc:Fallback>
                <p:oleObj name="Equation" r:id="rId3" imgW="1396800" imgH="558720" progId="Equation.DSMT4">
                  <p:embed/>
                  <p:pic>
                    <p:nvPicPr>
                      <p:cNvPr id="6" name="Object 5"/>
                      <p:cNvPicPr>
                        <a:picLocks noChangeAspect="1" noChangeArrowheads="1"/>
                      </p:cNvPicPr>
                      <p:nvPr/>
                    </p:nvPicPr>
                    <p:blipFill>
                      <a:blip r:embed="rId4"/>
                      <a:srcRect/>
                      <a:stretch>
                        <a:fillRect/>
                      </a:stretch>
                    </p:blipFill>
                    <p:spPr bwMode="auto">
                      <a:xfrm>
                        <a:off x="836142" y="3048000"/>
                        <a:ext cx="2714625" cy="10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0724" y="2930610"/>
            <a:ext cx="4310093" cy="3442257"/>
          </a:xfrm>
          <a:prstGeom prst="rect">
            <a:avLst/>
          </a:prstGeom>
        </p:spPr>
      </p:pic>
      <p:sp>
        <p:nvSpPr>
          <p:cNvPr id="10" name="Content Placeholder 2"/>
          <p:cNvSpPr txBox="1">
            <a:spLocks/>
          </p:cNvSpPr>
          <p:nvPr/>
        </p:nvSpPr>
        <p:spPr bwMode="auto">
          <a:xfrm>
            <a:off x="457200" y="4683209"/>
            <a:ext cx="3581400" cy="12192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2"/>
              </a:buClr>
              <a:buSzPct val="75000"/>
              <a:buFont typeface="Wingdings" pitchFamily="2" charset="2"/>
              <a:buChar char="n"/>
              <a:defRPr sz="2400">
                <a:solidFill>
                  <a:schemeClr val="tx1"/>
                </a:solidFill>
                <a:latin typeface="+mn-lt"/>
                <a:ea typeface="+mn-ea"/>
                <a:cs typeface="+mn-cs"/>
              </a:defRPr>
            </a:lvl1pPr>
            <a:lvl2pPr marL="795338" indent="-338138" algn="l" rtl="0" eaLnBrk="1" fontAlgn="base" hangingPunct="1">
              <a:spcBef>
                <a:spcPts val="8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1" fontAlgn="base" hangingPunct="1">
              <a:spcBef>
                <a:spcPts val="8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1" fontAlgn="base" hangingPunct="1">
              <a:spcBef>
                <a:spcPts val="8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1" fontAlgn="base" hangingPunct="1">
              <a:spcBef>
                <a:spcPts val="800"/>
              </a:spcBef>
              <a:spcAft>
                <a:spcPct val="0"/>
              </a:spcAft>
              <a:buClr>
                <a:schemeClr val="bg2"/>
              </a:buClr>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r>
              <a:rPr lang="en-US" sz="2000" kern="0" dirty="0"/>
              <a:t>Probability density</a:t>
            </a:r>
          </a:p>
          <a:p>
            <a:pPr marL="684213" lvl="1"/>
            <a:r>
              <a:rPr lang="en-US" kern="0" dirty="0"/>
              <a:t>Probability of samples fracture at stress </a:t>
            </a:r>
            <a:r>
              <a:rPr lang="en-US" dirty="0">
                <a:latin typeface="Symbol" panose="05050102010706020507" pitchFamily="18" charset="2"/>
              </a:rPr>
              <a:t>s</a:t>
            </a:r>
            <a:endParaRPr lang="en-US" kern="0" dirty="0"/>
          </a:p>
        </p:txBody>
      </p:sp>
      <p:graphicFrame>
        <p:nvGraphicFramePr>
          <p:cNvPr id="11" name="Object 10"/>
          <p:cNvGraphicFramePr>
            <a:graphicFrameLocks noChangeAspect="1"/>
          </p:cNvGraphicFramePr>
          <p:nvPr>
            <p:extLst>
              <p:ext uri="{D42A27DB-BD31-4B8C-83A1-F6EECF244321}">
                <p14:modId xmlns:p14="http://schemas.microsoft.com/office/powerpoint/2010/main" val="1995478739"/>
              </p:ext>
            </p:extLst>
          </p:nvPr>
        </p:nvGraphicFramePr>
        <p:xfrm>
          <a:off x="3004752" y="4699083"/>
          <a:ext cx="938212" cy="392113"/>
        </p:xfrm>
        <a:graphic>
          <a:graphicData uri="http://schemas.openxmlformats.org/presentationml/2006/ole">
            <mc:AlternateContent xmlns:mc="http://schemas.openxmlformats.org/markup-compatibility/2006">
              <mc:Choice xmlns:v="urn:schemas-microsoft-com:vml" Requires="v">
                <p:oleObj name="Equation" r:id="rId6" imgW="482400" imgH="215640" progId="Equation.DSMT4">
                  <p:embed/>
                </p:oleObj>
              </mc:Choice>
              <mc:Fallback>
                <p:oleObj name="Equation" r:id="rId6" imgW="482400" imgH="215640" progId="Equation.DSMT4">
                  <p:embed/>
                  <p:pic>
                    <p:nvPicPr>
                      <p:cNvPr id="11" name="Object 10"/>
                      <p:cNvPicPr>
                        <a:picLocks noChangeAspect="1" noChangeArrowheads="1"/>
                      </p:cNvPicPr>
                      <p:nvPr/>
                    </p:nvPicPr>
                    <p:blipFill>
                      <a:blip r:embed="rId7"/>
                      <a:srcRect/>
                      <a:stretch>
                        <a:fillRect/>
                      </a:stretch>
                    </p:blipFill>
                    <p:spPr bwMode="auto">
                      <a:xfrm>
                        <a:off x="3004752" y="4699083"/>
                        <a:ext cx="938212" cy="392113"/>
                      </a:xfrm>
                      <a:prstGeom prst="rect">
                        <a:avLst/>
                      </a:prstGeom>
                      <a:noFill/>
                    </p:spPr>
                  </p:pic>
                </p:oleObj>
              </mc:Fallback>
            </mc:AlternateContent>
          </a:graphicData>
        </a:graphic>
      </p:graphicFrame>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50724" y="2820543"/>
            <a:ext cx="4283676" cy="3662389"/>
          </a:xfrm>
          <a:prstGeom prst="rect">
            <a:avLst/>
          </a:prstGeom>
        </p:spPr>
      </p:pic>
      <p:sp>
        <p:nvSpPr>
          <p:cNvPr id="14" name="Rectangle 13"/>
          <p:cNvSpPr/>
          <p:nvPr/>
        </p:nvSpPr>
        <p:spPr>
          <a:xfrm>
            <a:off x="801131" y="4188366"/>
            <a:ext cx="2459328" cy="400110"/>
          </a:xfrm>
          <a:prstGeom prst="rect">
            <a:avLst/>
          </a:prstGeom>
        </p:spPr>
        <p:txBody>
          <a:bodyPr wrap="none">
            <a:spAutoFit/>
          </a:bodyPr>
          <a:lstStyle/>
          <a:p>
            <a:r>
              <a:rPr lang="en-US" sz="2000" i="1" kern="0" dirty="0">
                <a:solidFill>
                  <a:prstClr val="black"/>
                </a:solidFill>
                <a:latin typeface="Times New Roman" panose="02020603050405020304" pitchFamily="18" charset="0"/>
                <a:cs typeface="Times New Roman" panose="02020603050405020304" pitchFamily="18" charset="0"/>
              </a:rPr>
              <a:t>m</a:t>
            </a:r>
            <a:r>
              <a:rPr lang="en-US" sz="2000" i="1" kern="0" baseline="-25000" dirty="0">
                <a:solidFill>
                  <a:prstClr val="black"/>
                </a:solidFill>
                <a:latin typeface="Times New Roman" panose="02020603050405020304" pitchFamily="18" charset="0"/>
                <a:cs typeface="Times New Roman" panose="02020603050405020304" pitchFamily="18" charset="0"/>
              </a:rPr>
              <a:t> </a:t>
            </a:r>
            <a:r>
              <a:rPr lang="en-US" sz="2000" kern="0" dirty="0">
                <a:solidFill>
                  <a:prstClr val="black"/>
                </a:solidFill>
              </a:rPr>
              <a:t>: Weibull modulus</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425939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Weibull plot</a:t>
            </a:r>
          </a:p>
        </p:txBody>
      </p:sp>
      <p:graphicFrame>
        <p:nvGraphicFramePr>
          <p:cNvPr id="4" name="Object 3"/>
          <p:cNvGraphicFramePr>
            <a:graphicFrameLocks noChangeAspect="1"/>
          </p:cNvGraphicFramePr>
          <p:nvPr>
            <p:extLst>
              <p:ext uri="{D42A27DB-BD31-4B8C-83A1-F6EECF244321}">
                <p14:modId xmlns:p14="http://schemas.microsoft.com/office/powerpoint/2010/main" val="2447155228"/>
              </p:ext>
            </p:extLst>
          </p:nvPr>
        </p:nvGraphicFramePr>
        <p:xfrm>
          <a:off x="533400" y="1528119"/>
          <a:ext cx="2714625" cy="1016000"/>
        </p:xfrm>
        <a:graphic>
          <a:graphicData uri="http://schemas.openxmlformats.org/presentationml/2006/ole">
            <mc:AlternateContent xmlns:mc="http://schemas.openxmlformats.org/markup-compatibility/2006">
              <mc:Choice xmlns:v="urn:schemas-microsoft-com:vml" Requires="v">
                <p:oleObj name="Equation" r:id="rId3" imgW="1396800" imgH="558720" progId="Equation.DSMT4">
                  <p:embed/>
                </p:oleObj>
              </mc:Choice>
              <mc:Fallback>
                <p:oleObj name="Equation" r:id="rId3" imgW="1396800" imgH="558720" progId="Equation.DSMT4">
                  <p:embed/>
                  <p:pic>
                    <p:nvPicPr>
                      <p:cNvPr id="4" name="Object 3"/>
                      <p:cNvPicPr>
                        <a:picLocks noChangeAspect="1" noChangeArrowheads="1"/>
                      </p:cNvPicPr>
                      <p:nvPr/>
                    </p:nvPicPr>
                    <p:blipFill>
                      <a:blip r:embed="rId4"/>
                      <a:srcRect/>
                      <a:stretch>
                        <a:fillRect/>
                      </a:stretch>
                    </p:blipFill>
                    <p:spPr bwMode="auto">
                      <a:xfrm>
                        <a:off x="533400" y="1528119"/>
                        <a:ext cx="2714625" cy="10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118923777"/>
              </p:ext>
            </p:extLst>
          </p:nvPr>
        </p:nvGraphicFramePr>
        <p:xfrm>
          <a:off x="3426383" y="1782119"/>
          <a:ext cx="4467225" cy="508000"/>
        </p:xfrm>
        <a:graphic>
          <a:graphicData uri="http://schemas.openxmlformats.org/presentationml/2006/ole">
            <mc:AlternateContent xmlns:mc="http://schemas.openxmlformats.org/markup-compatibility/2006">
              <mc:Choice xmlns:v="urn:schemas-microsoft-com:vml" Requires="v">
                <p:oleObj name="Equation" r:id="rId5" imgW="2298600" imgH="279360" progId="Equation.DSMT4">
                  <p:embed/>
                </p:oleObj>
              </mc:Choice>
              <mc:Fallback>
                <p:oleObj name="Equation" r:id="rId5" imgW="2298600" imgH="279360" progId="Equation.DSMT4">
                  <p:embed/>
                  <p:pic>
                    <p:nvPicPr>
                      <p:cNvPr id="5" name="Object 4"/>
                      <p:cNvPicPr>
                        <a:picLocks noChangeAspect="1" noChangeArrowheads="1"/>
                      </p:cNvPicPr>
                      <p:nvPr/>
                    </p:nvPicPr>
                    <p:blipFill>
                      <a:blip r:embed="rId6"/>
                      <a:srcRect/>
                      <a:stretch>
                        <a:fillRect/>
                      </a:stretch>
                    </p:blipFill>
                    <p:spPr bwMode="auto">
                      <a:xfrm>
                        <a:off x="3426383" y="1782119"/>
                        <a:ext cx="4467225"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02580" y="2574216"/>
            <a:ext cx="4374620" cy="3779544"/>
          </a:xfrm>
          <a:prstGeom prst="rect">
            <a:avLst/>
          </a:prstGeom>
        </p:spPr>
      </p:pic>
      <p:sp>
        <p:nvSpPr>
          <p:cNvPr id="9" name="Rounded Rectangle 8"/>
          <p:cNvSpPr/>
          <p:nvPr/>
        </p:nvSpPr>
        <p:spPr bwMode="auto">
          <a:xfrm>
            <a:off x="822794" y="3429000"/>
            <a:ext cx="2346739" cy="1600200"/>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91440" rIns="182880" bIns="91440" numCol="1" rtlCol="0" anchor="ctr" anchorCtr="0" compatLnSpc="1">
            <a:prstTxWarp prst="textNoShape">
              <a:avLst/>
            </a:prstTxWarp>
          </a:bodyPr>
          <a:lstStyle/>
          <a:p>
            <a:pPr algn="ctr" eaLnBrk="0" fontAlgn="base" hangingPunct="0">
              <a:spcBef>
                <a:spcPts val="600"/>
              </a:spcBef>
              <a:spcAft>
                <a:spcPct val="0"/>
              </a:spcAft>
              <a:buClr>
                <a:srgbClr val="0000FF"/>
              </a:buClr>
            </a:pPr>
            <a:r>
              <a:rPr lang="en-US" i="1" dirty="0">
                <a:solidFill>
                  <a:schemeClr val="tx1"/>
                </a:solidFill>
                <a:latin typeface="Times New Roman" panose="02020603050405020304" pitchFamily="18" charset="0"/>
                <a:cs typeface="Times New Roman" panose="02020603050405020304" pitchFamily="18" charset="0"/>
              </a:rPr>
              <a:t>m </a:t>
            </a:r>
            <a:r>
              <a:rPr lang="en-US" dirty="0">
                <a:solidFill>
                  <a:schemeClr val="tx1"/>
                </a:solidFill>
                <a:latin typeface="Arial" charset="0"/>
              </a:rPr>
              <a:t>: slope of the Weibull plot</a:t>
            </a:r>
          </a:p>
          <a:p>
            <a:pPr algn="ctr" eaLnBrk="0" fontAlgn="base" hangingPunct="0">
              <a:spcBef>
                <a:spcPts val="600"/>
              </a:spcBef>
              <a:spcAft>
                <a:spcPct val="0"/>
              </a:spcAft>
              <a:buClr>
                <a:srgbClr val="0000FF"/>
              </a:buClr>
            </a:pPr>
            <a:r>
              <a:rPr lang="en-US" dirty="0">
                <a:latin typeface="Symbol" panose="05050102010706020507" pitchFamily="18" charset="2"/>
              </a:rPr>
              <a:t>s</a:t>
            </a:r>
            <a:r>
              <a:rPr lang="en-US" baseline="-25000" dirty="0">
                <a:latin typeface="Symbol" panose="05050102010706020507" pitchFamily="18" charset="2"/>
              </a:rPr>
              <a:t>0 </a:t>
            </a:r>
            <a:r>
              <a:rPr kumimoji="0" lang="en-US" b="0" i="0" u="none" strike="noStrike" cap="none" normalizeH="0" baseline="0" dirty="0">
                <a:ln>
                  <a:noFill/>
                </a:ln>
                <a:solidFill>
                  <a:schemeClr val="tx1"/>
                </a:solidFill>
                <a:effectLst/>
                <a:latin typeface="Arial" charset="0"/>
              </a:rPr>
              <a:t>: intercept with horizontal axis</a:t>
            </a:r>
          </a:p>
        </p:txBody>
      </p:sp>
      <p:sp>
        <p:nvSpPr>
          <p:cNvPr id="10" name="Rectangle 9"/>
          <p:cNvSpPr/>
          <p:nvPr/>
        </p:nvSpPr>
        <p:spPr>
          <a:xfrm>
            <a:off x="690338" y="5486400"/>
            <a:ext cx="2713948" cy="307777"/>
          </a:xfrm>
          <a:prstGeom prst="rect">
            <a:avLst/>
          </a:prstGeom>
        </p:spPr>
        <p:txBody>
          <a:bodyPr wrap="none">
            <a:spAutoFit/>
          </a:bodyPr>
          <a:lstStyle/>
          <a:p>
            <a:pPr algn="ctr"/>
            <a:r>
              <a:rPr lang="en-US" sz="1400" i="1" dirty="0"/>
              <a:t>Mater. Res. Bull.</a:t>
            </a:r>
            <a:r>
              <a:rPr lang="en-US" sz="1400" dirty="0"/>
              <a:t> </a:t>
            </a:r>
            <a:r>
              <a:rPr lang="en-US" sz="1400" b="1" dirty="0"/>
              <a:t>49</a:t>
            </a:r>
            <a:r>
              <a:rPr lang="en-US" sz="1400" dirty="0"/>
              <a:t>, 250 (2014)</a:t>
            </a:r>
          </a:p>
        </p:txBody>
      </p:sp>
      <p:sp>
        <p:nvSpPr>
          <p:cNvPr id="3" name="Slide Number Placeholder 2"/>
          <p:cNvSpPr>
            <a:spLocks noGrp="1"/>
          </p:cNvSpPr>
          <p:nvPr>
            <p:ph type="sldNum" sz="quarter" idx="11"/>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1819542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jj\Desktop\shattered_glass.jpg"/>
          <p:cNvPicPr>
            <a:picLocks noChangeAspect="1" noChangeArrowheads="1"/>
          </p:cNvPicPr>
          <p:nvPr/>
        </p:nvPicPr>
        <p:blipFill>
          <a:blip r:embed="rId2"/>
          <a:srcRect/>
          <a:stretch>
            <a:fillRect/>
          </a:stretch>
        </p:blipFill>
        <p:spPr bwMode="auto">
          <a:xfrm>
            <a:off x="562428" y="853620"/>
            <a:ext cx="2286000" cy="1714500"/>
          </a:xfrm>
          <a:prstGeom prst="rect">
            <a:avLst/>
          </a:prstGeom>
          <a:noFill/>
        </p:spPr>
      </p:pic>
      <p:pic>
        <p:nvPicPr>
          <p:cNvPr id="6" name="Picture 3" descr="C:\Users\hjj\Desktop\glass2.gif"/>
          <p:cNvPicPr>
            <a:picLocks noChangeAspect="1" noChangeArrowheads="1"/>
          </p:cNvPicPr>
          <p:nvPr/>
        </p:nvPicPr>
        <p:blipFill>
          <a:blip r:embed="rId3"/>
          <a:srcRect/>
          <a:stretch>
            <a:fillRect/>
          </a:stretch>
        </p:blipFill>
        <p:spPr bwMode="auto">
          <a:xfrm>
            <a:off x="3200400" y="838200"/>
            <a:ext cx="2667000" cy="1806893"/>
          </a:xfrm>
          <a:prstGeom prst="rect">
            <a:avLst/>
          </a:prstGeom>
          <a:noFill/>
        </p:spPr>
      </p:pic>
      <p:sp>
        <p:nvSpPr>
          <p:cNvPr id="7" name="TextBox 6"/>
          <p:cNvSpPr txBox="1"/>
          <p:nvPr/>
        </p:nvSpPr>
        <p:spPr>
          <a:xfrm>
            <a:off x="6096000" y="1510813"/>
            <a:ext cx="2332690" cy="461665"/>
          </a:xfrm>
          <a:prstGeom prst="rect">
            <a:avLst/>
          </a:prstGeom>
          <a:noFill/>
        </p:spPr>
        <p:txBody>
          <a:bodyPr wrap="none" rtlCol="0">
            <a:spAutoFit/>
          </a:bodyPr>
          <a:lstStyle/>
          <a:p>
            <a:pPr algn="ctr"/>
            <a:r>
              <a:rPr lang="en-US" sz="2400" dirty="0"/>
              <a:t>Glass = fragile?</a:t>
            </a:r>
          </a:p>
        </p:txBody>
      </p:sp>
      <p:graphicFrame>
        <p:nvGraphicFramePr>
          <p:cNvPr id="8" name="Table 7"/>
          <p:cNvGraphicFramePr>
            <a:graphicFrameLocks noGrp="1"/>
          </p:cNvGraphicFramePr>
          <p:nvPr>
            <p:extLst>
              <p:ext uri="{D42A27DB-BD31-4B8C-83A1-F6EECF244321}">
                <p14:modId xmlns:p14="http://schemas.microsoft.com/office/powerpoint/2010/main" val="217443528"/>
              </p:ext>
            </p:extLst>
          </p:nvPr>
        </p:nvGraphicFramePr>
        <p:xfrm>
          <a:off x="562428" y="2920314"/>
          <a:ext cx="7866264" cy="741680"/>
        </p:xfrm>
        <a:graphic>
          <a:graphicData uri="http://schemas.openxmlformats.org/drawingml/2006/table">
            <a:tbl>
              <a:tblPr firstRow="1" bandRow="1">
                <a:tableStyleId>{E269D01E-BC32-4049-B463-5C60D7B0CCD2}</a:tableStyleId>
              </a:tblPr>
              <a:tblGrid>
                <a:gridCol w="2637972">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723092">
                  <a:extLst>
                    <a:ext uri="{9D8B030D-6E8A-4147-A177-3AD203B41FA5}">
                      <a16:colId xmlns:a16="http://schemas.microsoft.com/office/drawing/2014/main" val="20003"/>
                    </a:ext>
                  </a:extLst>
                </a:gridCol>
              </a:tblGrid>
              <a:tr h="370840">
                <a:tc>
                  <a:txBody>
                    <a:bodyPr/>
                    <a:lstStyle/>
                    <a:p>
                      <a:pPr algn="ctr"/>
                      <a:r>
                        <a:rPr lang="en-US" dirty="0"/>
                        <a:t>Material</a:t>
                      </a:r>
                    </a:p>
                  </a:txBody>
                  <a:tcPr/>
                </a:tc>
                <a:tc>
                  <a:txBody>
                    <a:bodyPr/>
                    <a:lstStyle/>
                    <a:p>
                      <a:pPr algn="ctr"/>
                      <a:r>
                        <a:rPr lang="en-US" dirty="0"/>
                        <a:t>Iron</a:t>
                      </a:r>
                    </a:p>
                  </a:txBody>
                  <a:tcPr/>
                </a:tc>
                <a:tc>
                  <a:txBody>
                    <a:bodyPr/>
                    <a:lstStyle/>
                    <a:p>
                      <a:pPr algn="ctr"/>
                      <a:r>
                        <a:rPr lang="en-US" dirty="0"/>
                        <a:t>Structural steel</a:t>
                      </a:r>
                    </a:p>
                  </a:txBody>
                  <a:tcPr/>
                </a:tc>
                <a:tc>
                  <a:txBody>
                    <a:bodyPr/>
                    <a:lstStyle/>
                    <a:p>
                      <a:pPr algn="ctr"/>
                      <a:r>
                        <a:rPr lang="en-US" dirty="0"/>
                        <a:t>Glass</a:t>
                      </a:r>
                      <a:r>
                        <a:rPr lang="en-US" baseline="0" dirty="0"/>
                        <a:t> fiber</a:t>
                      </a:r>
                      <a:endParaRPr lang="en-US" dirty="0"/>
                    </a:p>
                  </a:txBody>
                  <a:tcPr/>
                </a:tc>
                <a:extLst>
                  <a:ext uri="{0D108BD9-81ED-4DB2-BD59-A6C34878D82A}">
                    <a16:rowId xmlns:a16="http://schemas.microsoft.com/office/drawing/2014/main" val="10000"/>
                  </a:ext>
                </a:extLst>
              </a:tr>
              <a:tr h="370840">
                <a:tc>
                  <a:txBody>
                    <a:bodyPr/>
                    <a:lstStyle/>
                    <a:p>
                      <a:pPr algn="ctr"/>
                      <a:r>
                        <a:rPr lang="en-US" dirty="0"/>
                        <a:t>Ultimate</a:t>
                      </a:r>
                      <a:r>
                        <a:rPr lang="en-US" baseline="0" dirty="0"/>
                        <a:t> tensile strength</a:t>
                      </a:r>
                      <a:endParaRPr lang="en-US" dirty="0"/>
                    </a:p>
                  </a:txBody>
                  <a:tcPr/>
                </a:tc>
                <a:tc>
                  <a:txBody>
                    <a:bodyPr/>
                    <a:lstStyle/>
                    <a:p>
                      <a:pPr algn="ctr"/>
                      <a:r>
                        <a:rPr lang="en-US" dirty="0"/>
                        <a:t>35 MPa</a:t>
                      </a:r>
                    </a:p>
                  </a:txBody>
                  <a:tcPr/>
                </a:tc>
                <a:tc>
                  <a:txBody>
                    <a:bodyPr/>
                    <a:lstStyle/>
                    <a:p>
                      <a:pPr algn="ctr"/>
                      <a:r>
                        <a:rPr lang="en-US" dirty="0"/>
                        <a:t>550 MPa</a:t>
                      </a:r>
                    </a:p>
                  </a:txBody>
                  <a:tcPr/>
                </a:tc>
                <a:tc>
                  <a:txBody>
                    <a:bodyPr/>
                    <a:lstStyle/>
                    <a:p>
                      <a:pPr algn="ctr"/>
                      <a:r>
                        <a:rPr lang="en-US" dirty="0"/>
                        <a:t>4890</a:t>
                      </a:r>
                      <a:r>
                        <a:rPr lang="en-US" baseline="0" dirty="0"/>
                        <a:t> MPa</a:t>
                      </a:r>
                      <a:endParaRPr lang="en-US" dirty="0"/>
                    </a:p>
                  </a:txBody>
                  <a:tcPr/>
                </a:tc>
                <a:extLst>
                  <a:ext uri="{0D108BD9-81ED-4DB2-BD59-A6C34878D82A}">
                    <a16:rowId xmlns:a16="http://schemas.microsoft.com/office/drawing/2014/main" val="10001"/>
                  </a:ext>
                </a:extLst>
              </a:tr>
            </a:tbl>
          </a:graphicData>
        </a:graphic>
      </p:graphicFrame>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2441" r="4418"/>
          <a:stretch/>
        </p:blipFill>
        <p:spPr>
          <a:xfrm>
            <a:off x="5836508" y="4049909"/>
            <a:ext cx="2590800" cy="2225264"/>
          </a:xfrm>
          <a:prstGeom prst="rect">
            <a:avLst/>
          </a:prstGeom>
        </p:spPr>
      </p:pic>
      <p:grpSp>
        <p:nvGrpSpPr>
          <p:cNvPr id="18" name="Group 17"/>
          <p:cNvGrpSpPr/>
          <p:nvPr/>
        </p:nvGrpSpPr>
        <p:grpSpPr>
          <a:xfrm>
            <a:off x="562428" y="4049909"/>
            <a:ext cx="5089511" cy="2225264"/>
            <a:chOff x="562428" y="4049909"/>
            <a:chExt cx="5089511" cy="2225264"/>
          </a:xfrm>
        </p:grpSpPr>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11396"/>
            <a:stretch/>
          </p:blipFill>
          <p:spPr>
            <a:xfrm>
              <a:off x="562428" y="4049909"/>
              <a:ext cx="3505200" cy="2225264"/>
            </a:xfrm>
            <a:prstGeom prst="rect">
              <a:avLst/>
            </a:prstGeom>
          </p:spPr>
        </p:pic>
        <p:sp>
          <p:nvSpPr>
            <p:cNvPr id="11" name="TextBox 10"/>
            <p:cNvSpPr txBox="1"/>
            <p:nvPr/>
          </p:nvSpPr>
          <p:spPr>
            <a:xfrm>
              <a:off x="4252197" y="4900297"/>
              <a:ext cx="1399742" cy="461665"/>
            </a:xfrm>
            <a:prstGeom prst="rect">
              <a:avLst/>
            </a:prstGeom>
            <a:noFill/>
          </p:spPr>
          <p:txBody>
            <a:bodyPr wrap="none" rtlCol="0">
              <a:spAutoFit/>
            </a:bodyPr>
            <a:lstStyle/>
            <a:p>
              <a:pPr algn="ctr"/>
              <a:r>
                <a:rPr lang="en-US" sz="2400" dirty="0"/>
                <a:t>Iron man</a:t>
              </a:r>
            </a:p>
          </p:txBody>
        </p:sp>
      </p:grpSp>
      <p:grpSp>
        <p:nvGrpSpPr>
          <p:cNvPr id="19" name="Group 18"/>
          <p:cNvGrpSpPr/>
          <p:nvPr/>
        </p:nvGrpSpPr>
        <p:grpSpPr>
          <a:xfrm>
            <a:off x="4125294" y="5147605"/>
            <a:ext cx="971741" cy="567395"/>
            <a:chOff x="4125294" y="5147605"/>
            <a:chExt cx="971741" cy="567395"/>
          </a:xfrm>
        </p:grpSpPr>
        <p:sp>
          <p:nvSpPr>
            <p:cNvPr id="12" name="TextBox 11"/>
            <p:cNvSpPr txBox="1"/>
            <p:nvPr/>
          </p:nvSpPr>
          <p:spPr>
            <a:xfrm>
              <a:off x="4125294" y="5253335"/>
              <a:ext cx="971741" cy="461665"/>
            </a:xfrm>
            <a:prstGeom prst="rect">
              <a:avLst/>
            </a:prstGeom>
            <a:noFill/>
          </p:spPr>
          <p:txBody>
            <a:bodyPr wrap="none" rtlCol="0">
              <a:spAutoFit/>
            </a:bodyPr>
            <a:lstStyle/>
            <a:p>
              <a:pPr algn="ctr"/>
              <a:r>
                <a:rPr lang="en-US" sz="2400" dirty="0">
                  <a:solidFill>
                    <a:srgbClr val="FF0000"/>
                  </a:solidFill>
                </a:rPr>
                <a:t>Glass</a:t>
              </a:r>
            </a:p>
          </p:txBody>
        </p:sp>
        <p:cxnSp>
          <p:nvCxnSpPr>
            <p:cNvPr id="14" name="Straight Connector 13"/>
            <p:cNvCxnSpPr/>
            <p:nvPr/>
          </p:nvCxnSpPr>
          <p:spPr bwMode="auto">
            <a:xfrm flipV="1">
              <a:off x="4293387" y="5147605"/>
              <a:ext cx="640080" cy="1"/>
            </a:xfrm>
            <a:prstGeom prst="line">
              <a:avLst/>
            </a:prstGeom>
            <a:solidFill>
              <a:schemeClr val="accent1"/>
            </a:solidFill>
            <a:ln w="34925" cap="flat" cmpd="sng" algn="ctr">
              <a:solidFill>
                <a:srgbClr val="FF0000"/>
              </a:solidFill>
              <a:prstDash val="solid"/>
              <a:round/>
              <a:headEnd type="none" w="med" len="med"/>
              <a:tailEnd type="none" w="med" len="med"/>
            </a:ln>
            <a:effectLst/>
          </p:spPr>
        </p:cxnSp>
      </p:grpSp>
      <p:sp>
        <p:nvSpPr>
          <p:cNvPr id="2" name="Slide Number Placeholder 1"/>
          <p:cNvSpPr>
            <a:spLocks noGrp="1"/>
          </p:cNvSpPr>
          <p:nvPr>
            <p:ph type="sldNum" sz="quarter" idx="11"/>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325775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457200" y="1554096"/>
            <a:ext cx="8001000" cy="4770504"/>
          </a:xfrm>
        </p:spPr>
        <p:txBody>
          <a:bodyPr/>
          <a:lstStyle/>
          <a:p>
            <a:pPr>
              <a:spcBef>
                <a:spcPts val="1000"/>
              </a:spcBef>
            </a:pPr>
            <a:r>
              <a:rPr lang="en-US" sz="2000" dirty="0"/>
              <a:t>Theoretical and practical strengths of materials</a:t>
            </a:r>
          </a:p>
          <a:p>
            <a:pPr lvl="1">
              <a:spcBef>
                <a:spcPts val="1000"/>
              </a:spcBef>
            </a:pPr>
            <a:r>
              <a:rPr lang="en-US" dirty="0"/>
              <a:t>Practical strength of brittle materials is usually much lower than the theoretical strength due to the presence of defects</a:t>
            </a:r>
          </a:p>
          <a:p>
            <a:pPr lvl="1">
              <a:spcBef>
                <a:spcPts val="1000"/>
              </a:spcBef>
            </a:pPr>
            <a:r>
              <a:rPr lang="en-US" dirty="0"/>
              <a:t>Oxide glasses are extremely sensitive to surface defects</a:t>
            </a:r>
          </a:p>
          <a:p>
            <a:pPr lvl="1">
              <a:spcBef>
                <a:spcPts val="1000"/>
              </a:spcBef>
            </a:pPr>
            <a:r>
              <a:rPr lang="en-US" dirty="0"/>
              <a:t>Intrinsic ductility in select BMGs contributes to high toughness</a:t>
            </a:r>
          </a:p>
          <a:p>
            <a:pPr>
              <a:spcBef>
                <a:spcPts val="1000"/>
              </a:spcBef>
            </a:pPr>
            <a:r>
              <a:rPr lang="en-US" sz="2000" dirty="0"/>
              <a:t>Basics of fracture mechanics</a:t>
            </a:r>
          </a:p>
          <a:p>
            <a:pPr lvl="1">
              <a:spcBef>
                <a:spcPts val="1000"/>
              </a:spcBef>
            </a:pPr>
            <a:r>
              <a:rPr lang="en-US" dirty="0"/>
              <a:t>Griffith crack theory</a:t>
            </a:r>
          </a:p>
          <a:p>
            <a:pPr lvl="1">
              <a:spcBef>
                <a:spcPts val="1000"/>
              </a:spcBef>
            </a:pPr>
            <a:r>
              <a:rPr lang="en-US" dirty="0"/>
              <a:t>Fracture toughness</a:t>
            </a:r>
          </a:p>
          <a:p>
            <a:pPr>
              <a:spcBef>
                <a:spcPts val="1000"/>
              </a:spcBef>
            </a:pPr>
            <a:r>
              <a:rPr lang="en-US" sz="2000" dirty="0"/>
              <a:t>Fatigue and stress corrosion</a:t>
            </a:r>
          </a:p>
          <a:p>
            <a:pPr>
              <a:spcBef>
                <a:spcPts val="1000"/>
              </a:spcBef>
            </a:pPr>
            <a:r>
              <a:rPr lang="en-US" sz="2000" dirty="0"/>
              <a:t>Fracture toughness measurement</a:t>
            </a:r>
          </a:p>
          <a:p>
            <a:pPr>
              <a:spcBef>
                <a:spcPts val="1000"/>
              </a:spcBef>
            </a:pPr>
            <a:r>
              <a:rPr lang="en-US" sz="2000" dirty="0"/>
              <a:t>Fracture statistics: Weibull plot</a:t>
            </a:r>
          </a:p>
        </p:txBody>
      </p:sp>
      <p:graphicFrame>
        <p:nvGraphicFramePr>
          <p:cNvPr id="4" name="Object 3"/>
          <p:cNvGraphicFramePr>
            <a:graphicFrameLocks noChangeAspect="1"/>
          </p:cNvGraphicFramePr>
          <p:nvPr>
            <p:extLst>
              <p:ext uri="{D42A27DB-BD31-4B8C-83A1-F6EECF244321}">
                <p14:modId xmlns:p14="http://schemas.microsoft.com/office/powerpoint/2010/main" val="1824563344"/>
              </p:ext>
            </p:extLst>
          </p:nvPr>
        </p:nvGraphicFramePr>
        <p:xfrm>
          <a:off x="3622590" y="4296761"/>
          <a:ext cx="2984500" cy="715963"/>
        </p:xfrm>
        <a:graphic>
          <a:graphicData uri="http://schemas.openxmlformats.org/presentationml/2006/ole">
            <mc:AlternateContent xmlns:mc="http://schemas.openxmlformats.org/markup-compatibility/2006">
              <mc:Choice xmlns:v="urn:schemas-microsoft-com:vml" Requires="v">
                <p:oleObj name="Equation" r:id="rId2" imgW="1536480" imgH="393480" progId="Equation.DSMT4">
                  <p:embed/>
                </p:oleObj>
              </mc:Choice>
              <mc:Fallback>
                <p:oleObj name="Equation" r:id="rId2" imgW="1536480" imgH="393480" progId="Equation.DSMT4">
                  <p:embed/>
                  <p:pic>
                    <p:nvPicPr>
                      <p:cNvPr id="4" name="Object 3"/>
                      <p:cNvPicPr>
                        <a:picLocks noChangeAspect="1" noChangeArrowheads="1"/>
                      </p:cNvPicPr>
                      <p:nvPr/>
                    </p:nvPicPr>
                    <p:blipFill>
                      <a:blip r:embed="rId3"/>
                      <a:srcRect/>
                      <a:stretch>
                        <a:fillRect/>
                      </a:stretch>
                    </p:blipFill>
                    <p:spPr bwMode="auto">
                      <a:xfrm>
                        <a:off x="3622590" y="4296761"/>
                        <a:ext cx="2984500" cy="71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1"/>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4224913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ight Triangle 61"/>
          <p:cNvSpPr/>
          <p:nvPr/>
        </p:nvSpPr>
        <p:spPr bwMode="auto">
          <a:xfrm flipH="1">
            <a:off x="5796350" y="3504924"/>
            <a:ext cx="1470117" cy="2113006"/>
          </a:xfrm>
          <a:prstGeom prst="rtTriangle">
            <a:avLst/>
          </a:prstGeom>
          <a:solidFill>
            <a:srgbClr val="87AF8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1" name="Freeform 60"/>
          <p:cNvSpPr/>
          <p:nvPr/>
        </p:nvSpPr>
        <p:spPr bwMode="auto">
          <a:xfrm>
            <a:off x="5780903" y="3507258"/>
            <a:ext cx="1499287" cy="2133600"/>
          </a:xfrm>
          <a:custGeom>
            <a:avLst/>
            <a:gdLst>
              <a:gd name="connsiteX0" fmla="*/ 0 w 1499287"/>
              <a:gd name="connsiteY0" fmla="*/ 2133600 h 2133600"/>
              <a:gd name="connsiteX1" fmla="*/ 1054443 w 1499287"/>
              <a:gd name="connsiteY1" fmla="*/ 420130 h 2133600"/>
              <a:gd name="connsiteX2" fmla="*/ 1499287 w 1499287"/>
              <a:gd name="connsiteY2" fmla="*/ 0 h 2133600"/>
            </a:gdLst>
            <a:ahLst/>
            <a:cxnLst>
              <a:cxn ang="0">
                <a:pos x="connsiteX0" y="connsiteY0"/>
              </a:cxn>
              <a:cxn ang="0">
                <a:pos x="connsiteX1" y="connsiteY1"/>
              </a:cxn>
              <a:cxn ang="0">
                <a:pos x="connsiteX2" y="connsiteY2"/>
              </a:cxn>
            </a:cxnLst>
            <a:rect l="l" t="t" r="r" b="b"/>
            <a:pathLst>
              <a:path w="1499287" h="2133600">
                <a:moveTo>
                  <a:pt x="0" y="2133600"/>
                </a:moveTo>
                <a:cubicBezTo>
                  <a:pt x="402281" y="1454665"/>
                  <a:pt x="804562" y="775730"/>
                  <a:pt x="1054443" y="420130"/>
                </a:cubicBezTo>
                <a:cubicBezTo>
                  <a:pt x="1304324" y="64530"/>
                  <a:pt x="1401805" y="32265"/>
                  <a:pt x="1499287" y="0"/>
                </a:cubicBezTo>
              </a:path>
            </a:pathLst>
          </a:custGeom>
          <a:solidFill>
            <a:srgbClr val="87AF88"/>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0" name="Freeform 39"/>
          <p:cNvSpPr/>
          <p:nvPr/>
        </p:nvSpPr>
        <p:spPr bwMode="auto">
          <a:xfrm>
            <a:off x="1676400" y="3517102"/>
            <a:ext cx="2912076" cy="2115766"/>
          </a:xfrm>
          <a:custGeom>
            <a:avLst/>
            <a:gdLst>
              <a:gd name="connsiteX0" fmla="*/ 0 w 2561968"/>
              <a:gd name="connsiteY0" fmla="*/ 2115766 h 2115766"/>
              <a:gd name="connsiteX1" fmla="*/ 1095633 w 2561968"/>
              <a:gd name="connsiteY1" fmla="*/ 171636 h 2115766"/>
              <a:gd name="connsiteX2" fmla="*/ 2561968 w 2561968"/>
              <a:gd name="connsiteY2" fmla="*/ 221063 h 2115766"/>
            </a:gdLst>
            <a:ahLst/>
            <a:cxnLst>
              <a:cxn ang="0">
                <a:pos x="connsiteX0" y="connsiteY0"/>
              </a:cxn>
              <a:cxn ang="0">
                <a:pos x="connsiteX1" y="connsiteY1"/>
              </a:cxn>
              <a:cxn ang="0">
                <a:pos x="connsiteX2" y="connsiteY2"/>
              </a:cxn>
            </a:cxnLst>
            <a:rect l="l" t="t" r="r" b="b"/>
            <a:pathLst>
              <a:path w="2561968" h="2115766">
                <a:moveTo>
                  <a:pt x="0" y="2115766"/>
                </a:moveTo>
                <a:cubicBezTo>
                  <a:pt x="334319" y="1301593"/>
                  <a:pt x="668638" y="487420"/>
                  <a:pt x="1095633" y="171636"/>
                </a:cubicBezTo>
                <a:cubicBezTo>
                  <a:pt x="1522628" y="-144148"/>
                  <a:pt x="2042298" y="38457"/>
                  <a:pt x="2561968" y="221063"/>
                </a:cubicBezTo>
              </a:path>
            </a:pathLst>
          </a:custGeom>
          <a:solidFill>
            <a:srgbClr val="87AF88"/>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1" name="Right Triangle 40"/>
          <p:cNvSpPr/>
          <p:nvPr/>
        </p:nvSpPr>
        <p:spPr bwMode="auto">
          <a:xfrm flipH="1">
            <a:off x="1659922" y="3739169"/>
            <a:ext cx="2912073" cy="1898422"/>
          </a:xfrm>
          <a:prstGeom prst="rtTriangle">
            <a:avLst/>
          </a:prstGeom>
          <a:solidFill>
            <a:srgbClr val="87AF8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a:t>Strength and toughness</a:t>
            </a:r>
          </a:p>
        </p:txBody>
      </p:sp>
      <p:sp>
        <p:nvSpPr>
          <p:cNvPr id="3" name="Content Placeholder 2"/>
          <p:cNvSpPr>
            <a:spLocks noGrp="1"/>
          </p:cNvSpPr>
          <p:nvPr>
            <p:ph idx="1"/>
          </p:nvPr>
        </p:nvSpPr>
        <p:spPr>
          <a:xfrm>
            <a:off x="457200" y="1554096"/>
            <a:ext cx="8077200" cy="1265304"/>
          </a:xfrm>
        </p:spPr>
        <p:txBody>
          <a:bodyPr/>
          <a:lstStyle/>
          <a:p>
            <a:r>
              <a:rPr lang="en-US" sz="2000" dirty="0"/>
              <a:t>Strength: applied stress a material can withstand</a:t>
            </a:r>
          </a:p>
          <a:p>
            <a:r>
              <a:rPr lang="en-US" sz="2000" dirty="0"/>
              <a:t>Toughness: energy absorbed by (work performed to) a material per unit volume before fracture</a:t>
            </a:r>
          </a:p>
        </p:txBody>
      </p:sp>
      <p:cxnSp>
        <p:nvCxnSpPr>
          <p:cNvPr id="4" name="Straight Arrow Connector 3"/>
          <p:cNvCxnSpPr/>
          <p:nvPr/>
        </p:nvCxnSpPr>
        <p:spPr bwMode="auto">
          <a:xfrm>
            <a:off x="1659924" y="5622796"/>
            <a:ext cx="3253944" cy="6332"/>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cxnSp>
        <p:nvCxnSpPr>
          <p:cNvPr id="5" name="Straight Arrow Connector 4"/>
          <p:cNvCxnSpPr/>
          <p:nvPr/>
        </p:nvCxnSpPr>
        <p:spPr bwMode="auto">
          <a:xfrm flipV="1">
            <a:off x="1668162" y="3074772"/>
            <a:ext cx="0" cy="2556262"/>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sp>
        <p:nvSpPr>
          <p:cNvPr id="6" name="TextBox 5"/>
          <p:cNvSpPr txBox="1"/>
          <p:nvPr/>
        </p:nvSpPr>
        <p:spPr>
          <a:xfrm>
            <a:off x="1709612" y="2832396"/>
            <a:ext cx="401071" cy="523220"/>
          </a:xfrm>
          <a:prstGeom prst="rect">
            <a:avLst/>
          </a:prstGeom>
          <a:noFill/>
        </p:spPr>
        <p:txBody>
          <a:bodyPr wrap="none" rtlCol="0">
            <a:spAutoFit/>
          </a:bodyPr>
          <a:lstStyle/>
          <a:p>
            <a:pPr algn="ctr"/>
            <a:r>
              <a:rPr lang="en-US" sz="2800" dirty="0">
                <a:latin typeface="Symbol" panose="05050102010706020507" pitchFamily="18" charset="2"/>
              </a:rPr>
              <a:t>s</a:t>
            </a:r>
          </a:p>
        </p:txBody>
      </p:sp>
      <p:sp>
        <p:nvSpPr>
          <p:cNvPr id="7" name="TextBox 6"/>
          <p:cNvSpPr txBox="1"/>
          <p:nvPr/>
        </p:nvSpPr>
        <p:spPr>
          <a:xfrm>
            <a:off x="4641099" y="5041744"/>
            <a:ext cx="341760" cy="448951"/>
          </a:xfrm>
          <a:prstGeom prst="rect">
            <a:avLst/>
          </a:prstGeom>
          <a:noFill/>
        </p:spPr>
        <p:txBody>
          <a:bodyPr wrap="none" rtlCol="0">
            <a:spAutoFit/>
          </a:bodyPr>
          <a:lstStyle/>
          <a:p>
            <a:pPr algn="ctr"/>
            <a:r>
              <a:rPr lang="en-US" sz="2800" dirty="0">
                <a:latin typeface="Symbol" panose="05050102010706020507" pitchFamily="18" charset="2"/>
              </a:rPr>
              <a:t>e</a:t>
            </a:r>
          </a:p>
        </p:txBody>
      </p:sp>
      <p:sp>
        <p:nvSpPr>
          <p:cNvPr id="10" name="Freeform 9"/>
          <p:cNvSpPr/>
          <p:nvPr/>
        </p:nvSpPr>
        <p:spPr bwMode="auto">
          <a:xfrm>
            <a:off x="1668162" y="3510676"/>
            <a:ext cx="2912076" cy="2115766"/>
          </a:xfrm>
          <a:custGeom>
            <a:avLst/>
            <a:gdLst>
              <a:gd name="connsiteX0" fmla="*/ 0 w 2561968"/>
              <a:gd name="connsiteY0" fmla="*/ 2115766 h 2115766"/>
              <a:gd name="connsiteX1" fmla="*/ 1095633 w 2561968"/>
              <a:gd name="connsiteY1" fmla="*/ 171636 h 2115766"/>
              <a:gd name="connsiteX2" fmla="*/ 2561968 w 2561968"/>
              <a:gd name="connsiteY2" fmla="*/ 221063 h 2115766"/>
            </a:gdLst>
            <a:ahLst/>
            <a:cxnLst>
              <a:cxn ang="0">
                <a:pos x="connsiteX0" y="connsiteY0"/>
              </a:cxn>
              <a:cxn ang="0">
                <a:pos x="connsiteX1" y="connsiteY1"/>
              </a:cxn>
              <a:cxn ang="0">
                <a:pos x="connsiteX2" y="connsiteY2"/>
              </a:cxn>
            </a:cxnLst>
            <a:rect l="l" t="t" r="r" b="b"/>
            <a:pathLst>
              <a:path w="2561968" h="2115766">
                <a:moveTo>
                  <a:pt x="0" y="2115766"/>
                </a:moveTo>
                <a:cubicBezTo>
                  <a:pt x="334319" y="1301593"/>
                  <a:pt x="668638" y="487420"/>
                  <a:pt x="1095633" y="171636"/>
                </a:cubicBezTo>
                <a:cubicBezTo>
                  <a:pt x="1522628" y="-144148"/>
                  <a:pt x="2042298" y="38457"/>
                  <a:pt x="2561968" y="221063"/>
                </a:cubicBezTo>
              </a:path>
            </a:pathLst>
          </a:cu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TextBox 10"/>
          <p:cNvSpPr txBox="1"/>
          <p:nvPr/>
        </p:nvSpPr>
        <p:spPr>
          <a:xfrm>
            <a:off x="4370875" y="3429242"/>
            <a:ext cx="425116" cy="584775"/>
          </a:xfrm>
          <a:prstGeom prst="rect">
            <a:avLst/>
          </a:prstGeom>
          <a:noFill/>
        </p:spPr>
        <p:txBody>
          <a:bodyPr wrap="none" rtlCol="0">
            <a:spAutoFit/>
          </a:bodyPr>
          <a:lstStyle/>
          <a:p>
            <a:r>
              <a:rPr lang="en-US" sz="3200" dirty="0">
                <a:solidFill>
                  <a:srgbClr val="FF0000"/>
                </a:solidFill>
              </a:rPr>
              <a:t>×</a:t>
            </a:r>
          </a:p>
        </p:txBody>
      </p:sp>
      <p:sp>
        <p:nvSpPr>
          <p:cNvPr id="12" name="Oval 11"/>
          <p:cNvSpPr/>
          <p:nvPr/>
        </p:nvSpPr>
        <p:spPr bwMode="auto">
          <a:xfrm>
            <a:off x="2100385" y="4555822"/>
            <a:ext cx="137160" cy="13716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Rectangle 12"/>
          <p:cNvSpPr/>
          <p:nvPr/>
        </p:nvSpPr>
        <p:spPr>
          <a:xfrm>
            <a:off x="1608438" y="5701987"/>
            <a:ext cx="829646" cy="584775"/>
          </a:xfrm>
          <a:prstGeom prst="rect">
            <a:avLst/>
          </a:prstGeom>
        </p:spPr>
        <p:txBody>
          <a:bodyPr wrap="square">
            <a:spAutoFit/>
          </a:bodyPr>
          <a:lstStyle/>
          <a:p>
            <a:pPr algn="ctr"/>
            <a:r>
              <a:rPr lang="en-US" sz="1600" dirty="0">
                <a:solidFill>
                  <a:srgbClr val="0000FF"/>
                </a:solidFill>
              </a:rPr>
              <a:t>Linear limit</a:t>
            </a:r>
            <a:endParaRPr lang="en-US" sz="1400" dirty="0">
              <a:solidFill>
                <a:srgbClr val="0000FF"/>
              </a:solidFill>
            </a:endParaRPr>
          </a:p>
        </p:txBody>
      </p:sp>
      <p:sp>
        <p:nvSpPr>
          <p:cNvPr id="14" name="Oval 13"/>
          <p:cNvSpPr/>
          <p:nvPr/>
        </p:nvSpPr>
        <p:spPr bwMode="auto">
          <a:xfrm>
            <a:off x="2514600" y="3928212"/>
            <a:ext cx="137160" cy="137160"/>
          </a:xfrm>
          <a:prstGeom prst="ellipse">
            <a:avLst/>
          </a:prstGeom>
          <a:solidFill>
            <a:schemeClr val="accent6">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Rectangle 14"/>
          <p:cNvSpPr/>
          <p:nvPr/>
        </p:nvSpPr>
        <p:spPr>
          <a:xfrm>
            <a:off x="2251961" y="5699301"/>
            <a:ext cx="909748" cy="584775"/>
          </a:xfrm>
          <a:prstGeom prst="rect">
            <a:avLst/>
          </a:prstGeom>
        </p:spPr>
        <p:txBody>
          <a:bodyPr wrap="square">
            <a:spAutoFit/>
          </a:bodyPr>
          <a:lstStyle/>
          <a:p>
            <a:pPr algn="ctr"/>
            <a:r>
              <a:rPr lang="en-US" sz="1600" dirty="0">
                <a:solidFill>
                  <a:schemeClr val="accent6">
                    <a:lumMod val="75000"/>
                  </a:schemeClr>
                </a:solidFill>
              </a:rPr>
              <a:t>Elastic limit</a:t>
            </a:r>
            <a:endParaRPr lang="en-US" sz="1400" dirty="0">
              <a:solidFill>
                <a:schemeClr val="accent6">
                  <a:lumMod val="75000"/>
                </a:schemeClr>
              </a:solidFill>
            </a:endParaRPr>
          </a:p>
        </p:txBody>
      </p:sp>
      <p:sp>
        <p:nvSpPr>
          <p:cNvPr id="16" name="Oval 15"/>
          <p:cNvSpPr/>
          <p:nvPr/>
        </p:nvSpPr>
        <p:spPr bwMode="auto">
          <a:xfrm>
            <a:off x="3424348" y="3447961"/>
            <a:ext cx="137160" cy="137160"/>
          </a:xfrm>
          <a:prstGeom prst="ellipse">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 name="Rectangle 16"/>
          <p:cNvSpPr/>
          <p:nvPr/>
        </p:nvSpPr>
        <p:spPr>
          <a:xfrm>
            <a:off x="541638" y="3066534"/>
            <a:ext cx="1184450" cy="584775"/>
          </a:xfrm>
          <a:prstGeom prst="rect">
            <a:avLst/>
          </a:prstGeom>
        </p:spPr>
        <p:txBody>
          <a:bodyPr wrap="square">
            <a:spAutoFit/>
          </a:bodyPr>
          <a:lstStyle/>
          <a:p>
            <a:pPr algn="ctr"/>
            <a:r>
              <a:rPr lang="en-US" sz="1600" dirty="0">
                <a:solidFill>
                  <a:srgbClr val="7030A0"/>
                </a:solidFill>
              </a:rPr>
              <a:t>Ultimate strength</a:t>
            </a:r>
            <a:endParaRPr lang="en-US" sz="1400" dirty="0">
              <a:solidFill>
                <a:srgbClr val="7030A0"/>
              </a:solidFill>
            </a:endParaRPr>
          </a:p>
        </p:txBody>
      </p:sp>
      <p:cxnSp>
        <p:nvCxnSpPr>
          <p:cNvPr id="18" name="Straight Connector 17"/>
          <p:cNvCxnSpPr/>
          <p:nvPr/>
        </p:nvCxnSpPr>
        <p:spPr bwMode="auto">
          <a:xfrm>
            <a:off x="1668162" y="3510676"/>
            <a:ext cx="1764424" cy="0"/>
          </a:xfrm>
          <a:prstGeom prst="line">
            <a:avLst/>
          </a:prstGeom>
          <a:solidFill>
            <a:schemeClr val="accent1"/>
          </a:solidFill>
          <a:ln w="22225" cap="flat" cmpd="sng" algn="ctr">
            <a:solidFill>
              <a:srgbClr val="7030A0"/>
            </a:solidFill>
            <a:prstDash val="dash"/>
            <a:round/>
            <a:headEnd type="none" w="med" len="med"/>
            <a:tailEnd type="none" w="med" len="med"/>
          </a:ln>
          <a:effectLst/>
        </p:spPr>
      </p:cxnSp>
      <p:cxnSp>
        <p:nvCxnSpPr>
          <p:cNvPr id="24" name="Straight Connector 23"/>
          <p:cNvCxnSpPr/>
          <p:nvPr/>
        </p:nvCxnSpPr>
        <p:spPr bwMode="auto">
          <a:xfrm flipV="1">
            <a:off x="2583180" y="3928212"/>
            <a:ext cx="0" cy="1694584"/>
          </a:xfrm>
          <a:prstGeom prst="line">
            <a:avLst/>
          </a:prstGeom>
          <a:solidFill>
            <a:schemeClr val="accent1"/>
          </a:solidFill>
          <a:ln w="22225" cap="flat" cmpd="sng" algn="ctr">
            <a:solidFill>
              <a:schemeClr val="accent6">
                <a:lumMod val="75000"/>
              </a:schemeClr>
            </a:solidFill>
            <a:prstDash val="dash"/>
            <a:round/>
            <a:headEnd type="none" w="med" len="med"/>
            <a:tailEnd type="none" w="med" len="med"/>
          </a:ln>
          <a:effectLst/>
        </p:spPr>
      </p:cxnSp>
      <p:cxnSp>
        <p:nvCxnSpPr>
          <p:cNvPr id="28" name="Straight Connector 27"/>
          <p:cNvCxnSpPr>
            <a:endCxn id="14" idx="6"/>
          </p:cNvCxnSpPr>
          <p:nvPr/>
        </p:nvCxnSpPr>
        <p:spPr bwMode="auto">
          <a:xfrm>
            <a:off x="1676400" y="3996792"/>
            <a:ext cx="975360" cy="0"/>
          </a:xfrm>
          <a:prstGeom prst="line">
            <a:avLst/>
          </a:prstGeom>
          <a:solidFill>
            <a:schemeClr val="accent1"/>
          </a:solidFill>
          <a:ln w="22225" cap="flat" cmpd="sng" algn="ctr">
            <a:solidFill>
              <a:schemeClr val="accent6">
                <a:lumMod val="75000"/>
              </a:schemeClr>
            </a:solidFill>
            <a:prstDash val="dash"/>
            <a:round/>
            <a:headEnd type="none" w="med" len="med"/>
            <a:tailEnd type="none" w="med" len="med"/>
          </a:ln>
          <a:effectLst/>
        </p:spPr>
      </p:cxnSp>
      <p:sp>
        <p:nvSpPr>
          <p:cNvPr id="32" name="Rectangle 31"/>
          <p:cNvSpPr/>
          <p:nvPr/>
        </p:nvSpPr>
        <p:spPr>
          <a:xfrm>
            <a:off x="628666" y="3704404"/>
            <a:ext cx="985948" cy="584775"/>
          </a:xfrm>
          <a:prstGeom prst="rect">
            <a:avLst/>
          </a:prstGeom>
        </p:spPr>
        <p:txBody>
          <a:bodyPr wrap="square">
            <a:spAutoFit/>
          </a:bodyPr>
          <a:lstStyle/>
          <a:p>
            <a:pPr algn="ctr"/>
            <a:r>
              <a:rPr lang="en-US" sz="1600" dirty="0">
                <a:solidFill>
                  <a:schemeClr val="accent6">
                    <a:lumMod val="75000"/>
                  </a:schemeClr>
                </a:solidFill>
              </a:rPr>
              <a:t>Yield strength</a:t>
            </a:r>
            <a:endParaRPr lang="en-US" sz="1400" dirty="0">
              <a:solidFill>
                <a:schemeClr val="accent6">
                  <a:lumMod val="75000"/>
                </a:schemeClr>
              </a:solidFill>
            </a:endParaRPr>
          </a:p>
        </p:txBody>
      </p:sp>
      <p:cxnSp>
        <p:nvCxnSpPr>
          <p:cNvPr id="33" name="Straight Connector 32"/>
          <p:cNvCxnSpPr>
            <a:endCxn id="12" idx="0"/>
          </p:cNvCxnSpPr>
          <p:nvPr/>
        </p:nvCxnSpPr>
        <p:spPr bwMode="auto">
          <a:xfrm flipV="1">
            <a:off x="2168965" y="4555822"/>
            <a:ext cx="0" cy="1049750"/>
          </a:xfrm>
          <a:prstGeom prst="line">
            <a:avLst/>
          </a:prstGeom>
          <a:solidFill>
            <a:schemeClr val="accent1"/>
          </a:solidFill>
          <a:ln w="22225" cap="flat" cmpd="sng" algn="ctr">
            <a:solidFill>
              <a:srgbClr val="0000FF"/>
            </a:solidFill>
            <a:prstDash val="dash"/>
            <a:round/>
            <a:headEnd type="none" w="med" len="med"/>
            <a:tailEnd type="none" w="med" len="med"/>
          </a:ln>
          <a:effectLst/>
        </p:spPr>
      </p:cxnSp>
      <p:sp>
        <p:nvSpPr>
          <p:cNvPr id="43" name="Rectangle 42"/>
          <p:cNvSpPr/>
          <p:nvPr/>
        </p:nvSpPr>
        <p:spPr>
          <a:xfrm>
            <a:off x="3124200" y="4419024"/>
            <a:ext cx="668773" cy="400110"/>
          </a:xfrm>
          <a:prstGeom prst="rect">
            <a:avLst/>
          </a:prstGeom>
        </p:spPr>
        <p:txBody>
          <a:bodyPr wrap="none">
            <a:spAutoFit/>
          </a:bodyPr>
          <a:lstStyle/>
          <a:p>
            <a:r>
              <a:rPr lang="en-US" sz="2000" i="1" dirty="0">
                <a:solidFill>
                  <a:srgbClr val="006600"/>
                </a:solidFill>
              </a:rPr>
              <a:t>W</a:t>
            </a:r>
            <a:r>
              <a:rPr lang="en-US" sz="2000" dirty="0"/>
              <a:t>/</a:t>
            </a:r>
            <a:r>
              <a:rPr lang="en-US" sz="2000" i="1" dirty="0"/>
              <a:t>V</a:t>
            </a:r>
            <a:endParaRPr lang="en-US" dirty="0"/>
          </a:p>
        </p:txBody>
      </p:sp>
      <p:cxnSp>
        <p:nvCxnSpPr>
          <p:cNvPr id="44" name="Straight Arrow Connector 43"/>
          <p:cNvCxnSpPr/>
          <p:nvPr/>
        </p:nvCxnSpPr>
        <p:spPr bwMode="auto">
          <a:xfrm flipV="1">
            <a:off x="5793259" y="5632345"/>
            <a:ext cx="2369409" cy="0"/>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cxnSp>
        <p:nvCxnSpPr>
          <p:cNvPr id="45" name="Straight Arrow Connector 44"/>
          <p:cNvCxnSpPr/>
          <p:nvPr/>
        </p:nvCxnSpPr>
        <p:spPr bwMode="auto">
          <a:xfrm flipV="1">
            <a:off x="5796352" y="3077989"/>
            <a:ext cx="0" cy="2556262"/>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sp>
        <p:nvSpPr>
          <p:cNvPr id="46" name="TextBox 45"/>
          <p:cNvSpPr txBox="1"/>
          <p:nvPr/>
        </p:nvSpPr>
        <p:spPr>
          <a:xfrm>
            <a:off x="5837802" y="2835613"/>
            <a:ext cx="401071" cy="523220"/>
          </a:xfrm>
          <a:prstGeom prst="rect">
            <a:avLst/>
          </a:prstGeom>
          <a:noFill/>
        </p:spPr>
        <p:txBody>
          <a:bodyPr wrap="none" rtlCol="0">
            <a:spAutoFit/>
          </a:bodyPr>
          <a:lstStyle/>
          <a:p>
            <a:pPr algn="ctr"/>
            <a:r>
              <a:rPr lang="en-US" sz="2800" dirty="0">
                <a:latin typeface="Symbol" panose="05050102010706020507" pitchFamily="18" charset="2"/>
              </a:rPr>
              <a:t>s</a:t>
            </a:r>
          </a:p>
        </p:txBody>
      </p:sp>
      <p:sp>
        <p:nvSpPr>
          <p:cNvPr id="47" name="TextBox 46"/>
          <p:cNvSpPr txBox="1"/>
          <p:nvPr/>
        </p:nvSpPr>
        <p:spPr>
          <a:xfrm>
            <a:off x="7889899" y="5044961"/>
            <a:ext cx="341760" cy="448951"/>
          </a:xfrm>
          <a:prstGeom prst="rect">
            <a:avLst/>
          </a:prstGeom>
          <a:noFill/>
        </p:spPr>
        <p:txBody>
          <a:bodyPr wrap="none" rtlCol="0">
            <a:spAutoFit/>
          </a:bodyPr>
          <a:lstStyle/>
          <a:p>
            <a:pPr algn="ctr"/>
            <a:r>
              <a:rPr lang="en-US" sz="2800" dirty="0">
                <a:latin typeface="Symbol" panose="05050102010706020507" pitchFamily="18" charset="2"/>
              </a:rPr>
              <a:t>e</a:t>
            </a:r>
          </a:p>
        </p:txBody>
      </p:sp>
      <p:sp>
        <p:nvSpPr>
          <p:cNvPr id="49" name="Freeform 48"/>
          <p:cNvSpPr/>
          <p:nvPr/>
        </p:nvSpPr>
        <p:spPr bwMode="auto">
          <a:xfrm>
            <a:off x="5791200" y="3501080"/>
            <a:ext cx="1499287" cy="2133600"/>
          </a:xfrm>
          <a:custGeom>
            <a:avLst/>
            <a:gdLst>
              <a:gd name="connsiteX0" fmla="*/ 0 w 1499287"/>
              <a:gd name="connsiteY0" fmla="*/ 2133600 h 2133600"/>
              <a:gd name="connsiteX1" fmla="*/ 1054443 w 1499287"/>
              <a:gd name="connsiteY1" fmla="*/ 420130 h 2133600"/>
              <a:gd name="connsiteX2" fmla="*/ 1499287 w 1499287"/>
              <a:gd name="connsiteY2" fmla="*/ 0 h 2133600"/>
            </a:gdLst>
            <a:ahLst/>
            <a:cxnLst>
              <a:cxn ang="0">
                <a:pos x="connsiteX0" y="connsiteY0"/>
              </a:cxn>
              <a:cxn ang="0">
                <a:pos x="connsiteX1" y="connsiteY1"/>
              </a:cxn>
              <a:cxn ang="0">
                <a:pos x="connsiteX2" y="connsiteY2"/>
              </a:cxn>
            </a:cxnLst>
            <a:rect l="l" t="t" r="r" b="b"/>
            <a:pathLst>
              <a:path w="1499287" h="2133600">
                <a:moveTo>
                  <a:pt x="0" y="2133600"/>
                </a:moveTo>
                <a:cubicBezTo>
                  <a:pt x="402281" y="1454665"/>
                  <a:pt x="804562" y="775730"/>
                  <a:pt x="1054443" y="420130"/>
                </a:cubicBezTo>
                <a:cubicBezTo>
                  <a:pt x="1304324" y="64530"/>
                  <a:pt x="1401805" y="32265"/>
                  <a:pt x="1499287" y="0"/>
                </a:cubicBezTo>
              </a:path>
            </a:pathLst>
          </a:cu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51" name="Straight Connector 50"/>
          <p:cNvCxnSpPr/>
          <p:nvPr/>
        </p:nvCxnSpPr>
        <p:spPr bwMode="auto">
          <a:xfrm>
            <a:off x="5793353" y="3489028"/>
            <a:ext cx="1488896" cy="3815"/>
          </a:xfrm>
          <a:prstGeom prst="line">
            <a:avLst/>
          </a:prstGeom>
          <a:solidFill>
            <a:schemeClr val="accent1"/>
          </a:solidFill>
          <a:ln w="22225" cap="flat" cmpd="sng" algn="ctr">
            <a:solidFill>
              <a:srgbClr val="7030A0"/>
            </a:solidFill>
            <a:prstDash val="dash"/>
            <a:round/>
            <a:headEnd type="none" w="med" len="med"/>
            <a:tailEnd type="none" w="med" len="med"/>
          </a:ln>
          <a:effectLst/>
        </p:spPr>
      </p:cxnSp>
      <p:sp>
        <p:nvSpPr>
          <p:cNvPr id="50" name="TextBox 49"/>
          <p:cNvSpPr txBox="1"/>
          <p:nvPr/>
        </p:nvSpPr>
        <p:spPr>
          <a:xfrm>
            <a:off x="7090014" y="3210050"/>
            <a:ext cx="425116" cy="584775"/>
          </a:xfrm>
          <a:prstGeom prst="rect">
            <a:avLst/>
          </a:prstGeom>
          <a:noFill/>
        </p:spPr>
        <p:txBody>
          <a:bodyPr wrap="none" rtlCol="0">
            <a:spAutoFit/>
          </a:bodyPr>
          <a:lstStyle/>
          <a:p>
            <a:r>
              <a:rPr lang="en-US" sz="3200" dirty="0">
                <a:solidFill>
                  <a:srgbClr val="FF0000"/>
                </a:solidFill>
              </a:rPr>
              <a:t>×</a:t>
            </a:r>
          </a:p>
        </p:txBody>
      </p:sp>
      <p:sp>
        <p:nvSpPr>
          <p:cNvPr id="56" name="Oval 55"/>
          <p:cNvSpPr/>
          <p:nvPr/>
        </p:nvSpPr>
        <p:spPr bwMode="auto">
          <a:xfrm>
            <a:off x="6839101" y="3767132"/>
            <a:ext cx="137160" cy="13716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57" name="Straight Connector 56"/>
          <p:cNvCxnSpPr/>
          <p:nvPr/>
        </p:nvCxnSpPr>
        <p:spPr bwMode="auto">
          <a:xfrm flipV="1">
            <a:off x="6907681" y="3791846"/>
            <a:ext cx="0" cy="1838440"/>
          </a:xfrm>
          <a:prstGeom prst="line">
            <a:avLst/>
          </a:prstGeom>
          <a:solidFill>
            <a:schemeClr val="accent1"/>
          </a:solidFill>
          <a:ln w="22225" cap="flat" cmpd="sng" algn="ctr">
            <a:solidFill>
              <a:srgbClr val="0000FF"/>
            </a:solidFill>
            <a:prstDash val="dash"/>
            <a:round/>
            <a:headEnd type="none" w="med" len="med"/>
            <a:tailEnd type="none" w="med" len="med"/>
          </a:ln>
          <a:effectLst/>
        </p:spPr>
      </p:cxnSp>
      <p:sp>
        <p:nvSpPr>
          <p:cNvPr id="60" name="Rectangle 59"/>
          <p:cNvSpPr/>
          <p:nvPr/>
        </p:nvSpPr>
        <p:spPr>
          <a:xfrm>
            <a:off x="6497640" y="5699300"/>
            <a:ext cx="829646" cy="584775"/>
          </a:xfrm>
          <a:prstGeom prst="rect">
            <a:avLst/>
          </a:prstGeom>
        </p:spPr>
        <p:txBody>
          <a:bodyPr wrap="square">
            <a:spAutoFit/>
          </a:bodyPr>
          <a:lstStyle/>
          <a:p>
            <a:pPr algn="ctr"/>
            <a:r>
              <a:rPr lang="en-US" sz="1600" dirty="0">
                <a:solidFill>
                  <a:srgbClr val="0000FF"/>
                </a:solidFill>
              </a:rPr>
              <a:t>Linear limit</a:t>
            </a:r>
            <a:endParaRPr lang="en-US" sz="1400" dirty="0">
              <a:solidFill>
                <a:srgbClr val="0000FF"/>
              </a:solidFill>
            </a:endParaRPr>
          </a:p>
        </p:txBody>
      </p:sp>
      <p:sp>
        <p:nvSpPr>
          <p:cNvPr id="63" name="Rectangle 62"/>
          <p:cNvSpPr/>
          <p:nvPr/>
        </p:nvSpPr>
        <p:spPr>
          <a:xfrm>
            <a:off x="6136910" y="5082643"/>
            <a:ext cx="668773" cy="400110"/>
          </a:xfrm>
          <a:prstGeom prst="rect">
            <a:avLst/>
          </a:prstGeom>
        </p:spPr>
        <p:txBody>
          <a:bodyPr wrap="none">
            <a:spAutoFit/>
          </a:bodyPr>
          <a:lstStyle/>
          <a:p>
            <a:r>
              <a:rPr lang="en-US" sz="2000" i="1" dirty="0">
                <a:solidFill>
                  <a:srgbClr val="006600"/>
                </a:solidFill>
              </a:rPr>
              <a:t>W</a:t>
            </a:r>
            <a:r>
              <a:rPr lang="en-US" sz="2000" dirty="0"/>
              <a:t>/</a:t>
            </a:r>
            <a:r>
              <a:rPr lang="en-US" sz="2000" i="1" dirty="0"/>
              <a:t>V</a:t>
            </a:r>
            <a:endParaRPr lang="en-US" dirty="0"/>
          </a:p>
        </p:txBody>
      </p:sp>
      <p:sp>
        <p:nvSpPr>
          <p:cNvPr id="64" name="Rectangle 63"/>
          <p:cNvSpPr/>
          <p:nvPr/>
        </p:nvSpPr>
        <p:spPr>
          <a:xfrm>
            <a:off x="7276086" y="3196632"/>
            <a:ext cx="1184450" cy="584775"/>
          </a:xfrm>
          <a:prstGeom prst="rect">
            <a:avLst/>
          </a:prstGeom>
        </p:spPr>
        <p:txBody>
          <a:bodyPr wrap="square">
            <a:spAutoFit/>
          </a:bodyPr>
          <a:lstStyle/>
          <a:p>
            <a:pPr algn="ctr"/>
            <a:r>
              <a:rPr lang="en-US" sz="1600" dirty="0">
                <a:solidFill>
                  <a:srgbClr val="7030A0"/>
                </a:solidFill>
              </a:rPr>
              <a:t>Ultimate strength</a:t>
            </a:r>
            <a:endParaRPr lang="en-US" sz="1400" dirty="0">
              <a:solidFill>
                <a:srgbClr val="7030A0"/>
              </a:solidFill>
            </a:endParaRPr>
          </a:p>
        </p:txBody>
      </p:sp>
      <p:cxnSp>
        <p:nvCxnSpPr>
          <p:cNvPr id="65" name="Straight Connector 64"/>
          <p:cNvCxnSpPr/>
          <p:nvPr/>
        </p:nvCxnSpPr>
        <p:spPr bwMode="auto">
          <a:xfrm>
            <a:off x="1677686" y="3705153"/>
            <a:ext cx="2886076" cy="17540"/>
          </a:xfrm>
          <a:prstGeom prst="line">
            <a:avLst/>
          </a:prstGeom>
          <a:solidFill>
            <a:schemeClr val="accent1"/>
          </a:solidFill>
          <a:ln w="22225" cap="flat" cmpd="sng" algn="ctr">
            <a:solidFill>
              <a:srgbClr val="FF0000"/>
            </a:solidFill>
            <a:prstDash val="dash"/>
            <a:round/>
            <a:headEnd type="none" w="med" len="med"/>
            <a:tailEnd type="none" w="med" len="med"/>
          </a:ln>
          <a:effectLst/>
        </p:spPr>
      </p:cxnSp>
      <p:sp>
        <p:nvSpPr>
          <p:cNvPr id="67" name="Rectangle 66"/>
          <p:cNvSpPr/>
          <p:nvPr/>
        </p:nvSpPr>
        <p:spPr>
          <a:xfrm>
            <a:off x="4073350" y="3002610"/>
            <a:ext cx="1184450" cy="584775"/>
          </a:xfrm>
          <a:prstGeom prst="rect">
            <a:avLst/>
          </a:prstGeom>
        </p:spPr>
        <p:txBody>
          <a:bodyPr wrap="square">
            <a:spAutoFit/>
          </a:bodyPr>
          <a:lstStyle/>
          <a:p>
            <a:pPr algn="ctr"/>
            <a:r>
              <a:rPr lang="en-US" sz="1600" dirty="0">
                <a:solidFill>
                  <a:srgbClr val="FF0000"/>
                </a:solidFill>
              </a:rPr>
              <a:t>Fracture strength</a:t>
            </a:r>
            <a:endParaRPr lang="en-US" sz="1400" dirty="0">
              <a:solidFill>
                <a:srgbClr val="FF0000"/>
              </a:solidFill>
            </a:endParaRPr>
          </a:p>
        </p:txBody>
      </p:sp>
      <p:sp>
        <p:nvSpPr>
          <p:cNvPr id="8" name="Slide Number Placeholder 7"/>
          <p:cNvSpPr>
            <a:spLocks noGrp="1"/>
          </p:cNvSpPr>
          <p:nvPr>
            <p:ph type="sldNum" sz="quarter" idx="11"/>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848946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7" name="Group 156"/>
          <p:cNvGrpSpPr/>
          <p:nvPr/>
        </p:nvGrpSpPr>
        <p:grpSpPr>
          <a:xfrm>
            <a:off x="980303" y="3995350"/>
            <a:ext cx="3707027" cy="1960607"/>
            <a:chOff x="980303" y="3995350"/>
            <a:chExt cx="3707027" cy="1960607"/>
          </a:xfrm>
        </p:grpSpPr>
        <p:sp>
          <p:nvSpPr>
            <p:cNvPr id="158" name="Freeform 157"/>
            <p:cNvSpPr/>
            <p:nvPr/>
          </p:nvSpPr>
          <p:spPr bwMode="auto">
            <a:xfrm>
              <a:off x="980303" y="3995350"/>
              <a:ext cx="3707027" cy="1960607"/>
            </a:xfrm>
            <a:custGeom>
              <a:avLst/>
              <a:gdLst>
                <a:gd name="connsiteX0" fmla="*/ 0 w 3707027"/>
                <a:gd name="connsiteY0" fmla="*/ 1960607 h 1960607"/>
                <a:gd name="connsiteX1" fmla="*/ 1861751 w 3707027"/>
                <a:gd name="connsiteY1" fmla="*/ 1 h 1960607"/>
                <a:gd name="connsiteX2" fmla="*/ 3707027 w 3707027"/>
                <a:gd name="connsiteY2" fmla="*/ 1952369 h 1960607"/>
              </a:gdLst>
              <a:ahLst/>
              <a:cxnLst>
                <a:cxn ang="0">
                  <a:pos x="connsiteX0" y="connsiteY0"/>
                </a:cxn>
                <a:cxn ang="0">
                  <a:pos x="connsiteX1" y="connsiteY1"/>
                </a:cxn>
                <a:cxn ang="0">
                  <a:pos x="connsiteX2" y="connsiteY2"/>
                </a:cxn>
              </a:cxnLst>
              <a:rect l="l" t="t" r="r" b="b"/>
              <a:pathLst>
                <a:path w="3707027" h="1960607">
                  <a:moveTo>
                    <a:pt x="0" y="1960607"/>
                  </a:moveTo>
                  <a:cubicBezTo>
                    <a:pt x="621956" y="980990"/>
                    <a:pt x="1243913" y="1374"/>
                    <a:pt x="1861751" y="1"/>
                  </a:cubicBezTo>
                  <a:cubicBezTo>
                    <a:pt x="2479589" y="-1372"/>
                    <a:pt x="3093308" y="975498"/>
                    <a:pt x="3707027" y="1952369"/>
                  </a:cubicBezTo>
                </a:path>
              </a:pathLst>
            </a:custGeom>
            <a:solidFill>
              <a:srgbClr val="0066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9" name="Rectangle 158"/>
            <p:cNvSpPr/>
            <p:nvPr/>
          </p:nvSpPr>
          <p:spPr>
            <a:xfrm>
              <a:off x="3625316" y="4063340"/>
              <a:ext cx="668773" cy="400110"/>
            </a:xfrm>
            <a:prstGeom prst="rect">
              <a:avLst/>
            </a:prstGeom>
          </p:spPr>
          <p:txBody>
            <a:bodyPr wrap="none">
              <a:spAutoFit/>
            </a:bodyPr>
            <a:lstStyle/>
            <a:p>
              <a:r>
                <a:rPr lang="en-US" sz="2000" i="1" dirty="0">
                  <a:solidFill>
                    <a:srgbClr val="006600"/>
                  </a:solidFill>
                </a:rPr>
                <a:t>W</a:t>
              </a:r>
              <a:r>
                <a:rPr lang="en-US" sz="2000" dirty="0"/>
                <a:t>/</a:t>
              </a:r>
              <a:r>
                <a:rPr lang="en-US" sz="2000" i="1" dirty="0"/>
                <a:t>V</a:t>
              </a:r>
              <a:endParaRPr lang="en-US" dirty="0"/>
            </a:p>
          </p:txBody>
        </p:sp>
      </p:grpSp>
      <p:sp>
        <p:nvSpPr>
          <p:cNvPr id="2" name="Title 1"/>
          <p:cNvSpPr>
            <a:spLocks noGrp="1"/>
          </p:cNvSpPr>
          <p:nvPr>
            <p:ph type="title"/>
          </p:nvPr>
        </p:nvSpPr>
        <p:spPr/>
        <p:txBody>
          <a:bodyPr/>
          <a:lstStyle/>
          <a:p>
            <a:r>
              <a:rPr lang="en-US" dirty="0"/>
              <a:t>Theoretical strength of a brittle material</a:t>
            </a:r>
          </a:p>
        </p:txBody>
      </p:sp>
      <p:grpSp>
        <p:nvGrpSpPr>
          <p:cNvPr id="112" name="Group 111"/>
          <p:cNvGrpSpPr/>
          <p:nvPr/>
        </p:nvGrpSpPr>
        <p:grpSpPr>
          <a:xfrm>
            <a:off x="5787081" y="1863808"/>
            <a:ext cx="2438400" cy="2080968"/>
            <a:chOff x="5787081" y="2001908"/>
            <a:chExt cx="2438400" cy="2080968"/>
          </a:xfrm>
        </p:grpSpPr>
        <p:sp>
          <p:nvSpPr>
            <p:cNvPr id="4" name="Oval 3"/>
            <p:cNvSpPr/>
            <p:nvPr/>
          </p:nvSpPr>
          <p:spPr bwMode="auto">
            <a:xfrm>
              <a:off x="5787081" y="3168476"/>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 name="Oval 4"/>
            <p:cNvSpPr/>
            <p:nvPr/>
          </p:nvSpPr>
          <p:spPr bwMode="auto">
            <a:xfrm>
              <a:off x="6320481" y="3168476"/>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6" name="Straight Connector 5"/>
            <p:cNvCxnSpPr>
              <a:stCxn id="4" idx="6"/>
              <a:endCxn id="5" idx="2"/>
            </p:cNvCxnSpPr>
            <p:nvPr/>
          </p:nvCxnSpPr>
          <p:spPr bwMode="auto">
            <a:xfrm>
              <a:off x="6091881" y="3320876"/>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 name="Oval 6"/>
            <p:cNvSpPr/>
            <p:nvPr/>
          </p:nvSpPr>
          <p:spPr bwMode="auto">
            <a:xfrm>
              <a:off x="5787081" y="3625676"/>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Oval 7"/>
            <p:cNvSpPr/>
            <p:nvPr/>
          </p:nvSpPr>
          <p:spPr bwMode="auto">
            <a:xfrm>
              <a:off x="6320481" y="3625676"/>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9" name="Straight Connector 8"/>
            <p:cNvCxnSpPr>
              <a:stCxn id="4" idx="4"/>
              <a:endCxn id="7" idx="0"/>
            </p:cNvCxnSpPr>
            <p:nvPr/>
          </p:nvCxnSpPr>
          <p:spPr bwMode="auto">
            <a:xfrm>
              <a:off x="5939481" y="3473276"/>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a:stCxn id="5" idx="4"/>
              <a:endCxn id="8" idx="0"/>
            </p:cNvCxnSpPr>
            <p:nvPr/>
          </p:nvCxnSpPr>
          <p:spPr bwMode="auto">
            <a:xfrm>
              <a:off x="6472881" y="3473276"/>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a:stCxn id="7" idx="6"/>
              <a:endCxn id="8" idx="2"/>
            </p:cNvCxnSpPr>
            <p:nvPr/>
          </p:nvCxnSpPr>
          <p:spPr bwMode="auto">
            <a:xfrm>
              <a:off x="6091881" y="3778076"/>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Oval 11"/>
            <p:cNvSpPr/>
            <p:nvPr/>
          </p:nvSpPr>
          <p:spPr bwMode="auto">
            <a:xfrm>
              <a:off x="6853881" y="3168476"/>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3" name="Straight Connector 12"/>
            <p:cNvCxnSpPr>
              <a:endCxn id="12" idx="2"/>
            </p:cNvCxnSpPr>
            <p:nvPr/>
          </p:nvCxnSpPr>
          <p:spPr bwMode="auto">
            <a:xfrm>
              <a:off x="6625281" y="3320876"/>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 name="Oval 13"/>
            <p:cNvSpPr/>
            <p:nvPr/>
          </p:nvSpPr>
          <p:spPr bwMode="auto">
            <a:xfrm>
              <a:off x="6853881" y="3625676"/>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5" name="Straight Connector 14"/>
            <p:cNvCxnSpPr>
              <a:stCxn id="12" idx="4"/>
              <a:endCxn id="14" idx="0"/>
            </p:cNvCxnSpPr>
            <p:nvPr/>
          </p:nvCxnSpPr>
          <p:spPr bwMode="auto">
            <a:xfrm>
              <a:off x="7006281" y="3473276"/>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a:endCxn id="14" idx="2"/>
            </p:cNvCxnSpPr>
            <p:nvPr/>
          </p:nvCxnSpPr>
          <p:spPr bwMode="auto">
            <a:xfrm>
              <a:off x="6625281" y="3778076"/>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p:cNvCxnSpPr>
              <a:stCxn id="7" idx="4"/>
            </p:cNvCxnSpPr>
            <p:nvPr/>
          </p:nvCxnSpPr>
          <p:spPr bwMode="auto">
            <a:xfrm>
              <a:off x="5939481" y="3930476"/>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p:cNvCxnSpPr>
              <a:stCxn id="8" idx="4"/>
            </p:cNvCxnSpPr>
            <p:nvPr/>
          </p:nvCxnSpPr>
          <p:spPr bwMode="auto">
            <a:xfrm>
              <a:off x="6472881" y="3930476"/>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p:cNvCxnSpPr>
              <a:stCxn id="14" idx="4"/>
            </p:cNvCxnSpPr>
            <p:nvPr/>
          </p:nvCxnSpPr>
          <p:spPr bwMode="auto">
            <a:xfrm>
              <a:off x="7006281" y="3930476"/>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5" name="Oval 24"/>
            <p:cNvSpPr/>
            <p:nvPr/>
          </p:nvSpPr>
          <p:spPr bwMode="auto">
            <a:xfrm>
              <a:off x="7387281" y="3168476"/>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26" name="Straight Connector 25"/>
            <p:cNvCxnSpPr>
              <a:endCxn id="25" idx="2"/>
            </p:cNvCxnSpPr>
            <p:nvPr/>
          </p:nvCxnSpPr>
          <p:spPr bwMode="auto">
            <a:xfrm>
              <a:off x="7158681" y="3320876"/>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7" name="Oval 26"/>
            <p:cNvSpPr/>
            <p:nvPr/>
          </p:nvSpPr>
          <p:spPr bwMode="auto">
            <a:xfrm>
              <a:off x="7387281" y="3625676"/>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28" name="Straight Connector 27"/>
            <p:cNvCxnSpPr>
              <a:stCxn id="25" idx="4"/>
              <a:endCxn id="27" idx="0"/>
            </p:cNvCxnSpPr>
            <p:nvPr/>
          </p:nvCxnSpPr>
          <p:spPr bwMode="auto">
            <a:xfrm>
              <a:off x="7539681" y="3473276"/>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Straight Connector 28"/>
            <p:cNvCxnSpPr>
              <a:endCxn id="27" idx="2"/>
            </p:cNvCxnSpPr>
            <p:nvPr/>
          </p:nvCxnSpPr>
          <p:spPr bwMode="auto">
            <a:xfrm>
              <a:off x="7158681" y="3778076"/>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 name="Oval 29"/>
            <p:cNvSpPr/>
            <p:nvPr/>
          </p:nvSpPr>
          <p:spPr bwMode="auto">
            <a:xfrm>
              <a:off x="7920681" y="3168476"/>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31" name="Straight Connector 30"/>
            <p:cNvCxnSpPr>
              <a:endCxn id="30" idx="2"/>
            </p:cNvCxnSpPr>
            <p:nvPr/>
          </p:nvCxnSpPr>
          <p:spPr bwMode="auto">
            <a:xfrm>
              <a:off x="7692081" y="3320876"/>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2" name="Oval 31"/>
            <p:cNvSpPr/>
            <p:nvPr/>
          </p:nvSpPr>
          <p:spPr bwMode="auto">
            <a:xfrm>
              <a:off x="7920681" y="3625676"/>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33" name="Straight Connector 32"/>
            <p:cNvCxnSpPr>
              <a:stCxn id="30" idx="4"/>
              <a:endCxn id="32" idx="0"/>
            </p:cNvCxnSpPr>
            <p:nvPr/>
          </p:nvCxnSpPr>
          <p:spPr bwMode="auto">
            <a:xfrm>
              <a:off x="8073081" y="3473276"/>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 name="Straight Connector 33"/>
            <p:cNvCxnSpPr>
              <a:endCxn id="32" idx="2"/>
            </p:cNvCxnSpPr>
            <p:nvPr/>
          </p:nvCxnSpPr>
          <p:spPr bwMode="auto">
            <a:xfrm>
              <a:off x="7692081" y="3778076"/>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 name="Straight Connector 35"/>
            <p:cNvCxnSpPr>
              <a:stCxn id="27" idx="4"/>
            </p:cNvCxnSpPr>
            <p:nvPr/>
          </p:nvCxnSpPr>
          <p:spPr bwMode="auto">
            <a:xfrm>
              <a:off x="7539681" y="3930476"/>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 name="Straight Connector 38"/>
            <p:cNvCxnSpPr>
              <a:stCxn id="32" idx="4"/>
            </p:cNvCxnSpPr>
            <p:nvPr/>
          </p:nvCxnSpPr>
          <p:spPr bwMode="auto">
            <a:xfrm>
              <a:off x="8073081" y="3930476"/>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2" name="Oval 91"/>
            <p:cNvSpPr/>
            <p:nvPr/>
          </p:nvSpPr>
          <p:spPr bwMode="auto">
            <a:xfrm>
              <a:off x="5787081" y="2713335"/>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3" name="Oval 92"/>
            <p:cNvSpPr/>
            <p:nvPr/>
          </p:nvSpPr>
          <p:spPr bwMode="auto">
            <a:xfrm>
              <a:off x="6320481" y="2713335"/>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94" name="Straight Connector 93"/>
            <p:cNvCxnSpPr>
              <a:stCxn id="92" idx="6"/>
              <a:endCxn id="93" idx="2"/>
            </p:cNvCxnSpPr>
            <p:nvPr/>
          </p:nvCxnSpPr>
          <p:spPr bwMode="auto">
            <a:xfrm>
              <a:off x="6091881" y="2865735"/>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5" name="Straight Connector 94"/>
            <p:cNvCxnSpPr>
              <a:stCxn id="92" idx="4"/>
            </p:cNvCxnSpPr>
            <p:nvPr/>
          </p:nvCxnSpPr>
          <p:spPr bwMode="auto">
            <a:xfrm>
              <a:off x="5939481" y="3018135"/>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6" name="Straight Connector 95"/>
            <p:cNvCxnSpPr>
              <a:stCxn id="93" idx="4"/>
            </p:cNvCxnSpPr>
            <p:nvPr/>
          </p:nvCxnSpPr>
          <p:spPr bwMode="auto">
            <a:xfrm>
              <a:off x="6472881" y="3018135"/>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7" name="Oval 96"/>
            <p:cNvSpPr/>
            <p:nvPr/>
          </p:nvSpPr>
          <p:spPr bwMode="auto">
            <a:xfrm>
              <a:off x="6853881" y="2713335"/>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98" name="Straight Connector 97"/>
            <p:cNvCxnSpPr>
              <a:endCxn id="97" idx="2"/>
            </p:cNvCxnSpPr>
            <p:nvPr/>
          </p:nvCxnSpPr>
          <p:spPr bwMode="auto">
            <a:xfrm>
              <a:off x="6625281" y="2865735"/>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9" name="Straight Connector 98"/>
            <p:cNvCxnSpPr>
              <a:stCxn id="97" idx="4"/>
            </p:cNvCxnSpPr>
            <p:nvPr/>
          </p:nvCxnSpPr>
          <p:spPr bwMode="auto">
            <a:xfrm>
              <a:off x="7006281" y="3018135"/>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0" name="Oval 99"/>
            <p:cNvSpPr/>
            <p:nvPr/>
          </p:nvSpPr>
          <p:spPr bwMode="auto">
            <a:xfrm>
              <a:off x="7387281" y="2713335"/>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01" name="Straight Connector 100"/>
            <p:cNvCxnSpPr>
              <a:endCxn id="100" idx="2"/>
            </p:cNvCxnSpPr>
            <p:nvPr/>
          </p:nvCxnSpPr>
          <p:spPr bwMode="auto">
            <a:xfrm>
              <a:off x="7158681" y="2865735"/>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2" name="Straight Connector 101"/>
            <p:cNvCxnSpPr>
              <a:stCxn id="100" idx="4"/>
            </p:cNvCxnSpPr>
            <p:nvPr/>
          </p:nvCxnSpPr>
          <p:spPr bwMode="auto">
            <a:xfrm>
              <a:off x="7539681" y="3018135"/>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3" name="Oval 102"/>
            <p:cNvSpPr/>
            <p:nvPr/>
          </p:nvSpPr>
          <p:spPr bwMode="auto">
            <a:xfrm>
              <a:off x="7920681" y="2713335"/>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04" name="Straight Connector 103"/>
            <p:cNvCxnSpPr>
              <a:endCxn id="103" idx="2"/>
            </p:cNvCxnSpPr>
            <p:nvPr/>
          </p:nvCxnSpPr>
          <p:spPr bwMode="auto">
            <a:xfrm>
              <a:off x="7692081" y="2865735"/>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5" name="Straight Connector 104"/>
            <p:cNvCxnSpPr>
              <a:stCxn id="103" idx="4"/>
            </p:cNvCxnSpPr>
            <p:nvPr/>
          </p:nvCxnSpPr>
          <p:spPr bwMode="auto">
            <a:xfrm>
              <a:off x="8073081" y="3018135"/>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8" name="Up Arrow 107"/>
            <p:cNvSpPr/>
            <p:nvPr/>
          </p:nvSpPr>
          <p:spPr bwMode="auto">
            <a:xfrm>
              <a:off x="6625281" y="2084169"/>
              <a:ext cx="762000" cy="457200"/>
            </a:xfrm>
            <a:prstGeom prst="up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0" name="TextBox 109"/>
            <p:cNvSpPr txBox="1"/>
            <p:nvPr/>
          </p:nvSpPr>
          <p:spPr>
            <a:xfrm>
              <a:off x="7405309" y="2001908"/>
              <a:ext cx="401072" cy="523220"/>
            </a:xfrm>
            <a:prstGeom prst="rect">
              <a:avLst/>
            </a:prstGeom>
            <a:noFill/>
          </p:spPr>
          <p:txBody>
            <a:bodyPr wrap="none" rtlCol="0">
              <a:spAutoFit/>
            </a:bodyPr>
            <a:lstStyle/>
            <a:p>
              <a:pPr algn="ctr"/>
              <a:r>
                <a:rPr lang="en-US" sz="2800" dirty="0">
                  <a:solidFill>
                    <a:schemeClr val="accent6">
                      <a:lumMod val="75000"/>
                    </a:schemeClr>
                  </a:solidFill>
                  <a:latin typeface="Symbol" panose="05050102010706020507" pitchFamily="18" charset="2"/>
                </a:rPr>
                <a:t>s</a:t>
              </a:r>
            </a:p>
          </p:txBody>
        </p:sp>
      </p:grpSp>
      <p:grpSp>
        <p:nvGrpSpPr>
          <p:cNvPr id="113" name="Group 112"/>
          <p:cNvGrpSpPr/>
          <p:nvPr/>
        </p:nvGrpSpPr>
        <p:grpSpPr>
          <a:xfrm>
            <a:off x="5787081" y="3811942"/>
            <a:ext cx="2442519" cy="2055458"/>
            <a:chOff x="5787081" y="3950042"/>
            <a:chExt cx="2442519" cy="2055458"/>
          </a:xfrm>
        </p:grpSpPr>
        <p:sp>
          <p:nvSpPr>
            <p:cNvPr id="44" name="Oval 43"/>
            <p:cNvSpPr/>
            <p:nvPr/>
          </p:nvSpPr>
          <p:spPr bwMode="auto">
            <a:xfrm>
              <a:off x="5787081" y="4102442"/>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5" name="Oval 44"/>
            <p:cNvSpPr/>
            <p:nvPr/>
          </p:nvSpPr>
          <p:spPr bwMode="auto">
            <a:xfrm>
              <a:off x="6320481" y="4102442"/>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46" name="Straight Connector 45"/>
            <p:cNvCxnSpPr>
              <a:endCxn id="44" idx="0"/>
            </p:cNvCxnSpPr>
            <p:nvPr/>
          </p:nvCxnSpPr>
          <p:spPr bwMode="auto">
            <a:xfrm>
              <a:off x="5939481" y="3950042"/>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 name="Straight Connector 46"/>
            <p:cNvCxnSpPr>
              <a:endCxn id="45" idx="0"/>
            </p:cNvCxnSpPr>
            <p:nvPr/>
          </p:nvCxnSpPr>
          <p:spPr bwMode="auto">
            <a:xfrm>
              <a:off x="6472881" y="3950042"/>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 name="Straight Connector 47"/>
            <p:cNvCxnSpPr>
              <a:stCxn id="44" idx="6"/>
              <a:endCxn id="45" idx="2"/>
            </p:cNvCxnSpPr>
            <p:nvPr/>
          </p:nvCxnSpPr>
          <p:spPr bwMode="auto">
            <a:xfrm>
              <a:off x="6091881" y="4254842"/>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1" name="Oval 50"/>
            <p:cNvSpPr/>
            <p:nvPr/>
          </p:nvSpPr>
          <p:spPr bwMode="auto">
            <a:xfrm>
              <a:off x="6853881" y="4102442"/>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52" name="Straight Connector 51"/>
            <p:cNvCxnSpPr>
              <a:endCxn id="51" idx="0"/>
            </p:cNvCxnSpPr>
            <p:nvPr/>
          </p:nvCxnSpPr>
          <p:spPr bwMode="auto">
            <a:xfrm>
              <a:off x="7006281" y="3950042"/>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3" name="Straight Connector 52"/>
            <p:cNvCxnSpPr>
              <a:endCxn id="51" idx="2"/>
            </p:cNvCxnSpPr>
            <p:nvPr/>
          </p:nvCxnSpPr>
          <p:spPr bwMode="auto">
            <a:xfrm>
              <a:off x="6625281" y="4254842"/>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4" name="Oval 53"/>
            <p:cNvSpPr/>
            <p:nvPr/>
          </p:nvSpPr>
          <p:spPr bwMode="auto">
            <a:xfrm>
              <a:off x="5787081" y="4559642"/>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5" name="Oval 54"/>
            <p:cNvSpPr/>
            <p:nvPr/>
          </p:nvSpPr>
          <p:spPr bwMode="auto">
            <a:xfrm>
              <a:off x="6320481" y="4559642"/>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56" name="Straight Connector 55"/>
            <p:cNvCxnSpPr>
              <a:stCxn id="44" idx="4"/>
              <a:endCxn id="54" idx="0"/>
            </p:cNvCxnSpPr>
            <p:nvPr/>
          </p:nvCxnSpPr>
          <p:spPr bwMode="auto">
            <a:xfrm>
              <a:off x="5939481" y="4407242"/>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 name="Straight Connector 56"/>
            <p:cNvCxnSpPr>
              <a:stCxn id="45" idx="4"/>
              <a:endCxn id="55" idx="0"/>
            </p:cNvCxnSpPr>
            <p:nvPr/>
          </p:nvCxnSpPr>
          <p:spPr bwMode="auto">
            <a:xfrm>
              <a:off x="6472881" y="4407242"/>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8" name="Straight Connector 57"/>
            <p:cNvCxnSpPr>
              <a:stCxn id="54" idx="6"/>
              <a:endCxn id="55" idx="2"/>
            </p:cNvCxnSpPr>
            <p:nvPr/>
          </p:nvCxnSpPr>
          <p:spPr bwMode="auto">
            <a:xfrm>
              <a:off x="6091881" y="4712042"/>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9" name="Oval 58"/>
            <p:cNvSpPr/>
            <p:nvPr/>
          </p:nvSpPr>
          <p:spPr bwMode="auto">
            <a:xfrm>
              <a:off x="6853881" y="4559642"/>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60" name="Straight Connector 59"/>
            <p:cNvCxnSpPr>
              <a:stCxn id="51" idx="4"/>
              <a:endCxn id="59" idx="0"/>
            </p:cNvCxnSpPr>
            <p:nvPr/>
          </p:nvCxnSpPr>
          <p:spPr bwMode="auto">
            <a:xfrm>
              <a:off x="7006281" y="4407242"/>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 name="Straight Connector 60"/>
            <p:cNvCxnSpPr>
              <a:endCxn id="59" idx="2"/>
            </p:cNvCxnSpPr>
            <p:nvPr/>
          </p:nvCxnSpPr>
          <p:spPr bwMode="auto">
            <a:xfrm>
              <a:off x="6625281" y="4712042"/>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4" name="Oval 63"/>
            <p:cNvSpPr/>
            <p:nvPr/>
          </p:nvSpPr>
          <p:spPr bwMode="auto">
            <a:xfrm>
              <a:off x="7387281" y="4102442"/>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65" name="Straight Connector 64"/>
            <p:cNvCxnSpPr>
              <a:endCxn id="64" idx="0"/>
            </p:cNvCxnSpPr>
            <p:nvPr/>
          </p:nvCxnSpPr>
          <p:spPr bwMode="auto">
            <a:xfrm>
              <a:off x="7539681" y="3950042"/>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 name="Straight Connector 65"/>
            <p:cNvCxnSpPr>
              <a:endCxn id="64" idx="2"/>
            </p:cNvCxnSpPr>
            <p:nvPr/>
          </p:nvCxnSpPr>
          <p:spPr bwMode="auto">
            <a:xfrm>
              <a:off x="7158681" y="4254842"/>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9" name="Oval 68"/>
            <p:cNvSpPr/>
            <p:nvPr/>
          </p:nvSpPr>
          <p:spPr bwMode="auto">
            <a:xfrm>
              <a:off x="7920681" y="4102442"/>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70" name="Straight Connector 69"/>
            <p:cNvCxnSpPr>
              <a:endCxn id="69" idx="0"/>
            </p:cNvCxnSpPr>
            <p:nvPr/>
          </p:nvCxnSpPr>
          <p:spPr bwMode="auto">
            <a:xfrm>
              <a:off x="8073081" y="3950042"/>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1" name="Straight Connector 70"/>
            <p:cNvCxnSpPr>
              <a:endCxn id="69" idx="2"/>
            </p:cNvCxnSpPr>
            <p:nvPr/>
          </p:nvCxnSpPr>
          <p:spPr bwMode="auto">
            <a:xfrm>
              <a:off x="7692081" y="4254842"/>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2" name="Oval 71"/>
            <p:cNvSpPr/>
            <p:nvPr/>
          </p:nvSpPr>
          <p:spPr bwMode="auto">
            <a:xfrm>
              <a:off x="7387281" y="4559642"/>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73" name="Straight Connector 72"/>
            <p:cNvCxnSpPr>
              <a:stCxn id="64" idx="4"/>
              <a:endCxn id="72" idx="0"/>
            </p:cNvCxnSpPr>
            <p:nvPr/>
          </p:nvCxnSpPr>
          <p:spPr bwMode="auto">
            <a:xfrm>
              <a:off x="7539681" y="4407242"/>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4" name="Straight Connector 73"/>
            <p:cNvCxnSpPr>
              <a:endCxn id="72" idx="2"/>
            </p:cNvCxnSpPr>
            <p:nvPr/>
          </p:nvCxnSpPr>
          <p:spPr bwMode="auto">
            <a:xfrm>
              <a:off x="7158681" y="4712042"/>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5" name="Oval 74"/>
            <p:cNvSpPr/>
            <p:nvPr/>
          </p:nvSpPr>
          <p:spPr bwMode="auto">
            <a:xfrm>
              <a:off x="7920681" y="4559642"/>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76" name="Straight Connector 75"/>
            <p:cNvCxnSpPr>
              <a:stCxn id="69" idx="4"/>
              <a:endCxn id="75" idx="0"/>
            </p:cNvCxnSpPr>
            <p:nvPr/>
          </p:nvCxnSpPr>
          <p:spPr bwMode="auto">
            <a:xfrm>
              <a:off x="8073081" y="4407242"/>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7" name="Straight Connector 76"/>
            <p:cNvCxnSpPr>
              <a:endCxn id="75" idx="2"/>
            </p:cNvCxnSpPr>
            <p:nvPr/>
          </p:nvCxnSpPr>
          <p:spPr bwMode="auto">
            <a:xfrm>
              <a:off x="7692081" y="4712042"/>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8" name="Oval 77"/>
            <p:cNvSpPr/>
            <p:nvPr/>
          </p:nvSpPr>
          <p:spPr bwMode="auto">
            <a:xfrm>
              <a:off x="5791200" y="5029200"/>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9" name="Oval 78"/>
            <p:cNvSpPr/>
            <p:nvPr/>
          </p:nvSpPr>
          <p:spPr bwMode="auto">
            <a:xfrm>
              <a:off x="6324600" y="5029200"/>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80" name="Straight Connector 79"/>
            <p:cNvCxnSpPr>
              <a:endCxn id="78" idx="0"/>
            </p:cNvCxnSpPr>
            <p:nvPr/>
          </p:nvCxnSpPr>
          <p:spPr bwMode="auto">
            <a:xfrm>
              <a:off x="5943600" y="4876800"/>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1" name="Straight Connector 80"/>
            <p:cNvCxnSpPr>
              <a:endCxn id="79" idx="0"/>
            </p:cNvCxnSpPr>
            <p:nvPr/>
          </p:nvCxnSpPr>
          <p:spPr bwMode="auto">
            <a:xfrm>
              <a:off x="6477000" y="4876800"/>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2" name="Straight Connector 81"/>
            <p:cNvCxnSpPr>
              <a:stCxn id="78" idx="6"/>
              <a:endCxn id="79" idx="2"/>
            </p:cNvCxnSpPr>
            <p:nvPr/>
          </p:nvCxnSpPr>
          <p:spPr bwMode="auto">
            <a:xfrm>
              <a:off x="6096000" y="5181600"/>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3" name="Oval 82"/>
            <p:cNvSpPr/>
            <p:nvPr/>
          </p:nvSpPr>
          <p:spPr bwMode="auto">
            <a:xfrm>
              <a:off x="6858000" y="5029200"/>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84" name="Straight Connector 83"/>
            <p:cNvCxnSpPr>
              <a:endCxn id="83" idx="0"/>
            </p:cNvCxnSpPr>
            <p:nvPr/>
          </p:nvCxnSpPr>
          <p:spPr bwMode="auto">
            <a:xfrm>
              <a:off x="7010400" y="4876800"/>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5" name="Straight Connector 84"/>
            <p:cNvCxnSpPr>
              <a:endCxn id="83" idx="2"/>
            </p:cNvCxnSpPr>
            <p:nvPr/>
          </p:nvCxnSpPr>
          <p:spPr bwMode="auto">
            <a:xfrm>
              <a:off x="6629400" y="5181600"/>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6" name="Oval 85"/>
            <p:cNvSpPr/>
            <p:nvPr/>
          </p:nvSpPr>
          <p:spPr bwMode="auto">
            <a:xfrm>
              <a:off x="7391400" y="5029200"/>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87" name="Straight Connector 86"/>
            <p:cNvCxnSpPr>
              <a:endCxn id="86" idx="0"/>
            </p:cNvCxnSpPr>
            <p:nvPr/>
          </p:nvCxnSpPr>
          <p:spPr bwMode="auto">
            <a:xfrm>
              <a:off x="7543800" y="4876800"/>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8" name="Straight Connector 87"/>
            <p:cNvCxnSpPr>
              <a:endCxn id="86" idx="2"/>
            </p:cNvCxnSpPr>
            <p:nvPr/>
          </p:nvCxnSpPr>
          <p:spPr bwMode="auto">
            <a:xfrm>
              <a:off x="7162800" y="5181600"/>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9" name="Oval 88"/>
            <p:cNvSpPr/>
            <p:nvPr/>
          </p:nvSpPr>
          <p:spPr bwMode="auto">
            <a:xfrm>
              <a:off x="7924800" y="5029200"/>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90" name="Straight Connector 89"/>
            <p:cNvCxnSpPr>
              <a:endCxn id="89" idx="0"/>
            </p:cNvCxnSpPr>
            <p:nvPr/>
          </p:nvCxnSpPr>
          <p:spPr bwMode="auto">
            <a:xfrm>
              <a:off x="8077200" y="4876800"/>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1" name="Straight Connector 90"/>
            <p:cNvCxnSpPr>
              <a:endCxn id="89" idx="2"/>
            </p:cNvCxnSpPr>
            <p:nvPr/>
          </p:nvCxnSpPr>
          <p:spPr bwMode="auto">
            <a:xfrm>
              <a:off x="7696200" y="5181600"/>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9" name="Up Arrow 108"/>
            <p:cNvSpPr/>
            <p:nvPr/>
          </p:nvSpPr>
          <p:spPr bwMode="auto">
            <a:xfrm flipV="1">
              <a:off x="6625281" y="5530445"/>
              <a:ext cx="762000" cy="457200"/>
            </a:xfrm>
            <a:prstGeom prst="up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1" name="TextBox 110"/>
            <p:cNvSpPr txBox="1"/>
            <p:nvPr/>
          </p:nvSpPr>
          <p:spPr>
            <a:xfrm>
              <a:off x="7405309" y="5482280"/>
              <a:ext cx="401072" cy="523220"/>
            </a:xfrm>
            <a:prstGeom prst="rect">
              <a:avLst/>
            </a:prstGeom>
            <a:noFill/>
          </p:spPr>
          <p:txBody>
            <a:bodyPr wrap="none" rtlCol="0">
              <a:spAutoFit/>
            </a:bodyPr>
            <a:lstStyle/>
            <a:p>
              <a:pPr algn="ctr"/>
              <a:r>
                <a:rPr lang="en-US" sz="2800" dirty="0">
                  <a:solidFill>
                    <a:schemeClr val="accent6">
                      <a:lumMod val="75000"/>
                    </a:schemeClr>
                  </a:solidFill>
                  <a:latin typeface="Symbol" panose="05050102010706020507" pitchFamily="18" charset="2"/>
                </a:rPr>
                <a:t>s</a:t>
              </a:r>
            </a:p>
          </p:txBody>
        </p:sp>
      </p:grpSp>
      <p:cxnSp>
        <p:nvCxnSpPr>
          <p:cNvPr id="114" name="Straight Arrow Connector 113"/>
          <p:cNvCxnSpPr/>
          <p:nvPr/>
        </p:nvCxnSpPr>
        <p:spPr bwMode="auto">
          <a:xfrm>
            <a:off x="997685" y="5967277"/>
            <a:ext cx="4030363" cy="3534"/>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cxnSp>
        <p:nvCxnSpPr>
          <p:cNvPr id="115" name="Straight Arrow Connector 114"/>
          <p:cNvCxnSpPr/>
          <p:nvPr/>
        </p:nvCxnSpPr>
        <p:spPr bwMode="auto">
          <a:xfrm flipV="1">
            <a:off x="997685" y="3425152"/>
            <a:ext cx="0" cy="2556262"/>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sp>
        <p:nvSpPr>
          <p:cNvPr id="120" name="TextBox 119"/>
          <p:cNvSpPr txBox="1"/>
          <p:nvPr/>
        </p:nvSpPr>
        <p:spPr>
          <a:xfrm>
            <a:off x="1039135" y="3191014"/>
            <a:ext cx="401072" cy="448951"/>
          </a:xfrm>
          <a:prstGeom prst="rect">
            <a:avLst/>
          </a:prstGeom>
          <a:noFill/>
        </p:spPr>
        <p:txBody>
          <a:bodyPr wrap="none" rtlCol="0">
            <a:spAutoFit/>
          </a:bodyPr>
          <a:lstStyle/>
          <a:p>
            <a:pPr algn="ctr"/>
            <a:r>
              <a:rPr lang="en-US" sz="2800" dirty="0">
                <a:solidFill>
                  <a:schemeClr val="accent6">
                    <a:lumMod val="75000"/>
                  </a:schemeClr>
                </a:solidFill>
                <a:latin typeface="Symbol" panose="05050102010706020507" pitchFamily="18" charset="2"/>
              </a:rPr>
              <a:t>s</a:t>
            </a:r>
          </a:p>
        </p:txBody>
      </p:sp>
      <p:sp>
        <p:nvSpPr>
          <p:cNvPr id="121" name="TextBox 120"/>
          <p:cNvSpPr txBox="1"/>
          <p:nvPr/>
        </p:nvSpPr>
        <p:spPr>
          <a:xfrm>
            <a:off x="4755279" y="5383428"/>
            <a:ext cx="341760" cy="448951"/>
          </a:xfrm>
          <a:prstGeom prst="rect">
            <a:avLst/>
          </a:prstGeom>
          <a:noFill/>
        </p:spPr>
        <p:txBody>
          <a:bodyPr wrap="none" rtlCol="0">
            <a:spAutoFit/>
          </a:bodyPr>
          <a:lstStyle/>
          <a:p>
            <a:pPr algn="ctr"/>
            <a:r>
              <a:rPr lang="en-US" sz="2800" dirty="0">
                <a:latin typeface="Symbol" panose="05050102010706020507" pitchFamily="18" charset="2"/>
              </a:rPr>
              <a:t>e</a:t>
            </a:r>
          </a:p>
        </p:txBody>
      </p:sp>
      <p:sp>
        <p:nvSpPr>
          <p:cNvPr id="125" name="Freeform 124"/>
          <p:cNvSpPr/>
          <p:nvPr/>
        </p:nvSpPr>
        <p:spPr bwMode="auto">
          <a:xfrm>
            <a:off x="1004255" y="3992129"/>
            <a:ext cx="1846134" cy="1970810"/>
          </a:xfrm>
          <a:custGeom>
            <a:avLst/>
            <a:gdLst>
              <a:gd name="connsiteX0" fmla="*/ 0 w 1846134"/>
              <a:gd name="connsiteY0" fmla="*/ 2296834 h 2296834"/>
              <a:gd name="connsiteX1" fmla="*/ 576375 w 1846134"/>
              <a:gd name="connsiteY1" fmla="*/ 1269759 h 2296834"/>
              <a:gd name="connsiteX2" fmla="*/ 1001073 w 1846134"/>
              <a:gd name="connsiteY2" fmla="*/ 637046 h 2296834"/>
              <a:gd name="connsiteX3" fmla="*/ 1317429 w 1846134"/>
              <a:gd name="connsiteY3" fmla="*/ 268686 h 2296834"/>
              <a:gd name="connsiteX4" fmla="*/ 1594783 w 1846134"/>
              <a:gd name="connsiteY4" fmla="*/ 60671 h 2296834"/>
              <a:gd name="connsiteX5" fmla="*/ 1846134 w 1846134"/>
              <a:gd name="connsiteY5" fmla="*/ 0 h 229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6134" h="2296834">
                <a:moveTo>
                  <a:pt x="0" y="2296834"/>
                </a:moveTo>
                <a:cubicBezTo>
                  <a:pt x="204765" y="1921612"/>
                  <a:pt x="409530" y="1546390"/>
                  <a:pt x="576375" y="1269759"/>
                </a:cubicBezTo>
                <a:cubicBezTo>
                  <a:pt x="743220" y="993128"/>
                  <a:pt x="877564" y="803891"/>
                  <a:pt x="1001073" y="637046"/>
                </a:cubicBezTo>
                <a:cubicBezTo>
                  <a:pt x="1124582" y="470200"/>
                  <a:pt x="1218477" y="364748"/>
                  <a:pt x="1317429" y="268686"/>
                </a:cubicBezTo>
                <a:cubicBezTo>
                  <a:pt x="1416381" y="172624"/>
                  <a:pt x="1506665" y="105452"/>
                  <a:pt x="1594783" y="60671"/>
                </a:cubicBezTo>
                <a:cubicBezTo>
                  <a:pt x="1682901" y="15890"/>
                  <a:pt x="1846134" y="0"/>
                  <a:pt x="1846134" y="0"/>
                </a:cubicBezTo>
              </a:path>
            </a:pathLst>
          </a:custGeom>
          <a:noFill/>
          <a:ln w="349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151" name="Group 150"/>
          <p:cNvGrpSpPr/>
          <p:nvPr/>
        </p:nvGrpSpPr>
        <p:grpSpPr>
          <a:xfrm>
            <a:off x="390757" y="3684266"/>
            <a:ext cx="2493915" cy="448952"/>
            <a:chOff x="390757" y="3676028"/>
            <a:chExt cx="2493915" cy="448952"/>
          </a:xfrm>
        </p:grpSpPr>
        <p:cxnSp>
          <p:nvCxnSpPr>
            <p:cNvPr id="135" name="Straight Connector 134"/>
            <p:cNvCxnSpPr/>
            <p:nvPr/>
          </p:nvCxnSpPr>
          <p:spPr bwMode="auto">
            <a:xfrm flipV="1">
              <a:off x="1004255" y="3977956"/>
              <a:ext cx="1880417" cy="1384"/>
            </a:xfrm>
            <a:prstGeom prst="line">
              <a:avLst/>
            </a:prstGeom>
            <a:solidFill>
              <a:schemeClr val="accent1"/>
            </a:solidFill>
            <a:ln w="22225" cap="flat" cmpd="sng" algn="ctr">
              <a:solidFill>
                <a:srgbClr val="FF0000"/>
              </a:solidFill>
              <a:prstDash val="dash"/>
              <a:round/>
              <a:headEnd type="none" w="med" len="med"/>
              <a:tailEnd type="none" w="med" len="med"/>
            </a:ln>
            <a:effectLst/>
          </p:spPr>
        </p:cxnSp>
        <p:sp>
          <p:nvSpPr>
            <p:cNvPr id="138" name="TextBox 137"/>
            <p:cNvSpPr txBox="1"/>
            <p:nvPr/>
          </p:nvSpPr>
          <p:spPr>
            <a:xfrm>
              <a:off x="390757" y="3676028"/>
              <a:ext cx="599843" cy="448952"/>
            </a:xfrm>
            <a:prstGeom prst="rect">
              <a:avLst/>
            </a:prstGeom>
            <a:noFill/>
          </p:spPr>
          <p:txBody>
            <a:bodyPr wrap="none" rtlCol="0">
              <a:spAutoFit/>
            </a:bodyPr>
            <a:lstStyle/>
            <a:p>
              <a:pPr algn="ctr"/>
              <a:r>
                <a:rPr lang="en-US" sz="2800" dirty="0" err="1">
                  <a:solidFill>
                    <a:srgbClr val="FF0000"/>
                  </a:solidFill>
                  <a:latin typeface="Symbol" panose="05050102010706020507" pitchFamily="18" charset="2"/>
                </a:rPr>
                <a:t>s</a:t>
              </a:r>
              <a:r>
                <a:rPr lang="en-US" sz="2800" baseline="-25000" dirty="0" err="1">
                  <a:solidFill>
                    <a:srgbClr val="FF0000"/>
                  </a:solidFill>
                  <a:latin typeface="Arial" panose="020B0604020202020204" pitchFamily="34" charset="0"/>
                  <a:cs typeface="Arial" panose="020B0604020202020204" pitchFamily="34" charset="0"/>
                </a:rPr>
                <a:t>m</a:t>
              </a:r>
              <a:endParaRPr lang="en-US" sz="2800" baseline="-25000" dirty="0">
                <a:solidFill>
                  <a:srgbClr val="FF0000"/>
                </a:solidFill>
                <a:latin typeface="Symbol" panose="05050102010706020507" pitchFamily="18" charset="2"/>
              </a:endParaRPr>
            </a:p>
          </p:txBody>
        </p:sp>
      </p:grpSp>
      <p:sp>
        <p:nvSpPr>
          <p:cNvPr id="140" name="TextBox 139"/>
          <p:cNvSpPr txBox="1"/>
          <p:nvPr/>
        </p:nvSpPr>
        <p:spPr>
          <a:xfrm>
            <a:off x="810987" y="5991905"/>
            <a:ext cx="356188" cy="396134"/>
          </a:xfrm>
          <a:prstGeom prst="rect">
            <a:avLst/>
          </a:prstGeom>
          <a:noFill/>
        </p:spPr>
        <p:txBody>
          <a:bodyPr wrap="none" rtlCol="0">
            <a:spAutoFit/>
          </a:bodyPr>
          <a:lstStyle/>
          <a:p>
            <a:pPr algn="ctr"/>
            <a:r>
              <a:rPr lang="en-US" sz="2400" dirty="0">
                <a:latin typeface="Arial" panose="020B0604020202020204" pitchFamily="34" charset="0"/>
                <a:cs typeface="Arial" panose="020B0604020202020204" pitchFamily="34" charset="0"/>
              </a:rPr>
              <a:t>0</a:t>
            </a:r>
          </a:p>
        </p:txBody>
      </p:sp>
      <p:grpSp>
        <p:nvGrpSpPr>
          <p:cNvPr id="143" name="Group 142"/>
          <p:cNvGrpSpPr/>
          <p:nvPr/>
        </p:nvGrpSpPr>
        <p:grpSpPr>
          <a:xfrm>
            <a:off x="2849141" y="3992129"/>
            <a:ext cx="2013945" cy="2392488"/>
            <a:chOff x="3094340" y="3338527"/>
            <a:chExt cx="2013945" cy="2786652"/>
          </a:xfrm>
        </p:grpSpPr>
        <p:sp>
          <p:nvSpPr>
            <p:cNvPr id="126" name="Freeform 125"/>
            <p:cNvSpPr/>
            <p:nvPr/>
          </p:nvSpPr>
          <p:spPr bwMode="auto">
            <a:xfrm flipH="1">
              <a:off x="3094340" y="3338527"/>
              <a:ext cx="1847088" cy="2296834"/>
            </a:xfrm>
            <a:custGeom>
              <a:avLst/>
              <a:gdLst>
                <a:gd name="connsiteX0" fmla="*/ 0 w 1846134"/>
                <a:gd name="connsiteY0" fmla="*/ 2296834 h 2296834"/>
                <a:gd name="connsiteX1" fmla="*/ 576375 w 1846134"/>
                <a:gd name="connsiteY1" fmla="*/ 1269759 h 2296834"/>
                <a:gd name="connsiteX2" fmla="*/ 1001073 w 1846134"/>
                <a:gd name="connsiteY2" fmla="*/ 637046 h 2296834"/>
                <a:gd name="connsiteX3" fmla="*/ 1317429 w 1846134"/>
                <a:gd name="connsiteY3" fmla="*/ 268686 h 2296834"/>
                <a:gd name="connsiteX4" fmla="*/ 1594783 w 1846134"/>
                <a:gd name="connsiteY4" fmla="*/ 60671 h 2296834"/>
                <a:gd name="connsiteX5" fmla="*/ 1846134 w 1846134"/>
                <a:gd name="connsiteY5" fmla="*/ 0 h 229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6134" h="2296834">
                  <a:moveTo>
                    <a:pt x="0" y="2296834"/>
                  </a:moveTo>
                  <a:cubicBezTo>
                    <a:pt x="204765" y="1921612"/>
                    <a:pt x="409530" y="1546390"/>
                    <a:pt x="576375" y="1269759"/>
                  </a:cubicBezTo>
                  <a:cubicBezTo>
                    <a:pt x="743220" y="993128"/>
                    <a:pt x="877564" y="803891"/>
                    <a:pt x="1001073" y="637046"/>
                  </a:cubicBezTo>
                  <a:cubicBezTo>
                    <a:pt x="1124582" y="470200"/>
                    <a:pt x="1218477" y="364748"/>
                    <a:pt x="1317429" y="268686"/>
                  </a:cubicBezTo>
                  <a:cubicBezTo>
                    <a:pt x="1416381" y="172624"/>
                    <a:pt x="1506665" y="105452"/>
                    <a:pt x="1594783" y="60671"/>
                  </a:cubicBezTo>
                  <a:cubicBezTo>
                    <a:pt x="1682901" y="15890"/>
                    <a:pt x="1846134" y="0"/>
                    <a:pt x="1846134" y="0"/>
                  </a:cubicBezTo>
                </a:path>
              </a:pathLst>
            </a:custGeom>
            <a:noFill/>
            <a:ln w="349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2" name="TextBox 141"/>
            <p:cNvSpPr txBox="1"/>
            <p:nvPr/>
          </p:nvSpPr>
          <p:spPr>
            <a:xfrm>
              <a:off x="4755303" y="5663514"/>
              <a:ext cx="352982" cy="461665"/>
            </a:xfrm>
            <a:prstGeom prst="rect">
              <a:avLst/>
            </a:prstGeom>
            <a:noFill/>
          </p:spPr>
          <p:txBody>
            <a:bodyPr wrap="none" rtlCol="0">
              <a:spAutoFit/>
            </a:bodyPr>
            <a:lstStyle/>
            <a:p>
              <a:pPr algn="ctr"/>
              <a:r>
                <a:rPr lang="en-US" sz="2400" dirty="0">
                  <a:latin typeface="Symbol" panose="05050102010706020507" pitchFamily="18" charset="2"/>
                </a:rPr>
                <a:t>l</a:t>
              </a:r>
            </a:p>
          </p:txBody>
        </p:sp>
      </p:grpSp>
      <p:grpSp>
        <p:nvGrpSpPr>
          <p:cNvPr id="153" name="Group 152"/>
          <p:cNvGrpSpPr/>
          <p:nvPr/>
        </p:nvGrpSpPr>
        <p:grpSpPr>
          <a:xfrm>
            <a:off x="997685" y="4463450"/>
            <a:ext cx="1521152" cy="1517964"/>
            <a:chOff x="997685" y="4455212"/>
            <a:chExt cx="1521152" cy="1517964"/>
          </a:xfrm>
        </p:grpSpPr>
        <p:cxnSp>
          <p:nvCxnSpPr>
            <p:cNvPr id="129" name="Straight Connector 128"/>
            <p:cNvCxnSpPr/>
            <p:nvPr/>
          </p:nvCxnSpPr>
          <p:spPr bwMode="auto">
            <a:xfrm flipV="1">
              <a:off x="997685" y="4455212"/>
              <a:ext cx="925839" cy="1517964"/>
            </a:xfrm>
            <a:prstGeom prst="line">
              <a:avLst/>
            </a:prstGeom>
            <a:solidFill>
              <a:schemeClr val="accent1"/>
            </a:solidFill>
            <a:ln w="22225" cap="flat" cmpd="sng" algn="ctr">
              <a:solidFill>
                <a:srgbClr val="0000FF"/>
              </a:solidFill>
              <a:prstDash val="dash"/>
              <a:round/>
              <a:headEnd type="none" w="med" len="med"/>
              <a:tailEnd type="none" w="med" len="med"/>
            </a:ln>
            <a:effectLst/>
          </p:spPr>
        </p:cxnSp>
        <p:graphicFrame>
          <p:nvGraphicFramePr>
            <p:cNvPr id="152" name="Object 151"/>
            <p:cNvGraphicFramePr>
              <a:graphicFrameLocks noChangeAspect="1"/>
            </p:cNvGraphicFramePr>
            <p:nvPr>
              <p:extLst>
                <p:ext uri="{D42A27DB-BD31-4B8C-83A1-F6EECF244321}">
                  <p14:modId xmlns:p14="http://schemas.microsoft.com/office/powerpoint/2010/main" val="2652280976"/>
                </p:ext>
              </p:extLst>
            </p:nvPr>
          </p:nvGraphicFramePr>
          <p:xfrm>
            <a:off x="1556812" y="5160904"/>
            <a:ext cx="962025" cy="322263"/>
          </p:xfrm>
          <a:graphic>
            <a:graphicData uri="http://schemas.openxmlformats.org/presentationml/2006/ole">
              <mc:AlternateContent xmlns:mc="http://schemas.openxmlformats.org/markup-compatibility/2006">
                <mc:Choice xmlns:v="urn:schemas-microsoft-com:vml" Requires="v">
                  <p:oleObj name="Equation" r:id="rId2" imgW="495000" imgH="177480" progId="Equation.DSMT4">
                    <p:embed/>
                  </p:oleObj>
                </mc:Choice>
                <mc:Fallback>
                  <p:oleObj name="Equation" r:id="rId2" imgW="495000" imgH="177480" progId="Equation.DSMT4">
                    <p:embed/>
                    <p:pic>
                      <p:nvPicPr>
                        <p:cNvPr id="152" name="Object 151"/>
                        <p:cNvPicPr>
                          <a:picLocks noChangeAspect="1" noChangeArrowheads="1"/>
                        </p:cNvPicPr>
                        <p:nvPr/>
                      </p:nvPicPr>
                      <p:blipFill>
                        <a:blip r:embed="rId3"/>
                        <a:srcRect/>
                        <a:stretch>
                          <a:fillRect/>
                        </a:stretch>
                      </p:blipFill>
                      <p:spPr bwMode="auto">
                        <a:xfrm>
                          <a:off x="1556812" y="5160904"/>
                          <a:ext cx="962025" cy="322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56" name="Content Placeholder 2"/>
          <p:cNvSpPr>
            <a:spLocks noGrp="1"/>
          </p:cNvSpPr>
          <p:nvPr>
            <p:ph idx="1"/>
          </p:nvPr>
        </p:nvSpPr>
        <p:spPr>
          <a:xfrm>
            <a:off x="381001" y="1524000"/>
            <a:ext cx="4872682" cy="4541904"/>
          </a:xfrm>
        </p:spPr>
        <p:txBody>
          <a:bodyPr/>
          <a:lstStyle/>
          <a:p>
            <a:pPr>
              <a:spcBef>
                <a:spcPts val="600"/>
              </a:spcBef>
            </a:pPr>
            <a:r>
              <a:rPr lang="en-US" sz="2000" dirty="0"/>
              <a:t>Theoretical strength is determined by the cohesive force between atoms</a:t>
            </a:r>
          </a:p>
          <a:p>
            <a:pPr>
              <a:spcBef>
                <a:spcPts val="600"/>
              </a:spcBef>
            </a:pPr>
            <a:r>
              <a:rPr lang="en-US" sz="2000" dirty="0"/>
              <a:t>Work </a:t>
            </a:r>
            <a:r>
              <a:rPr lang="en-US" sz="2000" i="1" dirty="0">
                <a:solidFill>
                  <a:srgbClr val="006600"/>
                </a:solidFill>
              </a:rPr>
              <a:t>W</a:t>
            </a:r>
            <a:r>
              <a:rPr lang="en-US" sz="2000" dirty="0"/>
              <a:t> performed to separate the solid equals to the energy of the fresh surfaces created during fracture</a:t>
            </a:r>
          </a:p>
        </p:txBody>
      </p:sp>
      <p:sp>
        <p:nvSpPr>
          <p:cNvPr id="3" name="Slide Number Placeholder 2"/>
          <p:cNvSpPr>
            <a:spLocks noGrp="1"/>
          </p:cNvSpPr>
          <p:nvPr>
            <p:ph type="sldNum" sz="quarter" idx="11"/>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40197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4.16667E-6 3.7037E-7 L 4.16667E-6 -0.01227 " pathEditMode="relative" rAng="0" ptsTypes="AA">
                                      <p:cBhvr>
                                        <p:cTn id="10" dur="2000" fill="hold"/>
                                        <p:tgtEl>
                                          <p:spTgt spid="112"/>
                                        </p:tgtEl>
                                        <p:attrNameLst>
                                          <p:attrName>ppt_x</p:attrName>
                                          <p:attrName>ppt_y</p:attrName>
                                        </p:attrNameLst>
                                      </p:cBhvr>
                                      <p:rCtr x="0" y="-625"/>
                                    </p:animMotion>
                                  </p:childTnLst>
                                </p:cTn>
                              </p:par>
                              <p:par>
                                <p:cTn id="11" presetID="22" presetClass="entr" presetSubtype="8" fill="hold" grpId="0" nodeType="withEffect">
                                  <p:stCondLst>
                                    <p:cond delay="0"/>
                                  </p:stCondLst>
                                  <p:childTnLst>
                                    <p:set>
                                      <p:cBhvr>
                                        <p:cTn id="12" dur="1" fill="hold">
                                          <p:stCondLst>
                                            <p:cond delay="0"/>
                                          </p:stCondLst>
                                        </p:cTn>
                                        <p:tgtEl>
                                          <p:spTgt spid="125"/>
                                        </p:tgtEl>
                                        <p:attrNameLst>
                                          <p:attrName>style.visibility</p:attrName>
                                        </p:attrNameLst>
                                      </p:cBhvr>
                                      <p:to>
                                        <p:strVal val="visible"/>
                                      </p:to>
                                    </p:set>
                                    <p:animEffect transition="in" filter="wipe(left)">
                                      <p:cBhvr>
                                        <p:cTn id="13" dur="2000"/>
                                        <p:tgtEl>
                                          <p:spTgt spid="12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3"/>
                                        </p:tgtEl>
                                        <p:attrNameLst>
                                          <p:attrName>style.visibility</p:attrName>
                                        </p:attrNameLst>
                                      </p:cBhvr>
                                      <p:to>
                                        <p:strVal val="visible"/>
                                      </p:to>
                                    </p:set>
                                    <p:animEffect transition="in" filter="fade">
                                      <p:cBhvr>
                                        <p:cTn id="18" dur="500"/>
                                        <p:tgtEl>
                                          <p:spTgt spid="15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5.55556E-7 4.44444E-6 L -0.00017 0.02986 " pathEditMode="relative" rAng="0" ptsTypes="AA">
                                      <p:cBhvr>
                                        <p:cTn id="22" dur="2000" fill="hold"/>
                                        <p:tgtEl>
                                          <p:spTgt spid="113"/>
                                        </p:tgtEl>
                                        <p:attrNameLst>
                                          <p:attrName>ppt_x</p:attrName>
                                          <p:attrName>ppt_y</p:attrName>
                                        </p:attrNameLst>
                                      </p:cBhvr>
                                      <p:rCtr x="-17" y="1481"/>
                                    </p:animMotion>
                                  </p:childTnLst>
                                </p:cTn>
                              </p:par>
                              <p:par>
                                <p:cTn id="23" presetID="22" presetClass="entr" presetSubtype="8" fill="hold" nodeType="withEffect">
                                  <p:stCondLst>
                                    <p:cond delay="0"/>
                                  </p:stCondLst>
                                  <p:childTnLst>
                                    <p:set>
                                      <p:cBhvr>
                                        <p:cTn id="24" dur="1" fill="hold">
                                          <p:stCondLst>
                                            <p:cond delay="0"/>
                                          </p:stCondLst>
                                        </p:cTn>
                                        <p:tgtEl>
                                          <p:spTgt spid="143"/>
                                        </p:tgtEl>
                                        <p:attrNameLst>
                                          <p:attrName>style.visibility</p:attrName>
                                        </p:attrNameLst>
                                      </p:cBhvr>
                                      <p:to>
                                        <p:strVal val="visible"/>
                                      </p:to>
                                    </p:set>
                                    <p:animEffect transition="in" filter="wipe(left)">
                                      <p:cBhvr>
                                        <p:cTn id="25" dur="1500"/>
                                        <p:tgtEl>
                                          <p:spTgt spid="14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1"/>
                                        </p:tgtEl>
                                        <p:attrNameLst>
                                          <p:attrName>style.visibility</p:attrName>
                                        </p:attrNameLst>
                                      </p:cBhvr>
                                      <p:to>
                                        <p:strVal val="visible"/>
                                      </p:to>
                                    </p:set>
                                    <p:animEffect transition="in" filter="fade">
                                      <p:cBhvr>
                                        <p:cTn id="30" dur="500"/>
                                        <p:tgtEl>
                                          <p:spTgt spid="15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7"/>
                                        </p:tgtEl>
                                        <p:attrNameLst>
                                          <p:attrName>style.visibility</p:attrName>
                                        </p:attrNameLst>
                                      </p:cBhvr>
                                      <p:to>
                                        <p:strVal val="visible"/>
                                      </p:to>
                                    </p:set>
                                    <p:animEffect transition="in" filter="fade">
                                      <p:cBhvr>
                                        <p:cTn id="35" dur="500"/>
                                        <p:tgtEl>
                                          <p:spTgt spid="15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6">
                                            <p:txEl>
                                              <p:pRg st="1" end="1"/>
                                            </p:txEl>
                                          </p:spTgt>
                                        </p:tgtEl>
                                        <p:attrNameLst>
                                          <p:attrName>style.visibility</p:attrName>
                                        </p:attrNameLst>
                                      </p:cBhvr>
                                      <p:to>
                                        <p:strVal val="visible"/>
                                      </p:to>
                                    </p:set>
                                    <p:animEffect transition="in" filter="fade">
                                      <p:cBhvr>
                                        <p:cTn id="38" dur="500"/>
                                        <p:tgtEl>
                                          <p:spTgt spid="15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15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980303" y="3995350"/>
            <a:ext cx="3707027" cy="1960607"/>
            <a:chOff x="980303" y="3995350"/>
            <a:chExt cx="3707027" cy="1960607"/>
          </a:xfrm>
        </p:grpSpPr>
        <p:sp>
          <p:nvSpPr>
            <p:cNvPr id="38" name="Freeform 37"/>
            <p:cNvSpPr/>
            <p:nvPr/>
          </p:nvSpPr>
          <p:spPr bwMode="auto">
            <a:xfrm>
              <a:off x="980303" y="3995350"/>
              <a:ext cx="3707027" cy="1960607"/>
            </a:xfrm>
            <a:custGeom>
              <a:avLst/>
              <a:gdLst>
                <a:gd name="connsiteX0" fmla="*/ 0 w 3707027"/>
                <a:gd name="connsiteY0" fmla="*/ 1960607 h 1960607"/>
                <a:gd name="connsiteX1" fmla="*/ 1861751 w 3707027"/>
                <a:gd name="connsiteY1" fmla="*/ 1 h 1960607"/>
                <a:gd name="connsiteX2" fmla="*/ 3707027 w 3707027"/>
                <a:gd name="connsiteY2" fmla="*/ 1952369 h 1960607"/>
              </a:gdLst>
              <a:ahLst/>
              <a:cxnLst>
                <a:cxn ang="0">
                  <a:pos x="connsiteX0" y="connsiteY0"/>
                </a:cxn>
                <a:cxn ang="0">
                  <a:pos x="connsiteX1" y="connsiteY1"/>
                </a:cxn>
                <a:cxn ang="0">
                  <a:pos x="connsiteX2" y="connsiteY2"/>
                </a:cxn>
              </a:cxnLst>
              <a:rect l="l" t="t" r="r" b="b"/>
              <a:pathLst>
                <a:path w="3707027" h="1960607">
                  <a:moveTo>
                    <a:pt x="0" y="1960607"/>
                  </a:moveTo>
                  <a:cubicBezTo>
                    <a:pt x="621956" y="980990"/>
                    <a:pt x="1243913" y="1374"/>
                    <a:pt x="1861751" y="1"/>
                  </a:cubicBezTo>
                  <a:cubicBezTo>
                    <a:pt x="2479589" y="-1372"/>
                    <a:pt x="3093308" y="975498"/>
                    <a:pt x="3707027" y="1952369"/>
                  </a:cubicBezTo>
                </a:path>
              </a:pathLst>
            </a:custGeom>
            <a:solidFill>
              <a:srgbClr val="0066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1" name="Rectangle 40"/>
            <p:cNvSpPr/>
            <p:nvPr/>
          </p:nvSpPr>
          <p:spPr>
            <a:xfrm>
              <a:off x="3625316" y="4063340"/>
              <a:ext cx="668773" cy="400110"/>
            </a:xfrm>
            <a:prstGeom prst="rect">
              <a:avLst/>
            </a:prstGeom>
          </p:spPr>
          <p:txBody>
            <a:bodyPr wrap="none">
              <a:spAutoFit/>
            </a:bodyPr>
            <a:lstStyle/>
            <a:p>
              <a:r>
                <a:rPr lang="en-US" sz="2000" i="1" dirty="0">
                  <a:solidFill>
                    <a:srgbClr val="006600"/>
                  </a:solidFill>
                </a:rPr>
                <a:t>W</a:t>
              </a:r>
              <a:r>
                <a:rPr lang="en-US" sz="2000" dirty="0"/>
                <a:t>/</a:t>
              </a:r>
              <a:r>
                <a:rPr lang="en-US" sz="2000" i="1" dirty="0"/>
                <a:t>V</a:t>
              </a:r>
              <a:endParaRPr lang="en-US" dirty="0"/>
            </a:p>
          </p:txBody>
        </p:sp>
      </p:grpSp>
      <p:sp>
        <p:nvSpPr>
          <p:cNvPr id="2" name="Title 1"/>
          <p:cNvSpPr>
            <a:spLocks noGrp="1"/>
          </p:cNvSpPr>
          <p:nvPr>
            <p:ph type="title"/>
          </p:nvPr>
        </p:nvSpPr>
        <p:spPr/>
        <p:txBody>
          <a:bodyPr/>
          <a:lstStyle/>
          <a:p>
            <a:r>
              <a:rPr lang="en-US" dirty="0"/>
              <a:t>Theoretical strength of a brittle material</a:t>
            </a:r>
          </a:p>
        </p:txBody>
      </p:sp>
      <p:graphicFrame>
        <p:nvGraphicFramePr>
          <p:cNvPr id="107" name="Object 106"/>
          <p:cNvGraphicFramePr>
            <a:graphicFrameLocks noChangeAspect="1"/>
          </p:cNvGraphicFramePr>
          <p:nvPr>
            <p:extLst>
              <p:ext uri="{D42A27DB-BD31-4B8C-83A1-F6EECF244321}">
                <p14:modId xmlns:p14="http://schemas.microsoft.com/office/powerpoint/2010/main" val="2674662887"/>
              </p:ext>
            </p:extLst>
          </p:nvPr>
        </p:nvGraphicFramePr>
        <p:xfrm>
          <a:off x="5760449" y="1515762"/>
          <a:ext cx="1727200" cy="714375"/>
        </p:xfrm>
        <a:graphic>
          <a:graphicData uri="http://schemas.openxmlformats.org/presentationml/2006/ole">
            <mc:AlternateContent xmlns:mc="http://schemas.openxmlformats.org/markup-compatibility/2006">
              <mc:Choice xmlns:v="urn:schemas-microsoft-com:vml" Requires="v">
                <p:oleObj name="Equation" r:id="rId2" imgW="888840" imgH="393480" progId="Equation.DSMT4">
                  <p:embed/>
                </p:oleObj>
              </mc:Choice>
              <mc:Fallback>
                <p:oleObj name="Equation" r:id="rId2" imgW="888840" imgH="393480" progId="Equation.DSMT4">
                  <p:embed/>
                  <p:pic>
                    <p:nvPicPr>
                      <p:cNvPr id="107" name="Object 106"/>
                      <p:cNvPicPr>
                        <a:picLocks noChangeAspect="1" noChangeArrowheads="1"/>
                      </p:cNvPicPr>
                      <p:nvPr/>
                    </p:nvPicPr>
                    <p:blipFill>
                      <a:blip r:embed="rId3"/>
                      <a:srcRect/>
                      <a:stretch>
                        <a:fillRect/>
                      </a:stretch>
                    </p:blipFill>
                    <p:spPr bwMode="auto">
                      <a:xfrm>
                        <a:off x="5760449" y="1515762"/>
                        <a:ext cx="172720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Rectangle 20"/>
          <p:cNvSpPr/>
          <p:nvPr/>
        </p:nvSpPr>
        <p:spPr>
          <a:xfrm>
            <a:off x="5698665" y="2293662"/>
            <a:ext cx="2743059" cy="400110"/>
          </a:xfrm>
          <a:prstGeom prst="rect">
            <a:avLst/>
          </a:prstGeom>
        </p:spPr>
        <p:txBody>
          <a:bodyPr wrap="none">
            <a:spAutoFit/>
          </a:bodyPr>
          <a:lstStyle/>
          <a:p>
            <a:r>
              <a:rPr lang="en-US" sz="2000" kern="0" dirty="0">
                <a:solidFill>
                  <a:prstClr val="black"/>
                </a:solidFill>
              </a:rPr>
              <a:t>When </a:t>
            </a:r>
            <a:r>
              <a:rPr lang="en-US" sz="2000" dirty="0">
                <a:solidFill>
                  <a:schemeClr val="accent6">
                    <a:lumMod val="75000"/>
                  </a:schemeClr>
                </a:solidFill>
                <a:latin typeface="Symbol" panose="05050102010706020507" pitchFamily="18" charset="2"/>
              </a:rPr>
              <a:t>s</a:t>
            </a:r>
            <a:r>
              <a:rPr lang="en-US" sz="2000" kern="0" dirty="0">
                <a:solidFill>
                  <a:prstClr val="black"/>
                </a:solidFill>
              </a:rPr>
              <a:t> &lt;&lt; </a:t>
            </a:r>
            <a:r>
              <a:rPr lang="en-US" sz="2000" dirty="0" err="1">
                <a:solidFill>
                  <a:srgbClr val="FF0000"/>
                </a:solidFill>
                <a:latin typeface="Symbol" panose="05050102010706020507" pitchFamily="18" charset="2"/>
              </a:rPr>
              <a:t>s</a:t>
            </a:r>
            <a:r>
              <a:rPr lang="en-US" sz="2000" baseline="-25000" dirty="0" err="1">
                <a:solidFill>
                  <a:srgbClr val="FF0000"/>
                </a:solidFill>
                <a:latin typeface="Arial" panose="020B0604020202020204" pitchFamily="34" charset="0"/>
                <a:cs typeface="Arial" panose="020B0604020202020204" pitchFamily="34" charset="0"/>
              </a:rPr>
              <a:t>m</a:t>
            </a:r>
            <a:r>
              <a:rPr lang="en-US" sz="2000" kern="0" dirty="0">
                <a:solidFill>
                  <a:prstClr val="black"/>
                </a:solidFill>
              </a:rPr>
              <a:t>, </a:t>
            </a:r>
            <a:r>
              <a:rPr lang="en-US" sz="2000" dirty="0">
                <a:solidFill>
                  <a:srgbClr val="0000FF"/>
                </a:solidFill>
                <a:latin typeface="Symbol" panose="05050102010706020507" pitchFamily="18" charset="2"/>
              </a:rPr>
              <a:t>s</a:t>
            </a:r>
            <a:r>
              <a:rPr lang="en-US" sz="2000" kern="0" dirty="0">
                <a:solidFill>
                  <a:srgbClr val="0000FF"/>
                </a:solidFill>
              </a:rPr>
              <a:t> = </a:t>
            </a:r>
            <a:r>
              <a:rPr lang="en-US" sz="2000" i="1" kern="0" dirty="0">
                <a:solidFill>
                  <a:srgbClr val="0000FF"/>
                </a:solidFill>
              </a:rPr>
              <a:t>E</a:t>
            </a:r>
            <a:r>
              <a:rPr lang="en-US" sz="1050" i="1" kern="0" dirty="0">
                <a:solidFill>
                  <a:srgbClr val="0000FF"/>
                </a:solidFill>
              </a:rPr>
              <a:t> </a:t>
            </a:r>
            <a:r>
              <a:rPr lang="en-US" dirty="0" err="1">
                <a:solidFill>
                  <a:srgbClr val="0000FF"/>
                </a:solidFill>
                <a:latin typeface="Symbol" panose="05050102010706020507" pitchFamily="18" charset="2"/>
              </a:rPr>
              <a:t>e</a:t>
            </a:r>
            <a:endParaRPr lang="en-US" dirty="0">
              <a:solidFill>
                <a:srgbClr val="0000FF"/>
              </a:solidFill>
            </a:endParaRPr>
          </a:p>
        </p:txBody>
      </p:sp>
      <p:graphicFrame>
        <p:nvGraphicFramePr>
          <p:cNvPr id="118" name="Object 117"/>
          <p:cNvGraphicFramePr>
            <a:graphicFrameLocks noChangeAspect="1"/>
          </p:cNvGraphicFramePr>
          <p:nvPr>
            <p:extLst>
              <p:ext uri="{D42A27DB-BD31-4B8C-83A1-F6EECF244321}">
                <p14:modId xmlns:p14="http://schemas.microsoft.com/office/powerpoint/2010/main" val="2302410477"/>
              </p:ext>
            </p:extLst>
          </p:nvPr>
        </p:nvGraphicFramePr>
        <p:xfrm>
          <a:off x="5743973" y="2775832"/>
          <a:ext cx="1158875" cy="714375"/>
        </p:xfrm>
        <a:graphic>
          <a:graphicData uri="http://schemas.openxmlformats.org/presentationml/2006/ole">
            <mc:AlternateContent xmlns:mc="http://schemas.openxmlformats.org/markup-compatibility/2006">
              <mc:Choice xmlns:v="urn:schemas-microsoft-com:vml" Requires="v">
                <p:oleObj name="Equation" r:id="rId4" imgW="596880" imgH="393480" progId="Equation.DSMT4">
                  <p:embed/>
                </p:oleObj>
              </mc:Choice>
              <mc:Fallback>
                <p:oleObj name="Equation" r:id="rId4" imgW="596880" imgH="393480" progId="Equation.DSMT4">
                  <p:embed/>
                  <p:pic>
                    <p:nvPicPr>
                      <p:cNvPr id="118" name="Object 117"/>
                      <p:cNvPicPr>
                        <a:picLocks noChangeAspect="1" noChangeArrowheads="1"/>
                      </p:cNvPicPr>
                      <p:nvPr/>
                    </p:nvPicPr>
                    <p:blipFill>
                      <a:blip r:embed="rId5"/>
                      <a:srcRect/>
                      <a:stretch>
                        <a:fillRect/>
                      </a:stretch>
                    </p:blipFill>
                    <p:spPr bwMode="auto">
                      <a:xfrm>
                        <a:off x="5743973" y="2775832"/>
                        <a:ext cx="1158875"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9" name="Rectangle 118"/>
          <p:cNvSpPr/>
          <p:nvPr/>
        </p:nvSpPr>
        <p:spPr>
          <a:xfrm>
            <a:off x="4827055" y="3585164"/>
            <a:ext cx="2399270" cy="400110"/>
          </a:xfrm>
          <a:prstGeom prst="rect">
            <a:avLst/>
          </a:prstGeom>
        </p:spPr>
        <p:txBody>
          <a:bodyPr wrap="square">
            <a:spAutoFit/>
          </a:bodyPr>
          <a:lstStyle/>
          <a:p>
            <a:r>
              <a:rPr lang="en-US" sz="2000" dirty="0"/>
              <a:t>Work </a:t>
            </a:r>
            <a:r>
              <a:rPr lang="en-US" sz="2000" i="1" dirty="0">
                <a:solidFill>
                  <a:srgbClr val="006600"/>
                </a:solidFill>
              </a:rPr>
              <a:t>W</a:t>
            </a:r>
            <a:r>
              <a:rPr lang="en-US" sz="2000" dirty="0"/>
              <a:t> performed:</a:t>
            </a:r>
            <a:endParaRPr lang="en-US" dirty="0">
              <a:solidFill>
                <a:srgbClr val="0000FF"/>
              </a:solidFill>
            </a:endParaRPr>
          </a:p>
        </p:txBody>
      </p:sp>
      <p:sp>
        <p:nvSpPr>
          <p:cNvPr id="146" name="Content Placeholder 2"/>
          <p:cNvSpPr>
            <a:spLocks noGrp="1"/>
          </p:cNvSpPr>
          <p:nvPr>
            <p:ph idx="1"/>
          </p:nvPr>
        </p:nvSpPr>
        <p:spPr>
          <a:xfrm>
            <a:off x="381001" y="1524000"/>
            <a:ext cx="4872682" cy="4541904"/>
          </a:xfrm>
        </p:spPr>
        <p:txBody>
          <a:bodyPr/>
          <a:lstStyle/>
          <a:p>
            <a:pPr>
              <a:spcBef>
                <a:spcPts val="600"/>
              </a:spcBef>
            </a:pPr>
            <a:r>
              <a:rPr lang="en-US" sz="2000" dirty="0"/>
              <a:t>Theoretical strength is determined by the cohesive force between atoms</a:t>
            </a:r>
          </a:p>
          <a:p>
            <a:pPr>
              <a:spcBef>
                <a:spcPts val="600"/>
              </a:spcBef>
            </a:pPr>
            <a:r>
              <a:rPr lang="en-US" sz="2000" dirty="0"/>
              <a:t>Work </a:t>
            </a:r>
            <a:r>
              <a:rPr lang="en-US" sz="2000" i="1" dirty="0">
                <a:solidFill>
                  <a:srgbClr val="006600"/>
                </a:solidFill>
              </a:rPr>
              <a:t>W</a:t>
            </a:r>
            <a:r>
              <a:rPr lang="en-US" sz="2000" dirty="0"/>
              <a:t> performed to separate the solid equals to the energy of the fresh surfaces created during fracture</a:t>
            </a:r>
          </a:p>
        </p:txBody>
      </p:sp>
      <p:grpSp>
        <p:nvGrpSpPr>
          <p:cNvPr id="35" name="Group 34"/>
          <p:cNvGrpSpPr/>
          <p:nvPr/>
        </p:nvGrpSpPr>
        <p:grpSpPr>
          <a:xfrm>
            <a:off x="390757" y="3191014"/>
            <a:ext cx="4706282" cy="3197025"/>
            <a:chOff x="390757" y="3191014"/>
            <a:chExt cx="4706282" cy="3197025"/>
          </a:xfrm>
        </p:grpSpPr>
        <p:cxnSp>
          <p:nvCxnSpPr>
            <p:cNvPr id="162" name="Straight Arrow Connector 161"/>
            <p:cNvCxnSpPr/>
            <p:nvPr/>
          </p:nvCxnSpPr>
          <p:spPr bwMode="auto">
            <a:xfrm>
              <a:off x="997685" y="5967277"/>
              <a:ext cx="4030363" cy="3534"/>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cxnSp>
          <p:nvCxnSpPr>
            <p:cNvPr id="163" name="Straight Arrow Connector 162"/>
            <p:cNvCxnSpPr/>
            <p:nvPr/>
          </p:nvCxnSpPr>
          <p:spPr bwMode="auto">
            <a:xfrm flipV="1">
              <a:off x="997685" y="3425152"/>
              <a:ext cx="0" cy="2556262"/>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sp>
          <p:nvSpPr>
            <p:cNvPr id="164" name="TextBox 163"/>
            <p:cNvSpPr txBox="1"/>
            <p:nvPr/>
          </p:nvSpPr>
          <p:spPr>
            <a:xfrm>
              <a:off x="1039135" y="3191014"/>
              <a:ext cx="401072" cy="448951"/>
            </a:xfrm>
            <a:prstGeom prst="rect">
              <a:avLst/>
            </a:prstGeom>
            <a:noFill/>
          </p:spPr>
          <p:txBody>
            <a:bodyPr wrap="none" rtlCol="0">
              <a:spAutoFit/>
            </a:bodyPr>
            <a:lstStyle/>
            <a:p>
              <a:pPr algn="ctr"/>
              <a:r>
                <a:rPr lang="en-US" sz="2800" dirty="0">
                  <a:solidFill>
                    <a:schemeClr val="accent6">
                      <a:lumMod val="75000"/>
                    </a:schemeClr>
                  </a:solidFill>
                  <a:latin typeface="Symbol" panose="05050102010706020507" pitchFamily="18" charset="2"/>
                </a:rPr>
                <a:t>s</a:t>
              </a:r>
            </a:p>
          </p:txBody>
        </p:sp>
        <p:sp>
          <p:nvSpPr>
            <p:cNvPr id="165" name="TextBox 164"/>
            <p:cNvSpPr txBox="1"/>
            <p:nvPr/>
          </p:nvSpPr>
          <p:spPr>
            <a:xfrm>
              <a:off x="4755279" y="5383428"/>
              <a:ext cx="341760" cy="448951"/>
            </a:xfrm>
            <a:prstGeom prst="rect">
              <a:avLst/>
            </a:prstGeom>
            <a:noFill/>
          </p:spPr>
          <p:txBody>
            <a:bodyPr wrap="none" rtlCol="0">
              <a:spAutoFit/>
            </a:bodyPr>
            <a:lstStyle/>
            <a:p>
              <a:pPr algn="ctr"/>
              <a:r>
                <a:rPr lang="en-US" sz="2800" dirty="0">
                  <a:latin typeface="Symbol" panose="05050102010706020507" pitchFamily="18" charset="2"/>
                </a:rPr>
                <a:t>e</a:t>
              </a:r>
            </a:p>
          </p:txBody>
        </p:sp>
        <p:sp>
          <p:nvSpPr>
            <p:cNvPr id="166" name="Freeform 165"/>
            <p:cNvSpPr/>
            <p:nvPr/>
          </p:nvSpPr>
          <p:spPr bwMode="auto">
            <a:xfrm>
              <a:off x="1004255" y="3992129"/>
              <a:ext cx="1846134" cy="1970810"/>
            </a:xfrm>
            <a:custGeom>
              <a:avLst/>
              <a:gdLst>
                <a:gd name="connsiteX0" fmla="*/ 0 w 1846134"/>
                <a:gd name="connsiteY0" fmla="*/ 2296834 h 2296834"/>
                <a:gd name="connsiteX1" fmla="*/ 576375 w 1846134"/>
                <a:gd name="connsiteY1" fmla="*/ 1269759 h 2296834"/>
                <a:gd name="connsiteX2" fmla="*/ 1001073 w 1846134"/>
                <a:gd name="connsiteY2" fmla="*/ 637046 h 2296834"/>
                <a:gd name="connsiteX3" fmla="*/ 1317429 w 1846134"/>
                <a:gd name="connsiteY3" fmla="*/ 268686 h 2296834"/>
                <a:gd name="connsiteX4" fmla="*/ 1594783 w 1846134"/>
                <a:gd name="connsiteY4" fmla="*/ 60671 h 2296834"/>
                <a:gd name="connsiteX5" fmla="*/ 1846134 w 1846134"/>
                <a:gd name="connsiteY5" fmla="*/ 0 h 229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6134" h="2296834">
                  <a:moveTo>
                    <a:pt x="0" y="2296834"/>
                  </a:moveTo>
                  <a:cubicBezTo>
                    <a:pt x="204765" y="1921612"/>
                    <a:pt x="409530" y="1546390"/>
                    <a:pt x="576375" y="1269759"/>
                  </a:cubicBezTo>
                  <a:cubicBezTo>
                    <a:pt x="743220" y="993128"/>
                    <a:pt x="877564" y="803891"/>
                    <a:pt x="1001073" y="637046"/>
                  </a:cubicBezTo>
                  <a:cubicBezTo>
                    <a:pt x="1124582" y="470200"/>
                    <a:pt x="1218477" y="364748"/>
                    <a:pt x="1317429" y="268686"/>
                  </a:cubicBezTo>
                  <a:cubicBezTo>
                    <a:pt x="1416381" y="172624"/>
                    <a:pt x="1506665" y="105452"/>
                    <a:pt x="1594783" y="60671"/>
                  </a:cubicBezTo>
                  <a:cubicBezTo>
                    <a:pt x="1682901" y="15890"/>
                    <a:pt x="1846134" y="0"/>
                    <a:pt x="1846134" y="0"/>
                  </a:cubicBezTo>
                </a:path>
              </a:pathLst>
            </a:custGeom>
            <a:noFill/>
            <a:ln w="349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167" name="Group 166"/>
            <p:cNvGrpSpPr/>
            <p:nvPr/>
          </p:nvGrpSpPr>
          <p:grpSpPr>
            <a:xfrm>
              <a:off x="390757" y="3684266"/>
              <a:ext cx="2493915" cy="448952"/>
              <a:chOff x="390757" y="3676028"/>
              <a:chExt cx="2493915" cy="448952"/>
            </a:xfrm>
          </p:grpSpPr>
          <p:cxnSp>
            <p:nvCxnSpPr>
              <p:cNvPr id="168" name="Straight Connector 167"/>
              <p:cNvCxnSpPr/>
              <p:nvPr/>
            </p:nvCxnSpPr>
            <p:spPr bwMode="auto">
              <a:xfrm flipV="1">
                <a:off x="1004255" y="3977956"/>
                <a:ext cx="1880417" cy="1384"/>
              </a:xfrm>
              <a:prstGeom prst="line">
                <a:avLst/>
              </a:prstGeom>
              <a:solidFill>
                <a:schemeClr val="accent1"/>
              </a:solidFill>
              <a:ln w="22225" cap="flat" cmpd="sng" algn="ctr">
                <a:solidFill>
                  <a:srgbClr val="FF0000"/>
                </a:solidFill>
                <a:prstDash val="dash"/>
                <a:round/>
                <a:headEnd type="none" w="med" len="med"/>
                <a:tailEnd type="none" w="med" len="med"/>
              </a:ln>
              <a:effectLst/>
            </p:spPr>
          </p:cxnSp>
          <p:sp>
            <p:nvSpPr>
              <p:cNvPr id="169" name="TextBox 168"/>
              <p:cNvSpPr txBox="1"/>
              <p:nvPr/>
            </p:nvSpPr>
            <p:spPr>
              <a:xfrm>
                <a:off x="390757" y="3676028"/>
                <a:ext cx="599843" cy="448952"/>
              </a:xfrm>
              <a:prstGeom prst="rect">
                <a:avLst/>
              </a:prstGeom>
              <a:noFill/>
            </p:spPr>
            <p:txBody>
              <a:bodyPr wrap="none" rtlCol="0">
                <a:spAutoFit/>
              </a:bodyPr>
              <a:lstStyle/>
              <a:p>
                <a:pPr algn="ctr"/>
                <a:r>
                  <a:rPr lang="en-US" sz="2800" dirty="0" err="1">
                    <a:solidFill>
                      <a:srgbClr val="FF0000"/>
                    </a:solidFill>
                    <a:latin typeface="Symbol" panose="05050102010706020507" pitchFamily="18" charset="2"/>
                  </a:rPr>
                  <a:t>s</a:t>
                </a:r>
                <a:r>
                  <a:rPr lang="en-US" sz="2800" baseline="-25000" dirty="0" err="1">
                    <a:solidFill>
                      <a:srgbClr val="FF0000"/>
                    </a:solidFill>
                    <a:latin typeface="Arial" panose="020B0604020202020204" pitchFamily="34" charset="0"/>
                    <a:cs typeface="Arial" panose="020B0604020202020204" pitchFamily="34" charset="0"/>
                  </a:rPr>
                  <a:t>m</a:t>
                </a:r>
                <a:endParaRPr lang="en-US" sz="2800" baseline="-25000" dirty="0">
                  <a:solidFill>
                    <a:srgbClr val="FF0000"/>
                  </a:solidFill>
                  <a:latin typeface="Symbol" panose="05050102010706020507" pitchFamily="18" charset="2"/>
                </a:endParaRPr>
              </a:p>
            </p:txBody>
          </p:sp>
        </p:grpSp>
        <p:sp>
          <p:nvSpPr>
            <p:cNvPr id="170" name="TextBox 169"/>
            <p:cNvSpPr txBox="1"/>
            <p:nvPr/>
          </p:nvSpPr>
          <p:spPr>
            <a:xfrm>
              <a:off x="810987" y="5991905"/>
              <a:ext cx="356188" cy="396134"/>
            </a:xfrm>
            <a:prstGeom prst="rect">
              <a:avLst/>
            </a:prstGeom>
            <a:noFill/>
          </p:spPr>
          <p:txBody>
            <a:bodyPr wrap="none" rtlCol="0">
              <a:spAutoFit/>
            </a:bodyPr>
            <a:lstStyle/>
            <a:p>
              <a:pPr algn="ctr"/>
              <a:r>
                <a:rPr lang="en-US" sz="2400" dirty="0">
                  <a:latin typeface="Arial" panose="020B0604020202020204" pitchFamily="34" charset="0"/>
                  <a:cs typeface="Arial" panose="020B0604020202020204" pitchFamily="34" charset="0"/>
                </a:rPr>
                <a:t>0</a:t>
              </a:r>
            </a:p>
          </p:txBody>
        </p:sp>
        <p:grpSp>
          <p:nvGrpSpPr>
            <p:cNvPr id="171" name="Group 170"/>
            <p:cNvGrpSpPr/>
            <p:nvPr/>
          </p:nvGrpSpPr>
          <p:grpSpPr>
            <a:xfrm>
              <a:off x="2849141" y="3992129"/>
              <a:ext cx="2013945" cy="2392488"/>
              <a:chOff x="3094340" y="3338527"/>
              <a:chExt cx="2013945" cy="2786652"/>
            </a:xfrm>
          </p:grpSpPr>
          <p:sp>
            <p:nvSpPr>
              <p:cNvPr id="172" name="Freeform 171"/>
              <p:cNvSpPr/>
              <p:nvPr/>
            </p:nvSpPr>
            <p:spPr bwMode="auto">
              <a:xfrm flipH="1">
                <a:off x="3094340" y="3338527"/>
                <a:ext cx="1847088" cy="2296834"/>
              </a:xfrm>
              <a:custGeom>
                <a:avLst/>
                <a:gdLst>
                  <a:gd name="connsiteX0" fmla="*/ 0 w 1846134"/>
                  <a:gd name="connsiteY0" fmla="*/ 2296834 h 2296834"/>
                  <a:gd name="connsiteX1" fmla="*/ 576375 w 1846134"/>
                  <a:gd name="connsiteY1" fmla="*/ 1269759 h 2296834"/>
                  <a:gd name="connsiteX2" fmla="*/ 1001073 w 1846134"/>
                  <a:gd name="connsiteY2" fmla="*/ 637046 h 2296834"/>
                  <a:gd name="connsiteX3" fmla="*/ 1317429 w 1846134"/>
                  <a:gd name="connsiteY3" fmla="*/ 268686 h 2296834"/>
                  <a:gd name="connsiteX4" fmla="*/ 1594783 w 1846134"/>
                  <a:gd name="connsiteY4" fmla="*/ 60671 h 2296834"/>
                  <a:gd name="connsiteX5" fmla="*/ 1846134 w 1846134"/>
                  <a:gd name="connsiteY5" fmla="*/ 0 h 229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6134" h="2296834">
                    <a:moveTo>
                      <a:pt x="0" y="2296834"/>
                    </a:moveTo>
                    <a:cubicBezTo>
                      <a:pt x="204765" y="1921612"/>
                      <a:pt x="409530" y="1546390"/>
                      <a:pt x="576375" y="1269759"/>
                    </a:cubicBezTo>
                    <a:cubicBezTo>
                      <a:pt x="743220" y="993128"/>
                      <a:pt x="877564" y="803891"/>
                      <a:pt x="1001073" y="637046"/>
                    </a:cubicBezTo>
                    <a:cubicBezTo>
                      <a:pt x="1124582" y="470200"/>
                      <a:pt x="1218477" y="364748"/>
                      <a:pt x="1317429" y="268686"/>
                    </a:cubicBezTo>
                    <a:cubicBezTo>
                      <a:pt x="1416381" y="172624"/>
                      <a:pt x="1506665" y="105452"/>
                      <a:pt x="1594783" y="60671"/>
                    </a:cubicBezTo>
                    <a:cubicBezTo>
                      <a:pt x="1682901" y="15890"/>
                      <a:pt x="1846134" y="0"/>
                      <a:pt x="1846134" y="0"/>
                    </a:cubicBezTo>
                  </a:path>
                </a:pathLst>
              </a:custGeom>
              <a:noFill/>
              <a:ln w="349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3" name="TextBox 172"/>
              <p:cNvSpPr txBox="1"/>
              <p:nvPr/>
            </p:nvSpPr>
            <p:spPr>
              <a:xfrm>
                <a:off x="4755303" y="5663514"/>
                <a:ext cx="352982" cy="461665"/>
              </a:xfrm>
              <a:prstGeom prst="rect">
                <a:avLst/>
              </a:prstGeom>
              <a:noFill/>
            </p:spPr>
            <p:txBody>
              <a:bodyPr wrap="none" rtlCol="0">
                <a:spAutoFit/>
              </a:bodyPr>
              <a:lstStyle/>
              <a:p>
                <a:pPr algn="ctr"/>
                <a:r>
                  <a:rPr lang="en-US" sz="2400" dirty="0">
                    <a:latin typeface="Symbol" panose="05050102010706020507" pitchFamily="18" charset="2"/>
                  </a:rPr>
                  <a:t>l</a:t>
                </a:r>
              </a:p>
            </p:txBody>
          </p:sp>
        </p:grpSp>
        <p:grpSp>
          <p:nvGrpSpPr>
            <p:cNvPr id="174" name="Group 173"/>
            <p:cNvGrpSpPr/>
            <p:nvPr/>
          </p:nvGrpSpPr>
          <p:grpSpPr>
            <a:xfrm>
              <a:off x="997685" y="4463450"/>
              <a:ext cx="1521152" cy="1517964"/>
              <a:chOff x="997685" y="4455212"/>
              <a:chExt cx="1521152" cy="1517964"/>
            </a:xfrm>
          </p:grpSpPr>
          <p:cxnSp>
            <p:nvCxnSpPr>
              <p:cNvPr id="175" name="Straight Connector 174"/>
              <p:cNvCxnSpPr/>
              <p:nvPr/>
            </p:nvCxnSpPr>
            <p:spPr bwMode="auto">
              <a:xfrm flipV="1">
                <a:off x="997685" y="4455212"/>
                <a:ext cx="925839" cy="1517964"/>
              </a:xfrm>
              <a:prstGeom prst="line">
                <a:avLst/>
              </a:prstGeom>
              <a:solidFill>
                <a:schemeClr val="accent1"/>
              </a:solidFill>
              <a:ln w="22225" cap="flat" cmpd="sng" algn="ctr">
                <a:solidFill>
                  <a:srgbClr val="0000FF"/>
                </a:solidFill>
                <a:prstDash val="dash"/>
                <a:round/>
                <a:headEnd type="none" w="med" len="med"/>
                <a:tailEnd type="none" w="med" len="med"/>
              </a:ln>
              <a:effectLst/>
            </p:spPr>
          </p:cxnSp>
          <p:graphicFrame>
            <p:nvGraphicFramePr>
              <p:cNvPr id="176" name="Object 175"/>
              <p:cNvGraphicFramePr>
                <a:graphicFrameLocks noChangeAspect="1"/>
              </p:cNvGraphicFramePr>
              <p:nvPr>
                <p:extLst>
                  <p:ext uri="{D42A27DB-BD31-4B8C-83A1-F6EECF244321}">
                    <p14:modId xmlns:p14="http://schemas.microsoft.com/office/powerpoint/2010/main" val="1160921418"/>
                  </p:ext>
                </p:extLst>
              </p:nvPr>
            </p:nvGraphicFramePr>
            <p:xfrm>
              <a:off x="1556812" y="5160904"/>
              <a:ext cx="962025" cy="322263"/>
            </p:xfrm>
            <a:graphic>
              <a:graphicData uri="http://schemas.openxmlformats.org/presentationml/2006/ole">
                <mc:AlternateContent xmlns:mc="http://schemas.openxmlformats.org/markup-compatibility/2006">
                  <mc:Choice xmlns:v="urn:schemas-microsoft-com:vml" Requires="v">
                    <p:oleObj name="Equation" r:id="rId6" imgW="495000" imgH="177480" progId="Equation.DSMT4">
                      <p:embed/>
                    </p:oleObj>
                  </mc:Choice>
                  <mc:Fallback>
                    <p:oleObj name="Equation" r:id="rId6" imgW="495000" imgH="177480" progId="Equation.DSMT4">
                      <p:embed/>
                      <p:pic>
                        <p:nvPicPr>
                          <p:cNvPr id="176" name="Object 175"/>
                          <p:cNvPicPr>
                            <a:picLocks noChangeAspect="1" noChangeArrowheads="1"/>
                          </p:cNvPicPr>
                          <p:nvPr/>
                        </p:nvPicPr>
                        <p:blipFill>
                          <a:blip r:embed="rId7"/>
                          <a:srcRect/>
                          <a:stretch>
                            <a:fillRect/>
                          </a:stretch>
                        </p:blipFill>
                        <p:spPr bwMode="auto">
                          <a:xfrm>
                            <a:off x="1556812" y="5160904"/>
                            <a:ext cx="962025" cy="322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aphicFrame>
        <p:nvGraphicFramePr>
          <p:cNvPr id="177" name="Object 176"/>
          <p:cNvGraphicFramePr>
            <a:graphicFrameLocks noChangeAspect="1"/>
          </p:cNvGraphicFramePr>
          <p:nvPr>
            <p:extLst>
              <p:ext uri="{D42A27DB-BD31-4B8C-83A1-F6EECF244321}">
                <p14:modId xmlns:p14="http://schemas.microsoft.com/office/powerpoint/2010/main" val="633023635"/>
              </p:ext>
            </p:extLst>
          </p:nvPr>
        </p:nvGraphicFramePr>
        <p:xfrm>
          <a:off x="4878244" y="3992153"/>
          <a:ext cx="3822700" cy="760413"/>
        </p:xfrm>
        <a:graphic>
          <a:graphicData uri="http://schemas.openxmlformats.org/presentationml/2006/ole">
            <mc:AlternateContent xmlns:mc="http://schemas.openxmlformats.org/markup-compatibility/2006">
              <mc:Choice xmlns:v="urn:schemas-microsoft-com:vml" Requires="v">
                <p:oleObj name="Equation" r:id="rId8" imgW="1968480" imgH="419040" progId="Equation.DSMT4">
                  <p:embed/>
                </p:oleObj>
              </mc:Choice>
              <mc:Fallback>
                <p:oleObj name="Equation" r:id="rId8" imgW="1968480" imgH="419040" progId="Equation.DSMT4">
                  <p:embed/>
                  <p:pic>
                    <p:nvPicPr>
                      <p:cNvPr id="177" name="Object 176"/>
                      <p:cNvPicPr>
                        <a:picLocks noChangeAspect="1" noChangeArrowheads="1"/>
                      </p:cNvPicPr>
                      <p:nvPr/>
                    </p:nvPicPr>
                    <p:blipFill>
                      <a:blip r:embed="rId9"/>
                      <a:srcRect/>
                      <a:stretch>
                        <a:fillRect/>
                      </a:stretch>
                    </p:blipFill>
                    <p:spPr bwMode="auto">
                      <a:xfrm>
                        <a:off x="4878244" y="3992153"/>
                        <a:ext cx="3822700" cy="760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8" name="Object 177"/>
          <p:cNvGraphicFramePr>
            <a:graphicFrameLocks noChangeAspect="1"/>
          </p:cNvGraphicFramePr>
          <p:nvPr>
            <p:extLst>
              <p:ext uri="{D42A27DB-BD31-4B8C-83A1-F6EECF244321}">
                <p14:modId xmlns:p14="http://schemas.microsoft.com/office/powerpoint/2010/main" val="118265938"/>
              </p:ext>
            </p:extLst>
          </p:nvPr>
        </p:nvGraphicFramePr>
        <p:xfrm>
          <a:off x="5411187" y="4855176"/>
          <a:ext cx="3259137" cy="482600"/>
        </p:xfrm>
        <a:graphic>
          <a:graphicData uri="http://schemas.openxmlformats.org/presentationml/2006/ole">
            <mc:AlternateContent xmlns:mc="http://schemas.openxmlformats.org/markup-compatibility/2006">
              <mc:Choice xmlns:v="urn:schemas-microsoft-com:vml" Requires="v">
                <p:oleObj name="Equation" r:id="rId10" imgW="1676160" imgH="266400" progId="Equation.DSMT4">
                  <p:embed/>
                </p:oleObj>
              </mc:Choice>
              <mc:Fallback>
                <p:oleObj name="Equation" r:id="rId10" imgW="1676160" imgH="266400" progId="Equation.DSMT4">
                  <p:embed/>
                  <p:pic>
                    <p:nvPicPr>
                      <p:cNvPr id="178" name="Object 177"/>
                      <p:cNvPicPr>
                        <a:picLocks noChangeAspect="1" noChangeArrowheads="1"/>
                      </p:cNvPicPr>
                      <p:nvPr/>
                    </p:nvPicPr>
                    <p:blipFill>
                      <a:blip r:embed="rId11"/>
                      <a:srcRect/>
                      <a:stretch>
                        <a:fillRect/>
                      </a:stretch>
                    </p:blipFill>
                    <p:spPr bwMode="auto">
                      <a:xfrm>
                        <a:off x="5411187" y="4855176"/>
                        <a:ext cx="3259137"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2" name="Object 181"/>
          <p:cNvGraphicFramePr>
            <a:graphicFrameLocks noChangeAspect="1"/>
          </p:cNvGraphicFramePr>
          <p:nvPr>
            <p:extLst>
              <p:ext uri="{D42A27DB-BD31-4B8C-83A1-F6EECF244321}">
                <p14:modId xmlns:p14="http://schemas.microsoft.com/office/powerpoint/2010/main" val="3022453457"/>
              </p:ext>
            </p:extLst>
          </p:nvPr>
        </p:nvGraphicFramePr>
        <p:xfrm>
          <a:off x="5706762" y="5509569"/>
          <a:ext cx="1824037" cy="876300"/>
        </p:xfrm>
        <a:graphic>
          <a:graphicData uri="http://schemas.openxmlformats.org/presentationml/2006/ole">
            <mc:AlternateContent xmlns:mc="http://schemas.openxmlformats.org/markup-compatibility/2006">
              <mc:Choice xmlns:v="urn:schemas-microsoft-com:vml" Requires="v">
                <p:oleObj name="Equation" r:id="rId12" imgW="939600" imgH="482400" progId="Equation.DSMT4">
                  <p:embed/>
                </p:oleObj>
              </mc:Choice>
              <mc:Fallback>
                <p:oleObj name="Equation" r:id="rId12" imgW="939600" imgH="482400" progId="Equation.DSMT4">
                  <p:embed/>
                  <p:pic>
                    <p:nvPicPr>
                      <p:cNvPr id="182" name="Object 181"/>
                      <p:cNvPicPr>
                        <a:picLocks noChangeAspect="1" noChangeArrowheads="1"/>
                      </p:cNvPicPr>
                      <p:nvPr/>
                    </p:nvPicPr>
                    <p:blipFill>
                      <a:blip r:embed="rId13"/>
                      <a:srcRect/>
                      <a:stretch>
                        <a:fillRect/>
                      </a:stretch>
                    </p:blipFill>
                    <p:spPr bwMode="auto">
                      <a:xfrm>
                        <a:off x="5706762" y="5509569"/>
                        <a:ext cx="1824037"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1"/>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4074720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Theoretical strength of a brittle material</a:t>
            </a:r>
          </a:p>
        </p:txBody>
      </p:sp>
      <p:sp>
        <p:nvSpPr>
          <p:cNvPr id="146" name="Content Placeholder 2"/>
          <p:cNvSpPr>
            <a:spLocks noGrp="1"/>
          </p:cNvSpPr>
          <p:nvPr>
            <p:ph idx="1"/>
          </p:nvPr>
        </p:nvSpPr>
        <p:spPr>
          <a:xfrm>
            <a:off x="457200" y="1524000"/>
            <a:ext cx="7924800" cy="4541904"/>
          </a:xfrm>
        </p:spPr>
        <p:txBody>
          <a:bodyPr/>
          <a:lstStyle/>
          <a:p>
            <a:pPr>
              <a:spcBef>
                <a:spcPts val="1200"/>
              </a:spcBef>
            </a:pPr>
            <a:r>
              <a:rPr lang="en-US" sz="2000" dirty="0"/>
              <a:t>Consider silica glass</a:t>
            </a:r>
          </a:p>
          <a:p>
            <a:pPr lvl="1">
              <a:spcBef>
                <a:spcPts val="1200"/>
              </a:spcBef>
            </a:pPr>
            <a:r>
              <a:rPr lang="en-US" dirty="0">
                <a:latin typeface="Symbol" panose="05050102010706020507" pitchFamily="18" charset="2"/>
              </a:rPr>
              <a:t>g</a:t>
            </a:r>
            <a:r>
              <a:rPr lang="en-US" dirty="0"/>
              <a:t> = 3.5 J/m</a:t>
            </a:r>
            <a:r>
              <a:rPr lang="en-US" baseline="30000" dirty="0"/>
              <a:t>2</a:t>
            </a:r>
            <a:r>
              <a:rPr lang="en-US" dirty="0"/>
              <a:t>, </a:t>
            </a:r>
            <a:r>
              <a:rPr lang="en-US" i="1" dirty="0"/>
              <a:t>E</a:t>
            </a:r>
            <a:r>
              <a:rPr lang="en-US" dirty="0"/>
              <a:t> = 70 </a:t>
            </a:r>
            <a:r>
              <a:rPr lang="en-US" dirty="0" err="1"/>
              <a:t>GPa</a:t>
            </a:r>
            <a:r>
              <a:rPr lang="en-US" dirty="0"/>
              <a:t>, </a:t>
            </a:r>
            <a:r>
              <a:rPr lang="en-US" i="1" dirty="0">
                <a:latin typeface="Times New Roman" panose="02020603050405020304" pitchFamily="18" charset="0"/>
                <a:cs typeface="Times New Roman" panose="02020603050405020304" pitchFamily="18" charset="0"/>
              </a:rPr>
              <a:t>a</a:t>
            </a:r>
            <a:r>
              <a:rPr lang="en-US" i="1" baseline="-25000" dirty="0">
                <a:latin typeface="Times New Roman" panose="02020603050405020304" pitchFamily="18" charset="0"/>
                <a:cs typeface="Times New Roman" panose="02020603050405020304" pitchFamily="18" charset="0"/>
              </a:rPr>
              <a:t>0</a:t>
            </a:r>
            <a:r>
              <a:rPr lang="en-US" dirty="0"/>
              <a:t> = 0.2 nm</a:t>
            </a:r>
          </a:p>
        </p:txBody>
      </p:sp>
      <p:graphicFrame>
        <p:nvGraphicFramePr>
          <p:cNvPr id="182" name="Object 181"/>
          <p:cNvGraphicFramePr>
            <a:graphicFrameLocks noChangeAspect="1"/>
          </p:cNvGraphicFramePr>
          <p:nvPr>
            <p:extLst>
              <p:ext uri="{D42A27DB-BD31-4B8C-83A1-F6EECF244321}">
                <p14:modId xmlns:p14="http://schemas.microsoft.com/office/powerpoint/2010/main" val="1371776417"/>
              </p:ext>
            </p:extLst>
          </p:nvPr>
        </p:nvGraphicFramePr>
        <p:xfrm>
          <a:off x="1159476" y="2574324"/>
          <a:ext cx="3152775" cy="876300"/>
        </p:xfrm>
        <a:graphic>
          <a:graphicData uri="http://schemas.openxmlformats.org/presentationml/2006/ole">
            <mc:AlternateContent xmlns:mc="http://schemas.openxmlformats.org/markup-compatibility/2006">
              <mc:Choice xmlns:v="urn:schemas-microsoft-com:vml" Requires="v">
                <p:oleObj name="Equation" r:id="rId2" imgW="1625400" imgH="482400" progId="Equation.DSMT4">
                  <p:embed/>
                </p:oleObj>
              </mc:Choice>
              <mc:Fallback>
                <p:oleObj name="Equation" r:id="rId2" imgW="1625400" imgH="482400" progId="Equation.DSMT4">
                  <p:embed/>
                  <p:pic>
                    <p:nvPicPr>
                      <p:cNvPr id="182" name="Object 181"/>
                      <p:cNvPicPr>
                        <a:picLocks noChangeAspect="1" noChangeArrowheads="1"/>
                      </p:cNvPicPr>
                      <p:nvPr/>
                    </p:nvPicPr>
                    <p:blipFill>
                      <a:blip r:embed="rId3"/>
                      <a:srcRect/>
                      <a:stretch>
                        <a:fillRect/>
                      </a:stretch>
                    </p:blipFill>
                    <p:spPr bwMode="auto">
                      <a:xfrm>
                        <a:off x="1159476" y="2574324"/>
                        <a:ext cx="3152775"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1969332726"/>
              </p:ext>
            </p:extLst>
          </p:nvPr>
        </p:nvGraphicFramePr>
        <p:xfrm>
          <a:off x="583698" y="3694396"/>
          <a:ext cx="7866264" cy="741680"/>
        </p:xfrm>
        <a:graphic>
          <a:graphicData uri="http://schemas.openxmlformats.org/drawingml/2006/table">
            <a:tbl>
              <a:tblPr firstRow="1" bandRow="1">
                <a:tableStyleId>{E269D01E-BC32-4049-B463-5C60D7B0CCD2}</a:tableStyleId>
              </a:tblPr>
              <a:tblGrid>
                <a:gridCol w="2637972">
                  <a:extLst>
                    <a:ext uri="{9D8B030D-6E8A-4147-A177-3AD203B41FA5}">
                      <a16:colId xmlns:a16="http://schemas.microsoft.com/office/drawing/2014/main" val="20000"/>
                    </a:ext>
                  </a:extLst>
                </a:gridCol>
                <a:gridCol w="150273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972962">
                  <a:extLst>
                    <a:ext uri="{9D8B030D-6E8A-4147-A177-3AD203B41FA5}">
                      <a16:colId xmlns:a16="http://schemas.microsoft.com/office/drawing/2014/main" val="20003"/>
                    </a:ext>
                  </a:extLst>
                </a:gridCol>
              </a:tblGrid>
              <a:tr h="370840">
                <a:tc>
                  <a:txBody>
                    <a:bodyPr/>
                    <a:lstStyle/>
                    <a:p>
                      <a:pPr algn="ctr"/>
                      <a:r>
                        <a:rPr lang="en-US" dirty="0"/>
                        <a:t>Material</a:t>
                      </a:r>
                    </a:p>
                  </a:txBody>
                  <a:tcPr/>
                </a:tc>
                <a:tc>
                  <a:txBody>
                    <a:bodyPr/>
                    <a:lstStyle/>
                    <a:p>
                      <a:pPr algn="ctr"/>
                      <a:r>
                        <a:rPr lang="en-US" dirty="0"/>
                        <a:t>Glass</a:t>
                      </a:r>
                    </a:p>
                  </a:txBody>
                  <a:tcPr/>
                </a:tc>
                <a:tc>
                  <a:txBody>
                    <a:bodyPr/>
                    <a:lstStyle/>
                    <a:p>
                      <a:pPr algn="ctr"/>
                      <a:r>
                        <a:rPr lang="en-US" dirty="0"/>
                        <a:t>Silica glass</a:t>
                      </a:r>
                    </a:p>
                  </a:txBody>
                  <a:tcPr/>
                </a:tc>
                <a:tc>
                  <a:txBody>
                    <a:bodyPr/>
                    <a:lstStyle/>
                    <a:p>
                      <a:pPr algn="ctr"/>
                      <a:r>
                        <a:rPr lang="en-US" dirty="0"/>
                        <a:t>Silica</a:t>
                      </a:r>
                      <a:r>
                        <a:rPr lang="en-US" baseline="0" dirty="0"/>
                        <a:t> nanowire</a:t>
                      </a:r>
                      <a:endParaRPr lang="en-US" dirty="0"/>
                    </a:p>
                  </a:txBody>
                  <a:tcPr/>
                </a:tc>
                <a:extLst>
                  <a:ext uri="{0D108BD9-81ED-4DB2-BD59-A6C34878D82A}">
                    <a16:rowId xmlns:a16="http://schemas.microsoft.com/office/drawing/2014/main" val="10000"/>
                  </a:ext>
                </a:extLst>
              </a:tr>
              <a:tr h="370840">
                <a:tc>
                  <a:txBody>
                    <a:bodyPr/>
                    <a:lstStyle/>
                    <a:p>
                      <a:pPr algn="ctr"/>
                      <a:r>
                        <a:rPr lang="en-US" dirty="0"/>
                        <a:t>Ultimate</a:t>
                      </a:r>
                      <a:r>
                        <a:rPr lang="en-US" baseline="0" dirty="0"/>
                        <a:t> tensile strength</a:t>
                      </a:r>
                      <a:endParaRPr lang="en-US" dirty="0"/>
                    </a:p>
                  </a:txBody>
                  <a:tcPr/>
                </a:tc>
                <a:tc>
                  <a:txBody>
                    <a:bodyPr/>
                    <a:lstStyle/>
                    <a:p>
                      <a:pPr algn="ctr"/>
                      <a:r>
                        <a:rPr lang="en-US" dirty="0"/>
                        <a:t>~ 30 MPa</a:t>
                      </a:r>
                    </a:p>
                  </a:txBody>
                  <a:tcPr/>
                </a:tc>
                <a:tc>
                  <a:txBody>
                    <a:bodyPr/>
                    <a:lstStyle/>
                    <a:p>
                      <a:pPr algn="ctr"/>
                      <a:r>
                        <a:rPr lang="en-US" dirty="0"/>
                        <a:t>110 MPa</a:t>
                      </a:r>
                    </a:p>
                  </a:txBody>
                  <a:tcPr/>
                </a:tc>
                <a:tc>
                  <a:txBody>
                    <a:bodyPr/>
                    <a:lstStyle/>
                    <a:p>
                      <a:pPr algn="ctr"/>
                      <a:r>
                        <a:rPr lang="en-US" dirty="0"/>
                        <a:t>26000</a:t>
                      </a:r>
                      <a:r>
                        <a:rPr lang="en-US" baseline="0" dirty="0"/>
                        <a:t> MPa</a:t>
                      </a:r>
                      <a:r>
                        <a:rPr lang="en-US" baseline="0"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p:sp>
        <p:nvSpPr>
          <p:cNvPr id="32" name="Rounded Rectangle 31"/>
          <p:cNvSpPr/>
          <p:nvPr/>
        </p:nvSpPr>
        <p:spPr bwMode="auto">
          <a:xfrm>
            <a:off x="958164" y="4835610"/>
            <a:ext cx="6950160" cy="1006485"/>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fontAlgn="base" hangingPunct="0">
              <a:spcBef>
                <a:spcPts val="600"/>
              </a:spcBef>
              <a:spcAft>
                <a:spcPct val="0"/>
              </a:spcAft>
              <a:buClr>
                <a:srgbClr val="0000FF"/>
              </a:buClr>
            </a:pPr>
            <a:r>
              <a:rPr kumimoji="0" lang="en-US" sz="2000" b="0" i="0" u="none" strike="noStrike" cap="none" normalizeH="0" baseline="0" dirty="0">
                <a:ln>
                  <a:noFill/>
                </a:ln>
                <a:solidFill>
                  <a:schemeClr val="tx1"/>
                </a:solidFill>
                <a:effectLst/>
                <a:latin typeface="Arial" charset="0"/>
              </a:rPr>
              <a:t>Practical strength</a:t>
            </a:r>
            <a:r>
              <a:rPr kumimoji="0" lang="en-US" sz="2000" b="0" i="0" u="none" strike="noStrike" cap="none" normalizeH="0" dirty="0">
                <a:ln>
                  <a:noFill/>
                </a:ln>
                <a:solidFill>
                  <a:schemeClr val="tx1"/>
                </a:solidFill>
                <a:effectLst/>
                <a:latin typeface="Arial" charset="0"/>
              </a:rPr>
              <a:t> of engineering materials is much less than their theoretical strength</a:t>
            </a:r>
            <a:endParaRPr kumimoji="0" lang="en-US" sz="2000" b="0" i="0" u="none" strike="noStrike" cap="none" normalizeH="0" baseline="0" dirty="0">
              <a:ln>
                <a:noFill/>
              </a:ln>
              <a:solidFill>
                <a:schemeClr val="tx1"/>
              </a:solidFill>
              <a:effectLst/>
              <a:latin typeface="Arial" charset="0"/>
            </a:endParaRPr>
          </a:p>
        </p:txBody>
      </p:sp>
      <p:sp>
        <p:nvSpPr>
          <p:cNvPr id="3" name="Rectangle 2"/>
          <p:cNvSpPr/>
          <p:nvPr/>
        </p:nvSpPr>
        <p:spPr>
          <a:xfrm>
            <a:off x="1240703" y="6053233"/>
            <a:ext cx="6385081" cy="307777"/>
          </a:xfrm>
          <a:prstGeom prst="rect">
            <a:avLst/>
          </a:prstGeom>
        </p:spPr>
        <p:txBody>
          <a:bodyPr wrap="none">
            <a:spAutoFit/>
          </a:bodyPr>
          <a:lstStyle/>
          <a:p>
            <a:pPr algn="ctr"/>
            <a:r>
              <a:rPr lang="en-US" sz="1400" dirty="0">
                <a:latin typeface="Times New Roman" panose="02020603050405020304" pitchFamily="18" charset="0"/>
                <a:cs typeface="Times New Roman" panose="02020603050405020304" pitchFamily="18" charset="0"/>
              </a:rPr>
              <a:t>† “</a:t>
            </a:r>
            <a:r>
              <a:rPr lang="en-US" sz="1400" dirty="0"/>
              <a:t>The </a:t>
            </a:r>
            <a:r>
              <a:rPr lang="en-US" sz="1400" dirty="0">
                <a:latin typeface="Arial" panose="020B0604020202020204" pitchFamily="34" charset="0"/>
                <a:cs typeface="Arial" panose="020B0604020202020204" pitchFamily="34" charset="0"/>
              </a:rPr>
              <a:t>Ultimate Strength of Glass Silica Nanowires,” </a:t>
            </a:r>
            <a:r>
              <a:rPr lang="it-IT" sz="1400" i="1" dirty="0">
                <a:solidFill>
                  <a:srgbClr val="333333"/>
                </a:solidFill>
                <a:latin typeface="Arial" panose="020B0604020202020204" pitchFamily="34" charset="0"/>
                <a:cs typeface="Arial" panose="020B0604020202020204" pitchFamily="34" charset="0"/>
              </a:rPr>
              <a:t>Nano Lett.</a:t>
            </a:r>
            <a:r>
              <a:rPr lang="it-IT" sz="1400" dirty="0">
                <a:solidFill>
                  <a:srgbClr val="333333"/>
                </a:solidFill>
                <a:latin typeface="Arial" panose="020B0604020202020204" pitchFamily="34" charset="0"/>
                <a:cs typeface="Arial" panose="020B0604020202020204" pitchFamily="34" charset="0"/>
              </a:rPr>
              <a:t> </a:t>
            </a:r>
            <a:r>
              <a:rPr lang="it-IT" sz="1400" b="1" dirty="0">
                <a:solidFill>
                  <a:srgbClr val="333333"/>
                </a:solidFill>
                <a:latin typeface="Arial" panose="020B0604020202020204" pitchFamily="34" charset="0"/>
                <a:cs typeface="Arial" panose="020B0604020202020204" pitchFamily="34" charset="0"/>
              </a:rPr>
              <a:t>9</a:t>
            </a:r>
            <a:r>
              <a:rPr lang="it-IT" sz="1400" dirty="0">
                <a:solidFill>
                  <a:srgbClr val="333333"/>
                </a:solidFill>
                <a:latin typeface="Arial" panose="020B0604020202020204" pitchFamily="34" charset="0"/>
                <a:cs typeface="Arial" panose="020B0604020202020204" pitchFamily="34" charset="0"/>
              </a:rPr>
              <a:t>, 831 (2009)</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1"/>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3978741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Griffith’s theory</a:t>
            </a:r>
          </a:p>
        </p:txBody>
      </p:sp>
      <p:sp>
        <p:nvSpPr>
          <p:cNvPr id="3" name="Content Placeholder 2"/>
          <p:cNvSpPr>
            <a:spLocks noGrp="1"/>
          </p:cNvSpPr>
          <p:nvPr>
            <p:ph idx="1"/>
          </p:nvPr>
        </p:nvSpPr>
        <p:spPr>
          <a:xfrm>
            <a:off x="457200" y="1537620"/>
            <a:ext cx="8077200" cy="4541904"/>
          </a:xfrm>
        </p:spPr>
        <p:txBody>
          <a:bodyPr/>
          <a:lstStyle/>
          <a:p>
            <a:r>
              <a:rPr lang="en-US" dirty="0"/>
              <a:t>Strength of practical materials is limited by stress concentration around tiny flaws (Griffith cracks)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2638" y="2713656"/>
            <a:ext cx="3048000" cy="3670668"/>
          </a:xfrm>
          <a:prstGeom prst="rect">
            <a:avLst/>
          </a:prstGeom>
        </p:spPr>
      </p:pic>
      <p:pic>
        <p:nvPicPr>
          <p:cNvPr id="5" name="Picture 5" descr="C:\Documents and Settings\Juejun Hu\Desktop\fig_08_0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582699"/>
            <a:ext cx="3124200" cy="387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282818" y="2521747"/>
            <a:ext cx="460382" cy="400110"/>
          </a:xfrm>
          <a:prstGeom prst="rect">
            <a:avLst/>
          </a:prstGeom>
        </p:spPr>
        <p:txBody>
          <a:bodyPr wrap="none">
            <a:spAutoFit/>
          </a:bodyPr>
          <a:lstStyle/>
          <a:p>
            <a:r>
              <a:rPr lang="en-US" sz="2000" dirty="0">
                <a:latin typeface="Symbol" panose="05050102010706020507" pitchFamily="18" charset="2"/>
              </a:rPr>
              <a:t>s</a:t>
            </a:r>
            <a:r>
              <a:rPr lang="en-US" sz="2000" baseline="-25000" dirty="0">
                <a:latin typeface="Times New Roman" panose="02020603050405020304" pitchFamily="18" charset="0"/>
                <a:cs typeface="Times New Roman" panose="02020603050405020304" pitchFamily="18" charset="0"/>
              </a:rPr>
              <a:t>∞</a:t>
            </a:r>
            <a:endParaRPr lang="en-US" sz="2000" baseline="-25000" dirty="0"/>
          </a:p>
        </p:txBody>
      </p:sp>
      <p:sp>
        <p:nvSpPr>
          <p:cNvPr id="8" name="Rectangle 7"/>
          <p:cNvSpPr/>
          <p:nvPr/>
        </p:nvSpPr>
        <p:spPr>
          <a:xfrm>
            <a:off x="2282818" y="6031358"/>
            <a:ext cx="460382" cy="400110"/>
          </a:xfrm>
          <a:prstGeom prst="rect">
            <a:avLst/>
          </a:prstGeom>
        </p:spPr>
        <p:txBody>
          <a:bodyPr wrap="none">
            <a:spAutoFit/>
          </a:bodyPr>
          <a:lstStyle/>
          <a:p>
            <a:r>
              <a:rPr lang="en-US" sz="2000" dirty="0">
                <a:latin typeface="Symbol" panose="05050102010706020507" pitchFamily="18" charset="2"/>
              </a:rPr>
              <a:t>s</a:t>
            </a:r>
            <a:r>
              <a:rPr lang="en-US" sz="2000" baseline="-25000" dirty="0">
                <a:latin typeface="Times New Roman" panose="02020603050405020304" pitchFamily="18" charset="0"/>
                <a:cs typeface="Times New Roman" panose="02020603050405020304" pitchFamily="18" charset="0"/>
              </a:rPr>
              <a:t>∞</a:t>
            </a:r>
            <a:endParaRPr lang="en-US" sz="2000" baseline="-25000" dirty="0"/>
          </a:p>
        </p:txBody>
      </p:sp>
      <p:sp>
        <p:nvSpPr>
          <p:cNvPr id="6" name="Slide Number Placeholder 5"/>
          <p:cNvSpPr>
            <a:spLocks noGrp="1"/>
          </p:cNvSpPr>
          <p:nvPr>
            <p:ph type="sldNum" sz="quarter" idx="11"/>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2002679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Griffith’s theory</a:t>
            </a:r>
          </a:p>
        </p:txBody>
      </p:sp>
      <p:sp>
        <p:nvSpPr>
          <p:cNvPr id="3" name="Content Placeholder 2"/>
          <p:cNvSpPr>
            <a:spLocks noGrp="1"/>
          </p:cNvSpPr>
          <p:nvPr>
            <p:ph idx="1"/>
          </p:nvPr>
        </p:nvSpPr>
        <p:spPr>
          <a:xfrm>
            <a:off x="457200" y="1537620"/>
            <a:ext cx="8077200" cy="4541904"/>
          </a:xfrm>
        </p:spPr>
        <p:txBody>
          <a:bodyPr/>
          <a:lstStyle/>
          <a:p>
            <a:r>
              <a:rPr lang="en-US" dirty="0"/>
              <a:t>Strength of practical materials is limited by stress concentration around tiny flaws (Griffith cracks)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2638" y="2713656"/>
            <a:ext cx="3048000" cy="3670668"/>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2100935423"/>
              </p:ext>
            </p:extLst>
          </p:nvPr>
        </p:nvGraphicFramePr>
        <p:xfrm>
          <a:off x="885569" y="3075115"/>
          <a:ext cx="2560637" cy="876300"/>
        </p:xfrm>
        <a:graphic>
          <a:graphicData uri="http://schemas.openxmlformats.org/presentationml/2006/ole">
            <mc:AlternateContent xmlns:mc="http://schemas.openxmlformats.org/markup-compatibility/2006">
              <mc:Choice xmlns:v="urn:schemas-microsoft-com:vml" Requires="v">
                <p:oleObj name="Equation" r:id="rId4" imgW="1320480" imgH="482400" progId="Equation.DSMT4">
                  <p:embed/>
                </p:oleObj>
              </mc:Choice>
              <mc:Fallback>
                <p:oleObj name="Equation" r:id="rId4" imgW="1320480" imgH="482400" progId="Equation.DSMT4">
                  <p:embed/>
                  <p:pic>
                    <p:nvPicPr>
                      <p:cNvPr id="9" name="Object 8"/>
                      <p:cNvPicPr>
                        <a:picLocks noChangeAspect="1" noChangeArrowheads="1"/>
                      </p:cNvPicPr>
                      <p:nvPr/>
                    </p:nvPicPr>
                    <p:blipFill>
                      <a:blip r:embed="rId5"/>
                      <a:srcRect/>
                      <a:stretch>
                        <a:fillRect/>
                      </a:stretch>
                    </p:blipFill>
                    <p:spPr bwMode="auto">
                      <a:xfrm>
                        <a:off x="885569" y="3075115"/>
                        <a:ext cx="2560637"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a:xfrm>
            <a:off x="803190" y="2531076"/>
            <a:ext cx="3467014" cy="400110"/>
          </a:xfrm>
          <a:prstGeom prst="rect">
            <a:avLst/>
          </a:prstGeom>
        </p:spPr>
        <p:txBody>
          <a:bodyPr wrap="square">
            <a:spAutoFit/>
          </a:bodyPr>
          <a:lstStyle/>
          <a:p>
            <a:r>
              <a:rPr lang="en-US" sz="2000" dirty="0"/>
              <a:t>Stress concentration factor:</a:t>
            </a:r>
            <a:endParaRPr lang="en-US" dirty="0">
              <a:solidFill>
                <a:srgbClr val="0000FF"/>
              </a:solidFill>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2815310264"/>
              </p:ext>
            </p:extLst>
          </p:nvPr>
        </p:nvGraphicFramePr>
        <p:xfrm>
          <a:off x="836613" y="4956175"/>
          <a:ext cx="1601787" cy="806450"/>
        </p:xfrm>
        <a:graphic>
          <a:graphicData uri="http://schemas.openxmlformats.org/presentationml/2006/ole">
            <mc:AlternateContent xmlns:mc="http://schemas.openxmlformats.org/markup-compatibility/2006">
              <mc:Choice xmlns:v="urn:schemas-microsoft-com:vml" Requires="v">
                <p:oleObj name="Equation" r:id="rId6" imgW="825480" imgH="444240" progId="Equation.DSMT4">
                  <p:embed/>
                </p:oleObj>
              </mc:Choice>
              <mc:Fallback>
                <p:oleObj name="Equation" r:id="rId6" imgW="825480" imgH="444240" progId="Equation.DSMT4">
                  <p:embed/>
                  <p:pic>
                    <p:nvPicPr>
                      <p:cNvPr id="13" name="Object 12"/>
                      <p:cNvPicPr>
                        <a:picLocks noChangeAspect="1" noChangeArrowheads="1"/>
                      </p:cNvPicPr>
                      <p:nvPr/>
                    </p:nvPicPr>
                    <p:blipFill>
                      <a:blip r:embed="rId7"/>
                      <a:srcRect/>
                      <a:stretch>
                        <a:fillRect/>
                      </a:stretch>
                    </p:blipFill>
                    <p:spPr bwMode="auto">
                      <a:xfrm>
                        <a:off x="836613" y="4956175"/>
                        <a:ext cx="1601787" cy="80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3"/>
          <p:cNvSpPr/>
          <p:nvPr/>
        </p:nvSpPr>
        <p:spPr>
          <a:xfrm>
            <a:off x="803190" y="4090086"/>
            <a:ext cx="3467014" cy="707886"/>
          </a:xfrm>
          <a:prstGeom prst="rect">
            <a:avLst/>
          </a:prstGeom>
        </p:spPr>
        <p:txBody>
          <a:bodyPr wrap="square">
            <a:spAutoFit/>
          </a:bodyPr>
          <a:lstStyle/>
          <a:p>
            <a:r>
              <a:rPr lang="en-US" sz="2000" dirty="0"/>
              <a:t>Fracture strength of a flawed material:</a:t>
            </a:r>
            <a:endParaRPr lang="en-US" dirty="0">
              <a:solidFill>
                <a:srgbClr val="0000FF"/>
              </a:solidFill>
            </a:endParaRPr>
          </a:p>
        </p:txBody>
      </p:sp>
      <p:sp>
        <p:nvSpPr>
          <p:cNvPr id="5" name="Slide Number Placeholder 4"/>
          <p:cNvSpPr>
            <a:spLocks noGrp="1"/>
          </p:cNvSpPr>
          <p:nvPr>
            <p:ph type="sldNum" sz="quarter" idx="11"/>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1687292293"/>
      </p:ext>
    </p:extLst>
  </p:cSld>
  <p:clrMapOvr>
    <a:masterClrMapping/>
  </p:clrMapOvr>
</p:sld>
</file>

<file path=ppt/theme/theme1.xml><?xml version="1.0" encoding="utf-8"?>
<a:theme xmlns:a="http://schemas.openxmlformats.org/drawingml/2006/main" name="Pix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Guided Wave Optics</Template>
  <TotalTime>27568</TotalTime>
  <Words>1760</Words>
  <Application>Microsoft Office PowerPoint</Application>
  <PresentationFormat>On-screen Show (4:3)</PresentationFormat>
  <Paragraphs>268</Paragraphs>
  <Slides>30</Slides>
  <Notes>19</Notes>
  <HiddenSlides>0</HiddenSlides>
  <MMClips>2</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0" baseType="lpstr">
      <vt:lpstr>Arial</vt:lpstr>
      <vt:lpstr>Arial</vt:lpstr>
      <vt:lpstr>Arial Black</vt:lpstr>
      <vt:lpstr>Calibri</vt:lpstr>
      <vt:lpstr>Lato</vt:lpstr>
      <vt:lpstr>Symbol</vt:lpstr>
      <vt:lpstr>Times New Roman</vt:lpstr>
      <vt:lpstr>Wingdings</vt:lpstr>
      <vt:lpstr>Pixel</vt:lpstr>
      <vt:lpstr>Equation</vt:lpstr>
      <vt:lpstr>MIT 3.071 Amorphous Materials  8: Mechanical Properties</vt:lpstr>
      <vt:lpstr>After-class reading list</vt:lpstr>
      <vt:lpstr>PowerPoint Presentation</vt:lpstr>
      <vt:lpstr>Strength and toughness</vt:lpstr>
      <vt:lpstr>Theoretical strength of a brittle material</vt:lpstr>
      <vt:lpstr>Theoretical strength of a brittle material</vt:lpstr>
      <vt:lpstr>Theoretical strength of a brittle material</vt:lpstr>
      <vt:lpstr>Griffith’s theory</vt:lpstr>
      <vt:lpstr>Griffith’s theory</vt:lpstr>
      <vt:lpstr>Griffith’s theory</vt:lpstr>
      <vt:lpstr>Visualizing Griffith cracks in glass</vt:lpstr>
      <vt:lpstr>Stress intensity factor and fracture toughness</vt:lpstr>
      <vt:lpstr>Intrinsic plasticity in amorphous metals</vt:lpstr>
      <vt:lpstr>Intrinsic plasticity in amorphous metals</vt:lpstr>
      <vt:lpstr>PowerPoint Presentation</vt:lpstr>
      <vt:lpstr>Brittle fracture of glass</vt:lpstr>
      <vt:lpstr>Brittle fracture of glass</vt:lpstr>
      <vt:lpstr>Fractography</vt:lpstr>
      <vt:lpstr>The fractured surface of glass</vt:lpstr>
      <vt:lpstr>The 4R rule</vt:lpstr>
      <vt:lpstr>Fractured surface of tempered glass</vt:lpstr>
      <vt:lpstr>Static fatigue in glass</vt:lpstr>
      <vt:lpstr>Stress corrosion</vt:lpstr>
      <vt:lpstr>Stress corrosion</vt:lpstr>
      <vt:lpstr>Fracture toughness measurement</vt:lpstr>
      <vt:lpstr>Indentation of glass samples</vt:lpstr>
      <vt:lpstr>Indentation of glass samples</vt:lpstr>
      <vt:lpstr>Fracture statistics</vt:lpstr>
      <vt:lpstr>Weibull plot</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MSEG 803 Equilibria in Material Systems</dc:title>
  <dc:creator>hjj</dc:creator>
  <cp:lastModifiedBy>Juejun Hu</cp:lastModifiedBy>
  <cp:revision>3330</cp:revision>
  <dcterms:created xsi:type="dcterms:W3CDTF">2006-08-16T00:00:00Z</dcterms:created>
  <dcterms:modified xsi:type="dcterms:W3CDTF">2025-03-13T21:28:29Z</dcterms:modified>
</cp:coreProperties>
</file>