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300" r:id="rId2"/>
    <p:sldId id="301" r:id="rId3"/>
    <p:sldId id="257" r:id="rId4"/>
    <p:sldId id="260" r:id="rId5"/>
    <p:sldId id="259" r:id="rId6"/>
    <p:sldId id="258" r:id="rId7"/>
    <p:sldId id="262" r:id="rId8"/>
    <p:sldId id="261" r:id="rId9"/>
    <p:sldId id="263" r:id="rId10"/>
    <p:sldId id="264" r:id="rId11"/>
    <p:sldId id="265" r:id="rId12"/>
    <p:sldId id="267" r:id="rId13"/>
    <p:sldId id="266" r:id="rId14"/>
    <p:sldId id="268" r:id="rId15"/>
    <p:sldId id="302" r:id="rId16"/>
    <p:sldId id="303" r:id="rId17"/>
    <p:sldId id="316" r:id="rId18"/>
    <p:sldId id="272" r:id="rId19"/>
    <p:sldId id="273" r:id="rId20"/>
    <p:sldId id="274" r:id="rId21"/>
    <p:sldId id="270" r:id="rId22"/>
    <p:sldId id="315" r:id="rId23"/>
    <p:sldId id="296" r:id="rId24"/>
    <p:sldId id="297" r:id="rId25"/>
    <p:sldId id="271" r:id="rId26"/>
    <p:sldId id="277" r:id="rId27"/>
    <p:sldId id="275" r:id="rId28"/>
    <p:sldId id="276" r:id="rId29"/>
    <p:sldId id="278" r:id="rId30"/>
    <p:sldId id="279" r:id="rId31"/>
    <p:sldId id="281" r:id="rId32"/>
    <p:sldId id="280" r:id="rId33"/>
    <p:sldId id="283" r:id="rId34"/>
    <p:sldId id="282" r:id="rId35"/>
    <p:sldId id="284" r:id="rId36"/>
    <p:sldId id="285" r:id="rId37"/>
    <p:sldId id="287" r:id="rId38"/>
    <p:sldId id="288" r:id="rId39"/>
    <p:sldId id="309" r:id="rId40"/>
    <p:sldId id="310" r:id="rId41"/>
    <p:sldId id="311" r:id="rId42"/>
    <p:sldId id="312" r:id="rId43"/>
    <p:sldId id="313" r:id="rId44"/>
    <p:sldId id="31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  <a:srgbClr val="DEA900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2982" autoAdjust="0"/>
  </p:normalViewPr>
  <p:slideViewPr>
    <p:cSldViewPr>
      <p:cViewPr varScale="1">
        <p:scale>
          <a:sx n="123" d="100"/>
          <a:sy n="123" d="100"/>
        </p:scale>
        <p:origin x="1875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4452655A-22E1-486F-9393-6A91B64F3C34}"/>
    <pc:docChg chg="modSld">
      <pc:chgData name="JJ HU" userId="f9cbafaa3520ff22" providerId="LiveId" clId="{4452655A-22E1-486F-9393-6A91B64F3C34}" dt="2024-11-25T02:04:50.408" v="3" actId="14100"/>
      <pc:docMkLst>
        <pc:docMk/>
      </pc:docMkLst>
      <pc:sldChg chg="addSp modSp mod">
        <pc:chgData name="JJ HU" userId="f9cbafaa3520ff22" providerId="LiveId" clId="{4452655A-22E1-486F-9393-6A91B64F3C34}" dt="2024-11-25T02:04:50.408" v="3" actId="14100"/>
        <pc:sldMkLst>
          <pc:docMk/>
          <pc:sldMk cId="0" sldId="284"/>
        </pc:sldMkLst>
        <pc:spChg chg="add mod">
          <ac:chgData name="JJ HU" userId="f9cbafaa3520ff22" providerId="LiveId" clId="{4452655A-22E1-486F-9393-6A91B64F3C34}" dt="2024-11-25T02:04:50.408" v="3" actId="14100"/>
          <ac:spMkLst>
            <pc:docMk/>
            <pc:sldMk cId="0" sldId="284"/>
            <ac:spMk id="18" creationId="{2353A555-3113-4AE4-99A5-F5018A32AF99}"/>
          </ac:spMkLst>
        </pc:spChg>
      </pc:sldChg>
    </pc:docChg>
  </pc:docChgLst>
  <pc:docChgLst>
    <pc:chgData name="JJ HU" userId="f9cbafaa3520ff22" providerId="LiveId" clId="{52D83431-380E-4DD9-A2C5-1048171A8D96}"/>
    <pc:docChg chg="modSld">
      <pc:chgData name="JJ HU" userId="f9cbafaa3520ff22" providerId="LiveId" clId="{52D83431-380E-4DD9-A2C5-1048171A8D96}" dt="2023-11-13T19:18:54.125" v="4" actId="20577"/>
      <pc:docMkLst>
        <pc:docMk/>
      </pc:docMkLst>
      <pc:sldChg chg="modSp mod">
        <pc:chgData name="JJ HU" userId="f9cbafaa3520ff22" providerId="LiveId" clId="{52D83431-380E-4DD9-A2C5-1048171A8D96}" dt="2023-11-13T19:18:54.125" v="4" actId="20577"/>
        <pc:sldMkLst>
          <pc:docMk/>
          <pc:sldMk cId="0" sldId="279"/>
        </pc:sldMkLst>
        <pc:spChg chg="mod">
          <ac:chgData name="JJ HU" userId="f9cbafaa3520ff22" providerId="LiveId" clId="{52D83431-380E-4DD9-A2C5-1048171A8D96}" dt="2023-11-13T19:18:54.125" v="4" actId="20577"/>
          <ac:spMkLst>
            <pc:docMk/>
            <pc:sldMk cId="0" sldId="279"/>
            <ac:spMk id="3" creationId="{00000000-0000-0000-0000-000000000000}"/>
          </ac:spMkLst>
        </pc:spChg>
      </pc:sldChg>
      <pc:sldChg chg="addSp modSp mod">
        <pc:chgData name="JJ HU" userId="f9cbafaa3520ff22" providerId="LiveId" clId="{52D83431-380E-4DD9-A2C5-1048171A8D96}" dt="2023-11-13T16:55:29.489" v="2" actId="2085"/>
        <pc:sldMkLst>
          <pc:docMk/>
          <pc:sldMk cId="0" sldId="282"/>
        </pc:sldMkLst>
        <pc:spChg chg="add mod">
          <ac:chgData name="JJ HU" userId="f9cbafaa3520ff22" providerId="LiveId" clId="{52D83431-380E-4DD9-A2C5-1048171A8D96}" dt="2023-11-13T16:55:29.489" v="2" actId="2085"/>
          <ac:spMkLst>
            <pc:docMk/>
            <pc:sldMk cId="0" sldId="282"/>
            <ac:spMk id="4" creationId="{AE853380-3C30-422C-9663-6FC291C26A72}"/>
          </ac:spMkLst>
        </pc:spChg>
      </pc:sldChg>
    </pc:docChg>
  </pc:docChgLst>
  <pc:docChgLst>
    <pc:chgData userId="f9cbafaa3520ff22" providerId="LiveId" clId="{048CE198-2CBD-4AD7-AF89-435E6475BF77}"/>
    <pc:docChg chg="addSld delSld modSld">
      <pc:chgData name="" userId="f9cbafaa3520ff22" providerId="LiveId" clId="{048CE198-2CBD-4AD7-AF89-435E6475BF77}" dt="2020-10-14T22:22:49.390" v="47" actId="20577"/>
      <pc:docMkLst>
        <pc:docMk/>
      </pc:docMkLst>
      <pc:sldChg chg="modSp add">
        <pc:chgData name="" userId="f9cbafaa3520ff22" providerId="LiveId" clId="{048CE198-2CBD-4AD7-AF89-435E6475BF77}" dt="2020-10-14T22:22:49.390" v="47" actId="20577"/>
        <pc:sldMkLst>
          <pc:docMk/>
          <pc:sldMk cId="0" sldId="300"/>
        </pc:sldMkLst>
        <pc:spChg chg="mod">
          <ac:chgData name="" userId="f9cbafaa3520ff22" providerId="LiveId" clId="{048CE198-2CBD-4AD7-AF89-435E6475BF77}" dt="2020-10-14T22:22:49.390" v="47" actId="20577"/>
          <ac:spMkLst>
            <pc:docMk/>
            <pc:sldMk cId="0" sldId="300"/>
            <ac:spMk id="6" creationId="{8E43A709-AFC9-4045-BCF4-214FBF32E9FC}"/>
          </ac:spMkLst>
        </pc:spChg>
      </pc:sldChg>
    </pc:docChg>
  </pc:docChgLst>
  <pc:docChgLst>
    <pc:chgData userId="f9cbafaa3520ff22" providerId="LiveId" clId="{D92D2980-74BC-44F5-9FA0-549273D368F3}"/>
    <pc:docChg chg="undo redo custSel addSld delSld modSld sldOrd">
      <pc:chgData name="" userId="f9cbafaa3520ff22" providerId="LiveId" clId="{D92D2980-74BC-44F5-9FA0-549273D368F3}" dt="2020-11-09T05:04:37.237" v="2142"/>
      <pc:docMkLst>
        <pc:docMk/>
      </pc:docMkLst>
      <pc:sldChg chg="addSp delSp modSp">
        <pc:chgData name="" userId="f9cbafaa3520ff22" providerId="LiveId" clId="{D92D2980-74BC-44F5-9FA0-549273D368F3}" dt="2020-11-03T21:15:49.932" v="2050" actId="478"/>
        <pc:sldMkLst>
          <pc:docMk/>
          <pc:sldMk cId="0" sldId="258"/>
        </pc:sldMkLst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3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6" creationId="{145DC47B-5A8A-4623-B0D2-C68ED8D62A4D}"/>
          </ac:spMkLst>
        </pc:spChg>
        <pc:spChg chg="del">
          <ac:chgData name="" userId="f9cbafaa3520ff22" providerId="LiveId" clId="{D92D2980-74BC-44F5-9FA0-549273D368F3}" dt="2020-11-03T21:15:43.993" v="2048" actId="478"/>
          <ac:spMkLst>
            <pc:docMk/>
            <pc:sldMk cId="0" sldId="258"/>
            <ac:spMk id="27" creationId="{00000000-0000-0000-0000-000000000000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28" creationId="{56FBDB8A-8C94-4D83-A01B-BEAEB8225ECB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29" creationId="{C33F482C-4B9F-4573-A2AF-210BA7B3AC19}"/>
          </ac:spMkLst>
        </pc:spChg>
        <pc:spChg chg="add del">
          <ac:chgData name="" userId="f9cbafaa3520ff22" providerId="LiveId" clId="{D92D2980-74BC-44F5-9FA0-549273D368F3}" dt="2020-11-03T21:15:49.932" v="2050" actId="478"/>
          <ac:spMkLst>
            <pc:docMk/>
            <pc:sldMk cId="0" sldId="258"/>
            <ac:spMk id="30" creationId="{4BA5A9B9-D6B2-43D8-A9F8-D542392242D3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4" creationId="{F48F13A9-B0FD-48BA-B3FA-4B24BECB5C61}"/>
          </ac:spMkLst>
        </pc:spChg>
        <pc:spChg chg="add">
          <ac:chgData name="" userId="f9cbafaa3520ff22" providerId="LiveId" clId="{D92D2980-74BC-44F5-9FA0-549273D368F3}" dt="2020-11-03T21:15:44.447" v="2049"/>
          <ac:spMkLst>
            <pc:docMk/>
            <pc:sldMk cId="0" sldId="258"/>
            <ac:spMk id="37" creationId="{AD60DB19-C86E-4AAA-848A-F656F7023DCB}"/>
          </ac:spMkLst>
        </pc:spChg>
        <pc:graphicFrameChg chg="del">
          <ac:chgData name="" userId="f9cbafaa3520ff22" providerId="LiveId" clId="{D92D2980-74BC-44F5-9FA0-549273D368F3}" dt="2020-11-03T21:15:43.993" v="2048" actId="478"/>
          <ac:graphicFrameMkLst>
            <pc:docMk/>
            <pc:sldMk cId="0" sldId="258"/>
            <ac:graphicFrameMk id="22" creationId="{00000000-0000-0000-0000-000000000000}"/>
          </ac:graphicFrameMkLst>
        </pc:graphicFrameChg>
        <pc:graphicFrameChg chg="add">
          <ac:chgData name="" userId="f9cbafaa3520ff22" providerId="LiveId" clId="{D92D2980-74BC-44F5-9FA0-549273D368F3}" dt="2020-11-03T21:15:44.447" v="2049"/>
          <ac:graphicFrameMkLst>
            <pc:docMk/>
            <pc:sldMk cId="0" sldId="258"/>
            <ac:graphicFrameMk id="35" creationId="{6726C031-FFA6-477A-996D-61A9CD7FE940}"/>
          </ac:graphicFrameMkLst>
        </pc:graphicFrameChg>
        <pc:graphicFrameChg chg="mod">
          <ac:chgData name="" userId="f9cbafaa3520ff22" providerId="LiveId" clId="{D92D2980-74BC-44F5-9FA0-549273D368F3}" dt="2020-11-03T21:13:20.114" v="2005"/>
          <ac:graphicFrameMkLst>
            <pc:docMk/>
            <pc:sldMk cId="0" sldId="258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01:37.671" v="1983" actId="1035"/>
          <ac:graphicFrameMkLst>
            <pc:docMk/>
            <pc:sldMk cId="0" sldId="258"/>
            <ac:graphicFrameMk id="82951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19" creationId="{630228E7-30DF-4159-A084-89BAF69942E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24" creationId="{2A138DDC-2DF7-4A3D-A97D-2C01B89C01A1}"/>
          </ac:cxnSpMkLst>
        </pc:cxnChg>
        <pc:cxnChg chg="del">
          <ac:chgData name="" userId="f9cbafaa3520ff22" providerId="LiveId" clId="{D92D2980-74BC-44F5-9FA0-549273D368F3}" dt="2020-11-03T21:15:43.993" v="2048" actId="478"/>
          <ac:cxnSpMkLst>
            <pc:docMk/>
            <pc:sldMk cId="0" sldId="258"/>
            <ac:cxnSpMk id="25" creationId="{00000000-0000-0000-0000-000000000000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1" creationId="{115F9E1C-853E-487D-BBF6-241290D2B77B}"/>
          </ac:cxnSpMkLst>
        </pc:cxnChg>
        <pc:cxnChg chg="add del">
          <ac:chgData name="" userId="f9cbafaa3520ff22" providerId="LiveId" clId="{D92D2980-74BC-44F5-9FA0-549273D368F3}" dt="2020-11-03T21:15:49.932" v="2050" actId="478"/>
          <ac:cxnSpMkLst>
            <pc:docMk/>
            <pc:sldMk cId="0" sldId="258"/>
            <ac:cxnSpMk id="33" creationId="{4D4496FB-9033-44FE-97B8-BEA56EF8E71A}"/>
          </ac:cxnSpMkLst>
        </pc:cxnChg>
        <pc:cxnChg chg="add">
          <ac:chgData name="" userId="f9cbafaa3520ff22" providerId="LiveId" clId="{D92D2980-74BC-44F5-9FA0-549273D368F3}" dt="2020-11-03T21:15:44.447" v="2049"/>
          <ac:cxnSpMkLst>
            <pc:docMk/>
            <pc:sldMk cId="0" sldId="258"/>
            <ac:cxnSpMk id="36" creationId="{BEFAB3FF-BC89-410E-BD80-562E29BCB391}"/>
          </ac:cxnSpMkLst>
        </pc:cxnChg>
      </pc:sldChg>
      <pc:sldChg chg="ord">
        <pc:chgData name="" userId="f9cbafaa3520ff22" providerId="LiveId" clId="{D92D2980-74BC-44F5-9FA0-549273D368F3}" dt="2020-10-30T02:54:10.366" v="1843"/>
        <pc:sldMkLst>
          <pc:docMk/>
          <pc:sldMk cId="0" sldId="259"/>
        </pc:sldMkLst>
      </pc:sldChg>
      <pc:sldChg chg="addSp delSp modSp">
        <pc:chgData name="" userId="f9cbafaa3520ff22" providerId="LiveId" clId="{D92D2980-74BC-44F5-9FA0-549273D368F3}" dt="2020-11-03T21:30:47.622" v="2106" actId="1037"/>
        <pc:sldMkLst>
          <pc:docMk/>
          <pc:sldMk cId="0" sldId="261"/>
        </pc:sldMkLst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29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3" creationId="{C6727375-B18E-43C2-A6DB-4F6A875467C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4" creationId="{EDEDD14C-4EAC-4FEA-AAFF-993DE7E68107}"/>
          </ac:spMkLst>
        </pc:spChg>
        <pc:spChg chg="del">
          <ac:chgData name="" userId="f9cbafaa3520ff22" providerId="LiveId" clId="{D92D2980-74BC-44F5-9FA0-549273D368F3}" dt="2020-11-03T21:15:17.413" v="2044" actId="478"/>
          <ac:spMkLst>
            <pc:docMk/>
            <pc:sldMk cId="0" sldId="261"/>
            <ac:spMk id="35" creationId="{00000000-0000-0000-0000-000000000000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7" creationId="{1565340E-07B8-4B16-9AD3-6E792758414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38" creationId="{5999A999-3B52-4396-8AF5-15A0113408B7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1" creationId="{B416794F-2844-4F8E-A5E7-B4FD5F3AFCEB}"/>
          </ac:spMkLst>
        </pc:spChg>
        <pc:spChg chg="add">
          <ac:chgData name="" userId="f9cbafaa3520ff22" providerId="LiveId" clId="{D92D2980-74BC-44F5-9FA0-549273D368F3}" dt="2020-11-03T21:15:17.836" v="2045"/>
          <ac:spMkLst>
            <pc:docMk/>
            <pc:sldMk cId="0" sldId="261"/>
            <ac:spMk id="44" creationId="{12C6A237-4F20-4BE9-A48A-C3DC871BA1DC}"/>
          </ac:spMkLst>
        </pc:spChg>
        <pc:graphicFrameChg chg="add">
          <ac:chgData name="" userId="f9cbafaa3520ff22" providerId="LiveId" clId="{D92D2980-74BC-44F5-9FA0-549273D368F3}" dt="2020-11-03T21:15:17.836" v="2045"/>
          <ac:graphicFrameMkLst>
            <pc:docMk/>
            <pc:sldMk cId="0" sldId="261"/>
            <ac:graphicFrameMk id="42" creationId="{7071D7E6-49CB-4C1A-8733-3548A26B1CC3}"/>
          </ac:graphicFrameMkLst>
        </pc:graphicFrameChg>
        <pc:graphicFrameChg chg="del">
          <ac:chgData name="" userId="f9cbafaa3520ff22" providerId="LiveId" clId="{D92D2980-74BC-44F5-9FA0-549273D368F3}" dt="2020-11-03T21:15:17.413" v="2044" actId="478"/>
          <ac:graphicFrameMkLst>
            <pc:docMk/>
            <pc:sldMk cId="0" sldId="261"/>
            <ac:graphicFrameMk id="8294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37.116" v="2102"/>
          <ac:graphicFrameMkLst>
            <pc:docMk/>
            <pc:sldMk cId="0" sldId="261"/>
            <ac:graphicFrameMk id="83981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30:47.622" v="2106" actId="1037"/>
          <ac:graphicFrameMkLst>
            <pc:docMk/>
            <pc:sldMk cId="0" sldId="261"/>
            <ac:graphicFrameMk id="83982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23" creationId="{91257213-A7EA-44AE-AD6B-C8A15A4AE3BB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28" creationId="{00000000-0000-0000-0000-000000000000}"/>
          </ac:cxnSpMkLst>
        </pc:cxnChg>
        <pc:cxnChg chg="del">
          <ac:chgData name="" userId="f9cbafaa3520ff22" providerId="LiveId" clId="{D92D2980-74BC-44F5-9FA0-549273D368F3}" dt="2020-11-03T21:15:17.413" v="2044" actId="478"/>
          <ac:cxnSpMkLst>
            <pc:docMk/>
            <pc:sldMk cId="0" sldId="261"/>
            <ac:cxnSpMk id="30" creationId="{00000000-0000-0000-0000-000000000000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1" creationId="{407983D8-7E74-4061-B14D-48F0ACBE778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39" creationId="{4616F2C7-0939-40EE-B435-5956896B2FD9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0" creationId="{EEDAAF0F-8EBC-4FF2-9049-52BC8DEEEBDC}"/>
          </ac:cxnSpMkLst>
        </pc:cxnChg>
        <pc:cxnChg chg="add">
          <ac:chgData name="" userId="f9cbafaa3520ff22" providerId="LiveId" clId="{D92D2980-74BC-44F5-9FA0-549273D368F3}" dt="2020-11-03T21:15:17.836" v="2045"/>
          <ac:cxnSpMkLst>
            <pc:docMk/>
            <pc:sldMk cId="0" sldId="261"/>
            <ac:cxnSpMk id="43" creationId="{3B307F28-4560-4758-8484-149C7D4D05E0}"/>
          </ac:cxnSpMkLst>
        </pc:cxnChg>
      </pc:sldChg>
      <pc:sldChg chg="addSp delSp modSp">
        <pc:chgData name="" userId="f9cbafaa3520ff22" providerId="LiveId" clId="{D92D2980-74BC-44F5-9FA0-549273D368F3}" dt="2020-11-09T05:04:37.237" v="2142"/>
        <pc:sldMkLst>
          <pc:docMk/>
          <pc:sldMk cId="0" sldId="262"/>
        </pc:sldMkLst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15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2" creationId="{00000000-0000-0000-0000-000000000000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25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26" creationId="{B623F8BB-858B-40C5-BFE3-5E38B1C4FF43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0" creationId="{3D293BA3-83E5-49F9-B12C-DF098B56774E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1" creationId="{C18F278C-D266-4302-BB0D-D18FCF0408B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3" creationId="{B806FDEF-089B-4823-8613-0FA2B5D16CF1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36" creationId="{BFF53E66-0C8C-4CD8-9DC9-327BBB43596D}"/>
          </ac:spMkLst>
        </pc:spChg>
        <pc:spChg chg="del mod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39" creationId="{00000000-0000-0000-0000-000000000000}"/>
          </ac:spMkLst>
        </pc:spChg>
        <pc:spChg chg="del">
          <ac:chgData name="" userId="f9cbafaa3520ff22" providerId="LiveId" clId="{D92D2980-74BC-44F5-9FA0-549273D368F3}" dt="2020-11-03T21:15:30.303" v="2046" actId="478"/>
          <ac:spMkLst>
            <pc:docMk/>
            <pc:sldMk cId="0" sldId="262"/>
            <ac:spMk id="44" creationId="{00000000-0000-0000-0000-000000000000}"/>
          </ac:spMkLst>
        </pc:spChg>
        <pc:spChg chg="add">
          <ac:chgData name="" userId="f9cbafaa3520ff22" providerId="LiveId" clId="{D92D2980-74BC-44F5-9FA0-549273D368F3}" dt="2020-11-03T21:15:30.666" v="2047"/>
          <ac:spMkLst>
            <pc:docMk/>
            <pc:sldMk cId="0" sldId="262"/>
            <ac:spMk id="45" creationId="{A930EC36-C683-4624-BA95-B520DE78F7BC}"/>
          </ac:spMkLst>
        </pc:spChg>
        <pc:graphicFrameChg chg="add">
          <ac:chgData name="" userId="f9cbafaa3520ff22" providerId="LiveId" clId="{D92D2980-74BC-44F5-9FA0-549273D368F3}" dt="2020-11-03T21:15:30.666" v="2047"/>
          <ac:graphicFrameMkLst>
            <pc:docMk/>
            <pc:sldMk cId="0" sldId="262"/>
            <ac:graphicFrameMk id="40" creationId="{C00AF1FF-C5A6-4AE7-BE20-02DD696395DC}"/>
          </ac:graphicFrameMkLst>
        </pc:graphicFrameChg>
        <pc:graphicFrameChg chg="del">
          <ac:chgData name="" userId="f9cbafaa3520ff22" providerId="LiveId" clId="{D92D2980-74BC-44F5-9FA0-549273D368F3}" dt="2020-11-03T21:15:30.303" v="2046" actId="478"/>
          <ac:graphicFrameMkLst>
            <pc:docMk/>
            <pc:sldMk cId="0" sldId="262"/>
            <ac:graphicFrameMk id="42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35.687" v="2039" actId="1038"/>
          <ac:graphicFrameMkLst>
            <pc:docMk/>
            <pc:sldMk cId="0" sldId="262"/>
            <ac:graphicFrameMk id="8294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14:17.318" v="2021" actId="1038"/>
          <ac:graphicFrameMkLst>
            <pc:docMk/>
            <pc:sldMk cId="0" sldId="262"/>
            <ac:graphicFrameMk id="83976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5:04:37.237" v="2142"/>
          <ac:graphicFrameMkLst>
            <pc:docMk/>
            <pc:sldMk cId="0" sldId="262"/>
            <ac:graphicFrameMk id="83977" creationId="{00000000-0000-0000-0000-000000000000}"/>
          </ac:graphicFrameMkLst>
        </pc:graphicFrame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2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13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3" creationId="{F14E6149-7DE8-4BBF-87CC-612EB216D0E4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24" creationId="{F50A23F0-3090-43FF-9524-E2DD2345A258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7" creationId="{00000000-0000-0000-0000-000000000000}"/>
          </ac:cxnSpMkLst>
        </pc:cxnChg>
        <pc:cxnChg chg="del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28" creationId="{00000000-0000-0000-0000-000000000000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4" creationId="{D1AE601A-E835-48C5-B5CE-BDD3CFDACFED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35" creationId="{0CB875C6-CF97-4E49-82B7-575587FE3EC5}"/>
          </ac:cxnSpMkLst>
        </pc:cxnChg>
        <pc:cxnChg chg="add">
          <ac:chgData name="" userId="f9cbafaa3520ff22" providerId="LiveId" clId="{D92D2980-74BC-44F5-9FA0-549273D368F3}" dt="2020-11-03T21:15:30.666" v="2047"/>
          <ac:cxnSpMkLst>
            <pc:docMk/>
            <pc:sldMk cId="0" sldId="262"/>
            <ac:cxnSpMk id="41" creationId="{18AA964E-173A-4559-A369-FA5DEDBE6C53}"/>
          </ac:cxnSpMkLst>
        </pc:cxnChg>
        <pc:cxnChg chg="del mod">
          <ac:chgData name="" userId="f9cbafaa3520ff22" providerId="LiveId" clId="{D92D2980-74BC-44F5-9FA0-549273D368F3}" dt="2020-11-03T21:15:30.303" v="2046" actId="478"/>
          <ac:cxnSpMkLst>
            <pc:docMk/>
            <pc:sldMk cId="0" sldId="262"/>
            <ac:cxnSpMk id="43" creationId="{00000000-0000-0000-0000-000000000000}"/>
          </ac:cxnSpMkLst>
        </pc:cxnChg>
      </pc:sldChg>
      <pc:sldChg chg="modSp">
        <pc:chgData name="" userId="f9cbafaa3520ff22" providerId="LiveId" clId="{D92D2980-74BC-44F5-9FA0-549273D368F3}" dt="2020-11-03T21:20:28.763" v="2077" actId="1037"/>
        <pc:sldMkLst>
          <pc:docMk/>
          <pc:sldMk cId="0" sldId="263"/>
        </pc:sldMkLst>
        <pc:graphicFrameChg chg="mod">
          <ac:chgData name="" userId="f9cbafaa3520ff22" providerId="LiveId" clId="{D92D2980-74BC-44F5-9FA0-549273D368F3}" dt="2020-10-30T03:13:46.766" v="1854" actId="1038"/>
          <ac:graphicFrameMkLst>
            <pc:docMk/>
            <pc:sldMk cId="0" sldId="263"/>
            <ac:graphicFrameMk id="87048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28.763" v="2077" actId="1037"/>
          <ac:graphicFrameMkLst>
            <pc:docMk/>
            <pc:sldMk cId="0" sldId="263"/>
            <ac:graphicFrameMk id="87049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0-30T03:13:59.547" v="1861" actId="1037"/>
          <ac:graphicFrameMkLst>
            <pc:docMk/>
            <pc:sldMk cId="0" sldId="263"/>
            <ac:graphicFrameMk id="8705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3T21:20:13.596" v="2072" actId="1037"/>
          <ac:graphicFrameMkLst>
            <pc:docMk/>
            <pc:sldMk cId="0" sldId="263"/>
            <ac:graphicFrameMk id="87051" creationId="{00000000-0000-0000-0000-000000000000}"/>
          </ac:graphicFrameMkLst>
        </pc:graphicFrameChg>
      </pc:sldChg>
      <pc:sldChg chg="addSp delSp modSp modNotesTx">
        <pc:chgData name="" userId="f9cbafaa3520ff22" providerId="LiveId" clId="{D92D2980-74BC-44F5-9FA0-549273D368F3}" dt="2020-10-16T21:11:42.251" v="219" actId="1038"/>
        <pc:sldMkLst>
          <pc:docMk/>
          <pc:sldMk cId="0" sldId="267"/>
        </pc:sldMkLst>
        <pc:spChg chg="add 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6" creationId="{22BD62F2-9CA2-47E6-9B5F-6753B9E3BEEF}"/>
          </ac:spMkLst>
        </pc:spChg>
        <pc:spChg chg="mod">
          <ac:chgData name="" userId="f9cbafaa3520ff22" providerId="LiveId" clId="{D92D2980-74BC-44F5-9FA0-549273D368F3}" dt="2020-10-16T21:11:42.251" v="219" actId="1038"/>
          <ac:spMkLst>
            <pc:docMk/>
            <pc:sldMk cId="0" sldId="267"/>
            <ac:spMk id="41" creationId="{00000000-0000-0000-0000-000000000000}"/>
          </ac:spMkLst>
        </pc:spChg>
        <pc:picChg chg="add mod">
          <ac:chgData name="" userId="f9cbafaa3520ff22" providerId="LiveId" clId="{D92D2980-74BC-44F5-9FA0-549273D368F3}" dt="2020-10-16T21:11:42.251" v="219" actId="1038"/>
          <ac:picMkLst>
            <pc:docMk/>
            <pc:sldMk cId="0" sldId="267"/>
            <ac:picMk id="5" creationId="{CEE66CCE-700C-4635-8E35-11D363CAD132}"/>
          </ac:picMkLst>
        </pc:picChg>
        <pc:picChg chg="del">
          <ac:chgData name="" userId="f9cbafaa3520ff22" providerId="LiveId" clId="{D92D2980-74BC-44F5-9FA0-549273D368F3}" dt="2020-10-16T21:10:00.932" v="172" actId="478"/>
          <ac:picMkLst>
            <pc:docMk/>
            <pc:sldMk cId="0" sldId="267"/>
            <ac:picMk id="95238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3T22:21:01.387" v="2108" actId="6549"/>
        <pc:sldMkLst>
          <pc:docMk/>
          <pc:sldMk cId="0" sldId="270"/>
        </pc:sldMkLst>
        <pc:spChg chg="mod">
          <ac:chgData name="" userId="f9cbafaa3520ff22" providerId="LiveId" clId="{D92D2980-74BC-44F5-9FA0-549273D368F3}" dt="2020-11-03T22:21:01.387" v="2108" actId="6549"/>
          <ac:spMkLst>
            <pc:docMk/>
            <pc:sldMk cId="0" sldId="270"/>
            <ac:spMk id="3" creationId="{00000000-0000-0000-0000-000000000000}"/>
          </ac:spMkLst>
        </pc:spChg>
        <pc:spChg chg="mod">
          <ac:chgData name="" userId="f9cbafaa3520ff22" providerId="LiveId" clId="{D92D2980-74BC-44F5-9FA0-549273D368F3}" dt="2020-11-03T15:04:34.249" v="1866" actId="1076"/>
          <ac:spMkLst>
            <pc:docMk/>
            <pc:sldMk cId="0" sldId="270"/>
            <ac:spMk id="11" creationId="{00000000-0000-0000-0000-000000000000}"/>
          </ac:spMkLst>
        </pc:spChg>
      </pc:sldChg>
      <pc:sldChg chg="modSp del">
        <pc:chgData name="" userId="f9cbafaa3520ff22" providerId="LiveId" clId="{D92D2980-74BC-44F5-9FA0-549273D368F3}" dt="2020-11-03T15:14:46.659" v="1873" actId="2696"/>
        <pc:sldMkLst>
          <pc:docMk/>
          <pc:sldMk cId="547453598" sldId="272"/>
        </pc:sldMkLst>
        <pc:spChg chg="mod">
          <ac:chgData name="" userId="f9cbafaa3520ff22" providerId="LiveId" clId="{D92D2980-74BC-44F5-9FA0-549273D368F3}" dt="2020-10-30T02:44:39.710" v="1841" actId="20577"/>
          <ac:spMkLst>
            <pc:docMk/>
            <pc:sldMk cId="547453598" sldId="272"/>
            <ac:spMk id="3" creationId="{00000000-0000-0000-0000-000000000000}"/>
          </ac:spMkLst>
        </pc:s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1469082479" sldId="273"/>
        </pc:sldMkLst>
        <pc:spChg chg="mod">
          <ac:chgData name="" userId="f9cbafaa3520ff22" providerId="LiveId" clId="{D92D2980-74BC-44F5-9FA0-549273D368F3}" dt="2020-10-16T21:34:57.020" v="225" actId="1076"/>
          <ac:spMkLst>
            <pc:docMk/>
            <pc:sldMk cId="1469082479" sldId="273"/>
            <ac:spMk id="3" creationId="{00000000-0000-0000-0000-000000000000}"/>
          </ac:spMkLst>
        </pc:spChg>
        <pc:grpChg chg="mod">
          <ac:chgData name="" userId="f9cbafaa3520ff22" providerId="LiveId" clId="{D92D2980-74BC-44F5-9FA0-549273D368F3}" dt="2020-10-16T21:35:04.629" v="227" actId="1076"/>
          <ac:grpSpMkLst>
            <pc:docMk/>
            <pc:sldMk cId="1469082479" sldId="273"/>
            <ac:grpSpMk id="82" creationId="{00000000-0000-0000-0000-000000000000}"/>
          </ac:grpSpMkLst>
        </pc:grp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2747748963" sldId="274"/>
        </pc:sldMkLst>
      </pc:sldChg>
      <pc:sldChg chg="modSp">
        <pc:chgData name="" userId="f9cbafaa3520ff22" providerId="LiveId" clId="{D92D2980-74BC-44F5-9FA0-549273D368F3}" dt="2020-11-09T04:20:25.738" v="2120" actId="1036"/>
        <pc:sldMkLst>
          <pc:docMk/>
          <pc:sldMk cId="0" sldId="275"/>
        </pc:sldMkLst>
        <pc:graphicFrameChg chg="mod">
          <ac:chgData name="" userId="f9cbafaa3520ff22" providerId="LiveId" clId="{D92D2980-74BC-44F5-9FA0-549273D368F3}" dt="2020-11-09T04:20:25.738" v="2120" actId="1036"/>
          <ac:graphicFrameMkLst>
            <pc:docMk/>
            <pc:sldMk cId="0" sldId="275"/>
            <ac:graphicFrameMk id="103428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0:13.799" v="2116"/>
        <pc:sldMkLst>
          <pc:docMk/>
          <pc:sldMk cId="0" sldId="276"/>
        </pc:sldMkLst>
        <pc:graphicFrameChg chg="mod">
          <ac:chgData name="" userId="f9cbafaa3520ff22" providerId="LiveId" clId="{D92D2980-74BC-44F5-9FA0-549273D368F3}" dt="2020-11-09T04:20:13.799" v="2116"/>
          <ac:graphicFrameMkLst>
            <pc:docMk/>
            <pc:sldMk cId="0" sldId="276"/>
            <ac:graphicFrameMk id="104450" creationId="{00000000-0000-0000-0000-000000000000}"/>
          </ac:graphicFrameMkLst>
        </pc:graphicFrameChg>
      </pc:sldChg>
      <pc:sldChg chg="modSp ord">
        <pc:chgData name="" userId="f9cbafaa3520ff22" providerId="LiveId" clId="{D92D2980-74BC-44F5-9FA0-549273D368F3}" dt="2020-11-09T02:55:39.259" v="2115" actId="1037"/>
        <pc:sldMkLst>
          <pc:docMk/>
          <pc:sldMk cId="0" sldId="277"/>
        </pc:sldMkLst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6" creationId="{00000000-0000-0000-0000-000000000000}"/>
          </ac:spMkLst>
        </pc:spChg>
        <pc:spChg chg="mod">
          <ac:chgData name="" userId="f9cbafaa3520ff22" providerId="LiveId" clId="{D92D2980-74BC-44F5-9FA0-549273D368F3}" dt="2020-10-14T22:36:14.332" v="9" actId="1038"/>
          <ac:spMkLst>
            <pc:docMk/>
            <pc:sldMk cId="0" sldId="277"/>
            <ac:spMk id="7" creationId="{00000000-0000-0000-0000-000000000000}"/>
          </ac:spMkLst>
        </pc:sp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4" creationId="{00000000-0000-0000-0000-000000000000}"/>
          </ac:picMkLst>
        </pc:picChg>
        <pc:picChg chg="mod">
          <ac:chgData name="" userId="f9cbafaa3520ff22" providerId="LiveId" clId="{D92D2980-74BC-44F5-9FA0-549273D368F3}" dt="2020-11-09T02:55:39.259" v="2115" actId="1037"/>
          <ac:picMkLst>
            <pc:docMk/>
            <pc:sldMk cId="0" sldId="277"/>
            <ac:picMk id="105475" creationId="{00000000-0000-0000-0000-000000000000}"/>
          </ac:picMkLst>
        </pc:picChg>
      </pc:sldChg>
      <pc:sldChg chg="modSp">
        <pc:chgData name="" userId="f9cbafaa3520ff22" providerId="LiveId" clId="{D92D2980-74BC-44F5-9FA0-549273D368F3}" dt="2020-11-09T04:35:04.752" v="2139" actId="1036"/>
        <pc:sldMkLst>
          <pc:docMk/>
          <pc:sldMk cId="0" sldId="278"/>
        </pc:sldMkLst>
        <pc:spChg chg="mod">
          <ac:chgData name="" userId="f9cbafaa3520ff22" providerId="LiveId" clId="{D92D2980-74BC-44F5-9FA0-549273D368F3}" dt="2020-11-09T04:25:18.592" v="2124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9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1" creationId="{00000000-0000-0000-0000-000000000000}"/>
          </ac:spMkLst>
        </pc:spChg>
        <pc:spChg chg="mod">
          <ac:chgData name="" userId="f9cbafaa3520ff22" providerId="LiveId" clId="{D92D2980-74BC-44F5-9FA0-549273D368F3}" dt="2020-11-09T04:35:04.752" v="2139" actId="1036"/>
          <ac:spMkLst>
            <pc:docMk/>
            <pc:sldMk cId="0" sldId="278"/>
            <ac:spMk id="1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0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35:04.752" v="2139" actId="1036"/>
          <ac:graphicFrameMkLst>
            <pc:docMk/>
            <pc:sldMk cId="0" sldId="278"/>
            <ac:graphicFrameMk id="106501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8:14.793" v="2134" actId="1038"/>
        <pc:sldMkLst>
          <pc:docMk/>
          <pc:sldMk cId="0" sldId="279"/>
        </pc:sldMkLst>
        <pc:spChg chg="mod">
          <ac:chgData name="" userId="f9cbafaa3520ff22" providerId="LiveId" clId="{D92D2980-74BC-44F5-9FA0-549273D368F3}" dt="2020-11-09T04:25:03.259" v="2121" actId="20577"/>
          <ac:spMkLst>
            <pc:docMk/>
            <pc:sldMk cId="0" sldId="279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07.014" v="2129" actId="1038"/>
          <ac:graphicFrameMkLst>
            <pc:docMk/>
            <pc:sldMk cId="0" sldId="279"/>
            <ac:graphicFrameMk id="107525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8:14.793" v="2134" actId="1038"/>
          <ac:graphicFrameMkLst>
            <pc:docMk/>
            <pc:sldMk cId="0" sldId="279"/>
            <ac:graphicFrameMk id="107527" creationId="{00000000-0000-0000-0000-000000000000}"/>
          </ac:graphicFrameMkLst>
        </pc:graphicFrameChg>
        <pc:graphicFrameChg chg="mod">
          <ac:chgData name="" userId="f9cbafaa3520ff22" providerId="LiveId" clId="{D92D2980-74BC-44F5-9FA0-549273D368F3}" dt="2020-11-09T04:27:41.380" v="2126" actId="1036"/>
          <ac:graphicFrameMkLst>
            <pc:docMk/>
            <pc:sldMk cId="0" sldId="279"/>
            <ac:graphicFrameMk id="107529" creationId="{00000000-0000-0000-0000-000000000000}"/>
          </ac:graphicFrameMkLst>
        </pc:graphicFrameChg>
      </pc:sldChg>
      <pc:sldChg chg="modSp">
        <pc:chgData name="" userId="f9cbafaa3520ff22" providerId="LiveId" clId="{D92D2980-74BC-44F5-9FA0-549273D368F3}" dt="2020-11-09T04:25:10.601" v="2123" actId="20577"/>
        <pc:sldMkLst>
          <pc:docMk/>
          <pc:sldMk cId="0" sldId="280"/>
        </pc:sldMkLst>
        <pc:spChg chg="mod">
          <ac:chgData name="" userId="f9cbafaa3520ff22" providerId="LiveId" clId="{D92D2980-74BC-44F5-9FA0-549273D368F3}" dt="2020-11-09T04:25:10.601" v="2123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">
        <pc:chgData name="" userId="f9cbafaa3520ff22" providerId="LiveId" clId="{D92D2980-74BC-44F5-9FA0-549273D368F3}" dt="2020-11-09T04:28:45.652" v="2138" actId="1036"/>
        <pc:sldMkLst>
          <pc:docMk/>
          <pc:sldMk cId="0" sldId="281"/>
        </pc:sldMkLst>
        <pc:spChg chg="mod">
          <ac:chgData name="" userId="f9cbafaa3520ff22" providerId="LiveId" clId="{D92D2980-74BC-44F5-9FA0-549273D368F3}" dt="2020-11-09T04:25:07.508" v="2122" actId="20577"/>
          <ac:spMkLst>
            <pc:docMk/>
            <pc:sldMk cId="0" sldId="281"/>
            <ac:spMk id="2" creationId="{00000000-0000-0000-0000-000000000000}"/>
          </ac:spMkLst>
        </pc:spChg>
        <pc:graphicFrameChg chg="mod">
          <ac:chgData name="" userId="f9cbafaa3520ff22" providerId="LiveId" clId="{D92D2980-74BC-44F5-9FA0-549273D368F3}" dt="2020-11-09T04:28:45.652" v="2138" actId="1036"/>
          <ac:graphicFrameMkLst>
            <pc:docMk/>
            <pc:sldMk cId="0" sldId="281"/>
            <ac:graphicFrameMk id="107525" creationId="{00000000-0000-0000-0000-000000000000}"/>
          </ac:graphicFrameMkLst>
        </pc:graphicFrameChg>
      </pc:sldChg>
      <pc:sldChg chg="modNotesTx">
        <pc:chgData name="" userId="f9cbafaa3520ff22" providerId="LiveId" clId="{D92D2980-74BC-44F5-9FA0-549273D368F3}" dt="2020-11-09T04:49:09.834" v="2140" actId="20577"/>
        <pc:sldMkLst>
          <pc:docMk/>
          <pc:sldMk cId="0" sldId="282"/>
        </pc:sldMkLst>
      </pc:sldChg>
      <pc:sldChg chg="modSp">
        <pc:chgData name="" userId="f9cbafaa3520ff22" providerId="LiveId" clId="{D92D2980-74BC-44F5-9FA0-549273D368F3}" dt="2020-10-17T05:36:57.144" v="1627" actId="1038"/>
        <pc:sldMkLst>
          <pc:docMk/>
          <pc:sldMk cId="0" sldId="287"/>
        </pc:sldMkLst>
        <pc:graphicFrameChg chg="mod">
          <ac:chgData name="" userId="f9cbafaa3520ff22" providerId="LiveId" clId="{D92D2980-74BC-44F5-9FA0-549273D368F3}" dt="2020-10-17T05:36:57.144" v="1627" actId="1038"/>
          <ac:graphicFrameMkLst>
            <pc:docMk/>
            <pc:sldMk cId="0" sldId="287"/>
            <ac:graphicFrameMk id="115714" creationId="{00000000-0000-0000-0000-000000000000}"/>
          </ac:graphicFrameMkLst>
        </pc:graphicFrameChg>
      </pc:sldChg>
      <pc:sldChg chg="add">
        <pc:chgData name="" userId="f9cbafaa3520ff22" providerId="LiveId" clId="{D92D2980-74BC-44F5-9FA0-549273D368F3}" dt="2020-11-03T15:12:42.402" v="1870"/>
        <pc:sldMkLst>
          <pc:docMk/>
          <pc:sldMk cId="1180066859" sldId="296"/>
        </pc:sldMkLst>
      </pc:sldChg>
      <pc:sldChg chg="add">
        <pc:chgData name="" userId="f9cbafaa3520ff22" providerId="LiveId" clId="{D92D2980-74BC-44F5-9FA0-549273D368F3}" dt="2020-11-03T15:12:42.402" v="1870"/>
        <pc:sldMkLst>
          <pc:docMk/>
          <pc:sldMk cId="3077594983" sldId="297"/>
        </pc:sldMkLst>
      </pc:sldChg>
      <pc:sldChg chg="modSp">
        <pc:chgData name="" userId="f9cbafaa3520ff22" providerId="LiveId" clId="{D92D2980-74BC-44F5-9FA0-549273D368F3}" dt="2020-10-14T22:23:22.148" v="0" actId="20577"/>
        <pc:sldMkLst>
          <pc:docMk/>
          <pc:sldMk cId="0" sldId="300"/>
        </pc:sldMkLst>
        <pc:spChg chg="mod">
          <ac:chgData name="" userId="f9cbafaa3520ff22" providerId="LiveId" clId="{D92D2980-74BC-44F5-9FA0-549273D368F3}" dt="2020-10-14T22:23:22.148" v="0" actId="20577"/>
          <ac:spMkLst>
            <pc:docMk/>
            <pc:sldMk cId="0" sldId="300"/>
            <ac:spMk id="6" creationId="{8E43A709-AFC9-4045-BCF4-214FBF32E9FC}"/>
          </ac:spMkLst>
        </pc:spChg>
      </pc:sldChg>
      <pc:sldChg chg="addSp delSp modSp add">
        <pc:chgData name="" userId="f9cbafaa3520ff22" providerId="LiveId" clId="{D92D2980-74BC-44F5-9FA0-549273D368F3}" dt="2020-10-16T18:38:07.391" v="169" actId="115"/>
        <pc:sldMkLst>
          <pc:docMk/>
          <pc:sldMk cId="4118826486" sldId="301"/>
        </pc:sldMkLst>
        <pc:spChg chg="mod">
          <ac:chgData name="" userId="f9cbafaa3520ff22" providerId="LiveId" clId="{D92D2980-74BC-44F5-9FA0-549273D368F3}" dt="2020-10-16T18:09:34.285" v="27" actId="20577"/>
          <ac:spMkLst>
            <pc:docMk/>
            <pc:sldMk cId="4118826486" sldId="301"/>
            <ac:spMk id="2" creationId="{00000000-0000-0000-0000-000000000000}"/>
          </ac:spMkLst>
        </pc:spChg>
        <pc:spChg chg="add del">
          <ac:chgData name="" userId="f9cbafaa3520ff22" providerId="LiveId" clId="{D92D2980-74BC-44F5-9FA0-549273D368F3}" dt="2020-10-16T18:21:47.844" v="67"/>
          <ac:spMkLst>
            <pc:docMk/>
            <pc:sldMk cId="4118826486" sldId="301"/>
            <ac:spMk id="3" creationId="{50B22F24-098E-4E52-9F77-B2F49C43FAAF}"/>
          </ac:spMkLst>
        </pc:spChg>
        <pc:spChg chg="add mod">
          <ac:chgData name="" userId="f9cbafaa3520ff22" providerId="LiveId" clId="{D92D2980-74BC-44F5-9FA0-549273D368F3}" dt="2020-10-16T18:21:58.451" v="71" actId="6549"/>
          <ac:spMkLst>
            <pc:docMk/>
            <pc:sldMk cId="4118826486" sldId="301"/>
            <ac:spMk id="4" creationId="{A3EE7F30-F920-41F3-8A74-64BA00680C2E}"/>
          </ac:spMkLst>
        </pc:spChg>
        <pc:spChg chg="add mod">
          <ac:chgData name="" userId="f9cbafaa3520ff22" providerId="LiveId" clId="{D92D2980-74BC-44F5-9FA0-549273D368F3}" dt="2020-10-16T18:38:07.391" v="169" actId="115"/>
          <ac:spMkLst>
            <pc:docMk/>
            <pc:sldMk cId="4118826486" sldId="301"/>
            <ac:spMk id="7" creationId="{D2126BC4-9A1A-4672-8D2A-29A9DBE9637C}"/>
          </ac:spMkLst>
        </pc:spChg>
        <pc:picChg chg="add mod">
          <ac:chgData name="" userId="f9cbafaa3520ff22" providerId="LiveId" clId="{D92D2980-74BC-44F5-9FA0-549273D368F3}" dt="2020-10-16T18:35:41.365" v="159" actId="14100"/>
          <ac:picMkLst>
            <pc:docMk/>
            <pc:sldMk cId="4118826486" sldId="301"/>
            <ac:picMk id="23554" creationId="{C039A61D-17F3-47F7-8616-B3EB85CAFFE5}"/>
          </ac:picMkLst>
        </pc:picChg>
        <pc:picChg chg="add del mod">
          <ac:chgData name="" userId="f9cbafaa3520ff22" providerId="LiveId" clId="{D92D2980-74BC-44F5-9FA0-549273D368F3}" dt="2020-10-16T18:35:36.716" v="157" actId="478"/>
          <ac:picMkLst>
            <pc:docMk/>
            <pc:sldMk cId="4118826486" sldId="301"/>
            <ac:picMk id="23556" creationId="{FCAC217B-073A-4A5E-8DB8-DF7268B42551}"/>
          </ac:picMkLst>
        </pc:picChg>
        <pc:picChg chg="add mod">
          <ac:chgData name="" userId="f9cbafaa3520ff22" providerId="LiveId" clId="{D92D2980-74BC-44F5-9FA0-549273D368F3}" dt="2020-10-16T18:35:48.047" v="162" actId="1076"/>
          <ac:picMkLst>
            <pc:docMk/>
            <pc:sldMk cId="4118826486" sldId="301"/>
            <ac:picMk id="23558" creationId="{189DF0A7-D262-43F4-AEBE-7CB509953AAC}"/>
          </ac:picMkLst>
        </pc:picChg>
        <pc:picChg chg="del">
          <ac:chgData name="" userId="f9cbafaa3520ff22" providerId="LiveId" clId="{D92D2980-74BC-44F5-9FA0-549273D368F3}" dt="2020-10-16T18:09:29.343" v="12" actId="478"/>
          <ac:picMkLst>
            <pc:docMk/>
            <pc:sldMk cId="4118826486" sldId="301"/>
            <ac:picMk id="65538" creationId="{00000000-0000-0000-0000-000000000000}"/>
          </ac:picMkLst>
        </pc:picChg>
      </pc:sldChg>
      <pc:sldChg chg="add">
        <pc:chgData name="" userId="f9cbafaa3520ff22" providerId="LiveId" clId="{D92D2980-74BC-44F5-9FA0-549273D368F3}" dt="2020-11-03T15:14:53.026" v="1876"/>
        <pc:sldMkLst>
          <pc:docMk/>
          <pc:sldMk cId="3674002513" sldId="302"/>
        </pc:sldMkLst>
      </pc:sldChg>
      <pc:sldChg chg="addSp delSp add">
        <pc:chgData name="" userId="f9cbafaa3520ff22" providerId="LiveId" clId="{D92D2980-74BC-44F5-9FA0-549273D368F3}" dt="2020-11-03T16:50:22.231" v="1915"/>
        <pc:sldMkLst>
          <pc:docMk/>
          <pc:sldMk cId="3992925927" sldId="303"/>
        </pc:sldMkLst>
        <pc:picChg chg="add del">
          <ac:chgData name="" userId="f9cbafaa3520ff22" providerId="LiveId" clId="{D92D2980-74BC-44F5-9FA0-549273D368F3}" dt="2020-11-03T16:50:22.231" v="1915"/>
          <ac:picMkLst>
            <pc:docMk/>
            <pc:sldMk cId="3992925927" sldId="303"/>
            <ac:picMk id="25602" creationId="{CA00AA24-5871-4DAB-8D8D-B1E7D5EE260D}"/>
          </ac:picMkLst>
        </pc:picChg>
      </pc:sldChg>
      <pc:sldChg chg="modSp add">
        <pc:chgData name="" userId="f9cbafaa3520ff22" providerId="LiveId" clId="{D92D2980-74BC-44F5-9FA0-549273D368F3}" dt="2020-11-03T21:23:12.126" v="2089"/>
        <pc:sldMkLst>
          <pc:docMk/>
          <pc:sldMk cId="202291831" sldId="309"/>
        </pc:sldMkLst>
        <pc:spChg chg="mod">
          <ac:chgData name="" userId="f9cbafaa3520ff22" providerId="LiveId" clId="{D92D2980-74BC-44F5-9FA0-549273D368F3}" dt="2020-11-03T21:23:12.126" v="2089"/>
          <ac:spMkLst>
            <pc:docMk/>
            <pc:sldMk cId="202291831" sldId="309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0.256" v="2093"/>
        <pc:sldMkLst>
          <pc:docMk/>
          <pc:sldMk cId="1468091793" sldId="310"/>
        </pc:sldMkLst>
        <pc:spChg chg="mod">
          <ac:chgData name="" userId="f9cbafaa3520ff22" providerId="LiveId" clId="{D92D2980-74BC-44F5-9FA0-549273D368F3}" dt="2020-11-03T21:23:20.256" v="2093"/>
          <ac:spMkLst>
            <pc:docMk/>
            <pc:sldMk cId="1468091793" sldId="310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25.131" v="2095"/>
        <pc:sldMkLst>
          <pc:docMk/>
          <pc:sldMk cId="3001091316" sldId="311"/>
        </pc:sldMkLst>
        <pc:spChg chg="mod">
          <ac:chgData name="" userId="f9cbafaa3520ff22" providerId="LiveId" clId="{D92D2980-74BC-44F5-9FA0-549273D368F3}" dt="2020-11-03T21:23:25.131" v="2095"/>
          <ac:spMkLst>
            <pc:docMk/>
            <pc:sldMk cId="3001091316" sldId="311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0.272" v="2097"/>
        <pc:sldMkLst>
          <pc:docMk/>
          <pc:sldMk cId="3005321606" sldId="312"/>
        </pc:sldMkLst>
        <pc:spChg chg="mod">
          <ac:chgData name="" userId="f9cbafaa3520ff22" providerId="LiveId" clId="{D92D2980-74BC-44F5-9FA0-549273D368F3}" dt="2020-11-03T21:23:30.272" v="2097"/>
          <ac:spMkLst>
            <pc:docMk/>
            <pc:sldMk cId="3005321606" sldId="312"/>
            <ac:spMk id="3" creationId="{00000000-0000-0000-0000-000000000000}"/>
          </ac:spMkLst>
        </pc:spChg>
      </pc:sldChg>
      <pc:sldChg chg="modSp add">
        <pc:chgData name="" userId="f9cbafaa3520ff22" providerId="LiveId" clId="{D92D2980-74BC-44F5-9FA0-549273D368F3}" dt="2020-11-03T21:23:36.223" v="2099"/>
        <pc:sldMkLst>
          <pc:docMk/>
          <pc:sldMk cId="281404428" sldId="313"/>
        </pc:sldMkLst>
        <pc:spChg chg="mod">
          <ac:chgData name="" userId="f9cbafaa3520ff22" providerId="LiveId" clId="{D92D2980-74BC-44F5-9FA0-549273D368F3}" dt="2020-11-03T21:23:36.223" v="2099"/>
          <ac:spMkLst>
            <pc:docMk/>
            <pc:sldMk cId="281404428" sldId="313"/>
            <ac:spMk id="3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21:23:38.759" v="2100"/>
        <pc:sldMkLst>
          <pc:docMk/>
          <pc:sldMk cId="2933974647" sldId="314"/>
        </pc:sldMkLst>
        <pc:spChg chg="mod">
          <ac:chgData name="" userId="f9cbafaa3520ff22" providerId="LiveId" clId="{D92D2980-74BC-44F5-9FA0-549273D368F3}" dt="2020-11-03T21:23:38.759" v="2100"/>
          <ac:spMkLst>
            <pc:docMk/>
            <pc:sldMk cId="2933974647" sldId="314"/>
            <ac:spMk id="3" creationId="{00000000-0000-0000-0000-000000000000}"/>
          </ac:spMkLst>
        </pc:spChg>
        <pc:spChg chg="add del">
          <ac:chgData name="" userId="f9cbafaa3520ff22" providerId="LiveId" clId="{D92D2980-74BC-44F5-9FA0-549273D368F3}" dt="2020-10-17T05:39:28.658" v="1743"/>
          <ac:spMkLst>
            <pc:docMk/>
            <pc:sldMk cId="2933974647" sldId="314"/>
            <ac:spMk id="4" creationId="{5EC6AB2C-0917-43EC-8070-699BF0167D6E}"/>
          </ac:spMkLst>
        </pc:spChg>
      </pc:sldChg>
      <pc:sldChg chg="delSp modSp add">
        <pc:chgData name="" userId="f9cbafaa3520ff22" providerId="LiveId" clId="{D92D2980-74BC-44F5-9FA0-549273D368F3}" dt="2020-11-03T15:51:30.055" v="1896" actId="20577"/>
        <pc:sldMkLst>
          <pc:docMk/>
          <pc:sldMk cId="3044077308" sldId="315"/>
        </pc:sldMkLst>
        <pc:spChg chg="mod">
          <ac:chgData name="" userId="f9cbafaa3520ff22" providerId="LiveId" clId="{D92D2980-74BC-44F5-9FA0-549273D368F3}" dt="2020-11-03T15:51:30.055" v="1896" actId="20577"/>
          <ac:spMkLst>
            <pc:docMk/>
            <pc:sldMk cId="3044077308" sldId="315"/>
            <ac:spMk id="3" creationId="{00000000-0000-0000-0000-000000000000}"/>
          </ac:spMkLst>
        </pc:spChg>
        <pc:spChg chg="del">
          <ac:chgData name="" userId="f9cbafaa3520ff22" providerId="LiveId" clId="{D92D2980-74BC-44F5-9FA0-549273D368F3}" dt="2020-11-03T15:12:23.938" v="1868" actId="478"/>
          <ac:spMkLst>
            <pc:docMk/>
            <pc:sldMk cId="3044077308" sldId="315"/>
            <ac:spMk id="8" creationId="{00000000-0000-0000-0000-000000000000}"/>
          </ac:spMkLst>
        </pc:spChg>
      </pc:sldChg>
      <pc:sldChg chg="addSp delSp modSp add">
        <pc:chgData name="" userId="f9cbafaa3520ff22" providerId="LiveId" clId="{D92D2980-74BC-44F5-9FA0-549273D368F3}" dt="2020-11-03T16:53:09.304" v="1976" actId="1076"/>
        <pc:sldMkLst>
          <pc:docMk/>
          <pc:sldMk cId="400493262" sldId="316"/>
        </pc:sldMkLst>
        <pc:spChg chg="mod">
          <ac:chgData name="" userId="f9cbafaa3520ff22" providerId="LiveId" clId="{D92D2980-74BC-44F5-9FA0-549273D368F3}" dt="2020-11-03T16:49:40.383" v="1911" actId="6549"/>
          <ac:spMkLst>
            <pc:docMk/>
            <pc:sldMk cId="400493262" sldId="316"/>
            <ac:spMk id="2" creationId="{00000000-0000-0000-0000-000000000000}"/>
          </ac:spMkLst>
        </pc:spChg>
        <pc:spChg chg="add del mod">
          <ac:chgData name="" userId="f9cbafaa3520ff22" providerId="LiveId" clId="{D92D2980-74BC-44F5-9FA0-549273D368F3}" dt="2020-11-03T16:50:27.703" v="1918" actId="478"/>
          <ac:spMkLst>
            <pc:docMk/>
            <pc:sldMk cId="400493262" sldId="316"/>
            <ac:spMk id="4" creationId="{FBE86310-43C7-44F0-9BC2-01298E94BB8B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" creationId="{987D5E05-77FE-4647-885F-9878124554A8}"/>
          </ac:spMkLst>
        </pc:spChg>
        <pc:spChg chg="add mod">
          <ac:chgData name="" userId="f9cbafaa3520ff22" providerId="LiveId" clId="{D92D2980-74BC-44F5-9FA0-549273D368F3}" dt="2020-11-03T16:53:09.304" v="1976" actId="1076"/>
          <ac:spMkLst>
            <pc:docMk/>
            <pc:sldMk cId="400493262" sldId="316"/>
            <ac:spMk id="7" creationId="{7193ABB8-B2DB-480C-A11F-37A42A1061B7}"/>
          </ac:spMkLst>
        </pc:spChg>
        <pc:spChg chg="del">
          <ac:chgData name="" userId="f9cbafaa3520ff22" providerId="LiveId" clId="{D92D2980-74BC-44F5-9FA0-549273D368F3}" dt="2020-11-03T16:49:14.353" v="1898" actId="478"/>
          <ac:spMkLst>
            <pc:docMk/>
            <pc:sldMk cId="400493262" sldId="316"/>
            <ac:spMk id="67" creationId="{75740AB8-2B14-4E86-A857-6ECFA2612151}"/>
          </ac:spMkLst>
        </pc:spChg>
        <pc:picChg chg="add del">
          <ac:chgData name="" userId="f9cbafaa3520ff22" providerId="LiveId" clId="{D92D2980-74BC-44F5-9FA0-549273D368F3}" dt="2020-11-03T16:50:19.704" v="1913"/>
          <ac:picMkLst>
            <pc:docMk/>
            <pc:sldMk cId="400493262" sldId="316"/>
            <ac:picMk id="5" creationId="{F68D190D-3E27-4E90-8960-5B45E08A485C}"/>
          </ac:picMkLst>
        </pc:picChg>
        <pc:picChg chg="add del">
          <ac:chgData name="" userId="f9cbafaa3520ff22" providerId="LiveId" clId="{D92D2980-74BC-44F5-9FA0-549273D368F3}" dt="2020-11-03T16:50:24.969" v="1917"/>
          <ac:picMkLst>
            <pc:docMk/>
            <pc:sldMk cId="400493262" sldId="316"/>
            <ac:picMk id="9" creationId="{9CE415A8-B7B3-427C-836E-A4E38C3942E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0" creationId="{DD2E5FC1-57AA-4E83-A54D-EF19F36CC588}"/>
          </ac:picMkLst>
        </pc:picChg>
        <pc:picChg chg="add mod modCrop">
          <ac:chgData name="" userId="f9cbafaa3520ff22" providerId="LiveId" clId="{D92D2980-74BC-44F5-9FA0-549273D368F3}" dt="2020-11-03T16:52:15.234" v="1962" actId="1036"/>
          <ac:picMkLst>
            <pc:docMk/>
            <pc:sldMk cId="400493262" sldId="316"/>
            <ac:picMk id="12" creationId="{8F0991A5-B409-4121-A519-76B947AA7E9F}"/>
          </ac:picMkLst>
        </pc:picChg>
        <pc:picChg chg="del">
          <ac:chgData name="" userId="f9cbafaa3520ff22" providerId="LiveId" clId="{D92D2980-74BC-44F5-9FA0-549273D368F3}" dt="2020-11-03T16:49:14.353" v="1898" actId="478"/>
          <ac:picMkLst>
            <pc:docMk/>
            <pc:sldMk cId="400493262" sldId="316"/>
            <ac:picMk id="24578" creationId="{C5FE409E-6428-49E1-8A51-FD573CDE8203}"/>
          </ac:picMkLst>
        </pc:picChg>
        <pc:picChg chg="add mod">
          <ac:chgData name="" userId="f9cbafaa3520ff22" providerId="LiveId" clId="{D92D2980-74BC-44F5-9FA0-549273D368F3}" dt="2020-11-03T16:52:21.083" v="1966" actId="1037"/>
          <ac:picMkLst>
            <pc:docMk/>
            <pc:sldMk cId="400493262" sldId="316"/>
            <ac:picMk id="24580" creationId="{05DFBA39-58D0-4F39-892B-D852305CB2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9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6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</a:t>
            </a:r>
            <a:r>
              <a:rPr lang="en-US" baseline="0" dirty="0"/>
              <a:t> defining Purcell factor, the Q is given as min(</a:t>
            </a:r>
            <a:r>
              <a:rPr lang="en-US" baseline="0" dirty="0" err="1"/>
              <a:t>Q_cavity</a:t>
            </a:r>
            <a:r>
              <a:rPr lang="en-US" baseline="0" dirty="0"/>
              <a:t>, </a:t>
            </a:r>
            <a:r>
              <a:rPr lang="en-US" baseline="0" dirty="0" err="1"/>
              <a:t>Q_emitter</a:t>
            </a:r>
            <a:r>
              <a:rPr lang="en-US" baseline="0" dirty="0"/>
              <a:t> </a:t>
            </a:r>
            <a:r>
              <a:rPr lang="en-US" baseline="0" dirty="0" err="1"/>
              <a:t>linewidth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0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5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hyperlink" Target="https://physicstoday.scitation.org/doi/10.1063/1.1897520" TargetMode="External"/><Relationship Id="rId5" Type="http://schemas.openxmlformats.org/officeDocument/2006/relationships/image" Target="../media/image85.w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75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03.wmf"/><Relationship Id="rId3" Type="http://schemas.openxmlformats.org/officeDocument/2006/relationships/image" Target="../media/image90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6" Type="http://schemas.openxmlformats.org/officeDocument/2006/relationships/hyperlink" Target="https://simwindows.wixsite.com/simwindows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image" Target="../media/image105.png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1.wmf"/><Relationship Id="rId1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1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3.bin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10: Optoelectronic Properties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in direct gap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267200"/>
          </a:xfrm>
        </p:spPr>
        <p:txBody>
          <a:bodyPr/>
          <a:lstStyle/>
          <a:p>
            <a:r>
              <a:rPr lang="en-US" dirty="0"/>
              <a:t>Photon absorption rate is proportional to the joint density of states: the density of states (pairs) that can participate in the absorption process</a:t>
            </a:r>
          </a:p>
        </p:txBody>
      </p:sp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862012" y="2855730"/>
          <a:ext cx="42433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57200" progId="Equation.DSMT4">
                  <p:embed/>
                </p:oleObj>
              </mc:Choice>
              <mc:Fallback>
                <p:oleObj name="Equation" r:id="rId2" imgW="2197080" imgH="457200" progId="Equation.DSMT4">
                  <p:embed/>
                  <p:pic>
                    <p:nvPicPr>
                      <p:cNvPr id="880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2855730"/>
                        <a:ext cx="42433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819853" y="3740150"/>
          <a:ext cx="51831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419040" progId="Equation.DSMT4">
                  <p:embed/>
                </p:oleObj>
              </mc:Choice>
              <mc:Fallback>
                <p:oleObj name="Equation" r:id="rId4" imgW="2679480" imgH="419040" progId="Equation.DSMT4">
                  <p:embed/>
                  <p:pic>
                    <p:nvPicPr>
                      <p:cNvPr id="880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53" y="3740150"/>
                        <a:ext cx="5183187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5988935" y="3041650"/>
          <a:ext cx="7778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711000" progId="Equation.DSMT4">
                  <p:embed/>
                </p:oleObj>
              </mc:Choice>
              <mc:Fallback>
                <p:oleObj name="Equation" r:id="rId6" imgW="380880" imgH="711000" progId="Equation.DSMT4">
                  <p:embed/>
                  <p:pic>
                    <p:nvPicPr>
                      <p:cNvPr id="88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935" y="3041650"/>
                        <a:ext cx="777875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811915" y="4679950"/>
          <a:ext cx="6975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06480" imgH="419040" progId="Equation.DSMT4">
                  <p:embed/>
                </p:oleObj>
              </mc:Choice>
              <mc:Fallback>
                <p:oleObj name="Equation" r:id="rId8" imgW="3606480" imgH="419040" progId="Equation.DSMT4">
                  <p:embed/>
                  <p:pic>
                    <p:nvPicPr>
                      <p:cNvPr id="88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915" y="4679950"/>
                        <a:ext cx="6975475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00790" y="5608820"/>
            <a:ext cx="781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Optical transition typically does not flip the electron spin state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/>
              <a:t>Direct band gap energy determination</a:t>
            </a: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557915" y="1494020"/>
          <a:ext cx="54768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393480" progId="Equation.DSMT4">
                  <p:embed/>
                </p:oleObj>
              </mc:Choice>
              <mc:Fallback>
                <p:oleObj name="Equation" r:id="rId2" imgW="2831760" imgH="393480" progId="Equation.DSMT4">
                  <p:embed/>
                  <p:pic>
                    <p:nvPicPr>
                      <p:cNvPr id="931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15" y="1494020"/>
                        <a:ext cx="54768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 bwMode="auto">
          <a:xfrm>
            <a:off x="4084820" y="3384030"/>
            <a:ext cx="381000" cy="1219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C:\Users\hjj\Desktop\1-s2_0-S092534671100543X-gr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2453391"/>
            <a:ext cx="3352799" cy="3374533"/>
          </a:xfrm>
          <a:prstGeom prst="rect">
            <a:avLst/>
          </a:prstGeom>
          <a:noFill/>
        </p:spPr>
      </p:pic>
      <p:pic>
        <p:nvPicPr>
          <p:cNvPr id="93188" name="Picture 4" descr="C:\Users\hjj\Desktop\1-s2_0-S092534671100543X-gr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0620" y="2408420"/>
            <a:ext cx="3687580" cy="339939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646420" y="598982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V. </a:t>
            </a:r>
            <a:r>
              <a:rPr lang="en-US" sz="1600" dirty="0" err="1"/>
              <a:t>Mudavakkat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Opt. Mater. </a:t>
            </a:r>
            <a:r>
              <a:rPr lang="en-US" sz="1600" b="1" dirty="0"/>
              <a:t>34</a:t>
            </a:r>
            <a:r>
              <a:rPr lang="en-US" sz="1600" dirty="0"/>
              <a:t>, Issue 5, 893-900 (2012).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8229600" cy="4267200"/>
          </a:xfrm>
        </p:spPr>
        <p:txBody>
          <a:bodyPr/>
          <a:lstStyle/>
          <a:p>
            <a:r>
              <a:rPr lang="en-US" dirty="0"/>
              <a:t>Conservation laws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38200" y="56388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24790" y="382624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429000" y="5105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1010" y="37155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1905000" y="91440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rc 17"/>
          <p:cNvSpPr/>
          <p:nvPr/>
        </p:nvSpPr>
        <p:spPr bwMode="auto">
          <a:xfrm>
            <a:off x="533400" y="56388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981200" y="55775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057400" y="4663190"/>
            <a:ext cx="0" cy="906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879360" y="455576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570220" y="4999220"/>
          <a:ext cx="4302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220" y="4999220"/>
                        <a:ext cx="430212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>
            <a:endCxn id="21" idx="2"/>
          </p:cNvCxnSpPr>
          <p:nvPr/>
        </p:nvCxnSpPr>
        <p:spPr bwMode="auto">
          <a:xfrm flipV="1">
            <a:off x="2057400" y="4631960"/>
            <a:ext cx="821960" cy="62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2328863" y="4701993"/>
          <a:ext cx="4968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241200" progId="Equation.DSMT4">
                  <p:embed/>
                </p:oleObj>
              </mc:Choice>
              <mc:Fallback>
                <p:oleObj name="Equation" r:id="rId5" imgW="279360" imgH="241200" progId="Equation.DSMT4">
                  <p:embed/>
                  <p:pic>
                    <p:nvPicPr>
                      <p:cNvPr id="95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701993"/>
                        <a:ext cx="4968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869950" y="2072390"/>
          <a:ext cx="35067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507960" progId="Equation.DSMT4">
                  <p:embed/>
                </p:oleObj>
              </mc:Choice>
              <mc:Fallback>
                <p:oleObj name="Equation" r:id="rId7" imgW="1815840" imgH="507960" progId="Equation.DSMT4">
                  <p:embed/>
                  <p:pic>
                    <p:nvPicPr>
                      <p:cNvPr id="952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072390"/>
                        <a:ext cx="35067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831513" y="3107960"/>
          <a:ext cx="19129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90360" imgH="241200" progId="Equation.DSMT4">
                  <p:embed/>
                </p:oleObj>
              </mc:Choice>
              <mc:Fallback>
                <p:oleObj name="Equation" r:id="rId9" imgW="990360" imgH="241200" progId="Equation.DSMT4">
                  <p:embed/>
                  <p:pic>
                    <p:nvPicPr>
                      <p:cNvPr id="952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13" y="3107960"/>
                        <a:ext cx="191293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789462" y="5529514"/>
            <a:ext cx="297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Typical optical phonon energy in Si: 60 </a:t>
            </a:r>
            <a:r>
              <a:rPr lang="en-US" sz="2000" dirty="0" err="1">
                <a:solidFill>
                  <a:prstClr val="black"/>
                </a:solidFill>
              </a:rPr>
              <a:t>meV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66CCE-700C-4635-8E35-11D363CAD1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6199" y="1650702"/>
            <a:ext cx="3058327" cy="367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BD62F2-9CA2-47E6-9B5F-6753B9E3BEEF}"/>
              </a:ext>
            </a:extLst>
          </p:cNvPr>
          <p:cNvSpPr/>
          <p:nvPr/>
        </p:nvSpPr>
        <p:spPr>
          <a:xfrm>
            <a:off x="7468761" y="4976465"/>
            <a:ext cx="126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000000"/>
                </a:solidFill>
              </a:rPr>
              <a:t>AIP Adv.</a:t>
            </a:r>
            <a:r>
              <a:rPr lang="en-US" sz="1200" dirty="0">
                <a:solidFill>
                  <a:srgbClr val="000000"/>
                </a:solidFill>
              </a:rPr>
              <a:t> </a:t>
            </a:r>
            <a:r>
              <a:rPr lang="en-US" sz="1200" b="1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, 041403 (2011)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in indirect gap semiconductors</a:t>
            </a:r>
          </a:p>
        </p:txBody>
      </p:sp>
      <p:pic>
        <p:nvPicPr>
          <p:cNvPr id="9421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703" y="1682334"/>
            <a:ext cx="3977897" cy="2737266"/>
          </a:xfrm>
          <a:prstGeom prst="rect">
            <a:avLst/>
          </a:prstGeom>
          <a:noFill/>
        </p:spPr>
      </p:pic>
      <p:pic>
        <p:nvPicPr>
          <p:cNvPr id="94212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30181"/>
            <a:ext cx="2017058" cy="2802547"/>
          </a:xfrm>
          <a:prstGeom prst="rect">
            <a:avLst/>
          </a:prstGeom>
          <a:noFill/>
        </p:spPr>
      </p:pic>
      <p:pic>
        <p:nvPicPr>
          <p:cNvPr id="94213" name="Picture 5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1657612"/>
            <a:ext cx="1934230" cy="2779848"/>
          </a:xfrm>
          <a:prstGeom prst="rect">
            <a:avLst/>
          </a:prstGeom>
          <a:noFill/>
        </p:spPr>
      </p:pic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717030" y="5138738"/>
          <a:ext cx="660400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571320" progId="Equation.DSMT4">
                  <p:embed/>
                </p:oleObj>
              </mc:Choice>
              <mc:Fallback>
                <p:oleObj name="Equation" r:id="rId5" imgW="3416040" imgH="571320" progId="Equation.DSMT4">
                  <p:embed/>
                  <p:pic>
                    <p:nvPicPr>
                      <p:cNvPr id="942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30" y="5138738"/>
                        <a:ext cx="660400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668" y="4644533"/>
            <a:ext cx="3764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Phonon-assisted absorption: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70" y="503420"/>
            <a:ext cx="8229600" cy="914400"/>
          </a:xfrm>
        </p:spPr>
        <p:txBody>
          <a:bodyPr/>
          <a:lstStyle/>
          <a:p>
            <a:r>
              <a:rPr lang="en-US" sz="2800" dirty="0"/>
              <a:t>Indirect band gap energy determination</a:t>
            </a:r>
          </a:p>
        </p:txBody>
      </p:sp>
      <p:pic>
        <p:nvPicPr>
          <p:cNvPr id="9625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12" y="1638558"/>
            <a:ext cx="3672588" cy="425882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93216" y="6049780"/>
            <a:ext cx="2799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Appl. Opt. </a:t>
            </a:r>
            <a:r>
              <a:rPr lang="nl-NL" sz="1400" b="1" dirty="0"/>
              <a:t>27</a:t>
            </a:r>
            <a:r>
              <a:rPr lang="nl-NL" sz="1400" dirty="0"/>
              <a:t>, 3777-3779 (1988).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78830" y="180934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</a:t>
            </a:r>
          </a:p>
        </p:txBody>
      </p:sp>
      <p:pic>
        <p:nvPicPr>
          <p:cNvPr id="96260" name="Picture 4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51043"/>
            <a:ext cx="3220525" cy="437631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039189" y="6046803"/>
            <a:ext cx="303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Nanotechnology </a:t>
            </a:r>
            <a:r>
              <a:rPr lang="en-US" sz="1400" b="1" dirty="0"/>
              <a:t>23</a:t>
            </a:r>
            <a:r>
              <a:rPr lang="en-US" sz="1400" dirty="0"/>
              <a:t>, 075601 (2012).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Moss-Burstein effect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4CC304-57C8-4D49-81A6-92A8D52B44CC}"/>
              </a:ext>
            </a:extLst>
          </p:cNvPr>
          <p:cNvCxnSpPr/>
          <p:nvPr/>
        </p:nvCxnSpPr>
        <p:spPr bwMode="auto">
          <a:xfrm>
            <a:off x="838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26A1E3-38C2-4A29-A0A2-13FCFE911719}"/>
              </a:ext>
            </a:extLst>
          </p:cNvPr>
          <p:cNvCxnSpPr/>
          <p:nvPr/>
        </p:nvCxnSpPr>
        <p:spPr bwMode="auto">
          <a:xfrm flipV="1">
            <a:off x="2148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C64513-2F41-4220-B7B0-7EE956F0C73D}"/>
              </a:ext>
            </a:extLst>
          </p:cNvPr>
          <p:cNvSpPr txBox="1"/>
          <p:nvPr/>
        </p:nvSpPr>
        <p:spPr>
          <a:xfrm>
            <a:off x="3169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ACE74-0D41-4172-814C-5869FB4D331C}"/>
              </a:ext>
            </a:extLst>
          </p:cNvPr>
          <p:cNvSpPr txBox="1"/>
          <p:nvPr/>
        </p:nvSpPr>
        <p:spPr>
          <a:xfrm>
            <a:off x="2194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1D84597-2302-49F0-B2ED-AE2E6EC49C17}"/>
              </a:ext>
            </a:extLst>
          </p:cNvPr>
          <p:cNvSpPr/>
          <p:nvPr/>
        </p:nvSpPr>
        <p:spPr bwMode="auto">
          <a:xfrm>
            <a:off x="1189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8B08465-E39C-4E0D-9B69-20B9227E7F41}"/>
              </a:ext>
            </a:extLst>
          </p:cNvPr>
          <p:cNvSpPr/>
          <p:nvPr/>
        </p:nvSpPr>
        <p:spPr bwMode="auto">
          <a:xfrm>
            <a:off x="457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708D01-9A38-4646-9394-5E0A81057516}"/>
              </a:ext>
            </a:extLst>
          </p:cNvPr>
          <p:cNvSpPr/>
          <p:nvPr/>
        </p:nvSpPr>
        <p:spPr bwMode="auto">
          <a:xfrm>
            <a:off x="2081253" y="251585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F426C3-2168-476F-8472-93A16681004B}"/>
              </a:ext>
            </a:extLst>
          </p:cNvPr>
          <p:cNvSpPr/>
          <p:nvPr/>
        </p:nvSpPr>
        <p:spPr bwMode="auto">
          <a:xfrm>
            <a:off x="2081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B1CC5E-7E0F-4718-90D4-51B91B0E1F14}"/>
              </a:ext>
            </a:extLst>
          </p:cNvPr>
          <p:cNvSpPr/>
          <p:nvPr/>
        </p:nvSpPr>
        <p:spPr bwMode="auto">
          <a:xfrm>
            <a:off x="2233653" y="24919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F81BB5-B1A0-4435-8C45-EC11818959DE}"/>
              </a:ext>
            </a:extLst>
          </p:cNvPr>
          <p:cNvSpPr/>
          <p:nvPr/>
        </p:nvSpPr>
        <p:spPr bwMode="auto">
          <a:xfrm>
            <a:off x="2378102" y="2415797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54ACCD6-C09C-4E34-AB88-AAC61525C477}"/>
              </a:ext>
            </a:extLst>
          </p:cNvPr>
          <p:cNvSpPr/>
          <p:nvPr/>
        </p:nvSpPr>
        <p:spPr bwMode="auto">
          <a:xfrm>
            <a:off x="2506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C8EB31-612C-437D-A035-E6B852448B40}"/>
              </a:ext>
            </a:extLst>
          </p:cNvPr>
          <p:cNvSpPr/>
          <p:nvPr/>
        </p:nvSpPr>
        <p:spPr bwMode="auto">
          <a:xfrm>
            <a:off x="2619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828207-95A1-4562-ACA4-89131679813A}"/>
              </a:ext>
            </a:extLst>
          </p:cNvPr>
          <p:cNvSpPr/>
          <p:nvPr/>
        </p:nvSpPr>
        <p:spPr bwMode="auto">
          <a:xfrm flipH="1">
            <a:off x="1910929" y="24919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A33D01-95F5-4456-87C4-4C528B3B7190}"/>
              </a:ext>
            </a:extLst>
          </p:cNvPr>
          <p:cNvSpPr/>
          <p:nvPr/>
        </p:nvSpPr>
        <p:spPr bwMode="auto">
          <a:xfrm flipH="1">
            <a:off x="1752600" y="24157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AD3436E-7468-4F44-A257-80A199024EF1}"/>
              </a:ext>
            </a:extLst>
          </p:cNvPr>
          <p:cNvSpPr/>
          <p:nvPr/>
        </p:nvSpPr>
        <p:spPr bwMode="auto">
          <a:xfrm flipH="1">
            <a:off x="1620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BD9C04-B518-469E-808B-62E9D1947D26}"/>
              </a:ext>
            </a:extLst>
          </p:cNvPr>
          <p:cNvSpPr/>
          <p:nvPr/>
        </p:nvSpPr>
        <p:spPr bwMode="auto">
          <a:xfrm flipH="1">
            <a:off x="1505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91D4B6-7E6A-4156-9DEA-2EEBE4EFA1F7}"/>
              </a:ext>
            </a:extLst>
          </p:cNvPr>
          <p:cNvSpPr/>
          <p:nvPr/>
        </p:nvSpPr>
        <p:spPr bwMode="auto">
          <a:xfrm>
            <a:off x="2241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C9A118-981E-443A-A7D3-4A1DF7270C63}"/>
              </a:ext>
            </a:extLst>
          </p:cNvPr>
          <p:cNvSpPr/>
          <p:nvPr/>
        </p:nvSpPr>
        <p:spPr bwMode="auto">
          <a:xfrm>
            <a:off x="2409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C7A0C0A-DD1D-41BC-8776-76DFF2DB9596}"/>
              </a:ext>
            </a:extLst>
          </p:cNvPr>
          <p:cNvSpPr/>
          <p:nvPr/>
        </p:nvSpPr>
        <p:spPr bwMode="auto">
          <a:xfrm>
            <a:off x="2562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D9532C-1276-4E58-92DB-8DE686FA5EC0}"/>
              </a:ext>
            </a:extLst>
          </p:cNvPr>
          <p:cNvSpPr/>
          <p:nvPr/>
        </p:nvSpPr>
        <p:spPr bwMode="auto">
          <a:xfrm>
            <a:off x="2714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B68E55-6D5C-45C2-B5C9-CB8DA538AA7E}"/>
              </a:ext>
            </a:extLst>
          </p:cNvPr>
          <p:cNvSpPr/>
          <p:nvPr/>
        </p:nvSpPr>
        <p:spPr bwMode="auto">
          <a:xfrm>
            <a:off x="1912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1AD40-7964-4967-8075-16D41E72EA22}"/>
              </a:ext>
            </a:extLst>
          </p:cNvPr>
          <p:cNvSpPr/>
          <p:nvPr/>
        </p:nvSpPr>
        <p:spPr bwMode="auto">
          <a:xfrm>
            <a:off x="1752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18AD283-3686-4491-8C88-50A2C44098D1}"/>
              </a:ext>
            </a:extLst>
          </p:cNvPr>
          <p:cNvSpPr/>
          <p:nvPr/>
        </p:nvSpPr>
        <p:spPr bwMode="auto">
          <a:xfrm>
            <a:off x="1600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AC87FF-9F30-4A23-95BA-D16EECD718D7}"/>
              </a:ext>
            </a:extLst>
          </p:cNvPr>
          <p:cNvSpPr/>
          <p:nvPr/>
        </p:nvSpPr>
        <p:spPr bwMode="auto">
          <a:xfrm>
            <a:off x="1455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3D8376-CEB9-4B84-8C73-A977332B2CC7}"/>
              </a:ext>
            </a:extLst>
          </p:cNvPr>
          <p:cNvCxnSpPr/>
          <p:nvPr/>
        </p:nvCxnSpPr>
        <p:spPr bwMode="auto">
          <a:xfrm>
            <a:off x="5410200" y="3582650"/>
            <a:ext cx="2590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55B3C1-6013-4A83-814C-A8EC1D7028B2}"/>
              </a:ext>
            </a:extLst>
          </p:cNvPr>
          <p:cNvCxnSpPr/>
          <p:nvPr/>
        </p:nvCxnSpPr>
        <p:spPr bwMode="auto">
          <a:xfrm flipV="1">
            <a:off x="6720590" y="1770090"/>
            <a:ext cx="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957A905-8F05-40B7-9ED8-7D1E2135812F}"/>
              </a:ext>
            </a:extLst>
          </p:cNvPr>
          <p:cNvSpPr txBox="1"/>
          <p:nvPr/>
        </p:nvSpPr>
        <p:spPr>
          <a:xfrm>
            <a:off x="7741170" y="30792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EB59F5-A279-435E-B7C3-FFD871EAD388}"/>
              </a:ext>
            </a:extLst>
          </p:cNvPr>
          <p:cNvSpPr txBox="1"/>
          <p:nvPr/>
        </p:nvSpPr>
        <p:spPr>
          <a:xfrm>
            <a:off x="6766810" y="16594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CC978ABE-033B-4281-BCEB-0BF60DEA6A19}"/>
              </a:ext>
            </a:extLst>
          </p:cNvPr>
          <p:cNvSpPr/>
          <p:nvPr/>
        </p:nvSpPr>
        <p:spPr bwMode="auto">
          <a:xfrm>
            <a:off x="5761220" y="-1128010"/>
            <a:ext cx="1905000" cy="3733800"/>
          </a:xfrm>
          <a:prstGeom prst="arc">
            <a:avLst>
              <a:gd name="adj1" fmla="val 3577132"/>
              <a:gd name="adj2" fmla="val 7165993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9BD38D66-C3D5-438F-B729-9C56D1156160}"/>
              </a:ext>
            </a:extLst>
          </p:cNvPr>
          <p:cNvSpPr/>
          <p:nvPr/>
        </p:nvSpPr>
        <p:spPr bwMode="auto">
          <a:xfrm>
            <a:off x="5029200" y="3581400"/>
            <a:ext cx="3429000" cy="4572000"/>
          </a:xfrm>
          <a:prstGeom prst="arc">
            <a:avLst>
              <a:gd name="adj1" fmla="val 14425664"/>
              <a:gd name="adj2" fmla="val 17902561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98FC687-7A2C-4EB3-B8F1-1D30FC403179}"/>
              </a:ext>
            </a:extLst>
          </p:cNvPr>
          <p:cNvSpPr/>
          <p:nvPr/>
        </p:nvSpPr>
        <p:spPr bwMode="auto">
          <a:xfrm>
            <a:off x="6653253" y="251585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01DD023-189F-4839-8402-25EACE726741}"/>
              </a:ext>
            </a:extLst>
          </p:cNvPr>
          <p:cNvSpPr/>
          <p:nvPr/>
        </p:nvSpPr>
        <p:spPr bwMode="auto">
          <a:xfrm>
            <a:off x="6653253" y="349941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AC5D51-5727-4978-B7C4-5E327D82EFFE}"/>
              </a:ext>
            </a:extLst>
          </p:cNvPr>
          <p:cNvSpPr/>
          <p:nvPr/>
        </p:nvSpPr>
        <p:spPr bwMode="auto">
          <a:xfrm>
            <a:off x="6805653" y="24919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52E10C2-5893-4324-88B5-AE39D2C75F3F}"/>
              </a:ext>
            </a:extLst>
          </p:cNvPr>
          <p:cNvSpPr/>
          <p:nvPr/>
        </p:nvSpPr>
        <p:spPr bwMode="auto">
          <a:xfrm>
            <a:off x="6950102" y="2415797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E3D07EE-83BE-4C56-B0DF-9B34BC7202AE}"/>
              </a:ext>
            </a:extLst>
          </p:cNvPr>
          <p:cNvSpPr/>
          <p:nvPr/>
        </p:nvSpPr>
        <p:spPr bwMode="auto">
          <a:xfrm>
            <a:off x="7078649" y="2307793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4089EF-26CB-47D5-9820-BCFDF0C6FDDC}"/>
              </a:ext>
            </a:extLst>
          </p:cNvPr>
          <p:cNvSpPr/>
          <p:nvPr/>
        </p:nvSpPr>
        <p:spPr bwMode="auto">
          <a:xfrm>
            <a:off x="7191294" y="2195148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D106940-C729-4155-9D99-0DC74E6DE142}"/>
              </a:ext>
            </a:extLst>
          </p:cNvPr>
          <p:cNvSpPr/>
          <p:nvPr/>
        </p:nvSpPr>
        <p:spPr bwMode="auto">
          <a:xfrm flipH="1">
            <a:off x="6482929" y="24919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A5A521-00D8-4E66-8AB7-F7350B6373EB}"/>
              </a:ext>
            </a:extLst>
          </p:cNvPr>
          <p:cNvSpPr/>
          <p:nvPr/>
        </p:nvSpPr>
        <p:spPr bwMode="auto">
          <a:xfrm flipH="1">
            <a:off x="6324600" y="2415797"/>
            <a:ext cx="16628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66239D4-34D3-469C-BE9D-D4074CBF7AEA}"/>
              </a:ext>
            </a:extLst>
          </p:cNvPr>
          <p:cNvSpPr/>
          <p:nvPr/>
        </p:nvSpPr>
        <p:spPr bwMode="auto">
          <a:xfrm flipH="1">
            <a:off x="6192296" y="2307793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6D1187B-E678-4DE0-979F-B67F1F8AA10B}"/>
              </a:ext>
            </a:extLst>
          </p:cNvPr>
          <p:cNvSpPr/>
          <p:nvPr/>
        </p:nvSpPr>
        <p:spPr bwMode="auto">
          <a:xfrm flipH="1">
            <a:off x="6077343" y="2187197"/>
            <a:ext cx="16628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93C575-0087-4C7E-B7F8-826DEC521420}"/>
              </a:ext>
            </a:extLst>
          </p:cNvPr>
          <p:cNvSpPr/>
          <p:nvPr/>
        </p:nvSpPr>
        <p:spPr bwMode="auto">
          <a:xfrm>
            <a:off x="6813604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3A30836-A271-42F2-97BA-4A69BF051746}"/>
              </a:ext>
            </a:extLst>
          </p:cNvPr>
          <p:cNvSpPr/>
          <p:nvPr/>
        </p:nvSpPr>
        <p:spPr bwMode="auto">
          <a:xfrm>
            <a:off x="6981906" y="3546205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E066C45-68F9-4B0B-B82C-06E6CA35C587}"/>
              </a:ext>
            </a:extLst>
          </p:cNvPr>
          <p:cNvSpPr/>
          <p:nvPr/>
        </p:nvSpPr>
        <p:spPr bwMode="auto">
          <a:xfrm>
            <a:off x="7134306" y="359855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39E2063-DE7C-4F00-9A14-CF337E484A15}"/>
              </a:ext>
            </a:extLst>
          </p:cNvPr>
          <p:cNvSpPr/>
          <p:nvPr/>
        </p:nvSpPr>
        <p:spPr bwMode="auto">
          <a:xfrm>
            <a:off x="7286706" y="3666801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B32BA9F-E6E3-445C-B691-EECB6A4D92C6}"/>
              </a:ext>
            </a:extLst>
          </p:cNvPr>
          <p:cNvSpPr/>
          <p:nvPr/>
        </p:nvSpPr>
        <p:spPr bwMode="auto">
          <a:xfrm>
            <a:off x="6484951" y="3507362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C114F26-A269-46F1-8FFD-8B9B3A3E29DF}"/>
              </a:ext>
            </a:extLst>
          </p:cNvPr>
          <p:cNvSpPr/>
          <p:nvPr/>
        </p:nvSpPr>
        <p:spPr bwMode="auto">
          <a:xfrm>
            <a:off x="6324600" y="355084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297716-6B64-4E9D-A120-AE08D7F7854D}"/>
              </a:ext>
            </a:extLst>
          </p:cNvPr>
          <p:cNvSpPr/>
          <p:nvPr/>
        </p:nvSpPr>
        <p:spPr bwMode="auto">
          <a:xfrm>
            <a:off x="6172200" y="3611144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9B599D-40CD-4F43-9974-875AFE0272D4}"/>
              </a:ext>
            </a:extLst>
          </p:cNvPr>
          <p:cNvSpPr/>
          <p:nvPr/>
        </p:nvSpPr>
        <p:spPr bwMode="auto">
          <a:xfrm>
            <a:off x="6027751" y="3682703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60" name="Object 2">
            <a:extLst>
              <a:ext uri="{FF2B5EF4-FFF2-40B4-BE49-F238E27FC236}">
                <a16:creationId xmlns:a16="http://schemas.microsoft.com/office/drawing/2014/main" id="{86B8665E-50E1-43BB-BC24-BA0682435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7190" y="292683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200" imgH="177480" progId="Equation.DSMT4">
                  <p:embed/>
                </p:oleObj>
              </mc:Choice>
              <mc:Fallback>
                <p:oleObj name="Equation" r:id="rId2" imgW="241200" imgH="177480" progId="Equation.DSMT4">
                  <p:embed/>
                  <p:pic>
                    <p:nvPicPr>
                      <p:cNvPr id="60" name="Object 2">
                        <a:extLst>
                          <a:ext uri="{FF2B5EF4-FFF2-40B4-BE49-F238E27FC236}">
                            <a16:creationId xmlns:a16="http://schemas.microsoft.com/office/drawing/2014/main" id="{86B8665E-50E1-43BB-BC24-BA0682435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190" y="292683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95DA558-03C6-47DB-976E-D0577519C712}"/>
              </a:ext>
            </a:extLst>
          </p:cNvPr>
          <p:cNvCxnSpPr/>
          <p:nvPr/>
        </p:nvCxnSpPr>
        <p:spPr bwMode="auto">
          <a:xfrm flipH="1" flipV="1">
            <a:off x="2309853" y="2644397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62" name="Object 2">
            <a:extLst>
              <a:ext uri="{FF2B5EF4-FFF2-40B4-BE49-F238E27FC236}">
                <a16:creationId xmlns:a16="http://schemas.microsoft.com/office/drawing/2014/main" id="{529F4167-9B39-4C0F-AEE4-26C285A4BF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9190" y="2928080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62" name="Object 2">
                        <a:extLst>
                          <a:ext uri="{FF2B5EF4-FFF2-40B4-BE49-F238E27FC236}">
                            <a16:creationId xmlns:a16="http://schemas.microsoft.com/office/drawing/2014/main" id="{529F4167-9B39-4C0F-AEE4-26C285A4BF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2928080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3668FF7-B521-4FA0-9686-930F96F2991F}"/>
              </a:ext>
            </a:extLst>
          </p:cNvPr>
          <p:cNvCxnSpPr/>
          <p:nvPr/>
        </p:nvCxnSpPr>
        <p:spPr bwMode="auto">
          <a:xfrm flipH="1" flipV="1">
            <a:off x="6889230" y="2637020"/>
            <a:ext cx="0" cy="8629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64" name="Right Arrow 141">
            <a:extLst>
              <a:ext uri="{FF2B5EF4-FFF2-40B4-BE49-F238E27FC236}">
                <a16:creationId xmlns:a16="http://schemas.microsoft.com/office/drawing/2014/main" id="{A8931921-D699-47EF-9ADD-F19A17CB48F9}"/>
              </a:ext>
            </a:extLst>
          </p:cNvPr>
          <p:cNvSpPr/>
          <p:nvPr/>
        </p:nvSpPr>
        <p:spPr bwMode="auto">
          <a:xfrm>
            <a:off x="3902440" y="2393430"/>
            <a:ext cx="1295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AACE63-8F39-43B5-9384-7D2CE848397E}"/>
              </a:ext>
            </a:extLst>
          </p:cNvPr>
          <p:cNvSpPr txBox="1"/>
          <p:nvPr/>
        </p:nvSpPr>
        <p:spPr>
          <a:xfrm>
            <a:off x="4001827" y="271651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Doping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125D4B9F-557D-40D6-9D9B-1E550CB4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4253"/>
            <a:ext cx="8229600" cy="1298137"/>
          </a:xfrm>
        </p:spPr>
        <p:txBody>
          <a:bodyPr/>
          <a:lstStyle/>
          <a:p>
            <a:r>
              <a:rPr lang="en-US" sz="2200" dirty="0"/>
              <a:t>Increase of apparent bandgap energy in degenerately doped semiconductors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67400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Pauli blocking</a:t>
            </a:r>
          </a:p>
        </p:txBody>
      </p:sp>
      <p:pic>
        <p:nvPicPr>
          <p:cNvPr id="24578" name="Picture 2" descr="https://www.intechopen.com/media/chapter/54878/media/F1.png">
            <a:extLst>
              <a:ext uri="{FF2B5EF4-FFF2-40B4-BE49-F238E27FC236}">
                <a16:creationId xmlns:a16="http://schemas.microsoft.com/office/drawing/2014/main" id="{C5FE409E-6428-49E1-8A51-FD573CDE8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 r="37183" b="8566"/>
          <a:stretch/>
        </p:blipFill>
        <p:spPr bwMode="auto">
          <a:xfrm>
            <a:off x="1085850" y="2647545"/>
            <a:ext cx="6972300" cy="30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D5E05-77FE-4647-885F-9878124554A8}"/>
              </a:ext>
            </a:extLst>
          </p:cNvPr>
          <p:cNvSpPr/>
          <p:nvPr/>
        </p:nvSpPr>
        <p:spPr>
          <a:xfrm>
            <a:off x="1714500" y="5869286"/>
            <a:ext cx="571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Graphene-Enhanced Optical Signal Processing, DOI: 10.5772/67491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5740AB8-2B14-4E86-A857-6ECFA261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250"/>
            <a:ext cx="8229600" cy="4449580"/>
          </a:xfrm>
        </p:spPr>
        <p:txBody>
          <a:bodyPr/>
          <a:lstStyle/>
          <a:p>
            <a:r>
              <a:rPr lang="en-US" sz="2200" dirty="0"/>
              <a:t>Carrier doping via </a:t>
            </a:r>
            <a:r>
              <a:rPr lang="en-US" sz="2200" b="1" dirty="0"/>
              <a:t>electrostatic gating</a:t>
            </a:r>
          </a:p>
          <a:p>
            <a:r>
              <a:rPr lang="en-US" sz="2200" dirty="0"/>
              <a:t>Inhibition of transition due to the Pauli's exclusion principle</a:t>
            </a:r>
          </a:p>
        </p:txBody>
      </p:sp>
    </p:spTree>
    <p:extLst>
      <p:ext uri="{BB962C8B-B14F-4D97-AF65-F5344CB8AC3E}">
        <p14:creationId xmlns:p14="http://schemas.microsoft.com/office/powerpoint/2010/main" val="399292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graphene-based waveguide modulator</a:t>
            </a:r>
          </a:p>
        </p:txBody>
      </p:sp>
      <p:pic>
        <p:nvPicPr>
          <p:cNvPr id="10" name="Picture 2" descr="Figure 1">
            <a:extLst>
              <a:ext uri="{FF2B5EF4-FFF2-40B4-BE49-F238E27FC236}">
                <a16:creationId xmlns:a16="http://schemas.microsoft.com/office/drawing/2014/main" id="{DD2E5FC1-57AA-4E83-A54D-EF19F36C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8183" r="39006" b="52025"/>
          <a:stretch/>
        </p:blipFill>
        <p:spPr bwMode="auto">
          <a:xfrm>
            <a:off x="533400" y="1701299"/>
            <a:ext cx="3657600" cy="1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Figure 2">
            <a:extLst>
              <a:ext uri="{FF2B5EF4-FFF2-40B4-BE49-F238E27FC236}">
                <a16:creationId xmlns:a16="http://schemas.microsoft.com/office/drawing/2014/main" id="{05DFBA39-58D0-4F39-892B-D852305C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68711"/>
            <a:ext cx="6781800" cy="29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1">
            <a:extLst>
              <a:ext uri="{FF2B5EF4-FFF2-40B4-BE49-F238E27FC236}">
                <a16:creationId xmlns:a16="http://schemas.microsoft.com/office/drawing/2014/main" id="{8F0991A5-B409-4121-A519-76B947AA7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60903" r="39006"/>
          <a:stretch/>
        </p:blipFill>
        <p:spPr bwMode="auto">
          <a:xfrm>
            <a:off x="4610100" y="1701299"/>
            <a:ext cx="3543300" cy="132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93ABB8-B2DB-480C-A11F-37A42A1061B7}"/>
              </a:ext>
            </a:extLst>
          </p:cNvPr>
          <p:cNvSpPr/>
          <p:nvPr/>
        </p:nvSpPr>
        <p:spPr>
          <a:xfrm>
            <a:off x="7391400" y="4427748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Nature</a:t>
            </a:r>
            <a:r>
              <a:rPr lang="en-US" sz="1400" dirty="0"/>
              <a:t> </a:t>
            </a:r>
            <a:r>
              <a:rPr lang="en-US" sz="1400" b="1" dirty="0"/>
              <a:t>474</a:t>
            </a:r>
            <a:r>
              <a:rPr lang="en-US" sz="1400" dirty="0"/>
              <a:t>, 64 (2011)</a:t>
            </a:r>
          </a:p>
        </p:txBody>
      </p:sp>
    </p:spTree>
    <p:extLst>
      <p:ext uri="{BB962C8B-B14F-4D97-AF65-F5344CB8AC3E}">
        <p14:creationId xmlns:p14="http://schemas.microsoft.com/office/powerpoint/2010/main" val="40049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4590"/>
            <a:ext cx="8229600" cy="1066800"/>
          </a:xfrm>
        </p:spPr>
        <p:txBody>
          <a:bodyPr/>
          <a:lstStyle/>
          <a:p>
            <a:r>
              <a:rPr lang="en-US" sz="2800" dirty="0"/>
              <a:t>Quasi-Fermi levels in non-equilibrium semiconductors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790"/>
            <a:ext cx="8077200" cy="3962400"/>
          </a:xfrm>
        </p:spPr>
        <p:txBody>
          <a:bodyPr/>
          <a:lstStyle/>
          <a:p>
            <a:r>
              <a:rPr lang="en-US" sz="2200" dirty="0"/>
              <a:t>Optical or electrical injection increases the density of both types of carriers</a:t>
            </a:r>
          </a:p>
          <a:p>
            <a:r>
              <a:rPr lang="en-US" sz="2200" dirty="0"/>
              <a:t>In semiconductors displaced from equilibrium, separate quasi-Fermi levels,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dirty="0"/>
              <a:t> and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must be used for electrons and holes, respectively (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Fn</a:t>
            </a:r>
            <a:r>
              <a:rPr lang="en-US" sz="2200" i="1" baseline="-25000" dirty="0"/>
              <a:t> </a:t>
            </a:r>
            <a:r>
              <a:rPr lang="en-US" sz="2200" dirty="0"/>
              <a:t> = </a:t>
            </a:r>
            <a:r>
              <a:rPr lang="en-US" sz="2200" i="1" dirty="0" err="1"/>
              <a:t>E</a:t>
            </a:r>
            <a:r>
              <a:rPr lang="en-US" sz="2200" i="1" baseline="-25000" dirty="0" err="1"/>
              <a:t>Fp</a:t>
            </a:r>
            <a:r>
              <a:rPr lang="en-US" sz="2200" dirty="0"/>
              <a:t> in equilibrium)</a:t>
            </a:r>
          </a:p>
          <a:p>
            <a:r>
              <a:rPr lang="en-US" sz="2200" dirty="0"/>
              <a:t>Quasi-thermal equilibrium within bands: electron relaxation time within a band is much smaller than across the band gap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3642610" y="5378970"/>
          <a:ext cx="3600450" cy="80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495000" progId="Equation.DSMT4">
                  <p:embed/>
                </p:oleObj>
              </mc:Choice>
              <mc:Fallback>
                <p:oleObj name="Equation" r:id="rId2" imgW="2070000" imgH="495000" progId="Equation.DSMT4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610" y="5378970"/>
                        <a:ext cx="3600450" cy="803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3662363" y="4540770"/>
          <a:ext cx="3576637" cy="7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457200" progId="Equation.DSMT4">
                  <p:embed/>
                </p:oleObj>
              </mc:Choice>
              <mc:Fallback>
                <p:oleObj name="Equation" r:id="rId4" imgW="2057400" imgH="457200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4540770"/>
                        <a:ext cx="3576637" cy="74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542020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conduction band: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020" y="5449669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Occupation probability in the valence band:</a:t>
            </a:r>
          </a:p>
        </p:txBody>
      </p:sp>
    </p:spTree>
    <p:extLst>
      <p:ext uri="{BB962C8B-B14F-4D97-AF65-F5344CB8AC3E}">
        <p14:creationId xmlns:p14="http://schemas.microsoft.com/office/powerpoint/2010/main" val="54745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220"/>
            <a:ext cx="8229600" cy="4449580"/>
          </a:xfrm>
        </p:spPr>
        <p:txBody>
          <a:bodyPr/>
          <a:lstStyle/>
          <a:p>
            <a:r>
              <a:rPr lang="en-US" sz="2200" dirty="0"/>
              <a:t>At high injection levels, the available empty states for electrons in the conduction band are depleted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528778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528778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457200" y="-19862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Arc 94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5" name="Straight Arrow Connector 114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Arc 118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8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1200" imgH="177480" progId="Equation.DSMT4">
                    <p:embed/>
                  </p:oleObj>
                </mc:Choice>
                <mc:Fallback>
                  <p:oleObj name="Equation" r:id="rId2" imgW="241200" imgH="177480" progId="Equation.DSMT4">
                    <p:embed/>
                    <p:pic>
                      <p:nvPicPr>
                        <p:cNvPr id="1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9" name="Straight Arrow Connector 138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40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77480" progId="Equation.DSMT4">
                    <p:embed/>
                  </p:oleObj>
                </mc:Choice>
                <mc:Fallback>
                  <p:oleObj name="Equation" r:id="rId4" imgW="241200" imgH="177480" progId="Equation.DSMT4">
                    <p:embed/>
                    <p:pic>
                      <p:nvPicPr>
                        <p:cNvPr id="14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1" name="Straight Arrow Connector 140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2" name="Right Arrow 141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0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Optoelectronics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EE7F30-F920-41F3-8A74-64BA0068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092190" cy="4267200"/>
          </a:xfrm>
        </p:spPr>
        <p:txBody>
          <a:bodyPr/>
          <a:lstStyle/>
          <a:p>
            <a:r>
              <a:rPr lang="en-US" sz="2200" dirty="0"/>
              <a:t>Optoelectronics is the study and application of electronic devices and systems that </a:t>
            </a:r>
            <a:r>
              <a:rPr lang="en-US" sz="2200" b="1" dirty="0"/>
              <a:t>source</a:t>
            </a:r>
            <a:r>
              <a:rPr lang="en-US" sz="2200" dirty="0"/>
              <a:t>, </a:t>
            </a:r>
            <a:r>
              <a:rPr lang="en-US" sz="2200" b="1" dirty="0"/>
              <a:t>detect</a:t>
            </a:r>
            <a:r>
              <a:rPr lang="en-US" sz="2200" dirty="0"/>
              <a:t> and control light</a:t>
            </a:r>
          </a:p>
          <a:p>
            <a:r>
              <a:rPr lang="en-US" sz="2200" dirty="0"/>
              <a:t>Optoelectronics is based on the quantum mechanical effects of light on electronic materials, especially </a:t>
            </a:r>
            <a:r>
              <a:rPr lang="en-US" sz="2200" b="1" dirty="0"/>
              <a:t>semiconductors</a:t>
            </a:r>
          </a:p>
        </p:txBody>
      </p:sp>
      <p:pic>
        <p:nvPicPr>
          <p:cNvPr id="23554" name="Picture 2" descr="Physics of Semiconductor Devices: Sze, Simon M., Ng, Kwok K.:  8601415781977: Amazon.com: Books">
            <a:extLst>
              <a:ext uri="{FF2B5EF4-FFF2-40B4-BE49-F238E27FC236}">
                <a16:creationId xmlns:a16="http://schemas.microsoft.com/office/drawing/2014/main" id="{C039A61D-17F3-47F7-8616-B3EB85CAF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4" y="3296379"/>
            <a:ext cx="1688466" cy="27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126BC4-9A1A-4672-8D2A-29A9DBE9637C}"/>
              </a:ext>
            </a:extLst>
          </p:cNvPr>
          <p:cNvSpPr txBox="1">
            <a:spLocks/>
          </p:cNvSpPr>
          <p:nvPr/>
        </p:nvSpPr>
        <p:spPr bwMode="auto">
          <a:xfrm>
            <a:off x="457200" y="3129064"/>
            <a:ext cx="3429000" cy="30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u="sng" kern="0" dirty="0"/>
              <a:t>References</a:t>
            </a:r>
          </a:p>
          <a:p>
            <a:r>
              <a:rPr lang="en-US" sz="2200" kern="0" dirty="0"/>
              <a:t>Fundamentals of Photonics, Ch. 15</a:t>
            </a:r>
          </a:p>
          <a:p>
            <a:r>
              <a:rPr lang="en-US" sz="2200" kern="0" dirty="0"/>
              <a:t>Physics of Semiconductor Devices, Ch. 1</a:t>
            </a:r>
          </a:p>
          <a:p>
            <a:r>
              <a:rPr lang="en-US" sz="2200" kern="0" dirty="0"/>
              <a:t>Semiconductor Opto-Electronics, Ch. 3 &amp; 7</a:t>
            </a:r>
          </a:p>
        </p:txBody>
      </p:sp>
      <p:pic>
        <p:nvPicPr>
          <p:cNvPr id="23558" name="Picture 6" descr="Semiconductor Opto-Electronics - 1st Edition">
            <a:extLst>
              <a:ext uri="{FF2B5EF4-FFF2-40B4-BE49-F238E27FC236}">
                <a16:creationId xmlns:a16="http://schemas.microsoft.com/office/drawing/2014/main" id="{189DF0A7-D262-43F4-AEBE-7CB50995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6" y="3296378"/>
            <a:ext cx="1793632" cy="27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2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Absorption saturation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420"/>
            <a:ext cx="8229600" cy="1524000"/>
          </a:xfrm>
        </p:spPr>
        <p:txBody>
          <a:bodyPr/>
          <a:lstStyle/>
          <a:p>
            <a:r>
              <a:rPr lang="en-US" sz="2200" dirty="0"/>
              <a:t>Absorption coefficient in the presence of saturation: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17820" y="413104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Equilibrium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7292" y="4131040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High injection level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830263" y="5195888"/>
          <a:ext cx="38417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279360" progId="Equation.DSMT4">
                  <p:embed/>
                </p:oleObj>
              </mc:Choice>
              <mc:Fallback>
                <p:oleObj name="Equation" r:id="rId2" imgW="2209680" imgH="279360" progId="Equation.DSMT4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195888"/>
                        <a:ext cx="38417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 81"/>
          <p:cNvGrpSpPr/>
          <p:nvPr/>
        </p:nvGrpSpPr>
        <p:grpSpPr>
          <a:xfrm>
            <a:off x="457200" y="-1264170"/>
            <a:ext cx="8001000" cy="9281410"/>
            <a:chOff x="457200" y="-138660"/>
            <a:chExt cx="8001000" cy="928141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>
              <a:off x="838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2148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3169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4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93" name="Arc 92"/>
            <p:cNvSpPr/>
            <p:nvPr/>
          </p:nvSpPr>
          <p:spPr bwMode="auto">
            <a:xfrm>
              <a:off x="1189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Arc 93"/>
            <p:cNvSpPr/>
            <p:nvPr/>
          </p:nvSpPr>
          <p:spPr bwMode="auto">
            <a:xfrm>
              <a:off x="457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2081253" y="35052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2081253" y="448876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2233653" y="34813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2378102" y="3405147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2506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619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 flipH="1">
              <a:off x="1910929" y="34813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 flipH="1">
              <a:off x="1752600" y="34051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flipH="1">
              <a:off x="1620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flipH="1">
              <a:off x="1505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2241604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2409906" y="4535555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2562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2714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1912951" y="449671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1752600" y="454019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600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455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5410200" y="4572000"/>
              <a:ext cx="25908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4" name="Straight Arrow Connector 113"/>
            <p:cNvCxnSpPr/>
            <p:nvPr/>
          </p:nvCxnSpPr>
          <p:spPr bwMode="auto">
            <a:xfrm flipV="1">
              <a:off x="6720590" y="2759440"/>
              <a:ext cx="0" cy="2362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7741170" y="40685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k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66810" y="264879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E</a:t>
              </a:r>
            </a:p>
          </p:txBody>
        </p:sp>
        <p:sp>
          <p:nvSpPr>
            <p:cNvPr id="117" name="Arc 116"/>
            <p:cNvSpPr/>
            <p:nvPr/>
          </p:nvSpPr>
          <p:spPr bwMode="auto">
            <a:xfrm>
              <a:off x="5761220" y="-138660"/>
              <a:ext cx="1905000" cy="3733800"/>
            </a:xfrm>
            <a:prstGeom prst="arc">
              <a:avLst>
                <a:gd name="adj1" fmla="val 3577132"/>
                <a:gd name="adj2" fmla="val 7165993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Arc 117"/>
            <p:cNvSpPr/>
            <p:nvPr/>
          </p:nvSpPr>
          <p:spPr bwMode="auto">
            <a:xfrm>
              <a:off x="5029200" y="4570750"/>
              <a:ext cx="3429000" cy="4572000"/>
            </a:xfrm>
            <a:prstGeom prst="arc">
              <a:avLst>
                <a:gd name="adj1" fmla="val 14425664"/>
                <a:gd name="adj2" fmla="val 17902561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653253" y="35052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653253" y="448876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805653" y="34813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950102" y="3405147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7078649" y="329714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191294" y="318449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 flipH="1">
              <a:off x="6482929" y="34813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 flipH="1">
              <a:off x="6324600" y="3405147"/>
              <a:ext cx="16628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 flipH="1">
              <a:off x="6192296" y="3297143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 flipH="1">
              <a:off x="6077343" y="3176547"/>
              <a:ext cx="16628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6813604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6981906" y="4535555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134306" y="4587902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286706" y="4656151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6484951" y="449671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6324600" y="45401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6172200" y="4600494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027751" y="4672053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37" name="Object 2"/>
            <p:cNvGraphicFramePr>
              <a:graphicFrameLocks noChangeAspect="1"/>
            </p:cNvGraphicFramePr>
            <p:nvPr/>
          </p:nvGraphicFramePr>
          <p:xfrm>
            <a:off x="2377190" y="391618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1200" imgH="177480" progId="Equation.DSMT4">
                    <p:embed/>
                  </p:oleObj>
                </mc:Choice>
                <mc:Fallback>
                  <p:oleObj name="Equation" r:id="rId4" imgW="241200" imgH="177480" progId="Equation.DSMT4">
                    <p:embed/>
                    <p:pic>
                      <p:nvPicPr>
                        <p:cNvPr id="13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190" y="391618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8" name="Straight Arrow Connector 137"/>
            <p:cNvCxnSpPr/>
            <p:nvPr/>
          </p:nvCxnSpPr>
          <p:spPr bwMode="auto">
            <a:xfrm flipH="1" flipV="1">
              <a:off x="2309853" y="3633747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graphicFrame>
          <p:nvGraphicFramePr>
            <p:cNvPr id="139" name="Object 2"/>
            <p:cNvGraphicFramePr>
              <a:graphicFrameLocks noChangeAspect="1"/>
            </p:cNvGraphicFramePr>
            <p:nvPr/>
          </p:nvGraphicFramePr>
          <p:xfrm>
            <a:off x="6949190" y="3917430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13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190" y="3917430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0" name="Straight Arrow Connector 139"/>
            <p:cNvCxnSpPr/>
            <p:nvPr/>
          </p:nvCxnSpPr>
          <p:spPr bwMode="auto">
            <a:xfrm flipH="1" flipV="1">
              <a:off x="6889230" y="3626370"/>
              <a:ext cx="0" cy="8629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41" name="Right Arrow 140"/>
            <p:cNvSpPr/>
            <p:nvPr/>
          </p:nvSpPr>
          <p:spPr bwMode="auto">
            <a:xfrm>
              <a:off x="3902440" y="3382780"/>
              <a:ext cx="1295400" cy="10668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902440" y="3705868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Pumping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763250" y="5715000"/>
            <a:ext cx="7000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Here </a:t>
            </a:r>
            <a:r>
              <a:rPr lang="en-US" sz="2000" i="1" dirty="0"/>
              <a:t>E</a:t>
            </a:r>
            <a:r>
              <a:rPr lang="en-US" sz="2000" i="1" baseline="-25000" dirty="0"/>
              <a:t>C</a:t>
            </a:r>
            <a:r>
              <a:rPr lang="en-US" sz="2000" dirty="0"/>
              <a:t> and </a:t>
            </a:r>
            <a:r>
              <a:rPr lang="en-US" sz="2000" i="1" dirty="0"/>
              <a:t>E</a:t>
            </a:r>
            <a:r>
              <a:rPr lang="en-US" sz="2000" i="1" baseline="-25000" dirty="0"/>
              <a:t>V</a:t>
            </a:r>
            <a:r>
              <a:rPr lang="en-US" sz="2000" dirty="0"/>
              <a:t> are the energies of the initial and end states</a:t>
            </a:r>
          </a:p>
        </p:txBody>
      </p:sp>
    </p:spTree>
    <p:extLst>
      <p:ext uri="{BB962C8B-B14F-4D97-AF65-F5344CB8AC3E}">
        <p14:creationId xmlns:p14="http://schemas.microsoft.com/office/powerpoint/2010/main" val="274774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Amorphous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153400" cy="457075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000" dirty="0"/>
              <a:t>Short range order (SRO)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Lack of long range order (LRO)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SRO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Energy band formation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Density of states</a:t>
            </a:r>
          </a:p>
          <a:p>
            <a:pPr>
              <a:spcBef>
                <a:spcPts val="500"/>
              </a:spcBef>
            </a:pPr>
            <a:r>
              <a:rPr lang="en-US" sz="2000" dirty="0"/>
              <a:t>Properties pertaining to lack of LRO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Crystal momentum (not a good quantum number anymore!)</a:t>
            </a:r>
          </a:p>
          <a:p>
            <a:pPr lvl="1">
              <a:spcBef>
                <a:spcPts val="500"/>
              </a:spcBef>
            </a:pPr>
            <a:r>
              <a:rPr lang="en-US" sz="1900" dirty="0"/>
              <a:t>Localized states (Anderson localization)</a:t>
            </a:r>
          </a:p>
        </p:txBody>
      </p:sp>
      <p:pic>
        <p:nvPicPr>
          <p:cNvPr id="97282" name="Picture 2" descr="C:\Users\hjj\Desktop\sss1-29-08-20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56" y="689987"/>
            <a:ext cx="3695644" cy="2861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480060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Unlike gases, amorphous solids are NOT completely random</a:t>
            </a:r>
          </a:p>
        </p:txBody>
      </p:sp>
      <p:pic>
        <p:nvPicPr>
          <p:cNvPr id="97283" name="Picture 3" descr="C:\Users\hjj\Desktop\Chess1.jpg"/>
          <p:cNvPicPr>
            <a:picLocks noChangeAspect="1" noChangeArrowheads="1"/>
          </p:cNvPicPr>
          <p:nvPr/>
        </p:nvPicPr>
        <p:blipFill>
          <a:blip r:embed="rId3"/>
          <a:srcRect t="4331" r="4715"/>
          <a:stretch>
            <a:fillRect/>
          </a:stretch>
        </p:blipFill>
        <p:spPr bwMode="auto">
          <a:xfrm>
            <a:off x="6568190" y="4971312"/>
            <a:ext cx="1813810" cy="13658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58199" y="4560332"/>
            <a:ext cx="13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Amorphous</a:t>
            </a:r>
          </a:p>
        </p:txBody>
      </p:sp>
      <p:pic>
        <p:nvPicPr>
          <p:cNvPr id="97285" name="Picture 5" descr="C:\Users\hjj\Desktop\Can-you-be-addicted-to-slot-machin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076" y="4986302"/>
            <a:ext cx="1814408" cy="13624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63578" y="4560332"/>
            <a:ext cx="100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Random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1390" y="547141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mic Sans MS" pitchFamily="66" charset="0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Localization criterion: sufficiently large variations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01" y="2267897"/>
            <a:ext cx="5106099" cy="2973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37" y="2426490"/>
            <a:ext cx="1746918" cy="21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247" y="4744457"/>
            <a:ext cx="174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P. W. Anderson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9112" y="5574484"/>
            <a:ext cx="7391400" cy="673916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baseline="0" dirty="0">
                <a:solidFill>
                  <a:schemeClr val="tx1"/>
                </a:solidFill>
                <a:latin typeface="Arial" charset="0"/>
              </a:rPr>
              <a:t>Disorder leads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to (electron, photon, etc.) wave function localization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77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Anderson localization in disordered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6" y="1642144"/>
            <a:ext cx="6248400" cy="43269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6178" y="2251745"/>
            <a:ext cx="20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Extended states (Bloch states)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44780" y="4668257"/>
            <a:ext cx="202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latin typeface="Arial" charset="0"/>
              </a:rPr>
              <a:t>Localized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6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609600"/>
            <a:ext cx="8077200" cy="1066800"/>
          </a:xfrm>
        </p:spPr>
        <p:txBody>
          <a:bodyPr/>
          <a:lstStyle/>
          <a:p>
            <a:r>
              <a:rPr lang="en-US" sz="2800" dirty="0"/>
              <a:t>Density of states (DOS) in crystalline and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80844" y="2023145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80844" y="5223545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65589" y="18875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880844" y="2099345"/>
            <a:ext cx="2243356" cy="989202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77" y="5308134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4" name="Freeform 13"/>
          <p:cNvSpPr/>
          <p:nvPr/>
        </p:nvSpPr>
        <p:spPr bwMode="auto">
          <a:xfrm flipV="1">
            <a:off x="880844" y="4156744"/>
            <a:ext cx="2700556" cy="685801"/>
          </a:xfrm>
          <a:custGeom>
            <a:avLst/>
            <a:gdLst>
              <a:gd name="connsiteX0" fmla="*/ 0 w 2441196"/>
              <a:gd name="connsiteY0" fmla="*/ 1065402 h 1065402"/>
              <a:gd name="connsiteX1" fmla="*/ 1417739 w 2441196"/>
              <a:gd name="connsiteY1" fmla="*/ 738232 h 1065402"/>
              <a:gd name="connsiteX2" fmla="*/ 2441196 w 2441196"/>
              <a:gd name="connsiteY2" fmla="*/ 0 h 106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196" h="1065402">
                <a:moveTo>
                  <a:pt x="0" y="1065402"/>
                </a:moveTo>
                <a:cubicBezTo>
                  <a:pt x="505436" y="990600"/>
                  <a:pt x="1010873" y="915799"/>
                  <a:pt x="1417739" y="738232"/>
                </a:cubicBezTo>
                <a:cubicBezTo>
                  <a:pt x="1824605" y="560665"/>
                  <a:pt x="2132900" y="280332"/>
                  <a:pt x="2441196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5505" y="2043210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5505" y="4363259"/>
            <a:ext cx="1671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1047" y="3528035"/>
            <a:ext cx="1441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Band gap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953000" y="2030136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953000" y="5230536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537745" y="189451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90033" y="5315125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34480" y="2131386"/>
            <a:ext cx="217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Conduction band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1258" y="4662646"/>
            <a:ext cx="22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Valence band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9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Crystalline solids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4981811" y="2099345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4953000" y="2785145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4953000" y="4442319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106486" y="3988614"/>
            <a:ext cx="1791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Mobility edge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68578" y="3408144"/>
            <a:ext cx="185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Mid-gap states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5519956" y="360656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5443661" y="3088547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817766" y="2881093"/>
            <a:ext cx="152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Urbach</a:t>
            </a:r>
            <a:r>
              <a:rPr lang="en-US" sz="2000" dirty="0"/>
              <a:t> tail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2657" y="5791200"/>
            <a:ext cx="241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Amorphous solids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880844" y="3310855"/>
            <a:ext cx="548640" cy="54864"/>
          </a:xfrm>
          <a:custGeom>
            <a:avLst/>
            <a:gdLst>
              <a:gd name="connsiteX0" fmla="*/ 0 w 453006"/>
              <a:gd name="connsiteY0" fmla="*/ 0 h 83890"/>
              <a:gd name="connsiteX1" fmla="*/ 453006 w 453006"/>
              <a:gd name="connsiteY1" fmla="*/ 41945 h 83890"/>
              <a:gd name="connsiteX2" fmla="*/ 0 w 453006"/>
              <a:gd name="connsiteY2" fmla="*/ 83890 h 8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006" h="83890">
                <a:moveTo>
                  <a:pt x="0" y="0"/>
                </a:moveTo>
                <a:cubicBezTo>
                  <a:pt x="226503" y="13981"/>
                  <a:pt x="453006" y="27963"/>
                  <a:pt x="453006" y="41945"/>
                </a:cubicBezTo>
                <a:cubicBezTo>
                  <a:pt x="453006" y="55927"/>
                  <a:pt x="226503" y="69908"/>
                  <a:pt x="0" y="8389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873914" y="309693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77734" y="4134374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1519381" y="3338850"/>
            <a:ext cx="44862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901876" y="3131396"/>
            <a:ext cx="1764114" cy="39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Defect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9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Tauc gap and Tauc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spcBef>
                <a:spcPts val="676"/>
              </a:spcBef>
            </a:pPr>
            <a:r>
              <a:rPr lang="en-US" sz="2200" dirty="0"/>
              <a:t>Tauc gap </a:t>
            </a:r>
            <a:r>
              <a:rPr lang="en-US" sz="2200" i="1" dirty="0"/>
              <a:t>E</a:t>
            </a:r>
            <a:r>
              <a:rPr lang="en-US" sz="2200" i="1" baseline="-25000" dirty="0"/>
              <a:t>T</a:t>
            </a:r>
            <a:r>
              <a:rPr lang="en-US" sz="2200" dirty="0"/>
              <a:t> definition:</a:t>
            </a:r>
          </a:p>
          <a:p>
            <a:pPr>
              <a:spcBef>
                <a:spcPts val="676"/>
              </a:spcBef>
            </a:pPr>
            <a:r>
              <a:rPr lang="en-US" sz="2200" dirty="0"/>
              <a:t>It is merely a fitting parameter and has little physical significance!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3766280" y="1479030"/>
          <a:ext cx="23812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79360" progId="Equation.DSMT4">
                  <p:embed/>
                </p:oleObj>
              </mc:Choice>
              <mc:Fallback>
                <p:oleObj name="Equation" r:id="rId2" imgW="1231560" imgH="279360" progId="Equation.DSMT4">
                  <p:embed/>
                  <p:pic>
                    <p:nvPicPr>
                      <p:cNvPr id="962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280" y="1479030"/>
                        <a:ext cx="23812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59" name="Picture 3" descr="C:\Users\hjj\Desktop\Example_Tauc_Pl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" y="2799534"/>
            <a:ext cx="5592173" cy="3525066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586990" y="3369040"/>
            <a:ext cx="1219200" cy="228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477000" y="4267200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  <a:r>
              <a:rPr lang="en-US" sz="2400" i="1" baseline="-25000" dirty="0"/>
              <a:t>T  </a:t>
            </a:r>
            <a:r>
              <a:rPr lang="en-US" sz="2400" dirty="0"/>
              <a:t>= 3.3 </a:t>
            </a:r>
            <a:r>
              <a:rPr lang="en-US" sz="2400" dirty="0" err="1"/>
              <a:t>eV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and spontaneous emission</a:t>
            </a:r>
          </a:p>
        </p:txBody>
      </p:sp>
      <p:pic>
        <p:nvPicPr>
          <p:cNvPr id="105474" name="Picture 2" descr="C:\Users\hjj\Desktop\800px-Stimulated_Emission_svg.png"/>
          <p:cNvPicPr>
            <a:picLocks noChangeAspect="1" noChangeArrowheads="1"/>
          </p:cNvPicPr>
          <p:nvPr/>
        </p:nvPicPr>
        <p:blipFill>
          <a:blip r:embed="rId2"/>
          <a:srcRect b="12859"/>
          <a:stretch>
            <a:fillRect/>
          </a:stretch>
        </p:blipFill>
        <p:spPr bwMode="auto">
          <a:xfrm>
            <a:off x="744322" y="1600200"/>
            <a:ext cx="5478137" cy="2286968"/>
          </a:xfrm>
          <a:prstGeom prst="rect">
            <a:avLst/>
          </a:prstGeom>
          <a:noFill/>
        </p:spPr>
      </p:pic>
      <p:pic>
        <p:nvPicPr>
          <p:cNvPr id="105475" name="Picture 3" descr="C:\Users\hjj\Desktop\Spontaneousemiss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3"/>
              </a:clrFrom>
              <a:clrTo>
                <a:srgbClr val="FC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019" y="3943961"/>
            <a:ext cx="5975556" cy="2523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0515" y="2300748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Stimulated emission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0516" y="4837299"/>
            <a:ext cx="205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Spontaneous emission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343400"/>
          </a:xfrm>
        </p:spPr>
        <p:txBody>
          <a:bodyPr/>
          <a:lstStyle/>
          <a:p>
            <a:r>
              <a:rPr lang="en-US" sz="2200" dirty="0"/>
              <a:t>The reverse process of optical absorption</a:t>
            </a:r>
          </a:p>
          <a:p>
            <a:r>
              <a:rPr lang="en-US" sz="2200" dirty="0"/>
              <a:t>Electron-hole recombination to emit a photon in the presence of an external electromagnetic field excitation</a:t>
            </a:r>
          </a:p>
          <a:p>
            <a:r>
              <a:rPr lang="en-US" sz="2200" dirty="0"/>
              <a:t>Energy conservation</a:t>
            </a:r>
          </a:p>
          <a:p>
            <a:endParaRPr lang="en-US" sz="2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Optical gain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558342" y="4525296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959922" y="2467896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181098" y="40169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06142" y="231103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8" name="Arc 7"/>
          <p:cNvSpPr/>
          <p:nvPr/>
        </p:nvSpPr>
        <p:spPr bwMode="auto">
          <a:xfrm>
            <a:off x="5635792" y="4525296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c 8"/>
          <p:cNvSpPr/>
          <p:nvPr/>
        </p:nvSpPr>
        <p:spPr bwMode="auto">
          <a:xfrm>
            <a:off x="6016792" y="105696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25932" y="4557776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325932" y="3565926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852948" y="3490452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53800" progId="Equation.DSMT4">
                  <p:embed/>
                </p:oleObj>
              </mc:Choice>
              <mc:Fallback>
                <p:oleObj name="Equation" r:id="rId2" imgW="1447560" imgH="253800" progId="Equation.DSMT4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3490452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66145"/>
              </p:ext>
            </p:extLst>
          </p:nvPr>
        </p:nvGraphicFramePr>
        <p:xfrm>
          <a:off x="862418" y="5608637"/>
          <a:ext cx="41275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393480" progId="Equation.DSMT4">
                  <p:embed/>
                </p:oleObj>
              </mc:Choice>
              <mc:Fallback>
                <p:oleObj name="Equation" r:id="rId4" imgW="2374560" imgH="393480" progId="Equation.DSMT4">
                  <p:embed/>
                  <p:pic>
                    <p:nvPicPr>
                      <p:cNvPr id="103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418" y="5608637"/>
                        <a:ext cx="41275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323134" y="3564192"/>
            <a:ext cx="569171" cy="1145460"/>
            <a:chOff x="7251192" y="3534696"/>
            <a:chExt cx="569171" cy="1145460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7390150" y="3901432"/>
            <a:ext cx="43021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11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0150" y="3901432"/>
                          <a:ext cx="430213" cy="293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 bwMode="auto">
            <a:xfrm>
              <a:off x="7330190" y="3688830"/>
              <a:ext cx="0" cy="8394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>
              <a:off x="7251192" y="3534696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253748" y="4527756"/>
              <a:ext cx="152400" cy="152400"/>
            </a:xfrm>
            <a:prstGeom prst="ellipse">
              <a:avLst/>
            </a:prstGeom>
            <a:solidFill>
              <a:srgbClr val="00660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1496" y="3979608"/>
            <a:ext cx="4542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where</a:t>
            </a:r>
            <a:r>
              <a:rPr lang="en-US" sz="2000" dirty="0"/>
              <a:t> </a:t>
            </a:r>
            <a:r>
              <a:rPr lang="en-US" sz="1400" dirty="0"/>
              <a:t> </a:t>
            </a:r>
            <a:r>
              <a:rPr lang="en-US" sz="2200" i="1" dirty="0">
                <a:latin typeface="Symbol" pitchFamily="18" charset="2"/>
              </a:rPr>
              <a:t>w</a:t>
            </a:r>
            <a:r>
              <a:rPr lang="en-US" sz="2200" dirty="0"/>
              <a:t>  is the angular frequency of the external field as well as the emitted photon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Net gain and 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81400" cy="4267200"/>
          </a:xfrm>
        </p:spPr>
        <p:txBody>
          <a:bodyPr/>
          <a:lstStyle/>
          <a:p>
            <a:r>
              <a:rPr lang="en-US" sz="2200" dirty="0"/>
              <a:t>Net gain = gain – loss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3600" dirty="0"/>
          </a:p>
          <a:p>
            <a:r>
              <a:rPr lang="en-US" sz="2200" dirty="0"/>
              <a:t>In practical applications, additional loss sources (scattering, FCA, etc.) need to be considered in the loss term as well</a:t>
            </a: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47007"/>
              </p:ext>
            </p:extLst>
          </p:nvPr>
        </p:nvGraphicFramePr>
        <p:xfrm>
          <a:off x="823452" y="2027904"/>
          <a:ext cx="60023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393480" progId="Equation.DSMT4">
                  <p:embed/>
                </p:oleObj>
              </mc:Choice>
              <mc:Fallback>
                <p:oleObj name="Equation" r:id="rId2" imgW="3454200" imgH="393480" progId="Equation.DSMT4">
                  <p:embed/>
                  <p:pic>
                    <p:nvPicPr>
                      <p:cNvPr id="104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027904"/>
                        <a:ext cx="60023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808704" y="2814625"/>
          <a:ext cx="55610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253800" progId="Equation.DSMT4">
                  <p:embed/>
                </p:oleObj>
              </mc:Choice>
              <mc:Fallback>
                <p:oleObj name="Equation" r:id="rId4" imgW="3200400" imgH="253800" progId="Equation.DSMT4">
                  <p:embed/>
                  <p:pic>
                    <p:nvPicPr>
                      <p:cNvPr id="1044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814625"/>
                        <a:ext cx="55610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267697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inversion</a:t>
            </a:r>
          </a:p>
        </p:txBody>
      </p:sp>
      <p:pic>
        <p:nvPicPr>
          <p:cNvPr id="104452" name="Picture 4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120" y="3502740"/>
            <a:ext cx="4144176" cy="2991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93956" y="535733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L. A. </a:t>
            </a:r>
            <a:r>
              <a:rPr lang="en-US" sz="1600" dirty="0" err="1"/>
              <a:t>Coldren</a:t>
            </a:r>
            <a:r>
              <a:rPr lang="en-US" sz="1600" dirty="0"/>
              <a:t> and S. W. </a:t>
            </a:r>
            <a:r>
              <a:rPr lang="en-US" sz="1600" dirty="0" err="1"/>
              <a:t>Corzine</a:t>
            </a:r>
            <a:r>
              <a:rPr lang="en-US" sz="1600" dirty="0"/>
              <a:t>, Diode Lasers and Photonic Integrated Circuits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rate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Consider a semiconductor with uniform carrier density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3956" y="2027904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 </a:t>
            </a:r>
            <a:r>
              <a:rPr lang="en-US" sz="2000" dirty="0"/>
              <a:t>: carrier density     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p</a:t>
            </a:r>
            <a:r>
              <a:rPr lang="en-US" sz="2000" i="1" baseline="-25000" dirty="0"/>
              <a:t> </a:t>
            </a:r>
            <a:r>
              <a:rPr lang="en-US" sz="2000" dirty="0"/>
              <a:t>: photon number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808704" y="2561304"/>
          <a:ext cx="2293938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393480" progId="Equation.DSMT4">
                  <p:embed/>
                </p:oleObj>
              </mc:Choice>
              <mc:Fallback>
                <p:oleObj name="Equation" r:id="rId2" imgW="1320480" imgH="393480" progId="Equation.DSMT4">
                  <p:embed/>
                  <p:pic>
                    <p:nvPicPr>
                      <p:cNvPr id="1064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2561304"/>
                        <a:ext cx="2293938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806244" y="3308556"/>
          <a:ext cx="36623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08160" imgH="279360" progId="Equation.DSMT4">
                  <p:embed/>
                </p:oleObj>
              </mc:Choice>
              <mc:Fallback>
                <p:oleObj name="Equation" r:id="rId4" imgW="2108160" imgH="279360" progId="Equation.DSMT4">
                  <p:embed/>
                  <p:pic>
                    <p:nvPicPr>
                      <p:cNvPr id="106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308556"/>
                        <a:ext cx="36623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129130"/>
              </p:ext>
            </p:extLst>
          </p:nvPr>
        </p:nvGraphicFramePr>
        <p:xfrm>
          <a:off x="806244" y="3863189"/>
          <a:ext cx="3751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279360" progId="Equation.DSMT4">
                  <p:embed/>
                </p:oleObj>
              </mc:Choice>
              <mc:Fallback>
                <p:oleObj name="Equation" r:id="rId6" imgW="2158920" imgH="279360" progId="Equation.DSMT4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3863189"/>
                        <a:ext cx="3751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294952"/>
              </p:ext>
            </p:extLst>
          </p:nvPr>
        </p:nvGraphicFramePr>
        <p:xfrm>
          <a:off x="793956" y="4426085"/>
          <a:ext cx="32654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279360" progId="Equation.DSMT4">
                  <p:embed/>
                </p:oleObj>
              </mc:Choice>
              <mc:Fallback>
                <p:oleObj name="Equation" r:id="rId8" imgW="1879560" imgH="279360" progId="Equation.DSMT4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956" y="4426085"/>
                        <a:ext cx="32654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044" y="4988981"/>
            <a:ext cx="6889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k</a:t>
            </a:r>
            <a:r>
              <a:rPr lang="en-US" sz="2000" i="1" baseline="-25000" dirty="0" err="1"/>
              <a:t>abs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stim</a:t>
            </a:r>
            <a:r>
              <a:rPr lang="en-US" sz="2000" i="1" baseline="-25000" dirty="0"/>
              <a:t> </a:t>
            </a:r>
            <a:r>
              <a:rPr lang="en-US" sz="2000" i="1" dirty="0"/>
              <a:t>, </a:t>
            </a:r>
            <a:r>
              <a:rPr lang="en-US" sz="2000" i="1" dirty="0" err="1"/>
              <a:t>k</a:t>
            </a:r>
            <a:r>
              <a:rPr lang="en-US" sz="2000" i="1" baseline="-25000" dirty="0" err="1"/>
              <a:t>sp</a:t>
            </a:r>
            <a:r>
              <a:rPr lang="en-US" sz="2000" i="1" dirty="0"/>
              <a:t> </a:t>
            </a:r>
            <a:r>
              <a:rPr lang="en-US" sz="2000" dirty="0"/>
              <a:t>: absorption, stimulated and spontaneous emission coefficients, which are environment-independent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3306096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38735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Stimulated emission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442172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Spontaneous emission 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2652252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carrier injection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in semiconductors</a:t>
            </a:r>
          </a:p>
        </p:txBody>
      </p:sp>
      <p:pic>
        <p:nvPicPr>
          <p:cNvPr id="65538" name="Picture 2" descr="C:\Users\hjj\Desktop\absorp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20" y="1462789"/>
            <a:ext cx="7467600" cy="482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pPr>
              <a:spcAft>
                <a:spcPts val="800"/>
              </a:spcAft>
            </a:pPr>
            <a:r>
              <a:rPr lang="en-US" dirty="0"/>
              <a:t>Energy conservation:</a:t>
            </a:r>
          </a:p>
          <a:p>
            <a:pPr>
              <a:spcAft>
                <a:spcPts val="800"/>
              </a:spcAft>
            </a:pPr>
            <a:r>
              <a:rPr lang="en-US" dirty="0"/>
              <a:t>Hot blackbody (		):</a:t>
            </a:r>
          </a:p>
          <a:p>
            <a:pPr>
              <a:spcAft>
                <a:spcPts val="800"/>
              </a:spcAft>
            </a:pPr>
            <a:r>
              <a:rPr lang="en-US" dirty="0"/>
              <a:t>Cold blackbody (		  ):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823040" y="2091198"/>
          <a:ext cx="37766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71520" imgH="457200" progId="Equation.DSMT4">
                  <p:embed/>
                </p:oleObj>
              </mc:Choice>
              <mc:Fallback>
                <p:oleObj name="Equation" r:id="rId2" imgW="2171520" imgH="45720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40" y="2091198"/>
                        <a:ext cx="37766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06244" y="2929398"/>
          <a:ext cx="37528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57200" progId="Equation.DSMT4">
                  <p:embed/>
                </p:oleObj>
              </mc:Choice>
              <mc:Fallback>
                <p:oleObj name="Equation" r:id="rId4" imgW="2158920" imgH="45720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44" y="2929398"/>
                        <a:ext cx="375285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793750" y="3819986"/>
          <a:ext cx="24066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44240" progId="Equation.DSMT4">
                  <p:embed/>
                </p:oleObj>
              </mc:Choice>
              <mc:Fallback>
                <p:oleObj name="Equation" r:id="rId6" imgW="1384200" imgH="444240" progId="Equation.DSMT4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819986"/>
                        <a:ext cx="24066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200" y="2757948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Fermi-Dirac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930444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Planck distribution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19335"/>
              </p:ext>
            </p:extLst>
          </p:nvPr>
        </p:nvGraphicFramePr>
        <p:xfrm>
          <a:off x="3037959" y="5287090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59" y="5287090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4444746" y="5276850"/>
          <a:ext cx="18970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41200" progId="Equation.DSMT4">
                  <p:embed/>
                </p:oleObj>
              </mc:Choice>
              <mc:Fallback>
                <p:oleObj name="Equation" r:id="rId10" imgW="1091880" imgH="24120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4746" y="5276850"/>
                        <a:ext cx="189706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1664"/>
              </p:ext>
            </p:extLst>
          </p:nvPr>
        </p:nvGraphicFramePr>
        <p:xfrm>
          <a:off x="3200869" y="5828839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228600" progId="Equation.DSMT4">
                  <p:embed/>
                </p:oleObj>
              </mc:Choice>
              <mc:Fallback>
                <p:oleObj name="Equation" r:id="rId12" imgW="672840" imgH="228600" progId="Equation.DSMT4">
                  <p:embed/>
                  <p:pic>
                    <p:nvPicPr>
                      <p:cNvPr id="1075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869" y="5828839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4618704" y="5820696"/>
          <a:ext cx="7270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41200" progId="Equation.DSMT4">
                  <p:embed/>
                </p:oleObj>
              </mc:Choice>
              <mc:Fallback>
                <p:oleObj name="Equation" r:id="rId14" imgW="419040" imgH="241200" progId="Equation.DSMT4">
                  <p:embed/>
                  <p:pic>
                    <p:nvPicPr>
                      <p:cNvPr id="1075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704" y="5820696"/>
                        <a:ext cx="7270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07265"/>
              </p:ext>
            </p:extLst>
          </p:nvPr>
        </p:nvGraphicFramePr>
        <p:xfrm>
          <a:off x="3810000" y="4756420"/>
          <a:ext cx="15033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107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56420"/>
                        <a:ext cx="1503363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“hot”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748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915630"/>
              </p:ext>
            </p:extLst>
          </p:nvPr>
        </p:nvGraphicFramePr>
        <p:xfrm>
          <a:off x="3942945" y="1614623"/>
          <a:ext cx="1171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228600" progId="Equation.DSMT4">
                  <p:embed/>
                </p:oleObj>
              </mc:Choice>
              <mc:Fallback>
                <p:oleObj name="Equation" r:id="rId2" imgW="672840" imgH="22860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945" y="1614623"/>
                        <a:ext cx="11715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838866" y="2133600"/>
          <a:ext cx="35512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393480" progId="Equation.DSMT4">
                  <p:embed/>
                </p:oleObj>
              </mc:Choice>
              <mc:Fallback>
                <p:oleObj name="Equation" r:id="rId4" imgW="2044440" imgH="393480" progId="Equation.DSMT4">
                  <p:embed/>
                  <p:pic>
                    <p:nvPicPr>
                      <p:cNvPr id="1075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66" y="2133600"/>
                        <a:ext cx="355123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823452" y="3719052"/>
          <a:ext cx="37671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71520" imgH="393480" progId="Equation.DSMT4">
                  <p:embed/>
                </p:oleObj>
              </mc:Choice>
              <mc:Fallback>
                <p:oleObj name="Equation" r:id="rId6" imgW="2171520" imgH="393480" progId="Equation.DSMT4">
                  <p:embed/>
                  <p:pic>
                    <p:nvPicPr>
                      <p:cNvPr id="108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3719052"/>
                        <a:ext cx="37671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804814" y="4466764"/>
          <a:ext cx="6711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60640" imgH="507960" progId="Equation.DSMT4">
                  <p:embed/>
                </p:oleObj>
              </mc:Choice>
              <mc:Fallback>
                <p:oleObj name="Equation" r:id="rId8" imgW="3860640" imgH="507960" progId="Equation.DSMT4">
                  <p:embed/>
                  <p:pic>
                    <p:nvPicPr>
                      <p:cNvPr id="108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14" y="4466764"/>
                        <a:ext cx="671195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24400" y="381754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Thermal equilibrium</a:t>
            </a:r>
          </a:p>
        </p:txBody>
      </p:sp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749712" y="5867400"/>
          <a:ext cx="13922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228600" progId="Equation.DSMT4">
                  <p:embed/>
                </p:oleObj>
              </mc:Choice>
              <mc:Fallback>
                <p:oleObj name="Equation" r:id="rId10" imgW="799920" imgH="228600" progId="Equation.DSMT4">
                  <p:embed/>
                  <p:pic>
                    <p:nvPicPr>
                      <p:cNvPr id="108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12" y="5867400"/>
                        <a:ext cx="13922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6748" y="289314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Absorption and stimulated emission dominate over spontaneous emission in a “hot” blackbody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296" y="5373882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high temperatures, occupation probability of all states are equal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Single-mode “cool” blackbody radiator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252"/>
            <a:ext cx="8229600" cy="4343400"/>
          </a:xfrm>
        </p:spPr>
        <p:txBody>
          <a:bodyPr/>
          <a:lstStyle/>
          <a:p>
            <a:r>
              <a:rPr lang="en-US" dirty="0"/>
              <a:t>In thermal equilibrium</a:t>
            </a:r>
          </a:p>
        </p:txBody>
      </p:sp>
      <p:graphicFrame>
        <p:nvGraphicFramePr>
          <p:cNvPr id="108560" name="Object 16"/>
          <p:cNvGraphicFramePr>
            <a:graphicFrameLocks noChangeAspect="1"/>
          </p:cNvGraphicFramePr>
          <p:nvPr/>
        </p:nvGraphicFramePr>
        <p:xfrm>
          <a:off x="838200" y="2086896"/>
          <a:ext cx="271303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393480" progId="Equation.DSMT4">
                  <p:embed/>
                </p:oleObj>
              </mc:Choice>
              <mc:Fallback>
                <p:oleObj name="Equation" r:id="rId2" imgW="1562040" imgH="393480" progId="Equation.DSMT4">
                  <p:embed/>
                  <p:pic>
                    <p:nvPicPr>
                      <p:cNvPr id="1085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86896"/>
                        <a:ext cx="2713037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795543" y="2836863"/>
          <a:ext cx="47228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469800" progId="Equation.DSMT4">
                  <p:embed/>
                </p:oleObj>
              </mc:Choice>
              <mc:Fallback>
                <p:oleObj name="Equation" r:id="rId4" imgW="2717640" imgH="469800" progId="Equation.DSMT4">
                  <p:embed/>
                  <p:pic>
                    <p:nvPicPr>
                      <p:cNvPr id="10856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43" y="2836863"/>
                        <a:ext cx="4722813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5" name="Object 21"/>
          <p:cNvGraphicFramePr>
            <a:graphicFrameLocks noChangeAspect="1"/>
          </p:cNvGraphicFramePr>
          <p:nvPr/>
        </p:nvGraphicFramePr>
        <p:xfrm>
          <a:off x="757650" y="3797300"/>
          <a:ext cx="745966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92280" imgH="533160" progId="Equation.DSMT4">
                  <p:embed/>
                </p:oleObj>
              </mc:Choice>
              <mc:Fallback>
                <p:oleObj name="Equation" r:id="rId6" imgW="4292280" imgH="533160" progId="Equation.DSMT4">
                  <p:embed/>
                  <p:pic>
                    <p:nvPicPr>
                      <p:cNvPr id="10856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50" y="3797300"/>
                        <a:ext cx="745966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8" name="Object 24"/>
          <p:cNvGraphicFramePr>
            <a:graphicFrameLocks noChangeAspect="1"/>
          </p:cNvGraphicFramePr>
          <p:nvPr/>
        </p:nvGraphicFramePr>
        <p:xfrm>
          <a:off x="762000" y="4837779"/>
          <a:ext cx="26289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241200" progId="Equation.DSMT4">
                  <p:embed/>
                </p:oleObj>
              </mc:Choice>
              <mc:Fallback>
                <p:oleObj name="Equation" r:id="rId8" imgW="1511280" imgH="241200" progId="Equation.DSMT4">
                  <p:embed/>
                  <p:pic>
                    <p:nvPicPr>
                      <p:cNvPr id="10856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37779"/>
                        <a:ext cx="26289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94944" y="5336460"/>
            <a:ext cx="79156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All the rate constants are the same specified by detailed balance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Note: the rate constant </a:t>
            </a:r>
            <a:r>
              <a:rPr lang="en-US" sz="2000" i="1" dirty="0"/>
              <a:t>k</a:t>
            </a:r>
            <a:r>
              <a:rPr lang="en-US" sz="2000" i="1" baseline="-25000" dirty="0"/>
              <a:t>a-e</a:t>
            </a:r>
            <a:r>
              <a:rPr lang="en-US" sz="2000" dirty="0"/>
              <a:t> is NOT a material constant as it depends on the optical mode under investigation</a:t>
            </a:r>
          </a:p>
        </p:txBody>
      </p:sp>
      <p:pic>
        <p:nvPicPr>
          <p:cNvPr id="108569" name="Picture 25" descr="C:\Users\hjj\Desktop\Untitled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8180" y="1673940"/>
            <a:ext cx="2000187" cy="202018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7084" y="159774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  <a:hlinkClick r:id="rId11"/>
              </a:rPr>
              <a:t>Rereading Einstein on Radiation</a:t>
            </a:r>
            <a:endParaRPr lang="en-US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gain in semiconductors</a:t>
            </a:r>
          </a:p>
        </p:txBody>
      </p:sp>
      <p:pic>
        <p:nvPicPr>
          <p:cNvPr id="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5452"/>
            <a:ext cx="4144176" cy="2991075"/>
          </a:xfrm>
          <a:prstGeom prst="rect">
            <a:avLst/>
          </a:prstGeom>
          <a:noFill/>
        </p:spPr>
      </p:pic>
      <p:pic>
        <p:nvPicPr>
          <p:cNvPr id="111618" name="Picture 2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44613"/>
            <a:ext cx="4191000" cy="3057309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4724400"/>
            <a:ext cx="7620000" cy="1676400"/>
          </a:xfrm>
        </p:spPr>
        <p:txBody>
          <a:bodyPr/>
          <a:lstStyle/>
          <a:p>
            <a:r>
              <a:rPr lang="en-US" sz="2200" dirty="0"/>
              <a:t>The absorption curve at zero injection level and the gain curve at complete inversion are symmetric with respect to the horizontal axis</a:t>
            </a:r>
          </a:p>
          <a:p>
            <a:r>
              <a:rPr lang="en-US" sz="2200" dirty="0"/>
              <a:t>Their shape reflects the joint DOS in the material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948"/>
            <a:ext cx="8229600" cy="990600"/>
          </a:xfrm>
        </p:spPr>
        <p:txBody>
          <a:bodyPr/>
          <a:lstStyle/>
          <a:p>
            <a:r>
              <a:rPr lang="en-US" dirty="0"/>
              <a:t>Optical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296"/>
            <a:ext cx="8229600" cy="4343400"/>
          </a:xfrm>
        </p:spPr>
        <p:txBody>
          <a:bodyPr/>
          <a:lstStyle/>
          <a:p>
            <a:r>
              <a:rPr lang="en-US" sz="2200" dirty="0"/>
              <a:t>Under steady-state carrier injection: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sz="2200" dirty="0"/>
              <a:t>Optical amplification: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839788" y="2106613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419040" progId="Equation.DSMT4">
                  <p:embed/>
                </p:oleObj>
              </mc:Choice>
              <mc:Fallback>
                <p:oleObj name="Equation" r:id="rId3" imgW="2793960" imgH="419040" progId="Equation.DSMT4">
                  <p:embed/>
                  <p:pic>
                    <p:nvPicPr>
                      <p:cNvPr id="1105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106613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521244" y="1251156"/>
            <a:ext cx="1066800" cy="14625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Gain medium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5958348" y="1678860"/>
            <a:ext cx="3810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772400" y="1447800"/>
            <a:ext cx="914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737852" y="2706624"/>
            <a:ext cx="16813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478164" y="2704009"/>
            <a:ext cx="533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95800" y="2704009"/>
            <a:ext cx="7315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2487564" y="2704009"/>
            <a:ext cx="304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3677268" y="2704009"/>
            <a:ext cx="762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800600" y="2704009"/>
            <a:ext cx="304800" cy="3017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108400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Net </a:t>
            </a:r>
            <a:r>
              <a:rPr lang="en-US" dirty="0" err="1">
                <a:solidFill>
                  <a:srgbClr val="FF0000"/>
                </a:solidFill>
              </a:rPr>
              <a:t>radiative</a:t>
            </a:r>
            <a:r>
              <a:rPr lang="en-US" dirty="0">
                <a:solidFill>
                  <a:srgbClr val="FF0000"/>
                </a:solidFill>
              </a:rPr>
              <a:t> recombination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57948" y="3011269"/>
            <a:ext cx="1819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Non-</a:t>
            </a:r>
            <a:r>
              <a:rPr lang="en-US" dirty="0" err="1">
                <a:solidFill>
                  <a:srgbClr val="006600"/>
                </a:solidFill>
              </a:rPr>
              <a:t>radiative</a:t>
            </a:r>
            <a:r>
              <a:rPr lang="en-US" dirty="0">
                <a:solidFill>
                  <a:srgbClr val="006600"/>
                </a:solidFill>
              </a:rPr>
              <a:t> recombination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10548" y="30112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Current injection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990304" y="1814052"/>
          <a:ext cx="26511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228600" progId="Equation.DSMT4">
                  <p:embed/>
                </p:oleObj>
              </mc:Choice>
              <mc:Fallback>
                <p:oleObj name="Equation" r:id="rId5" imgW="152280" imgH="228600" progId="Equation.DSMT4">
                  <p:embed/>
                  <p:pic>
                    <p:nvPicPr>
                      <p:cNvPr id="1105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304" y="1814052"/>
                        <a:ext cx="26511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7819104" y="1799304"/>
          <a:ext cx="70643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080" imgH="241200" progId="Equation.DSMT4">
                  <p:embed/>
                </p:oleObj>
              </mc:Choice>
              <mc:Fallback>
                <p:oleObj name="Equation" r:id="rId7" imgW="406080" imgH="241200" progId="Equation.DSMT4">
                  <p:embed/>
                  <p:pic>
                    <p:nvPicPr>
                      <p:cNvPr id="1105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104" y="1799304"/>
                        <a:ext cx="706437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6521244" y="1054512"/>
            <a:ext cx="10698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6934661" y="718883"/>
          <a:ext cx="2428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77480" progId="Equation.DSMT4">
                  <p:embed/>
                </p:oleObj>
              </mc:Choice>
              <mc:Fallback>
                <p:oleObj name="Equation" r:id="rId9" imgW="139680" imgH="177480" progId="Equation.DSMT4">
                  <p:embed/>
                  <p:pic>
                    <p:nvPicPr>
                      <p:cNvPr id="1105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661" y="718883"/>
                        <a:ext cx="242887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V="1">
            <a:off x="652124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7590504" y="902112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794211" y="5006054"/>
          <a:ext cx="463073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6880" imgH="444240" progId="Equation.DSMT4">
                  <p:embed/>
                </p:oleObj>
              </mc:Choice>
              <mc:Fallback>
                <p:oleObj name="Equation" r:id="rId11" imgW="2666880" imgH="444240" progId="Equation.DSMT4">
                  <p:embed/>
                  <p:pic>
                    <p:nvPicPr>
                      <p:cNvPr id="1105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11" y="5006054"/>
                        <a:ext cx="4630737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779256" y="5822489"/>
          <a:ext cx="43703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14600" imgH="393480" progId="Equation.DSMT4">
                  <p:embed/>
                </p:oleObj>
              </mc:Choice>
              <mc:Fallback>
                <p:oleObj name="Equation" r:id="rId13" imgW="2514600" imgH="393480" progId="Equation.DSMT4">
                  <p:embed/>
                  <p:pic>
                    <p:nvPicPr>
                      <p:cNvPr id="1106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56" y="5822489"/>
                        <a:ext cx="43703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837072" y="4190540"/>
          <a:ext cx="6188076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68680" imgH="419040" progId="Equation.DSMT4">
                  <p:embed/>
                </p:oleObj>
              </mc:Choice>
              <mc:Fallback>
                <p:oleObj name="Equation" r:id="rId15" imgW="3568680" imgH="419040" progId="Equation.DSMT4">
                  <p:embed/>
                  <p:pic>
                    <p:nvPicPr>
                      <p:cNvPr id="1106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72" y="4190540"/>
                        <a:ext cx="6188076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5380704" y="5263443"/>
          <a:ext cx="838200" cy="94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80" imgH="457200" progId="Equation.DSMT4">
                  <p:embed/>
                </p:oleObj>
              </mc:Choice>
              <mc:Fallback>
                <p:oleObj name="Equation" r:id="rId17" imgW="380880" imgH="457200" progId="Equation.DSMT4">
                  <p:embed/>
                  <p:pic>
                    <p:nvPicPr>
                      <p:cNvPr id="1106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704" y="5263443"/>
                        <a:ext cx="838200" cy="94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6218904" y="5518356"/>
          <a:ext cx="19637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30040" imgH="253800" progId="Equation.DSMT4">
                  <p:embed/>
                </p:oleObj>
              </mc:Choice>
              <mc:Fallback>
                <p:oleObj name="Equation" r:id="rId19" imgW="1130040" imgH="253800" progId="Equation.DSMT4">
                  <p:embed/>
                  <p:pic>
                    <p:nvPicPr>
                      <p:cNvPr id="1106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4" y="5518356"/>
                        <a:ext cx="196373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 bwMode="auto">
          <a:xfrm>
            <a:off x="4068096" y="2704009"/>
            <a:ext cx="381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3352800" y="1914973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Optical injection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853380-3C30-422C-9663-6FC291C26A72}"/>
              </a:ext>
            </a:extLst>
          </p:cNvPr>
          <p:cNvSpPr/>
          <p:nvPr/>
        </p:nvSpPr>
        <p:spPr bwMode="auto">
          <a:xfrm>
            <a:off x="4876800" y="2209800"/>
            <a:ext cx="152400" cy="266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Carrier density in semiconductor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Solving the current continuity and the Poisson equations</a:t>
            </a:r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839788" y="2032667"/>
          <a:ext cx="48514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3960" imgH="419040" progId="Equation.DSMT4">
                  <p:embed/>
                </p:oleObj>
              </mc:Choice>
              <mc:Fallback>
                <p:oleObj name="Equation" r:id="rId2" imgW="2793960" imgH="419040" progId="Equation.DSMT4">
                  <p:embed/>
                  <p:pic>
                    <p:nvPicPr>
                      <p:cNvPr id="1126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032667"/>
                        <a:ext cx="48514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6896" y="2157984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continuity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823452" y="2869739"/>
          <a:ext cx="11461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41200" progId="Equation.DSMT4">
                  <p:embed/>
                </p:oleObj>
              </mc:Choice>
              <mc:Fallback>
                <p:oleObj name="Equation" r:id="rId4" imgW="660240" imgH="241200" progId="Equation.DSMT4">
                  <p:embed/>
                  <p:pic>
                    <p:nvPicPr>
                      <p:cNvPr id="1126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2869739"/>
                        <a:ext cx="114617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2209800" y="2890838"/>
          <a:ext cx="9048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177480" progId="Equation.DSMT4">
                  <p:embed/>
                </p:oleObj>
              </mc:Choice>
              <mc:Fallback>
                <p:oleObj name="Equation" r:id="rId6" imgW="520560" imgH="177480" progId="Equation.DSMT4">
                  <p:embed/>
                  <p:pic>
                    <p:nvPicPr>
                      <p:cNvPr id="1126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90838"/>
                        <a:ext cx="9048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429000" y="2895600"/>
          <a:ext cx="11477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177480" progId="Equation.DSMT4">
                  <p:embed/>
                </p:oleObj>
              </mc:Choice>
              <mc:Fallback>
                <p:oleObj name="Equation" r:id="rId8" imgW="660240" imgH="177480" progId="Equation.DSMT4">
                  <p:embed/>
                  <p:pic>
                    <p:nvPicPr>
                      <p:cNvPr id="1126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95600"/>
                        <a:ext cx="1147762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4692444" y="2925096"/>
          <a:ext cx="33178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152280" progId="Equation.DSMT4">
                  <p:embed/>
                </p:oleObj>
              </mc:Choice>
              <mc:Fallback>
                <p:oleObj name="Equation" r:id="rId10" imgW="190440" imgH="152280" progId="Equation.DSMT4">
                  <p:embed/>
                  <p:pic>
                    <p:nvPicPr>
                      <p:cNvPr id="1126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444" y="2925096"/>
                        <a:ext cx="331787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808704" y="3338052"/>
          <a:ext cx="38401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09680" imgH="419040" progId="Equation.DSMT4">
                  <p:embed/>
                </p:oleObj>
              </mc:Choice>
              <mc:Fallback>
                <p:oleObj name="Equation" r:id="rId12" imgW="2209680" imgH="419040" progId="Equation.DSMT4">
                  <p:embed/>
                  <p:pic>
                    <p:nvPicPr>
                      <p:cNvPr id="112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04" y="3338052"/>
                        <a:ext cx="3840163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0096" y="3490452"/>
            <a:ext cx="218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Poisson equation</a:t>
            </a:r>
          </a:p>
        </p:txBody>
      </p:sp>
      <p:pic>
        <p:nvPicPr>
          <p:cNvPr id="112649" name="Picture 9" descr="C:\Users\hjj\Desktop\Untitled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00948" y="4170068"/>
            <a:ext cx="2947211" cy="2359152"/>
          </a:xfrm>
          <a:prstGeom prst="rect">
            <a:avLst/>
          </a:prstGeom>
          <a:noFill/>
        </p:spPr>
      </p:pic>
      <p:pic>
        <p:nvPicPr>
          <p:cNvPr id="112650" name="Picture 10" descr="C:\Users\hjj\Desktop\Untitled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0044" y="4191000"/>
            <a:ext cx="2904958" cy="23431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406444" y="4343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V bias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2948" y="43434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V forward bias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5652" y="44196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1-D semiconductor device simulator:</a:t>
            </a:r>
          </a:p>
          <a:p>
            <a:pPr algn="ctr"/>
            <a:r>
              <a:rPr lang="en-US" dirty="0">
                <a:hlinkClick r:id="rId16"/>
              </a:rPr>
              <a:t>SimWindows download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53A555-3113-4AE4-99A5-F5018A32AF99}"/>
              </a:ext>
            </a:extLst>
          </p:cNvPr>
          <p:cNvSpPr/>
          <p:nvPr/>
        </p:nvSpPr>
        <p:spPr bwMode="auto">
          <a:xfrm>
            <a:off x="4876800" y="2157984"/>
            <a:ext cx="128196" cy="1999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392"/>
            <a:ext cx="8229600" cy="1066800"/>
          </a:xfrm>
        </p:spPr>
        <p:txBody>
          <a:bodyPr/>
          <a:lstStyle/>
          <a:p>
            <a:r>
              <a:rPr lang="en-US" altLang="zh-CN" sz="2800" dirty="0"/>
              <a:t>S</a:t>
            </a:r>
            <a:r>
              <a:rPr lang="en-US" sz="2800" dirty="0"/>
              <a:t>timulated emission and spontaneous emission in technical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601" y="1796844"/>
            <a:ext cx="27109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Stimulated 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0287" y="1796844"/>
            <a:ext cx="30412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Spontaneous emission</a:t>
            </a:r>
          </a:p>
        </p:txBody>
      </p:sp>
      <p:pic>
        <p:nvPicPr>
          <p:cNvPr id="115716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 b="7445"/>
          <a:stretch>
            <a:fillRect/>
          </a:stretch>
        </p:blipFill>
        <p:spPr bwMode="auto">
          <a:xfrm>
            <a:off x="1020096" y="2453148"/>
            <a:ext cx="2514600" cy="1650206"/>
          </a:xfrm>
          <a:prstGeom prst="rect">
            <a:avLst/>
          </a:prstGeom>
          <a:noFill/>
        </p:spPr>
      </p:pic>
      <p:pic>
        <p:nvPicPr>
          <p:cNvPr id="115717" name="Picture 5" descr="C:\Users\hjj\Desktop\laserbay2_li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096" y="4495800"/>
            <a:ext cx="2509394" cy="1676400"/>
          </a:xfrm>
          <a:prstGeom prst="rect">
            <a:avLst/>
          </a:prstGeom>
          <a:noFill/>
        </p:spPr>
      </p:pic>
      <p:pic>
        <p:nvPicPr>
          <p:cNvPr id="115718" name="Picture 6" descr="C:\Users\hjj\Desktop\LED-Throw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438400"/>
            <a:ext cx="2173816" cy="1630362"/>
          </a:xfrm>
          <a:prstGeom prst="rect">
            <a:avLst/>
          </a:prstGeom>
          <a:noFill/>
        </p:spPr>
      </p:pic>
      <p:pic>
        <p:nvPicPr>
          <p:cNvPr id="115719" name="Picture 7" descr="C:\Users\hjj\Desktop\app_br_f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429000"/>
            <a:ext cx="2209800" cy="1734079"/>
          </a:xfrm>
          <a:prstGeom prst="rect">
            <a:avLst/>
          </a:prstGeom>
          <a:noFill/>
        </p:spPr>
      </p:pic>
      <p:pic>
        <p:nvPicPr>
          <p:cNvPr id="115720" name="Picture 8" descr="C:\Users\hjj\Desktop\plspectrosco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15444"/>
            <a:ext cx="2227263" cy="165312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80652" y="254347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amplifiers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4557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7052" y="448105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Fluorescence imaging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22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Photoluminescence spectroscopy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956"/>
            <a:ext cx="8229600" cy="48006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Fermi’s golden rule:</a:t>
            </a:r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2200" dirty="0"/>
          </a:p>
          <a:p>
            <a:pPr>
              <a:spcBef>
                <a:spcPts val="800"/>
              </a:spcBef>
            </a:pPr>
            <a:endParaRPr lang="en-US" sz="3200" dirty="0"/>
          </a:p>
          <a:p>
            <a:pPr>
              <a:spcBef>
                <a:spcPts val="800"/>
              </a:spcBef>
            </a:pPr>
            <a:r>
              <a:rPr lang="en-US" sz="2200" dirty="0"/>
              <a:t>No photon states: suppressed spontaneous emission (SE)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Photonic band gap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Large photon density of states: enhanced (i.e. faster) SE rate</a:t>
            </a:r>
          </a:p>
          <a:p>
            <a:pPr lvl="1">
              <a:spcBef>
                <a:spcPts val="800"/>
              </a:spcBef>
            </a:pPr>
            <a:r>
              <a:rPr lang="en-US" sz="1800" dirty="0"/>
              <a:t>Optical resonant cavity</a:t>
            </a:r>
          </a:p>
          <a:p>
            <a:pPr>
              <a:spcBef>
                <a:spcPts val="800"/>
              </a:spcBef>
            </a:pPr>
            <a:r>
              <a:rPr lang="en-US" sz="2200" dirty="0">
                <a:solidFill>
                  <a:prstClr val="black"/>
                </a:solidFill>
              </a:rPr>
              <a:t>Enhancement factor (Purcell factor) of SE in a cavity:</a:t>
            </a:r>
            <a:endParaRPr lang="en-US" sz="2200" dirty="0"/>
          </a:p>
        </p:txBody>
      </p:sp>
      <p:graphicFrame>
        <p:nvGraphicFramePr>
          <p:cNvPr id="1157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57233"/>
              </p:ext>
            </p:extLst>
          </p:nvPr>
        </p:nvGraphicFramePr>
        <p:xfrm>
          <a:off x="3402148" y="1401763"/>
          <a:ext cx="4660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520560" progId="Equation.DSMT4">
                  <p:embed/>
                </p:oleObj>
              </mc:Choice>
              <mc:Fallback>
                <p:oleObj name="Equation" r:id="rId3" imgW="2400120" imgH="520560" progId="Equation.DSMT4">
                  <p:embed/>
                  <p:pic>
                    <p:nvPicPr>
                      <p:cNvPr id="1157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148" y="1401763"/>
                        <a:ext cx="46609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6858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Initial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CB + 0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53000" y="2502312"/>
            <a:ext cx="3276600" cy="7767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Final state </a:t>
            </a:r>
            <a:r>
              <a:rPr kumimoji="0" lang="en-US" sz="1800" b="0" i="1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</a:rPr>
              <a:t>y</a:t>
            </a:r>
            <a:r>
              <a:rPr kumimoji="0" lang="en-US" sz="1800" b="0" i="1" u="none" strike="noStrike" cap="none" normalizeH="0" baseline="-2500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electron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 in VB + 1 photon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215384" y="2733372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823452" y="5533104"/>
          <a:ext cx="2163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469800" progId="Equation.DSMT4">
                  <p:embed/>
                </p:oleObj>
              </mc:Choice>
              <mc:Fallback>
                <p:oleObj name="Equation" r:id="rId5" imgW="1244520" imgH="469800" progId="Equation.DSMT4">
                  <p:embed/>
                  <p:pic>
                    <p:nvPicPr>
                      <p:cNvPr id="1157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52" y="5533104"/>
                        <a:ext cx="2163763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8496" y="5596128"/>
            <a:ext cx="4472122" cy="710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i="1" dirty="0"/>
              <a:t>n </a:t>
            </a:r>
            <a:r>
              <a:rPr lang="en-US" dirty="0"/>
              <a:t>: refractive index        </a:t>
            </a:r>
            <a:r>
              <a:rPr lang="en-US" i="1" dirty="0"/>
              <a:t>Q</a:t>
            </a:r>
            <a:r>
              <a:rPr lang="en-US" dirty="0"/>
              <a:t>: cavity Q-factor*</a:t>
            </a:r>
          </a:p>
          <a:p>
            <a:pPr>
              <a:spcBef>
                <a:spcPts val="300"/>
              </a:spcBef>
            </a:pP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 : wavelength	  V: cavity mode volume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6696"/>
            <a:ext cx="8229600" cy="914400"/>
          </a:xfrm>
        </p:spPr>
        <p:txBody>
          <a:bodyPr/>
          <a:lstStyle/>
          <a:p>
            <a:r>
              <a:rPr lang="en-US" sz="2600" dirty="0"/>
              <a:t>Engineering spontaneous emission rate: Purcell effect</a:t>
            </a:r>
          </a:p>
        </p:txBody>
      </p:sp>
      <p:pic>
        <p:nvPicPr>
          <p:cNvPr id="11673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891" y="1966452"/>
            <a:ext cx="2652197" cy="382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5288" y="146254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suppression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14625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 enhancement</a:t>
            </a:r>
          </a:p>
        </p:txBody>
      </p:sp>
      <p:pic>
        <p:nvPicPr>
          <p:cNvPr id="116739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356" y="1981199"/>
            <a:ext cx="3152775" cy="373814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9436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"Investigation of spontaneous emission from quantum dots embedded in two-dimensional photonic-crystal slab," Electron. </a:t>
            </a:r>
            <a:r>
              <a:rPr lang="en-US" sz="1400" dirty="0" err="1"/>
              <a:t>Lett</a:t>
            </a:r>
            <a:r>
              <a:rPr lang="en-US" sz="1400" dirty="0"/>
              <a:t>. </a:t>
            </a:r>
            <a:r>
              <a:rPr lang="en-US" sz="1400" b="1" dirty="0"/>
              <a:t>41</a:t>
            </a:r>
            <a:r>
              <a:rPr lang="en-US" sz="1400" dirty="0"/>
              <a:t>, 1402-1403 (2005).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 gap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lattice constant</a:t>
            </a:r>
          </a:p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energy of a state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energy of conduction / valence band edge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wave vector of a state in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180"/>
            <a:ext cx="8229600" cy="990600"/>
          </a:xfrm>
        </p:spPr>
        <p:txBody>
          <a:bodyPr/>
          <a:lstStyle/>
          <a:p>
            <a:r>
              <a:rPr lang="en-US" sz="2800" dirty="0"/>
              <a:t>Band structure of semiconductors near band edge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9144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rc 14"/>
          <p:cNvSpPr/>
          <p:nvPr/>
        </p:nvSpPr>
        <p:spPr bwMode="auto">
          <a:xfrm>
            <a:off x="12954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8382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2397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7000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724400" y="38862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125980" y="18288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586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1671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754" y="5619690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Direct gap semiconductors:</a:t>
            </a:r>
          </a:p>
          <a:p>
            <a:pPr algn="ctr"/>
            <a:r>
              <a:rPr lang="en-US" sz="2000" dirty="0"/>
              <a:t>compound semiconductors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2569" y="5619690"/>
            <a:ext cx="3459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Indirect gap semiconductors:</a:t>
            </a:r>
          </a:p>
          <a:p>
            <a:pPr algn="ctr"/>
            <a:r>
              <a:rPr lang="en-US" sz="2000" dirty="0"/>
              <a:t>group IV semiconductors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155960" y="3209544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2254770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35" name="Rectangle 34"/>
          <p:cNvSpPr/>
          <p:nvPr/>
        </p:nvSpPr>
        <p:spPr>
          <a:xfrm>
            <a:off x="6163646" y="3333690"/>
            <a:ext cx="450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prstClr val="black"/>
                </a:solidFill>
              </a:rPr>
              <a:t>E</a:t>
            </a:r>
            <a:r>
              <a:rPr lang="en-US" sz="2000" i="1" baseline="-25000" dirty="0" err="1">
                <a:solidFill>
                  <a:prstClr val="black"/>
                </a:solidFill>
              </a:rPr>
              <a:t>g</a:t>
            </a:r>
            <a:endParaRPr lang="en-US" i="1" dirty="0"/>
          </a:p>
        </p:txBody>
      </p:sp>
      <p:sp>
        <p:nvSpPr>
          <p:cNvPr id="20" name="Arc 19"/>
          <p:cNvSpPr/>
          <p:nvPr/>
        </p:nvSpPr>
        <p:spPr bwMode="auto">
          <a:xfrm>
            <a:off x="5943600" y="-5334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4800600" y="38862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/>
              <a:t> – electron effective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dirty="0"/>
              <a:t> – photon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Boltzmann constant, 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·kg·s</a:t>
            </a:r>
            <a:r>
              <a:rPr lang="en-US" baseline="30000" dirty="0"/>
              <a:t>-2</a:t>
            </a:r>
            <a:r>
              <a:rPr lang="en-US" dirty="0"/>
              <a:t>·K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thermodynamic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speed of light in vacuum, 2.99792458 × 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reduced mass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dirty="0"/>
              <a:t> – electronic density of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– density of state of conduction band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/>
              <a:t> – joint density of state</a:t>
            </a:r>
          </a:p>
        </p:txBody>
      </p:sp>
    </p:spTree>
    <p:extLst>
      <p:ext uri="{BB962C8B-B14F-4D97-AF65-F5344CB8AC3E}">
        <p14:creationId xmlns:p14="http://schemas.microsoft.com/office/powerpoint/2010/main" val="1468091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coefficient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angular frequency / wave vector of phonon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</a:t>
            </a:r>
            <a:r>
              <a:rPr lang="en-US" dirty="0" err="1"/>
              <a:t>Tauc</a:t>
            </a:r>
            <a:r>
              <a:rPr lang="en-US" dirty="0"/>
              <a:t> gap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Fermi energy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occupation probability in conduction / valence band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gain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net gain coefficient</a:t>
            </a:r>
          </a:p>
        </p:txBody>
      </p:sp>
    </p:spTree>
    <p:extLst>
      <p:ext uri="{BB962C8B-B14F-4D97-AF65-F5344CB8AC3E}">
        <p14:creationId xmlns:p14="http://schemas.microsoft.com/office/powerpoint/2010/main" val="300109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electron / hole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rate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dirty="0"/>
              <a:t> – absorption / stimulated emission / spontaneous 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photon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a-e</a:t>
            </a:r>
            <a:r>
              <a:rPr lang="en-US" dirty="0"/>
              <a:t> – absorption-emission coefficient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optical injection rate of electronic carriers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electronic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300532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waveguide modal confinement factor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electric displacement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free charge density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dirty="0"/>
              <a:t> – (absolute) permittivity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dirty="0"/>
              <a:t> – electric potential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acceptor / donor concentration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i-f</a:t>
            </a:r>
            <a:r>
              <a:rPr lang="en-US" dirty="0"/>
              <a:t> – transition probability per unit of time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Hamiltonian of perturbation</a:t>
            </a:r>
          </a:p>
        </p:txBody>
      </p:sp>
    </p:spTree>
    <p:extLst>
      <p:ext uri="{BB962C8B-B14F-4D97-AF65-F5344CB8AC3E}">
        <p14:creationId xmlns:p14="http://schemas.microsoft.com/office/powerpoint/2010/main" val="281404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energy of initial / final state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wave function of initial / final state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Purcell enhancement factor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quality factor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free-space wavelength</a:t>
            </a:r>
          </a:p>
        </p:txBody>
      </p:sp>
    </p:spTree>
    <p:extLst>
      <p:ext uri="{BB962C8B-B14F-4D97-AF65-F5344CB8AC3E}">
        <p14:creationId xmlns:p14="http://schemas.microsoft.com/office/powerpoint/2010/main" val="293397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457200"/>
            <a:ext cx="8229600" cy="1066800"/>
          </a:xfrm>
        </p:spPr>
        <p:txBody>
          <a:bodyPr/>
          <a:lstStyle/>
          <a:p>
            <a:r>
              <a:rPr lang="en-US" dirty="0"/>
              <a:t>Band structure of silicon</a:t>
            </a:r>
          </a:p>
        </p:txBody>
      </p:sp>
      <p:pic>
        <p:nvPicPr>
          <p:cNvPr id="66562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30180"/>
            <a:ext cx="2383427" cy="2209800"/>
          </a:xfrm>
          <a:prstGeom prst="rect">
            <a:avLst/>
          </a:prstGeom>
          <a:noFill/>
        </p:spPr>
      </p:pic>
      <p:pic>
        <p:nvPicPr>
          <p:cNvPr id="66563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7117" y="1585210"/>
            <a:ext cx="5173484" cy="4342402"/>
          </a:xfrm>
          <a:prstGeom prst="rect">
            <a:avLst/>
          </a:prstGeom>
          <a:noFill/>
        </p:spPr>
      </p:pic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050925" y="4000317"/>
          <a:ext cx="17383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241200" progId="Equation.DSMT4">
                  <p:embed/>
                </p:oleObj>
              </mc:Choice>
              <mc:Fallback>
                <p:oleObj name="Equation" r:id="rId4" imgW="977760" imgH="241200" progId="Equation.DSMT4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4000317"/>
                        <a:ext cx="17383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1036638" y="4451350"/>
          <a:ext cx="23018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451350"/>
                        <a:ext cx="23018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1035935" y="5066625"/>
          <a:ext cx="18288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393480" progId="Equation.DSMT4">
                  <p:embed/>
                </p:oleObj>
              </mc:Choice>
              <mc:Fallback>
                <p:oleObj name="Equation" r:id="rId8" imgW="1028520" imgH="393480" progId="Equation.DSMT4">
                  <p:embed/>
                  <p:pic>
                    <p:nvPicPr>
                      <p:cNvPr id="66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935" y="5066625"/>
                        <a:ext cx="18288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9945" y="39553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G 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955" y="45620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965" y="517704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24094" y="5729990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5.43 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Å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  <a:p>
            <a:endParaRPr lang="en-US" sz="3600" dirty="0"/>
          </a:p>
          <a:p>
            <a:r>
              <a:rPr lang="en-US" sz="2200" dirty="0"/>
              <a:t>Crystal momentum conservation</a:t>
            </a:r>
          </a:p>
          <a:p>
            <a:endParaRPr lang="en-US" sz="3200" dirty="0"/>
          </a:p>
          <a:p>
            <a:r>
              <a:rPr lang="en-US" sz="2200" dirty="0" err="1"/>
              <a:t>Thermalised</a:t>
            </a:r>
            <a:r>
              <a:rPr lang="en-US" sz="2200" dirty="0"/>
              <a:t> electron momentum</a:t>
            </a:r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Photon momentum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297363" y="2057400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560" imgH="253800" progId="Equation.DSMT4">
                  <p:embed/>
                </p:oleObj>
              </mc:Choice>
              <mc:Fallback>
                <p:oleObj name="Equation" r:id="rId3" imgW="1447560" imgH="2538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057400"/>
                        <a:ext cx="2795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91316"/>
              </p:ext>
            </p:extLst>
          </p:nvPr>
        </p:nvGraphicFramePr>
        <p:xfrm>
          <a:off x="4303010" y="3103293"/>
          <a:ext cx="13970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010" y="3103293"/>
                        <a:ext cx="13970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4297180" y="4084638"/>
          <a:ext cx="41211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33360" imgH="444240" progId="Equation.DSMT4">
                  <p:embed/>
                </p:oleObj>
              </mc:Choice>
              <mc:Fallback>
                <p:oleObj name="Equation" r:id="rId7" imgW="2133360" imgH="444240" progId="Equation.DSMT4">
                  <p:embed/>
                  <p:pic>
                    <p:nvPicPr>
                      <p:cNvPr id="8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180" y="4084638"/>
                        <a:ext cx="41211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4269490" y="5424488"/>
          <a:ext cx="29194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8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90" y="5424488"/>
                        <a:ext cx="2919413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187385"/>
              </p:ext>
            </p:extLst>
          </p:nvPr>
        </p:nvGraphicFramePr>
        <p:xfrm>
          <a:off x="5799503" y="3096943"/>
          <a:ext cx="1912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228600" progId="Equation.DSMT4">
                  <p:embed/>
                </p:oleObj>
              </mc:Choice>
              <mc:Fallback>
                <p:oleObj name="Equation" r:id="rId11" imgW="990360" imgH="228600" progId="Equation.DSMT4">
                  <p:embed/>
                  <p:pic>
                    <p:nvPicPr>
                      <p:cNvPr id="8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503" y="3096943"/>
                        <a:ext cx="191293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0228E7-30DF-4159-A084-89BAF69942EA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38DDC-2DF7-4A3D-A97D-2C01B89C01A1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45DC47B-5A8A-4623-B0D2-C68ED8D62A4D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BDB8A-8C94-4D83-A01B-BEAEB8225ECB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8F13A9-B0FD-48BA-B3FA-4B24BECB5C61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2">
            <a:extLst>
              <a:ext uri="{FF2B5EF4-FFF2-40B4-BE49-F238E27FC236}">
                <a16:creationId xmlns:a16="http://schemas.microsoft.com/office/drawing/2014/main" id="{6726C031-FFA6-477A-996D-61A9CD7FE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35" name="Object 2">
                        <a:extLst>
                          <a:ext uri="{FF2B5EF4-FFF2-40B4-BE49-F238E27FC236}">
                            <a16:creationId xmlns:a16="http://schemas.microsoft.com/office/drawing/2014/main" id="{6726C031-FFA6-477A-996D-61A9CD7FE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FAB3FF-BC89-410E-BD80-562E29BCB391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60DB19-C86E-4AAA-848A-F656F7023DCB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Parabolic band approximation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452"/>
              </p:ext>
            </p:extLst>
          </p:nvPr>
        </p:nvGraphicFramePr>
        <p:xfrm>
          <a:off x="4315668" y="4281488"/>
          <a:ext cx="3900487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19240" imgH="711000" progId="Equation.DSMT4">
                  <p:embed/>
                </p:oleObj>
              </mc:Choice>
              <mc:Fallback>
                <p:oleObj name="Equation" r:id="rId3" imgW="2019240" imgH="7110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668" y="4281488"/>
                        <a:ext cx="3900487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15147"/>
              </p:ext>
            </p:extLst>
          </p:nvPr>
        </p:nvGraphicFramePr>
        <p:xfrm>
          <a:off x="4260850" y="2027238"/>
          <a:ext cx="26733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57200" progId="Equation.DSMT4">
                  <p:embed/>
                </p:oleObj>
              </mc:Choice>
              <mc:Fallback>
                <p:oleObj name="Equation" r:id="rId5" imgW="1384200" imgH="457200" progId="Equation.DSMT4">
                  <p:embed/>
                  <p:pic>
                    <p:nvPicPr>
                      <p:cNvPr id="839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027238"/>
                        <a:ext cx="26733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25349"/>
              </p:ext>
            </p:extLst>
          </p:nvPr>
        </p:nvGraphicFramePr>
        <p:xfrm>
          <a:off x="4284662" y="2909888"/>
          <a:ext cx="26495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457200" progId="Equation.DSMT4">
                  <p:embed/>
                </p:oleObj>
              </mc:Choice>
              <mc:Fallback>
                <p:oleObj name="Equation" r:id="rId7" imgW="1371600" imgH="457200" progId="Equation.DSMT4">
                  <p:embed/>
                  <p:pic>
                    <p:nvPicPr>
                      <p:cNvPr id="839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2909888"/>
                        <a:ext cx="2649538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6113463" y="5591358"/>
          <a:ext cx="245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317160" progId="Equation.DSMT4">
                  <p:embed/>
                </p:oleObj>
              </mc:Choice>
              <mc:Fallback>
                <p:oleObj name="Equation" r:id="rId9" imgW="1269720" imgH="317160" progId="Equation.DSMT4">
                  <p:embed/>
                  <p:pic>
                    <p:nvPicPr>
                      <p:cNvPr id="839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5591358"/>
                        <a:ext cx="245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220980" y="5700010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</a:pPr>
            <a:r>
              <a:rPr lang="en-US" sz="2000" kern="0" dirty="0">
                <a:solidFill>
                  <a:prstClr val="black"/>
                </a:solidFill>
              </a:rPr>
              <a:t>Reduced mass:</a:t>
            </a:r>
          </a:p>
        </p:txBody>
      </p:sp>
      <p:sp>
        <p:nvSpPr>
          <p:cNvPr id="37" name="Arc 36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Arc 37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14E6149-7DE8-4BBF-87CC-612EB216D0E4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0A23F0-3090-43FF-9524-E2DD2345A258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623F8BB-858B-40C5-BFE3-5E38B1C4FF43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293BA3-83E5-49F9-B12C-DF098B56774E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8F278C-D266-4302-BB0D-D18FCF0408B1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06FDEF-089B-4823-8613-0FA2B5D16CF1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1AE601A-E835-48C5-B5CE-BDD3CFDACFED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CB875C6-CF97-4E49-82B7-575587FE3EC5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BFF53E66-0C8C-4CD8-9DC9-327BBB43596D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0" name="Object 2">
            <a:extLst>
              <a:ext uri="{FF2B5EF4-FFF2-40B4-BE49-F238E27FC236}">
                <a16:creationId xmlns:a16="http://schemas.microsoft.com/office/drawing/2014/main" id="{C00AF1FF-C5A6-4AE7-BE20-02DD6963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40" name="Object 2">
                        <a:extLst>
                          <a:ext uri="{FF2B5EF4-FFF2-40B4-BE49-F238E27FC236}">
                            <a16:creationId xmlns:a16="http://schemas.microsoft.com/office/drawing/2014/main" id="{C00AF1FF-C5A6-4AE7-BE20-02DD6963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8AA964E-173A-4559-A369-FA5DEDBE6C53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30EC36-C683-4624-BA95-B520DE78F7B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crystal momentum conservation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901190" y="1524000"/>
            <a:ext cx="4648200" cy="4267200"/>
          </a:xfrm>
        </p:spPr>
        <p:txBody>
          <a:bodyPr/>
          <a:lstStyle/>
          <a:p>
            <a:r>
              <a:rPr lang="en-US" sz="2200" dirty="0"/>
              <a:t>Energy conservation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4305300" y="1995488"/>
          <a:ext cx="24765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457200" progId="Equation.DSMT4">
                  <p:embed/>
                </p:oleObj>
              </mc:Choice>
              <mc:Fallback>
                <p:oleObj name="Equation" r:id="rId3" imgW="1282680" imgH="457200" progId="Equation.DSMT4">
                  <p:embed/>
                  <p:pic>
                    <p:nvPicPr>
                      <p:cNvPr id="82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995488"/>
                        <a:ext cx="24765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282190" y="2834390"/>
          <a:ext cx="27701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4960" imgH="393480" progId="Equation.DSMT4">
                  <p:embed/>
                </p:oleObj>
              </mc:Choice>
              <mc:Fallback>
                <p:oleObj name="Equation" r:id="rId5" imgW="1434960" imgH="393480" progId="Equation.DSMT4">
                  <p:embed/>
                  <p:pic>
                    <p:nvPicPr>
                      <p:cNvPr id="839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90" y="2834390"/>
                        <a:ext cx="2770187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402718"/>
              </p:ext>
            </p:extLst>
          </p:nvPr>
        </p:nvGraphicFramePr>
        <p:xfrm>
          <a:off x="4249738" y="3567113"/>
          <a:ext cx="31400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457200" progId="Equation.DSMT4">
                  <p:embed/>
                </p:oleObj>
              </mc:Choice>
              <mc:Fallback>
                <p:oleObj name="Equation" r:id="rId7" imgW="1625400" imgH="457200" progId="Equation.DSMT4">
                  <p:embed/>
                  <p:pic>
                    <p:nvPicPr>
                      <p:cNvPr id="839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3567113"/>
                        <a:ext cx="314007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72219"/>
              </p:ext>
            </p:extLst>
          </p:nvPr>
        </p:nvGraphicFramePr>
        <p:xfrm>
          <a:off x="4236768" y="4449763"/>
          <a:ext cx="31130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800" imgH="457200" progId="Equation.DSMT4">
                  <p:embed/>
                </p:oleObj>
              </mc:Choice>
              <mc:Fallback>
                <p:oleObj name="Equation" r:id="rId9" imgW="1612800" imgH="457200" progId="Equation.DSMT4">
                  <p:embed/>
                  <p:pic>
                    <p:nvPicPr>
                      <p:cNvPr id="839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768" y="4449763"/>
                        <a:ext cx="3113087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234190" y="5640050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For a given photon energy, only a narrow band of states contribute to absorption!</a:t>
            </a:r>
          </a:p>
        </p:txBody>
      </p:sp>
      <p:sp>
        <p:nvSpPr>
          <p:cNvPr id="24" name="Arc 23"/>
          <p:cNvSpPr/>
          <p:nvPr/>
        </p:nvSpPr>
        <p:spPr bwMode="auto">
          <a:xfrm>
            <a:off x="610850" y="3962400"/>
            <a:ext cx="2667000" cy="3733800"/>
          </a:xfrm>
          <a:prstGeom prst="arc">
            <a:avLst>
              <a:gd name="adj1" fmla="val 12887362"/>
              <a:gd name="adj2" fmla="val 19395735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>
            <a:off x="991850" y="-457200"/>
            <a:ext cx="1905000" cy="3733800"/>
          </a:xfrm>
          <a:prstGeom prst="arc">
            <a:avLst>
              <a:gd name="adj1" fmla="val 2146409"/>
              <a:gd name="adj2" fmla="val 8675230"/>
            </a:avLst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257213-A7EA-44AE-AD6B-C8A15A4AE3BB}"/>
              </a:ext>
            </a:extLst>
          </p:cNvPr>
          <p:cNvCxnSpPr/>
          <p:nvPr/>
        </p:nvCxnSpPr>
        <p:spPr bwMode="auto">
          <a:xfrm>
            <a:off x="533400" y="3962400"/>
            <a:ext cx="2895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07983D8-7E74-4061-B14D-48F0ACBE778C}"/>
              </a:ext>
            </a:extLst>
          </p:cNvPr>
          <p:cNvCxnSpPr/>
          <p:nvPr/>
        </p:nvCxnSpPr>
        <p:spPr bwMode="auto">
          <a:xfrm flipV="1">
            <a:off x="1934980" y="1905000"/>
            <a:ext cx="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6727375-B18E-43C2-A6DB-4F6A875467C0}"/>
              </a:ext>
            </a:extLst>
          </p:cNvPr>
          <p:cNvSpPr txBox="1"/>
          <p:nvPr/>
        </p:nvSpPr>
        <p:spPr>
          <a:xfrm>
            <a:off x="3395246" y="3810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EDD14C-4EAC-4FEA-AAFF-993DE7E68107}"/>
              </a:ext>
            </a:extLst>
          </p:cNvPr>
          <p:cNvSpPr txBox="1"/>
          <p:nvPr/>
        </p:nvSpPr>
        <p:spPr>
          <a:xfrm>
            <a:off x="1981200" y="17481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65340E-07B8-4B16-9AD3-6E792758414B}"/>
              </a:ext>
            </a:extLst>
          </p:cNvPr>
          <p:cNvSpPr/>
          <p:nvPr/>
        </p:nvSpPr>
        <p:spPr>
          <a:xfrm>
            <a:off x="1388610" y="263577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99A999-3B52-4396-8AF5-15A0113408B7}"/>
              </a:ext>
            </a:extLst>
          </p:cNvPr>
          <p:cNvSpPr/>
          <p:nvPr/>
        </p:nvSpPr>
        <p:spPr>
          <a:xfrm>
            <a:off x="1357380" y="4252210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2000" baseline="-250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616F2C7-0939-40EE-B435-5956896B2FD9}"/>
              </a:ext>
            </a:extLst>
          </p:cNvPr>
          <p:cNvCxnSpPr/>
          <p:nvPr/>
        </p:nvCxnSpPr>
        <p:spPr bwMode="auto">
          <a:xfrm>
            <a:off x="1782580" y="3048000"/>
            <a:ext cx="1524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EDAAF0F-8EBC-4FF2-9049-52BC8DEEEBDC}"/>
              </a:ext>
            </a:extLst>
          </p:cNvPr>
          <p:cNvCxnSpPr/>
          <p:nvPr/>
        </p:nvCxnSpPr>
        <p:spPr bwMode="auto">
          <a:xfrm flipV="1">
            <a:off x="1706380" y="3962400"/>
            <a:ext cx="2286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416794F-2844-4F8E-A5E7-B4FD5F3AFCEB}"/>
              </a:ext>
            </a:extLst>
          </p:cNvPr>
          <p:cNvSpPr/>
          <p:nvPr/>
        </p:nvSpPr>
        <p:spPr bwMode="auto">
          <a:xfrm>
            <a:off x="2298970" y="397989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2" name="Object 2">
            <a:extLst>
              <a:ext uri="{FF2B5EF4-FFF2-40B4-BE49-F238E27FC236}">
                <a16:creationId xmlns:a16="http://schemas.microsoft.com/office/drawing/2014/main" id="{7071D7E6-49CB-4C1A-8733-3548A26B1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7150" y="3440113"/>
          <a:ext cx="4302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42" name="Object 2">
                        <a:extLst>
                          <a:ext uri="{FF2B5EF4-FFF2-40B4-BE49-F238E27FC236}">
                            <a16:creationId xmlns:a16="http://schemas.microsoft.com/office/drawing/2014/main" id="{7071D7E6-49CB-4C1A-8733-3548A26B1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150" y="3440113"/>
                        <a:ext cx="430213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307F28-4560-4758-8484-149C7D4D05E0}"/>
              </a:ext>
            </a:extLst>
          </p:cNvPr>
          <p:cNvCxnSpPr/>
          <p:nvPr/>
        </p:nvCxnSpPr>
        <p:spPr bwMode="auto">
          <a:xfrm flipV="1">
            <a:off x="2375170" y="3155430"/>
            <a:ext cx="0" cy="8244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12C6A237-4F20-4BE9-A48A-C3DC871BA1DC}"/>
              </a:ext>
            </a:extLst>
          </p:cNvPr>
          <p:cNvSpPr/>
          <p:nvPr/>
        </p:nvSpPr>
        <p:spPr bwMode="auto">
          <a:xfrm>
            <a:off x="2300990" y="300303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density of states in energy bands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548390" y="1583960"/>
          <a:ext cx="70405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640" imgH="393480" progId="Equation.DSMT4">
                  <p:embed/>
                </p:oleObj>
              </mc:Choice>
              <mc:Fallback>
                <p:oleObj name="Equation" r:id="rId2" imgW="3644640" imgH="393480" progId="Equation.DSMT4">
                  <p:embed/>
                  <p:pic>
                    <p:nvPicPr>
                      <p:cNvPr id="870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90" y="1583960"/>
                        <a:ext cx="70405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190" y="2465570"/>
            <a:ext cx="6691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k-space each electronic state occupies a volume of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7092065" y="2256020"/>
          <a:ext cx="5889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60" imgH="419040" progId="Equation.DSMT4">
                  <p:embed/>
                </p:oleObj>
              </mc:Choice>
              <mc:Fallback>
                <p:oleObj name="Equation" r:id="rId4" imgW="304560" imgH="419040" progId="Equation.DSMT4">
                  <p:embed/>
                  <p:pic>
                    <p:nvPicPr>
                      <p:cNvPr id="870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065" y="2256020"/>
                        <a:ext cx="58896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190" y="2892790"/>
            <a:ext cx="4297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</a:t>
            </a:r>
            <a:r>
              <a:rPr lang="en-US" sz="2000" i="1" dirty="0"/>
              <a:t>V</a:t>
            </a:r>
            <a:r>
              <a:rPr lang="en-US" sz="2000" dirty="0"/>
              <a:t> is the volume of the system</a:t>
            </a: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73111"/>
              </p:ext>
            </p:extLst>
          </p:nvPr>
        </p:nvGraphicFramePr>
        <p:xfrm>
          <a:off x="552855" y="4281488"/>
          <a:ext cx="59182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60360" imgH="457200" progId="Equation.DSMT4">
                  <p:embed/>
                </p:oleObj>
              </mc:Choice>
              <mc:Fallback>
                <p:oleObj name="Equation" r:id="rId6" imgW="3060360" imgH="457200" progId="Equation.DSMT4">
                  <p:embed/>
                  <p:pic>
                    <p:nvPicPr>
                      <p:cNvPr id="870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5" y="4281488"/>
                        <a:ext cx="59182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772335"/>
              </p:ext>
            </p:extLst>
          </p:nvPr>
        </p:nvGraphicFramePr>
        <p:xfrm>
          <a:off x="536305" y="3384550"/>
          <a:ext cx="25749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457200" progId="Equation.DSMT4">
                  <p:embed/>
                </p:oleObj>
              </mc:Choice>
              <mc:Fallback>
                <p:oleObj name="Equation" r:id="rId8" imgW="1333440" imgH="457200" progId="Equation.DSMT4">
                  <p:embed/>
                  <p:pic>
                    <p:nvPicPr>
                      <p:cNvPr id="870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05" y="3384550"/>
                        <a:ext cx="2574925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292840" y="3607260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Dispersion relation</a:t>
            </a:r>
            <a:endParaRPr lang="en-US" dirty="0"/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308011"/>
              </p:ext>
            </p:extLst>
          </p:nvPr>
        </p:nvGraphicFramePr>
        <p:xfrm>
          <a:off x="6514290" y="3762274"/>
          <a:ext cx="914400" cy="1022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457200" progId="Equation.DSMT4">
                  <p:embed/>
                </p:oleObj>
              </mc:Choice>
              <mc:Fallback>
                <p:oleObj name="Equation" r:id="rId10" imgW="380880" imgH="457200" progId="Equation.DSMT4">
                  <p:embed/>
                  <p:pic>
                    <p:nvPicPr>
                      <p:cNvPr id="870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290" y="3762274"/>
                        <a:ext cx="914400" cy="10227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73565"/>
              </p:ext>
            </p:extLst>
          </p:nvPr>
        </p:nvGraphicFramePr>
        <p:xfrm>
          <a:off x="527320" y="5243513"/>
          <a:ext cx="44386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98600" imgH="393480" progId="Equation.DSMT4">
                  <p:embed/>
                </p:oleObj>
              </mc:Choice>
              <mc:Fallback>
                <p:oleObj name="Equation" r:id="rId12" imgW="2298600" imgH="393480" progId="Equation.DSMT4">
                  <p:embed/>
                  <p:pic>
                    <p:nvPicPr>
                      <p:cNvPr id="870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20" y="5243513"/>
                        <a:ext cx="443865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096382" y="5408950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Beware of spin degeneracy!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29558</TotalTime>
  <Words>1603</Words>
  <Application>Microsoft Office PowerPoint</Application>
  <PresentationFormat>On-screen Show (4:3)</PresentationFormat>
  <Paragraphs>329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Black</vt:lpstr>
      <vt:lpstr>Calibri</vt:lpstr>
      <vt:lpstr>Comic Sans MS</vt:lpstr>
      <vt:lpstr>Monotype Corsiva</vt:lpstr>
      <vt:lpstr>Symbol</vt:lpstr>
      <vt:lpstr>Times New Roman</vt:lpstr>
      <vt:lpstr>Wingdings</vt:lpstr>
      <vt:lpstr>Pixel</vt:lpstr>
      <vt:lpstr>Equation</vt:lpstr>
      <vt:lpstr>MIT 3.156/3.46 Photonic Materials and Devices  10: Optoelectronic Properties</vt:lpstr>
      <vt:lpstr>Optoelectronics</vt:lpstr>
      <vt:lpstr>Optical absorption in semiconductors</vt:lpstr>
      <vt:lpstr>Band structure of semiconductors near band edge</vt:lpstr>
      <vt:lpstr>Band structure of silicon</vt:lpstr>
      <vt:lpstr>Energy and crystal momentum conservation</vt:lpstr>
      <vt:lpstr>Energy and crystal momentum conservation</vt:lpstr>
      <vt:lpstr>Energy and crystal momentum conservation</vt:lpstr>
      <vt:lpstr>Electronic density of states in energy bands</vt:lpstr>
      <vt:lpstr>Absorption in direct gap semiconductors</vt:lpstr>
      <vt:lpstr>Direct band gap energy determination</vt:lpstr>
      <vt:lpstr>Absorption in indirect gap semiconductors</vt:lpstr>
      <vt:lpstr>Absorption in indirect gap semiconductors</vt:lpstr>
      <vt:lpstr>Indirect band gap energy determination</vt:lpstr>
      <vt:lpstr>Moss-Burstein effect</vt:lpstr>
      <vt:lpstr>Pauli blocking</vt:lpstr>
      <vt:lpstr>A graphene-based waveguide modulator</vt:lpstr>
      <vt:lpstr>Quasi-Fermi levels in non-equilibrium semiconductors</vt:lpstr>
      <vt:lpstr>Absorption saturation effect</vt:lpstr>
      <vt:lpstr>Absorption saturation effect</vt:lpstr>
      <vt:lpstr>Amorphous solids</vt:lpstr>
      <vt:lpstr>Anderson localization in disordered systems</vt:lpstr>
      <vt:lpstr>Anderson localization in disordered systems</vt:lpstr>
      <vt:lpstr>Density of states (DOS) in crystalline and amorphous solids</vt:lpstr>
      <vt:lpstr>Tauc gap and Tauc plots</vt:lpstr>
      <vt:lpstr>Stimulated and spontaneous emission</vt:lpstr>
      <vt:lpstr>Stimulated emission</vt:lpstr>
      <vt:lpstr>Net gain and optical amplification</vt:lpstr>
      <vt:lpstr>Single-mode rate equation</vt:lpstr>
      <vt:lpstr>Single-mode blackbody radiator</vt:lpstr>
      <vt:lpstr>Single-mode “hot” blackbody radiator</vt:lpstr>
      <vt:lpstr>Single-mode “cool” blackbody radiator</vt:lpstr>
      <vt:lpstr>Optical gain in semiconductors</vt:lpstr>
      <vt:lpstr>Optical amplification</vt:lpstr>
      <vt:lpstr>Carrier density in semiconductor devices</vt:lpstr>
      <vt:lpstr>Stimulated emission and spontaneous emission in technical applications</vt:lpstr>
      <vt:lpstr>Engineering spontaneous emission rate: Purcell effect</vt:lpstr>
      <vt:lpstr>Engineering spontaneous emission rate: Purcell effect</vt:lpstr>
      <vt:lpstr>List of symbols</vt:lpstr>
      <vt:lpstr>List of symbols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3604</cp:revision>
  <dcterms:created xsi:type="dcterms:W3CDTF">2006-08-16T00:00:00Z</dcterms:created>
  <dcterms:modified xsi:type="dcterms:W3CDTF">2024-11-25T02:04:54Z</dcterms:modified>
</cp:coreProperties>
</file>