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8" r:id="rId2"/>
    <p:sldId id="258" r:id="rId3"/>
    <p:sldId id="275" r:id="rId4"/>
    <p:sldId id="291" r:id="rId5"/>
    <p:sldId id="292" r:id="rId6"/>
    <p:sldId id="289" r:id="rId7"/>
    <p:sldId id="290" r:id="rId8"/>
    <p:sldId id="262" r:id="rId9"/>
    <p:sldId id="260" r:id="rId10"/>
    <p:sldId id="264" r:id="rId11"/>
    <p:sldId id="293" r:id="rId12"/>
    <p:sldId id="265" r:id="rId13"/>
    <p:sldId id="294" r:id="rId14"/>
    <p:sldId id="295" r:id="rId15"/>
    <p:sldId id="306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D1A"/>
    <a:srgbClr val="007F00"/>
    <a:srgbClr val="FE8F22"/>
    <a:srgbClr val="0000FF"/>
    <a:srgbClr val="89CC40"/>
    <a:srgbClr val="00660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ADDCA-E7A9-4800-B53C-459E01BAD5DD}" v="35" dt="2025-09-18T00:53:21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684" autoAdjust="0"/>
  </p:normalViewPr>
  <p:slideViewPr>
    <p:cSldViewPr>
      <p:cViewPr varScale="1">
        <p:scale>
          <a:sx n="122" d="100"/>
          <a:sy n="122" d="100"/>
        </p:scale>
        <p:origin x="19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10E6ECC-D62E-4B6B-A848-4D9FC16101D6}"/>
    <pc:docChg chg="modSld">
      <pc:chgData name="JJ HU" userId="f9cbafaa3520ff22" providerId="LiveId" clId="{410E6ECC-D62E-4B6B-A848-4D9FC16101D6}" dt="2023-09-25T18:51:12.738" v="3" actId="20577"/>
      <pc:docMkLst>
        <pc:docMk/>
      </pc:docMkLst>
      <pc:sldChg chg="modSp mod">
        <pc:chgData name="JJ HU" userId="f9cbafaa3520ff22" providerId="LiveId" clId="{410E6ECC-D62E-4B6B-A848-4D9FC16101D6}" dt="2023-09-25T18:51:12.738" v="3" actId="20577"/>
        <pc:sldMkLst>
          <pc:docMk/>
          <pc:sldMk cId="925653607" sldId="289"/>
        </pc:sldMkLst>
      </pc:sldChg>
    </pc:docChg>
  </pc:docChgLst>
  <pc:docChgLst>
    <pc:chgData name="JJ HU" userId="f9cbafaa3520ff22" providerId="LiveId" clId="{D5AADDCA-E7A9-4800-B53C-459E01BAD5DD}"/>
    <pc:docChg chg="undo custSel addSld delSld modSld">
      <pc:chgData name="JJ HU" userId="f9cbafaa3520ff22" providerId="LiveId" clId="{D5AADDCA-E7A9-4800-B53C-459E01BAD5DD}" dt="2025-03-13T21:35:03.571" v="118" actId="1038"/>
      <pc:docMkLst>
        <pc:docMk/>
      </pc:docMkLst>
      <pc:sldChg chg="addSp delSp modSp mod">
        <pc:chgData name="JJ HU" userId="f9cbafaa3520ff22" providerId="LiveId" clId="{D5AADDCA-E7A9-4800-B53C-459E01BAD5DD}" dt="2025-03-13T21:35:03.571" v="118" actId="1038"/>
        <pc:sldMkLst>
          <pc:docMk/>
          <pc:sldMk cId="0" sldId="258"/>
        </pc:sldMkLst>
      </pc:sldChg>
      <pc:sldChg chg="new del">
        <pc:chgData name="JJ HU" userId="f9cbafaa3520ff22" providerId="LiveId" clId="{D5AADDCA-E7A9-4800-B53C-459E01BAD5DD}" dt="2025-01-20T19:00:18.217" v="1" actId="47"/>
        <pc:sldMkLst>
          <pc:docMk/>
          <pc:sldMk cId="1924239211" sldId="306"/>
        </pc:sldMkLst>
      </pc:sldChg>
      <pc:sldChg chg="delSp modSp add mod">
        <pc:chgData name="JJ HU" userId="f9cbafaa3520ff22" providerId="LiveId" clId="{D5AADDCA-E7A9-4800-B53C-459E01BAD5DD}" dt="2025-01-20T19:08:50.877" v="86" actId="14100"/>
        <pc:sldMkLst>
          <pc:docMk/>
          <pc:sldMk cId="3072276437" sldId="306"/>
        </pc:sldMkLst>
      </pc:sldChg>
      <pc:sldChg chg="new del">
        <pc:chgData name="JJ HU" userId="f9cbafaa3520ff22" providerId="LiveId" clId="{D5AADDCA-E7A9-4800-B53C-459E01BAD5DD}" dt="2025-01-20T19:00:33.803" v="3" actId="680"/>
        <pc:sldMkLst>
          <pc:docMk/>
          <pc:sldMk cId="3581524476" sldId="306"/>
        </pc:sldMkLst>
      </pc:sldChg>
    </pc:docChg>
  </pc:docChgLst>
  <pc:docChgLst>
    <pc:chgData userId="f9cbafaa3520ff22" providerId="LiveId" clId="{F3A63B70-76D9-4215-8401-5E8785DBBA64}"/>
    <pc:docChg chg="undo redo custSel addSld delSld modSld sldOrd">
      <pc:chgData name="" userId="f9cbafaa3520ff22" providerId="LiveId" clId="{F3A63B70-76D9-4215-8401-5E8785DBBA64}" dt="2020-09-16T07:44:48.508" v="1433" actId="1038"/>
      <pc:docMkLst>
        <pc:docMk/>
      </pc:docMkLst>
      <pc:sldChg chg="modSp">
        <pc:chgData name="" userId="f9cbafaa3520ff22" providerId="LiveId" clId="{F3A63B70-76D9-4215-8401-5E8785DBBA64}" dt="2020-09-16T05:10:25.784" v="1368" actId="404"/>
        <pc:sldMkLst>
          <pc:docMk/>
          <pc:sldMk cId="3598925639" sldId="260"/>
        </pc:sldMkLst>
      </pc:sldChg>
      <pc:sldChg chg="modSp">
        <pc:chgData name="" userId="f9cbafaa3520ff22" providerId="LiveId" clId="{F3A63B70-76D9-4215-8401-5E8785DBBA64}" dt="2020-09-16T06:27:59.852" v="1406" actId="1037"/>
        <pc:sldMkLst>
          <pc:docMk/>
          <pc:sldMk cId="3122484023" sldId="264"/>
        </pc:sldMkLst>
      </pc:sldChg>
      <pc:sldChg chg="modSp add">
        <pc:chgData name="" userId="f9cbafaa3520ff22" providerId="LiveId" clId="{F3A63B70-76D9-4215-8401-5E8785DBBA64}" dt="2020-09-09T17:45:51.657" v="32" actId="20577"/>
        <pc:sldMkLst>
          <pc:docMk/>
          <pc:sldMk cId="0" sldId="288"/>
        </pc:sldMkLst>
      </pc:sldChg>
    </pc:docChg>
  </pc:docChgLst>
  <pc:docChgLst>
    <pc:chgData userId="f9cbafaa3520ff22" providerId="LiveId" clId="{9E079F2F-E9B6-45E1-B3A5-FCB7736C3EB4}"/>
    <pc:docChg chg="undo custSel addSld delSld modSld sldOrd">
      <pc:chgData name="" userId="f9cbafaa3520ff22" providerId="LiveId" clId="{9E079F2F-E9B6-45E1-B3A5-FCB7736C3EB4}" dt="2020-09-23T01:48:06.187" v="1395"/>
      <pc:docMkLst>
        <pc:docMk/>
      </pc:docMkLst>
      <pc:sldChg chg="addSp delSp modSp add del">
        <pc:chgData name="" userId="f9cbafaa3520ff22" providerId="LiveId" clId="{9E079F2F-E9B6-45E1-B3A5-FCB7736C3EB4}" dt="2020-09-23T01:18:38.518" v="1290" actId="1076"/>
        <pc:sldMkLst>
          <pc:docMk/>
          <pc:sldMk cId="0" sldId="258"/>
        </pc:sldMkLst>
      </pc:sldChg>
      <pc:sldChg chg="add">
        <pc:chgData name="" userId="f9cbafaa3520ff22" providerId="LiveId" clId="{9E079F2F-E9B6-45E1-B3A5-FCB7736C3EB4}" dt="2020-09-17T05:50:30.599" v="902"/>
        <pc:sldMkLst>
          <pc:docMk/>
          <pc:sldMk cId="3598925639" sldId="260"/>
        </pc:sldMkLst>
      </pc:sldChg>
      <pc:sldChg chg="delSp del">
        <pc:chgData name="" userId="f9cbafaa3520ff22" providerId="LiveId" clId="{9E079F2F-E9B6-45E1-B3A5-FCB7736C3EB4}" dt="2020-09-17T18:03:07.857" v="913" actId="478"/>
        <pc:sldMkLst>
          <pc:docMk/>
          <pc:sldMk cId="1358887736" sldId="262"/>
        </pc:sldMkLst>
      </pc:sldChg>
      <pc:sldChg chg="delSp del">
        <pc:chgData name="" userId="f9cbafaa3520ff22" providerId="LiveId" clId="{9E079F2F-E9B6-45E1-B3A5-FCB7736C3EB4}" dt="2020-09-17T18:02:57.355" v="910" actId="478"/>
        <pc:sldMkLst>
          <pc:docMk/>
          <pc:sldMk cId="3122484023" sldId="264"/>
        </pc:sldMkLst>
      </pc:sldChg>
      <pc:sldChg chg="delSp del">
        <pc:chgData name="" userId="f9cbafaa3520ff22" providerId="LiveId" clId="{9E079F2F-E9B6-45E1-B3A5-FCB7736C3EB4}" dt="2020-09-17T18:02:53.445" v="908" actId="478"/>
        <pc:sldMkLst>
          <pc:docMk/>
          <pc:sldMk cId="388579361" sldId="265"/>
        </pc:sldMkLst>
      </pc:sldChg>
      <pc:sldChg chg="delSp add ord">
        <pc:chgData name="" userId="f9cbafaa3520ff22" providerId="LiveId" clId="{9E079F2F-E9B6-45E1-B3A5-FCB7736C3EB4}" dt="2020-09-23T01:48:06.187" v="1395"/>
        <pc:sldMkLst>
          <pc:docMk/>
          <pc:sldMk cId="4032474831" sldId="275"/>
        </pc:sldMkLst>
      </pc:sldChg>
      <pc:sldChg chg="modSp">
        <pc:chgData name="" userId="f9cbafaa3520ff22" providerId="LiveId" clId="{9E079F2F-E9B6-45E1-B3A5-FCB7736C3EB4}" dt="2020-09-17T00:58:00.462" v="6" actId="20577"/>
        <pc:sldMkLst>
          <pc:docMk/>
          <pc:sldMk cId="0" sldId="288"/>
        </pc:sldMkLst>
      </pc:sldChg>
      <pc:sldChg chg="addSp delSp modSp add">
        <pc:chgData name="" userId="f9cbafaa3520ff22" providerId="LiveId" clId="{9E079F2F-E9B6-45E1-B3A5-FCB7736C3EB4}" dt="2020-09-23T01:32:15.939" v="1338" actId="179"/>
        <pc:sldMkLst>
          <pc:docMk/>
          <pc:sldMk cId="925653607" sldId="289"/>
        </pc:sldMkLst>
      </pc:sldChg>
      <pc:sldChg chg="addSp delSp modSp add">
        <pc:chgData name="" userId="f9cbafaa3520ff22" providerId="LiveId" clId="{9E079F2F-E9B6-45E1-B3A5-FCB7736C3EB4}" dt="2020-09-23T01:43:38.685" v="1394" actId="948"/>
        <pc:sldMkLst>
          <pc:docMk/>
          <pc:sldMk cId="1303225244" sldId="290"/>
        </pc:sldMkLst>
      </pc:sldChg>
      <pc:sldChg chg="addSp delSp modSp add">
        <pc:chgData name="" userId="f9cbafaa3520ff22" providerId="LiveId" clId="{9E079F2F-E9B6-45E1-B3A5-FCB7736C3EB4}" dt="2020-09-23T01:22:52.940" v="1333" actId="1036"/>
        <pc:sldMkLst>
          <pc:docMk/>
          <pc:sldMk cId="1104960399" sldId="291"/>
        </pc:sldMkLst>
      </pc:sldChg>
      <pc:sldChg chg="addSp delSp modSp add">
        <pc:chgData name="" userId="f9cbafaa3520ff22" providerId="LiveId" clId="{9E079F2F-E9B6-45E1-B3A5-FCB7736C3EB4}" dt="2020-09-23T01:28:13.446" v="1337"/>
        <pc:sldMkLst>
          <pc:docMk/>
          <pc:sldMk cId="946033161" sldId="292"/>
        </pc:sldMkLst>
      </pc:sldChg>
      <pc:sldChg chg="delSp add">
        <pc:chgData name="" userId="f9cbafaa3520ff22" providerId="LiveId" clId="{9E079F2F-E9B6-45E1-B3A5-FCB7736C3EB4}" dt="2020-09-17T18:02:55.286" v="909" actId="478"/>
        <pc:sldMkLst>
          <pc:docMk/>
          <pc:sldMk cId="663804651" sldId="293"/>
        </pc:sldMkLst>
      </pc:sldChg>
      <pc:sldChg chg="delSp add">
        <pc:chgData name="" userId="f9cbafaa3520ff22" providerId="LiveId" clId="{9E079F2F-E9B6-45E1-B3A5-FCB7736C3EB4}" dt="2020-09-17T18:02:51.580" v="907" actId="478"/>
        <pc:sldMkLst>
          <pc:docMk/>
          <pc:sldMk cId="1800035581" sldId="294"/>
        </pc:sldMkLst>
      </pc:sldChg>
      <pc:sldChg chg="addSp delSp modSp add">
        <pc:chgData name="" userId="f9cbafaa3520ff22" providerId="LiveId" clId="{9E079F2F-E9B6-45E1-B3A5-FCB7736C3EB4}" dt="2020-09-17T18:10:21.557" v="1015" actId="1035"/>
        <pc:sldMkLst>
          <pc:docMk/>
          <pc:sldMk cId="2585308670" sldId="295"/>
        </pc:sldMkLst>
      </pc:sldChg>
      <pc:sldChg chg="modSp add del">
        <pc:chgData name="" userId="f9cbafaa3520ff22" providerId="LiveId" clId="{9E079F2F-E9B6-45E1-B3A5-FCB7736C3EB4}" dt="2020-09-23T01:37:39.180" v="1375" actId="20577"/>
        <pc:sldMkLst>
          <pc:docMk/>
          <pc:sldMk cId="2352388834" sldId="305"/>
        </pc:sldMkLst>
      </pc:sldChg>
    </pc:docChg>
  </pc:docChgLst>
  <pc:docChgLst>
    <pc:chgData name="JJ HU" userId="f9cbafaa3520ff22" providerId="LiveId" clId="{929F4E59-0F96-4D07-95EB-3595DA24BEB3}"/>
    <pc:docChg chg="custSel modSld">
      <pc:chgData name="JJ HU" userId="f9cbafaa3520ff22" providerId="LiveId" clId="{929F4E59-0F96-4D07-95EB-3595DA24BEB3}" dt="2025-09-18T00:53:21.212" v="103" actId="1035"/>
      <pc:docMkLst>
        <pc:docMk/>
      </pc:docMkLst>
      <pc:sldChg chg="addSp modSp mod">
        <pc:chgData name="JJ HU" userId="f9cbafaa3520ff22" providerId="LiveId" clId="{929F4E59-0F96-4D07-95EB-3595DA24BEB3}" dt="2025-09-18T00:53:21.212" v="103" actId="1035"/>
        <pc:sldMkLst>
          <pc:docMk/>
          <pc:sldMk cId="3072276437" sldId="306"/>
        </pc:sldMkLst>
        <pc:spChg chg="add mod">
          <ac:chgData name="JJ HU" userId="f9cbafaa3520ff22" providerId="LiveId" clId="{929F4E59-0F96-4D07-95EB-3595DA24BEB3}" dt="2025-09-18T00:40:08.645" v="22" actId="1037"/>
          <ac:spMkLst>
            <pc:docMk/>
            <pc:sldMk cId="3072276437" sldId="306"/>
            <ac:spMk id="2" creationId="{455DD5CB-26F9-41AB-7B28-4F4871F47BD3}"/>
          </ac:spMkLst>
        </pc:spChg>
        <pc:spChg chg="add mod">
          <ac:chgData name="JJ HU" userId="f9cbafaa3520ff22" providerId="LiveId" clId="{929F4E59-0F96-4D07-95EB-3595DA24BEB3}" dt="2025-09-18T00:40:08.645" v="22" actId="1037"/>
          <ac:spMkLst>
            <pc:docMk/>
            <pc:sldMk cId="3072276437" sldId="306"/>
            <ac:spMk id="3" creationId="{348870BB-63DA-8341-2A4A-1BC8BEEF073A}"/>
          </ac:spMkLst>
        </pc:spChg>
        <pc:spChg chg="mod">
          <ac:chgData name="JJ HU" userId="f9cbafaa3520ff22" providerId="LiveId" clId="{929F4E59-0F96-4D07-95EB-3595DA24BEB3}" dt="2025-09-18T00:53:07.014" v="101" actId="20577"/>
          <ac:spMkLst>
            <pc:docMk/>
            <pc:sldMk cId="3072276437" sldId="306"/>
            <ac:spMk id="4" creationId="{00000000-0000-0000-0000-000000000000}"/>
          </ac:spMkLst>
        </pc:spChg>
        <pc:spChg chg="add mod">
          <ac:chgData name="JJ HU" userId="f9cbafaa3520ff22" providerId="LiveId" clId="{929F4E59-0F96-4D07-95EB-3595DA24BEB3}" dt="2025-09-18T00:40:48.592" v="60" actId="1038"/>
          <ac:spMkLst>
            <pc:docMk/>
            <pc:sldMk cId="3072276437" sldId="306"/>
            <ac:spMk id="5" creationId="{2FCF11CD-2408-B072-A455-FA66CED38956}"/>
          </ac:spMkLst>
        </pc:spChg>
        <pc:spChg chg="add mod">
          <ac:chgData name="JJ HU" userId="f9cbafaa3520ff22" providerId="LiveId" clId="{929F4E59-0F96-4D07-95EB-3595DA24BEB3}" dt="2025-09-18T00:53:21.212" v="103" actId="1035"/>
          <ac:spMkLst>
            <pc:docMk/>
            <pc:sldMk cId="3072276437" sldId="306"/>
            <ac:spMk id="7" creationId="{AF789730-5BE6-D891-7ECB-DFEA5FCD7A0E}"/>
          </ac:spMkLst>
        </pc:spChg>
        <pc:picChg chg="add mod">
          <ac:chgData name="JJ HU" userId="f9cbafaa3520ff22" providerId="LiveId" clId="{929F4E59-0F96-4D07-95EB-3595DA24BEB3}" dt="2025-09-18T00:52:42.182" v="81" actId="1076"/>
          <ac:picMkLst>
            <pc:docMk/>
            <pc:sldMk cId="3072276437" sldId="306"/>
            <ac:picMk id="1026" creationId="{2DE04D93-04CD-E318-199D-BBE5100F65EF}"/>
          </ac:picMkLst>
        </pc:picChg>
        <pc:picChg chg="add mod">
          <ac:chgData name="JJ HU" userId="f9cbafaa3520ff22" providerId="LiveId" clId="{929F4E59-0F96-4D07-95EB-3595DA24BEB3}" dt="2025-09-18T00:40:08.645" v="22" actId="1037"/>
          <ac:picMkLst>
            <pc:docMk/>
            <pc:sldMk cId="3072276437" sldId="306"/>
            <ac:picMk id="1028" creationId="{761B6F18-380A-15A5-9FE7-14DA5E6F96A9}"/>
          </ac:picMkLst>
        </pc:picChg>
        <pc:picChg chg="add mod">
          <ac:chgData name="JJ HU" userId="f9cbafaa3520ff22" providerId="LiveId" clId="{929F4E59-0F96-4D07-95EB-3595DA24BEB3}" dt="2025-09-18T00:53:21.212" v="103" actId="1035"/>
          <ac:picMkLst>
            <pc:docMk/>
            <pc:sldMk cId="3072276437" sldId="306"/>
            <ac:picMk id="1030" creationId="{E19B1619-CD31-08C6-B832-53B3471F142E}"/>
          </ac:picMkLst>
        </pc:picChg>
        <pc:picChg chg="add mod">
          <ac:chgData name="JJ HU" userId="f9cbafaa3520ff22" providerId="LiveId" clId="{929F4E59-0F96-4D07-95EB-3595DA24BEB3}" dt="2025-09-18T00:53:21.212" v="103" actId="1035"/>
          <ac:picMkLst>
            <pc:docMk/>
            <pc:sldMk cId="3072276437" sldId="306"/>
            <ac:picMk id="1032" creationId="{879B944E-35CB-B9AA-90F2-B741BBD6CB65}"/>
          </ac:picMkLst>
        </pc:picChg>
        <pc:picChg chg="add mod">
          <ac:chgData name="JJ HU" userId="f9cbafaa3520ff22" providerId="LiveId" clId="{929F4E59-0F96-4D07-95EB-3595DA24BEB3}" dt="2025-09-18T00:53:21.212" v="103" actId="1035"/>
          <ac:picMkLst>
            <pc:docMk/>
            <pc:sldMk cId="3072276437" sldId="306"/>
            <ac:picMk id="1034" creationId="{4C36A3D1-93DF-6C26-5535-3AD5BF048E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0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https://www.technologyreview.com/s/401266/drawing-optical-fibers/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Primary preform obtained by assembling a few hundred high purity, low-hydroxyl silica glass capillaries into an array with the required geometry tightly packed inside a glass tube; (B) first stage draw of the primary preform into a ~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sized “cane”; (C) optical image of the cross-section of a HC-PBGF cane showing elimination of interstitial volumes and formation of the central core “defect”; (D) scanning electron microscope image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microstructured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of the final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showing a much increased diameter to pitch ratio of the cladding holes. The typical hole-to-hole spacing for operation at 1500 nm wavelength is in the range of 4–6 µm (depending on the air filling ratio of the cladding).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8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-opn.org/home/gallery/photo_contests/2010.aspx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tconceptsworld.com/iflex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p-photonics.com/lp_modes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4: Fiber Optics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684947"/>
            <a:ext cx="3865989" cy="320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077" y="5049142"/>
            <a:ext cx="33948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Microstructured optical fibers: photonic bandgaps and various sizes of the rings give rise to the different colors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Argyros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University of Sydney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4945"/>
            <a:ext cx="3827673" cy="18957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999936" y="4267199"/>
            <a:ext cx="3429000" cy="18129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mode shaping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Dispersion engineering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Broadband transmission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Multi-functional sensing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136" y="3733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Mater.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336,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8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077" y="5049142"/>
            <a:ext cx="339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Hollow-core photonic crystal fiber fabrication process flow using the stack-and-draw technique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4945"/>
            <a:ext cx="3827673" cy="18957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999936" y="4267199"/>
            <a:ext cx="3429000" cy="18129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mode shaping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Dispersion engineering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Broadband transmission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Multi-functional sensing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136" y="3733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Mater.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336,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www.degruyter.com/view/j/nanoph.2013.2.issue-5-6/nanoph-2013-0042/graphic/nanoph-2013-0042_fig2.jpg">
            <a:extLst>
              <a:ext uri="{FF2B5EF4-FFF2-40B4-BE49-F238E27FC236}">
                <a16:creationId xmlns:a16="http://schemas.microsoft.com/office/drawing/2014/main" id="{4EC0124B-B8D8-411E-BE22-D607E7D0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" y="1683768"/>
            <a:ext cx="3862926" cy="32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EE678D-88A4-4F6D-A93D-EC19B6C77F79}"/>
              </a:ext>
            </a:extLst>
          </p:cNvPr>
          <p:cNvSpPr/>
          <p:nvPr/>
        </p:nvSpPr>
        <p:spPr>
          <a:xfrm>
            <a:off x="1034210" y="5926303"/>
            <a:ext cx="2898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/>
              <a:t>Nanophotonics</a:t>
            </a:r>
            <a:r>
              <a:rPr lang="en-US" sz="1400" dirty="0"/>
              <a:t> </a:t>
            </a:r>
            <a:r>
              <a:rPr lang="en-US" sz="1400" b="1" dirty="0"/>
              <a:t>2</a:t>
            </a:r>
            <a:r>
              <a:rPr lang="en-US" sz="1400" dirty="0"/>
              <a:t>, 315-340 (2013)</a:t>
            </a:r>
          </a:p>
        </p:txBody>
      </p:sp>
    </p:spTree>
    <p:extLst>
      <p:ext uri="{BB962C8B-B14F-4D97-AF65-F5344CB8AC3E}">
        <p14:creationId xmlns:p14="http://schemas.microsoft.com/office/powerpoint/2010/main" val="66380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" y="1608746"/>
            <a:ext cx="3233432" cy="43221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0"/>
          <a:stretch/>
        </p:blipFill>
        <p:spPr>
          <a:xfrm>
            <a:off x="4399515" y="4648200"/>
            <a:ext cx="4019336" cy="1266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054" y="1973084"/>
            <a:ext cx="1255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Rod-in-tube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7854" y="3911838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Extrusion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042" y="4487254"/>
            <a:ext cx="167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Stack-and-draw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12" y="1693492"/>
            <a:ext cx="3776142" cy="26367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38414" y="6064908"/>
            <a:ext cx="234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</a:t>
            </a:r>
            <a:r>
              <a:rPr lang="en-US" sz="1400" dirty="0"/>
              <a:t> </a:t>
            </a:r>
            <a:r>
              <a:rPr lang="en-US" sz="1400" b="1" dirty="0"/>
              <a:t>18</a:t>
            </a:r>
            <a:r>
              <a:rPr lang="en-US" sz="1400" dirty="0"/>
              <a:t>, 845 (2006)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178" y="6066211"/>
            <a:ext cx="3143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prstClr val="black"/>
                </a:solidFill>
              </a:rPr>
              <a:t>Int. J. Appl. Glass Sci.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, 349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8911E-4B91-4AF0-8BE9-B4AE47C3D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7289"/>
            <a:ext cx="3276601" cy="4602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E0744-4819-47AA-AED4-14B967A68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69" y="1702712"/>
            <a:ext cx="4198097" cy="31740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94F65B-0F3F-4773-8FF5-B4B82D1D450D}"/>
              </a:ext>
            </a:extLst>
          </p:cNvPr>
          <p:cNvSpPr/>
          <p:nvPr/>
        </p:nvSpPr>
        <p:spPr>
          <a:xfrm>
            <a:off x="5168648" y="6034906"/>
            <a:ext cx="234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</a:t>
            </a:r>
            <a:r>
              <a:rPr lang="en-US" sz="1400" dirty="0"/>
              <a:t> </a:t>
            </a:r>
            <a:r>
              <a:rPr lang="en-US" sz="1400" b="1" dirty="0"/>
              <a:t>18</a:t>
            </a:r>
            <a:r>
              <a:rPr lang="en-US" sz="1400" dirty="0"/>
              <a:t>, 845 (2006)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EFCF7762-E8E3-4A03-A82E-42ECE4E7B9FC}"/>
              </a:ext>
            </a:extLst>
          </p:cNvPr>
          <p:cNvSpPr/>
          <p:nvPr/>
        </p:nvSpPr>
        <p:spPr bwMode="auto">
          <a:xfrm>
            <a:off x="4590810" y="5165305"/>
            <a:ext cx="3497214" cy="734985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0800" rIns="182880" bIns="10800" anchor="ctr"/>
          <a:lstStyle/>
          <a:p>
            <a:pPr algn="ctr">
              <a:buClr>
                <a:srgbClr val="0B1F65"/>
              </a:buClr>
              <a:buFont typeface="Webdings" pitchFamily="18" charset="2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Thermal sensing fibers</a:t>
            </a:r>
          </a:p>
        </p:txBody>
      </p:sp>
    </p:spTree>
    <p:extLst>
      <p:ext uri="{BB962C8B-B14F-4D97-AF65-F5344CB8AC3E}">
        <p14:creationId xmlns:p14="http://schemas.microsoft.com/office/powerpoint/2010/main" val="18000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4F65B-0F3F-4773-8FF5-B4B82D1D450D}"/>
              </a:ext>
            </a:extLst>
          </p:cNvPr>
          <p:cNvSpPr/>
          <p:nvPr/>
        </p:nvSpPr>
        <p:spPr>
          <a:xfrm>
            <a:off x="5862114" y="5064323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Nat. </a:t>
            </a:r>
            <a:r>
              <a:rPr lang="en-US" sz="1400" i="1" dirty="0" err="1"/>
              <a:t>Biotechnol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33</a:t>
            </a:r>
            <a:r>
              <a:rPr lang="en-US" sz="1400" dirty="0"/>
              <a:t>, 277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48E35-B39D-48F8-8D50-D3D5C8C7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7" r="34568"/>
          <a:stretch/>
        </p:blipFill>
        <p:spPr>
          <a:xfrm>
            <a:off x="565149" y="1600200"/>
            <a:ext cx="4815021" cy="487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A3BF83-BE2C-4C9E-9A05-1C583BE972C3}"/>
              </a:ext>
            </a:extLst>
          </p:cNvPr>
          <p:cNvSpPr/>
          <p:nvPr/>
        </p:nvSpPr>
        <p:spPr bwMode="auto">
          <a:xfrm>
            <a:off x="438150" y="26670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D0552E-0731-4126-AF44-C6CF465D1B53}"/>
              </a:ext>
            </a:extLst>
          </p:cNvPr>
          <p:cNvSpPr/>
          <p:nvPr/>
        </p:nvSpPr>
        <p:spPr bwMode="auto">
          <a:xfrm>
            <a:off x="1905000" y="28194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CD730-E316-4A45-8221-6C06B5E13994}"/>
              </a:ext>
            </a:extLst>
          </p:cNvPr>
          <p:cNvSpPr/>
          <p:nvPr/>
        </p:nvSpPr>
        <p:spPr bwMode="auto">
          <a:xfrm>
            <a:off x="3886200" y="2743200"/>
            <a:ext cx="3048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344725A-70A1-46B9-8705-9C603EC1E6AB}"/>
              </a:ext>
            </a:extLst>
          </p:cNvPr>
          <p:cNvSpPr/>
          <p:nvPr/>
        </p:nvSpPr>
        <p:spPr bwMode="auto">
          <a:xfrm>
            <a:off x="5686452" y="2895600"/>
            <a:ext cx="3014769" cy="1981199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0800" rIns="182880" bIns="10800" anchor="ctr"/>
          <a:lstStyle/>
          <a:p>
            <a:pPr algn="ctr">
              <a:buClr>
                <a:srgbClr val="0B1F65"/>
              </a:buClr>
              <a:buFont typeface="Webdings" pitchFamily="18" charset="2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Multifunctional fibers for simultaneous optical, electrical and chemical interrogation of neural circuits</a:t>
            </a:r>
          </a:p>
        </p:txBody>
      </p:sp>
    </p:spTree>
    <p:extLst>
      <p:ext uri="{BB962C8B-B14F-4D97-AF65-F5344CB8AC3E}">
        <p14:creationId xmlns:p14="http://schemas.microsoft.com/office/powerpoint/2010/main" val="258530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762000"/>
          </a:xfrm>
        </p:spPr>
        <p:txBody>
          <a:bodyPr/>
          <a:lstStyle/>
          <a:p>
            <a:r>
              <a:rPr lang="en-US" sz="2800" dirty="0"/>
              <a:t>Fiber-optic bundles: from TV rocks to endoscopy</a:t>
            </a:r>
          </a:p>
        </p:txBody>
      </p:sp>
      <p:pic>
        <p:nvPicPr>
          <p:cNvPr id="1026" name="Picture 2" descr="fiber bundle">
            <a:extLst>
              <a:ext uri="{FF2B5EF4-FFF2-40B4-BE49-F238E27FC236}">
                <a16:creationId xmlns:a16="http://schemas.microsoft.com/office/drawing/2014/main" id="{2DE04D93-04CD-E318-199D-BBE5100F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933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55DD5CB-26F9-41AB-7B28-4F4871F47BD3}"/>
              </a:ext>
            </a:extLst>
          </p:cNvPr>
          <p:cNvSpPr/>
          <p:nvPr/>
        </p:nvSpPr>
        <p:spPr bwMode="auto">
          <a:xfrm>
            <a:off x="3305175" y="2362200"/>
            <a:ext cx="276225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870BB-63DA-8341-2A4A-1BC8BEEF073A}"/>
              </a:ext>
            </a:extLst>
          </p:cNvPr>
          <p:cNvSpPr txBox="1"/>
          <p:nvPr/>
        </p:nvSpPr>
        <p:spPr>
          <a:xfrm>
            <a:off x="2990418" y="30157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Fusion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61B6F18-380A-15A5-9FE7-14DA5E6F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526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CF11CD-2408-B072-A455-FA66CED38956}"/>
              </a:ext>
            </a:extLst>
          </p:cNvPr>
          <p:cNvSpPr txBox="1"/>
          <p:nvPr/>
        </p:nvSpPr>
        <p:spPr>
          <a:xfrm>
            <a:off x="7197593" y="1775010"/>
            <a:ext cx="9076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© Wikipedia</a:t>
            </a:r>
          </a:p>
        </p:txBody>
      </p:sp>
      <p:pic>
        <p:nvPicPr>
          <p:cNvPr id="1030" name="Picture 6" descr="Fiberscope - an overview | ScienceDirect Topics">
            <a:extLst>
              <a:ext uri="{FF2B5EF4-FFF2-40B4-BE49-F238E27FC236}">
                <a16:creationId xmlns:a16="http://schemas.microsoft.com/office/drawing/2014/main" id="{E19B1619-CD31-08C6-B832-53B3471F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4" y="4114800"/>
            <a:ext cx="2152650" cy="18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berscope Definition | ViewTech Borescopes">
            <a:extLst>
              <a:ext uri="{FF2B5EF4-FFF2-40B4-BE49-F238E27FC236}">
                <a16:creationId xmlns:a16="http://schemas.microsoft.com/office/drawing/2014/main" id="{879B944E-35CB-B9AA-90F2-B741BBD6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1938575" cy="18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iculating Fiberscope iFlex, Flexible Fiberscope, Industrial Endoscope -  IT Concepts">
            <a:extLst>
              <a:ext uri="{FF2B5EF4-FFF2-40B4-BE49-F238E27FC236}">
                <a16:creationId xmlns:a16="http://schemas.microsoft.com/office/drawing/2014/main" id="{4C36A3D1-93DF-6C26-5535-3AD5BF048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555" b="11112"/>
          <a:stretch>
            <a:fillRect/>
          </a:stretch>
        </p:blipFill>
        <p:spPr bwMode="auto">
          <a:xfrm>
            <a:off x="3429000" y="4114800"/>
            <a:ext cx="2049016" cy="18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789730-5BE6-D891-7ECB-DFEA5FCD7A0E}"/>
              </a:ext>
            </a:extLst>
          </p:cNvPr>
          <p:cNvSpPr txBox="1"/>
          <p:nvPr/>
        </p:nvSpPr>
        <p:spPr>
          <a:xfrm>
            <a:off x="3377183" y="6096000"/>
            <a:ext cx="21526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8"/>
              </a:rPr>
              <a:t>https://itconceptsworld.com/iflex/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7227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radial coordinate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j</a:t>
            </a:r>
            <a:r>
              <a:rPr lang="en-US" dirty="0"/>
              <a:t> – angular coordinate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radial modal index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angular modal index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dirty="0"/>
              <a:t> – diameter of fiber core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</a:t>
            </a:r>
            <a:r>
              <a:rPr lang="en-US" dirty="0"/>
              <a:t> – refractive index of fiber core / cladding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/>
              <a:t> – numerical aperture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acceptance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V-parameter, V-number</a:t>
            </a:r>
          </a:p>
        </p:txBody>
      </p:sp>
    </p:spTree>
    <p:extLst>
      <p:ext uri="{BB962C8B-B14F-4D97-AF65-F5344CB8AC3E}">
        <p14:creationId xmlns:p14="http://schemas.microsoft.com/office/powerpoint/2010/main" val="235238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yellow circle in a black background&#10;&#10;AI-generated content may be incorrect.">
            <a:extLst>
              <a:ext uri="{FF2B5EF4-FFF2-40B4-BE49-F238E27FC236}">
                <a16:creationId xmlns:a16="http://schemas.microsoft.com/office/drawing/2014/main" id="{D8F613D9-C10D-4BFC-8EB0-69419407E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5"/>
          <a:stretch/>
        </p:blipFill>
        <p:spPr>
          <a:xfrm>
            <a:off x="923192" y="3894408"/>
            <a:ext cx="6986301" cy="2430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fibers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D17EEF-44F0-419C-8C90-F85218F3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9310"/>
            <a:ext cx="8229600" cy="4267200"/>
          </a:xfrm>
        </p:spPr>
        <p:txBody>
          <a:bodyPr/>
          <a:lstStyle/>
          <a:p>
            <a:r>
              <a:rPr lang="en-US" dirty="0"/>
              <a:t>Cylindrical waveguide</a:t>
            </a:r>
          </a:p>
          <a:p>
            <a:r>
              <a:rPr lang="en-US" dirty="0"/>
              <a:t>(Typically) made of glasses</a:t>
            </a:r>
          </a:p>
          <a:p>
            <a:r>
              <a:rPr lang="en-US" dirty="0"/>
              <a:t>Low index contrast</a:t>
            </a:r>
          </a:p>
          <a:p>
            <a:r>
              <a:rPr lang="en-US" dirty="0"/>
              <a:t>Large core size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7D8DB0-092F-4674-9B36-9FEE9C38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818" y="1295400"/>
            <a:ext cx="2133600" cy="2057400"/>
          </a:xfrm>
          <a:prstGeom prst="ellipse">
            <a:avLst/>
          </a:prstGeom>
          <a:solidFill>
            <a:srgbClr val="F7ED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A189DD32-4569-462A-9B35-FF5D630E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618" y="20256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Single-mode fiber core</a:t>
            </a:r>
            <a:endParaRPr lang="en-US" altLang="en-US" sz="180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5664D13A-F0A9-4468-B1ED-144E8596D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081" y="1905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4FB2BE44-D83D-48AE-85B6-3EDEB249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291" y="14871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1</a:t>
            </a:r>
            <a:r>
              <a:rPr lang="en-US" altLang="zh-CN" sz="1200" dirty="0">
                <a:ea typeface="宋体" panose="02010600030101010101" pitchFamily="2" charset="-122"/>
              </a:rPr>
              <a:t> </a:t>
            </a:r>
            <a:r>
              <a:rPr lang="el-GR" altLang="zh-CN" sz="1800" dirty="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endParaRPr lang="el-GR" altLang="en-US" sz="1800" dirty="0"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DB36EB-34AB-449A-84CC-CF8EBC5E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618" y="2286000"/>
            <a:ext cx="1524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7605ABA8-B656-4F02-9564-403BB8E7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406" y="2635250"/>
            <a:ext cx="1471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Silicon waveguide</a:t>
            </a:r>
            <a:endParaRPr lang="el-GR" altLang="en-US" sz="1800">
              <a:cs typeface="Arial" panose="020B0604020202020204" pitchFamily="34" charset="0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8916E4E-538D-423E-9472-E32B7FCE20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6818" y="2362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6F23A6-4274-44AA-9F9E-A046D92C43CB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>
            <a:off x="5432276" y="3051501"/>
            <a:ext cx="1656386" cy="2004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6EB772-B6CB-43F7-A4C5-FA0488759237}"/>
              </a:ext>
            </a:extLst>
          </p:cNvPr>
          <p:cNvCxnSpPr>
            <a:cxnSpLocks/>
            <a:stCxn id="16" idx="6"/>
          </p:cNvCxnSpPr>
          <p:nvPr/>
        </p:nvCxnSpPr>
        <p:spPr bwMode="auto">
          <a:xfrm flipH="1">
            <a:off x="7190090" y="2324100"/>
            <a:ext cx="63328" cy="2705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708"/>
            <a:ext cx="7924800" cy="1066800"/>
          </a:xfrm>
        </p:spPr>
        <p:txBody>
          <a:bodyPr/>
          <a:lstStyle/>
          <a:p>
            <a:r>
              <a:rPr lang="en-US" dirty="0"/>
              <a:t>Standard single-mode silica optical fiber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32" y="1921378"/>
            <a:ext cx="3772968" cy="4541904"/>
          </a:xfrm>
        </p:spPr>
        <p:txBody>
          <a:bodyPr/>
          <a:lstStyle/>
          <a:p>
            <a:r>
              <a:rPr lang="en-US" sz="2000" dirty="0"/>
              <a:t>Core/cladding: low loss light propagation</a:t>
            </a:r>
          </a:p>
          <a:p>
            <a:r>
              <a:rPr lang="en-US" sz="2000" dirty="0"/>
              <a:t>Buffer/jacket: protection against mechanical damage and the environment (UV radiation, humidity,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37" y="2280828"/>
            <a:ext cx="4261792" cy="3452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2" y="4213916"/>
            <a:ext cx="2819400" cy="1940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7841" y="53400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607" y="4574631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Cladding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081216" y="5295005"/>
            <a:ext cx="180975" cy="142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247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66800"/>
          </a:xfrm>
        </p:spPr>
        <p:txBody>
          <a:bodyPr/>
          <a:lstStyle/>
          <a:p>
            <a:r>
              <a:rPr lang="en-US" sz="2800" dirty="0"/>
              <a:t>Linearly polarized (LP) fiber modes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9C28389F-9BDD-4155-B1CF-7067C5A2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05000"/>
            <a:ext cx="4600664" cy="4343400"/>
          </a:xfrm>
        </p:spPr>
        <p:txBody>
          <a:bodyPr/>
          <a:lstStyle/>
          <a:p>
            <a:r>
              <a:rPr lang="en-US" dirty="0"/>
              <a:t>Solutions to the Helmholtz equation in a cylindrical coordinate system</a:t>
            </a:r>
          </a:p>
          <a:p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QM analog: 2-D hydrogen atom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/>
              <a:t>: principal quantum number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/>
              <a:t>: angular quantum number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E0383BA2-9E83-4972-A563-7C8483ECA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88888"/>
              </p:ext>
            </p:extLst>
          </p:nvPr>
        </p:nvGraphicFramePr>
        <p:xfrm>
          <a:off x="825500" y="3187700"/>
          <a:ext cx="33909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400" imgH="253800" progId="Equation.DSMT4">
                  <p:embed/>
                </p:oleObj>
              </mc:Choice>
              <mc:Fallback>
                <p:oleObj name="Equation" r:id="rId3" imgW="1625400" imgH="25380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E0383BA2-9E83-4972-A563-7C8483ECA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187700"/>
                        <a:ext cx="33909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73304A-B313-43AE-85A1-FB6A8FCFA618}"/>
              </a:ext>
            </a:extLst>
          </p:cNvPr>
          <p:cNvSpPr txBox="1"/>
          <p:nvPr/>
        </p:nvSpPr>
        <p:spPr>
          <a:xfrm>
            <a:off x="1212850" y="3745468"/>
            <a:ext cx="18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E8F22"/>
                </a:solidFill>
              </a:rPr>
              <a:t>Radial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65F7C-3E27-447C-A4CC-C1DC5D6E8774}"/>
              </a:ext>
            </a:extLst>
          </p:cNvPr>
          <p:cNvSpPr txBox="1"/>
          <p:nvPr/>
        </p:nvSpPr>
        <p:spPr>
          <a:xfrm>
            <a:off x="3026540" y="37391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F00"/>
                </a:solidFill>
              </a:rPr>
              <a:t>Angular function</a:t>
            </a:r>
          </a:p>
        </p:txBody>
      </p:sp>
      <p:pic>
        <p:nvPicPr>
          <p:cNvPr id="12290" name="Picture 2" descr="modes of a fiber">
            <a:extLst>
              <a:ext uri="{FF2B5EF4-FFF2-40B4-BE49-F238E27FC236}">
                <a16:creationId xmlns:a16="http://schemas.microsoft.com/office/drawing/2014/main" id="{4D74A941-FC49-461A-90A8-D577C16D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705"/>
            <a:ext cx="2998363" cy="5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7DF0F2-B466-4A5E-9326-9DFA52084F3C}"/>
              </a:ext>
            </a:extLst>
          </p:cNvPr>
          <p:cNvSpPr txBox="1"/>
          <p:nvPr/>
        </p:nvSpPr>
        <p:spPr>
          <a:xfrm>
            <a:off x="6307651" y="6193779"/>
            <a:ext cx="1622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8F22"/>
                </a:solidFill>
              </a:rPr>
              <a:t>Radial index </a:t>
            </a:r>
            <a:r>
              <a:rPr lang="en-US" sz="1600" b="1" i="1" dirty="0">
                <a:solidFill>
                  <a:srgbClr val="FE8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39961-1523-4D00-B039-7C3E7623B944}"/>
              </a:ext>
            </a:extLst>
          </p:cNvPr>
          <p:cNvSpPr txBox="1"/>
          <p:nvPr/>
        </p:nvSpPr>
        <p:spPr>
          <a:xfrm rot="16200000">
            <a:off x="4684429" y="3268824"/>
            <a:ext cx="16674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F00"/>
                </a:solidFill>
              </a:rPr>
              <a:t>Angular index </a:t>
            </a:r>
            <a:r>
              <a:rPr lang="en-US" sz="1600" b="1" i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49606-6D7A-44C2-82DD-B30B0E6BEE22}"/>
              </a:ext>
            </a:extLst>
          </p:cNvPr>
          <p:cNvSpPr/>
          <p:nvPr/>
        </p:nvSpPr>
        <p:spPr>
          <a:xfrm>
            <a:off x="723900" y="595899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6"/>
              </a:rPr>
              <a:t>www.rp-photonics.com/lp_modes.html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496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66800"/>
          </a:xfrm>
        </p:spPr>
        <p:txBody>
          <a:bodyPr/>
          <a:lstStyle/>
          <a:p>
            <a:r>
              <a:rPr lang="en-US" sz="2800" dirty="0"/>
              <a:t>Linearly polarized (LP) fiber modes</a:t>
            </a:r>
          </a:p>
        </p:txBody>
      </p:sp>
      <p:pic>
        <p:nvPicPr>
          <p:cNvPr id="12290" name="Picture 2" descr="modes of a fiber">
            <a:extLst>
              <a:ext uri="{FF2B5EF4-FFF2-40B4-BE49-F238E27FC236}">
                <a16:creationId xmlns:a16="http://schemas.microsoft.com/office/drawing/2014/main" id="{4D74A941-FC49-461A-90A8-D577C16D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705"/>
            <a:ext cx="2998363" cy="5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le:Hydrogen Density Plots.png - Wikimedia Commons">
            <a:extLst>
              <a:ext uri="{FF2B5EF4-FFF2-40B4-BE49-F238E27FC236}">
                <a16:creationId xmlns:a16="http://schemas.microsoft.com/office/drawing/2014/main" id="{FC479EEA-C40F-488C-BDDA-53E0FD0A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2073564"/>
            <a:ext cx="4508499" cy="40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7DA02-920B-4BBF-BB5C-8C00848C4058}"/>
              </a:ext>
            </a:extLst>
          </p:cNvPr>
          <p:cNvSpPr txBox="1"/>
          <p:nvPr/>
        </p:nvSpPr>
        <p:spPr>
          <a:xfrm>
            <a:off x="6307651" y="6193779"/>
            <a:ext cx="1622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8F22"/>
                </a:solidFill>
              </a:rPr>
              <a:t>Radial index </a:t>
            </a:r>
            <a:r>
              <a:rPr lang="en-US" sz="1600" b="1" i="1" dirty="0">
                <a:solidFill>
                  <a:srgbClr val="FE8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DB598-FE17-4169-A8CA-A1E52BBDE022}"/>
              </a:ext>
            </a:extLst>
          </p:cNvPr>
          <p:cNvSpPr txBox="1"/>
          <p:nvPr/>
        </p:nvSpPr>
        <p:spPr>
          <a:xfrm rot="16200000">
            <a:off x="4684429" y="3268824"/>
            <a:ext cx="16674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F00"/>
                </a:solidFill>
              </a:rPr>
              <a:t>Angular index </a:t>
            </a:r>
            <a:r>
              <a:rPr lang="en-US" sz="1600" b="1" i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460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Numerical aperture (NA)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3A207F44-9110-43D0-B7F7-C66D9BC0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9620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12">
            <a:extLst>
              <a:ext uri="{FF2B5EF4-FFF2-40B4-BE49-F238E27FC236}">
                <a16:creationId xmlns:a16="http://schemas.microsoft.com/office/drawing/2014/main" id="{7E2DC944-54D1-4172-B7CD-6F4C1046D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98596"/>
              </p:ext>
            </p:extLst>
          </p:nvPr>
        </p:nvGraphicFramePr>
        <p:xfrm>
          <a:off x="2692744" y="4110767"/>
          <a:ext cx="3539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292100" progId="Equation.3">
                  <p:embed/>
                </p:oleObj>
              </mc:Choice>
              <mc:Fallback>
                <p:oleObj name="Equation" r:id="rId3" imgW="1676400" imgH="292100" progId="Equation.3">
                  <p:embed/>
                  <p:pic>
                    <p:nvPicPr>
                      <p:cNvPr id="26" name="Object 12">
                        <a:extLst>
                          <a:ext uri="{FF2B5EF4-FFF2-40B4-BE49-F238E27FC236}">
                            <a16:creationId xmlns:a16="http://schemas.microsoft.com/office/drawing/2014/main" id="{7E2DC944-54D1-4172-B7CD-6F4C1046D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744" y="4110767"/>
                        <a:ext cx="3539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>
            <a:extLst>
              <a:ext uri="{FF2B5EF4-FFF2-40B4-BE49-F238E27FC236}">
                <a16:creationId xmlns:a16="http://schemas.microsoft.com/office/drawing/2014/main" id="{76664322-C87C-496B-AB43-532F158C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038600"/>
            <a:ext cx="3810000" cy="76199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ACA8AB31-1A73-453C-A542-A8E01642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047985"/>
            <a:ext cx="7924800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0375" indent="-1143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 =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core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–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clad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&lt;&lt; 1, typical 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Δ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 = 0.001 ~ 0.02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Numerical Aperture</a:t>
            </a:r>
          </a:p>
          <a:p>
            <a:pPr marL="514350" marR="0" lvl="1" indent="-168275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Light gathering power </a:t>
            </a:r>
            <a:r>
              <a:rPr kumimoji="0" lang="el-GR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marR="0" lvl="1" indent="-168275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For a silica fiber with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core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= 1.46 &amp;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clad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= 1.44, </a:t>
            </a:r>
            <a:r>
              <a:rPr kumimoji="0" lang="el-GR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θ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= 11.9º, NA = 0.209</a:t>
            </a:r>
            <a:endParaRPr kumimoji="0" lang="en-US" altLang="en-US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Single-mode step-index fiber design: V-parameter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7D01C0-330A-4150-85D5-FD3C84570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V-parameter (V-number)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kern="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kern="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3200" kern="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Single-mode condition: </a:t>
            </a:r>
            <a:r>
              <a:rPr lang="en-US" altLang="zh-CN" kern="0" dirty="0">
                <a:solidFill>
                  <a:srgbClr val="FF0000"/>
                </a:solidFill>
                <a:ea typeface="宋体" panose="02010600030101010101" pitchFamily="2" charset="-122"/>
              </a:rPr>
              <a:t>V &lt; 2.405</a:t>
            </a:r>
          </a:p>
          <a:p>
            <a:pPr lvl="1"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 </a:t>
            </a:r>
            <a:r>
              <a:rPr lang="el-GR" altLang="zh-CN" kern="0" dirty="0">
                <a:cs typeface="Arial" panose="020B0604020202020204" pitchFamily="34" charset="0"/>
              </a:rPr>
              <a:t>Δ</a:t>
            </a:r>
            <a:r>
              <a:rPr lang="en-US" altLang="zh-CN" kern="0" dirty="0">
                <a:ea typeface="宋体" panose="02010600030101010101" pitchFamily="2" charset="-122"/>
                <a:cs typeface="Arial" panose="020B0604020202020204" pitchFamily="34" charset="0"/>
              </a:rPr>
              <a:t>n = 0.003, single-mode fiber </a:t>
            </a:r>
            <a:r>
              <a:rPr lang="en-US" altLang="zh-CN" i="1" kern="0" dirty="0" err="1"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altLang="zh-CN" kern="0" baseline="-25000" dirty="0" err="1">
                <a:ea typeface="宋体" panose="02010600030101010101" pitchFamily="2" charset="-122"/>
                <a:cs typeface="Arial" panose="020B0604020202020204" pitchFamily="34" charset="0"/>
              </a:rPr>
              <a:t>core</a:t>
            </a:r>
            <a:r>
              <a:rPr lang="en-US" altLang="zh-CN" kern="0" dirty="0">
                <a:ea typeface="宋体" panose="02010600030101010101" pitchFamily="2" charset="-122"/>
                <a:cs typeface="Arial" panose="020B0604020202020204" pitchFamily="34" charset="0"/>
              </a:rPr>
              <a:t> ~ 10 </a:t>
            </a:r>
            <a:r>
              <a:rPr lang="el-GR" altLang="zh-CN" kern="0" dirty="0">
                <a:cs typeface="Arial" panose="020B0604020202020204" pitchFamily="34" charset="0"/>
              </a:rPr>
              <a:t>μ</a:t>
            </a:r>
            <a:r>
              <a:rPr lang="en-US" altLang="zh-CN" kern="0" dirty="0">
                <a:ea typeface="宋体" panose="02010600030101010101" pitchFamily="2" charset="-122"/>
              </a:rPr>
              <a:t>m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zh-CN" kern="0" dirty="0">
                <a:ea typeface="宋体" panose="02010600030101010101" pitchFamily="2" charset="-122"/>
              </a:rPr>
              <a:t>Number of modes M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kern="0" dirty="0">
                <a:ea typeface="宋体" panose="02010600030101010101" pitchFamily="2" charset="-122"/>
              </a:rPr>
              <a:t> M ~ 4V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r>
              <a:rPr lang="en-US" altLang="zh-CN" kern="0" dirty="0">
                <a:ea typeface="宋体" panose="02010600030101010101" pitchFamily="2" charset="-122"/>
              </a:rPr>
              <a:t>/</a:t>
            </a:r>
            <a:r>
              <a:rPr lang="en-US" altLang="zh-CN" kern="0" dirty="0">
                <a:latin typeface="Symbol" panose="05050102010706020507" pitchFamily="18" charset="2"/>
                <a:ea typeface="宋体" panose="02010600030101010101" pitchFamily="2" charset="-122"/>
              </a:rPr>
              <a:t>p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r>
              <a:rPr lang="en-US" altLang="zh-CN" kern="0" dirty="0">
                <a:ea typeface="宋体" panose="02010600030101010101" pitchFamily="2" charset="-122"/>
              </a:rPr>
              <a:t> ~ 0.4V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endParaRPr lang="el-GR" altLang="en-US" kern="0" baseline="30000" dirty="0">
              <a:ea typeface="宋体" panose="02010600030101010101" pitchFamily="2" charset="-122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16FED73-69EF-4803-B187-B644CCF1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962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705387C5-5802-490F-8993-1855E50C5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29514"/>
              </p:ext>
            </p:extLst>
          </p:nvPr>
        </p:nvGraphicFramePr>
        <p:xfrm>
          <a:off x="1143000" y="2162175"/>
          <a:ext cx="17494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705387C5-5802-490F-8993-1855E50C5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62175"/>
                        <a:ext cx="17494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F629E821-6827-44E9-AD22-F7B0CC3C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070100"/>
            <a:ext cx="2216150" cy="9144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767F3BF-4600-4295-B969-9EC678B0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30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v</a:t>
            </a:r>
            <a:endParaRPr lang="en-US" altLang="en-US" sz="1800" dirty="0"/>
          </a:p>
        </p:txBody>
      </p:sp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BB81AF70-837D-4855-A146-A16D01B40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99110"/>
              </p:ext>
            </p:extLst>
          </p:nvPr>
        </p:nvGraphicFramePr>
        <p:xfrm>
          <a:off x="3556000" y="2209800"/>
          <a:ext cx="2311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92100" progId="Equation.3">
                  <p:embed/>
                </p:oleObj>
              </mc:Choice>
              <mc:Fallback>
                <p:oleObj name="Equation" r:id="rId5" imgW="1155700" imgH="292100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BB81AF70-837D-4855-A146-A16D01B40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209800"/>
                        <a:ext cx="23114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2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114800" cy="4541904"/>
          </a:xfrm>
        </p:spPr>
        <p:txBody>
          <a:bodyPr/>
          <a:lstStyle/>
          <a:p>
            <a:r>
              <a:rPr lang="en-US" sz="2200" dirty="0"/>
              <a:t>Glasses: silica and other oxides, chalcogenides, halides, polymers</a:t>
            </a:r>
          </a:p>
          <a:p>
            <a:r>
              <a:rPr lang="en-US" sz="2200" dirty="0"/>
              <a:t>Metals, crystalline oxides and semiconductors, etc.</a:t>
            </a:r>
          </a:p>
          <a:p>
            <a:r>
              <a:rPr lang="en-US" sz="2200" dirty="0"/>
              <a:t>Dopants in silica glass</a:t>
            </a:r>
          </a:p>
          <a:p>
            <a:pPr lvl="1"/>
            <a:r>
              <a:rPr lang="en-US" sz="2200" dirty="0"/>
              <a:t>Increase index: GeO</a:t>
            </a:r>
            <a:r>
              <a:rPr lang="en-US" sz="2200" baseline="-25000" dirty="0"/>
              <a:t>2</a:t>
            </a:r>
            <a:r>
              <a:rPr lang="en-US" sz="2200" dirty="0"/>
              <a:t>, P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5</a:t>
            </a:r>
            <a:r>
              <a:rPr lang="en-US" sz="2200" dirty="0"/>
              <a:t>, TiO</a:t>
            </a:r>
            <a:r>
              <a:rPr lang="en-US" sz="2200" baseline="-25000" dirty="0"/>
              <a:t>2</a:t>
            </a:r>
            <a:endParaRPr lang="en-US" sz="2200" dirty="0"/>
          </a:p>
          <a:p>
            <a:pPr lvl="1"/>
            <a:r>
              <a:rPr lang="en-US" sz="2200" dirty="0"/>
              <a:t>Decrease index: B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</a:t>
            </a:r>
            <a:endParaRPr lang="en-US" sz="2200" dirty="0"/>
          </a:p>
          <a:p>
            <a:pPr lvl="1"/>
            <a:r>
              <a:rPr lang="en-US" sz="2200" dirty="0"/>
              <a:t>Luminescent centers: rare earth (e.g. </a:t>
            </a:r>
            <a:r>
              <a:rPr lang="en-US" sz="2200" dirty="0" err="1"/>
              <a:t>Er</a:t>
            </a:r>
            <a:r>
              <a:rPr lang="en-US" sz="2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92" y="846746"/>
            <a:ext cx="338153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2750" y="4614730"/>
            <a:ext cx="21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Refractive index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of SiO</a:t>
            </a:r>
            <a:r>
              <a:rPr lang="en-US" baseline="-25000" dirty="0"/>
              <a:t>2</a:t>
            </a:r>
            <a:r>
              <a:rPr lang="en-US" dirty="0"/>
              <a:t>-GeO</a:t>
            </a:r>
            <a:r>
              <a:rPr lang="en-US" baseline="-25000" dirty="0"/>
              <a:t>2</a:t>
            </a:r>
            <a:r>
              <a:rPr lang="en-US" dirty="0"/>
              <a:t> glass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3204" y="6045438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Appl. Opt.</a:t>
            </a:r>
            <a:r>
              <a:rPr lang="en-US" sz="1400" dirty="0"/>
              <a:t> </a:t>
            </a:r>
            <a:r>
              <a:rPr lang="en-US" sz="1400" b="1" dirty="0"/>
              <a:t>24</a:t>
            </a:r>
            <a:r>
              <a:rPr lang="en-US" sz="1400" dirty="0"/>
              <a:t>, 4486 (2004)</a:t>
            </a:r>
          </a:p>
        </p:txBody>
      </p:sp>
    </p:spTree>
    <p:extLst>
      <p:ext uri="{BB962C8B-B14F-4D97-AF65-F5344CB8AC3E}">
        <p14:creationId xmlns:p14="http://schemas.microsoft.com/office/powerpoint/2010/main" val="135888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46981" y="2726415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Fiber preforms</a:t>
            </a:r>
            <a:endParaRPr lang="en-US" altLang="en-US" sz="1800" dirty="0"/>
          </a:p>
        </p:txBody>
      </p:sp>
      <p:pic>
        <p:nvPicPr>
          <p:cNvPr id="7" name="Picture 8" descr="off_opft_ziehturm_18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0" y="2133600"/>
            <a:ext cx="1565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63894" y="4944454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Drawing tower</a:t>
            </a:r>
            <a:endParaRPr lang="en-US" altLang="en-US" sz="1800" dirty="0"/>
          </a:p>
        </p:txBody>
      </p:sp>
      <p:pic>
        <p:nvPicPr>
          <p:cNvPr id="9" name="Picture 11" descr="DCA8XP7AHCAN56U69CAFD2H2OCA4GMVOQCA5KYTU1CAR2GL15CAXD84SRCAPESZHVCAHEG8X9CALHL7ENCAFGJOKNCAH7AHP2CAGGIBSECAEFBADOCAZ3A3YSCAGP6676CAWCVZOTCA5XMCE5CAS3JB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44" y="466529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07690" y="6051180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Fiber spool</a:t>
            </a:r>
            <a:endParaRPr lang="en-US" altLang="en-US" sz="180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9200000">
            <a:off x="5944788" y="21082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3200000">
            <a:off x="5959965" y="461102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18395" y="3381598"/>
            <a:ext cx="2039805" cy="9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Viscosity window for fiber drawing: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10</a:t>
            </a:r>
            <a:r>
              <a:rPr lang="en-US" altLang="zh-CN" sz="1800" baseline="30000" dirty="0">
                <a:ea typeface="宋体" panose="02010600030101010101" pitchFamily="2" charset="-122"/>
              </a:rPr>
              <a:t>4</a:t>
            </a:r>
            <a:r>
              <a:rPr lang="en-US" altLang="zh-CN" sz="1800" dirty="0">
                <a:ea typeface="宋体" panose="02010600030101010101" pitchFamily="2" charset="-122"/>
              </a:rPr>
              <a:t> to 10</a:t>
            </a:r>
            <a:r>
              <a:rPr lang="en-US" altLang="zh-CN" sz="1800" baseline="30000" dirty="0">
                <a:ea typeface="宋体" panose="02010600030101010101" pitchFamily="2" charset="-122"/>
              </a:rPr>
              <a:t>6</a:t>
            </a:r>
            <a:r>
              <a:rPr lang="en-US" altLang="zh-CN" sz="1800" dirty="0"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ea typeface="宋体" panose="02010600030101010101" pitchFamily="2" charset="-122"/>
              </a:rPr>
              <a:t>Pa</a:t>
            </a:r>
            <a:r>
              <a:rPr lang="en-US" altLang="zh-CN" sz="1800" dirty="0" err="1">
                <a:ea typeface="宋体" panose="02010600030101010101" pitchFamily="2" charset="-122"/>
                <a:cs typeface="Arial" panose="020B0604020202020204" pitchFamily="34" charset="0"/>
              </a:rPr>
              <a:t>·s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53280"/>
          <a:stretch/>
        </p:blipFill>
        <p:spPr>
          <a:xfrm rot="16200000" flipV="1">
            <a:off x="6545518" y="1030811"/>
            <a:ext cx="1872976" cy="139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4791" r="7155" b="1642"/>
          <a:stretch/>
        </p:blipFill>
        <p:spPr>
          <a:xfrm>
            <a:off x="568298" y="1718416"/>
            <a:ext cx="3106394" cy="43553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Fiber drawing process</a:t>
            </a:r>
          </a:p>
        </p:txBody>
      </p:sp>
    </p:spTree>
    <p:extLst>
      <p:ext uri="{BB962C8B-B14F-4D97-AF65-F5344CB8AC3E}">
        <p14:creationId xmlns:p14="http://schemas.microsoft.com/office/powerpoint/2010/main" val="359892563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16894</TotalTime>
  <Words>731</Words>
  <Application>Microsoft Office PowerPoint</Application>
  <PresentationFormat>On-screen Show (4:3)</PresentationFormat>
  <Paragraphs>115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宋体</vt:lpstr>
      <vt:lpstr>Arial</vt:lpstr>
      <vt:lpstr>Arial Black</vt:lpstr>
      <vt:lpstr>Calibri</vt:lpstr>
      <vt:lpstr>Symbol</vt:lpstr>
      <vt:lpstr>Times New Roman</vt:lpstr>
      <vt:lpstr>Webdings</vt:lpstr>
      <vt:lpstr>Wingdings</vt:lpstr>
      <vt:lpstr>Pixel</vt:lpstr>
      <vt:lpstr>Equation</vt:lpstr>
      <vt:lpstr>MIT 3.156/3.46 Photonic Materials and Devices  4: Fiber Optics</vt:lpstr>
      <vt:lpstr>Optical fibers</vt:lpstr>
      <vt:lpstr>Standard single-mode silica optical fiber structure</vt:lpstr>
      <vt:lpstr>Linearly polarized (LP) fiber modes</vt:lpstr>
      <vt:lpstr>Linearly polarized (LP) fiber modes</vt:lpstr>
      <vt:lpstr>Numerical aperture (NA)</vt:lpstr>
      <vt:lpstr>Single-mode step-index fiber design: V-parameter</vt:lpstr>
      <vt:lpstr>Optical fiber materials</vt:lpstr>
      <vt:lpstr>Fiber drawing process</vt:lpstr>
      <vt:lpstr>Multi-material, microstructured optical fibers</vt:lpstr>
      <vt:lpstr>Multi-material, microstructured optical fibers</vt:lpstr>
      <vt:lpstr>Multi-material, microstructured optical fibers</vt:lpstr>
      <vt:lpstr>Multi-material, microstructured optical fibers</vt:lpstr>
      <vt:lpstr>Multi-material, microstructured optical fibers</vt:lpstr>
      <vt:lpstr>Fiber-optic bundles: from TV rocks to endoscopy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Juejun Hu</cp:lastModifiedBy>
  <cp:revision>2282</cp:revision>
  <dcterms:created xsi:type="dcterms:W3CDTF">2006-08-16T00:00:00Z</dcterms:created>
  <dcterms:modified xsi:type="dcterms:W3CDTF">2025-09-18T00:53:30Z</dcterms:modified>
</cp:coreProperties>
</file>