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1"/>
  </p:notesMasterIdLst>
  <p:sldIdLst>
    <p:sldId id="300" r:id="rId2"/>
    <p:sldId id="257" r:id="rId3"/>
    <p:sldId id="258" r:id="rId4"/>
    <p:sldId id="310" r:id="rId5"/>
    <p:sldId id="259" r:id="rId6"/>
    <p:sldId id="311" r:id="rId7"/>
    <p:sldId id="260" r:id="rId8"/>
    <p:sldId id="261" r:id="rId9"/>
    <p:sldId id="262" r:id="rId10"/>
    <p:sldId id="263" r:id="rId11"/>
    <p:sldId id="266" r:id="rId12"/>
    <p:sldId id="264" r:id="rId13"/>
    <p:sldId id="267" r:id="rId14"/>
    <p:sldId id="268" r:id="rId15"/>
    <p:sldId id="269" r:id="rId16"/>
    <p:sldId id="265" r:id="rId17"/>
    <p:sldId id="270" r:id="rId18"/>
    <p:sldId id="271" r:id="rId19"/>
    <p:sldId id="274" r:id="rId20"/>
    <p:sldId id="279" r:id="rId21"/>
    <p:sldId id="275" r:id="rId22"/>
    <p:sldId id="272" r:id="rId23"/>
    <p:sldId id="273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312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6" r:id="rId42"/>
    <p:sldId id="294" r:id="rId43"/>
    <p:sldId id="297" r:id="rId44"/>
    <p:sldId id="298" r:id="rId45"/>
    <p:sldId id="299" r:id="rId46"/>
    <p:sldId id="306" r:id="rId47"/>
    <p:sldId id="307" r:id="rId48"/>
    <p:sldId id="308" r:id="rId49"/>
    <p:sldId id="30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A900"/>
    <a:srgbClr val="006600"/>
    <a:srgbClr val="FF00FF"/>
    <a:srgbClr val="F9B073"/>
    <a:srgbClr val="F8A45E"/>
    <a:srgbClr val="FF9900"/>
    <a:srgbClr val="00FF00"/>
    <a:srgbClr val="739BCB"/>
    <a:srgbClr val="3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0702" autoAdjust="0"/>
  </p:normalViewPr>
  <p:slideViewPr>
    <p:cSldViewPr>
      <p:cViewPr varScale="1">
        <p:scale>
          <a:sx n="120" d="100"/>
          <a:sy n="120" d="100"/>
        </p:scale>
        <p:origin x="196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J HU" userId="f9cbafaa3520ff22" providerId="LiveId" clId="{02001A7D-BE4F-40D0-836F-08191858D7A6}"/>
    <pc:docChg chg="modSld">
      <pc:chgData name="JJ HU" userId="f9cbafaa3520ff22" providerId="LiveId" clId="{02001A7D-BE4F-40D0-836F-08191858D7A6}" dt="2023-10-23T16:26:50.542" v="0"/>
      <pc:docMkLst>
        <pc:docMk/>
      </pc:docMkLst>
      <pc:sldChg chg="modAnim">
        <pc:chgData name="JJ HU" userId="f9cbafaa3520ff22" providerId="LiveId" clId="{02001A7D-BE4F-40D0-836F-08191858D7A6}" dt="2023-10-23T16:26:50.542" v="0"/>
        <pc:sldMkLst>
          <pc:docMk/>
          <pc:sldMk cId="0" sldId="269"/>
        </pc:sldMkLst>
      </pc:sldChg>
    </pc:docChg>
  </pc:docChgLst>
  <pc:docChgLst>
    <pc:chgData name="JJ HU" userId="f9cbafaa3520ff22" providerId="LiveId" clId="{5AC30446-1E2A-44A9-9337-F8C7AB798FCF}"/>
    <pc:docChg chg="undo custSel addSld delSld modSld">
      <pc:chgData name="JJ HU" userId="f9cbafaa3520ff22" providerId="LiveId" clId="{5AC30446-1E2A-44A9-9337-F8C7AB798FCF}" dt="2024-10-20T02:54:24.312" v="118" actId="1076"/>
      <pc:docMkLst>
        <pc:docMk/>
      </pc:docMkLst>
      <pc:sldChg chg="new del">
        <pc:chgData name="JJ HU" userId="f9cbafaa3520ff22" providerId="LiveId" clId="{5AC30446-1E2A-44A9-9337-F8C7AB798FCF}" dt="2024-10-20T01:48:15.533" v="1" actId="680"/>
        <pc:sldMkLst>
          <pc:docMk/>
          <pc:sldMk cId="360476320" sldId="312"/>
        </pc:sldMkLst>
      </pc:sldChg>
      <pc:sldChg chg="addSp delSp modSp add mod modNotesTx">
        <pc:chgData name="JJ HU" userId="f9cbafaa3520ff22" providerId="LiveId" clId="{5AC30446-1E2A-44A9-9337-F8C7AB798FCF}" dt="2024-10-20T02:54:24.312" v="118" actId="1076"/>
        <pc:sldMkLst>
          <pc:docMk/>
          <pc:sldMk cId="2445057434" sldId="312"/>
        </pc:sldMkLst>
        <pc:spChg chg="mod">
          <ac:chgData name="JJ HU" userId="f9cbafaa3520ff22" providerId="LiveId" clId="{5AC30446-1E2A-44A9-9337-F8C7AB798FCF}" dt="2024-10-20T01:48:39.193" v="54" actId="20577"/>
          <ac:spMkLst>
            <pc:docMk/>
            <pc:sldMk cId="2445057434" sldId="312"/>
            <ac:spMk id="2" creationId="{00000000-0000-0000-0000-000000000000}"/>
          </ac:spMkLst>
        </pc:spChg>
        <pc:spChg chg="add del mod">
          <ac:chgData name="JJ HU" userId="f9cbafaa3520ff22" providerId="LiveId" clId="{5AC30446-1E2A-44A9-9337-F8C7AB798FCF}" dt="2024-10-20T01:51:59.398" v="59" actId="478"/>
          <ac:spMkLst>
            <pc:docMk/>
            <pc:sldMk cId="2445057434" sldId="312"/>
            <ac:spMk id="4" creationId="{E260ED63-53C5-4A13-86E0-F44D749B0216}"/>
          </ac:spMkLst>
        </pc:spChg>
        <pc:spChg chg="del">
          <ac:chgData name="JJ HU" userId="f9cbafaa3520ff22" providerId="LiveId" clId="{5AC30446-1E2A-44A9-9337-F8C7AB798FCF}" dt="2024-10-20T01:48:24.360" v="3" actId="478"/>
          <ac:spMkLst>
            <pc:docMk/>
            <pc:sldMk cId="2445057434" sldId="312"/>
            <ac:spMk id="8" creationId="{00000000-0000-0000-0000-000000000000}"/>
          </ac:spMkLst>
        </pc:spChg>
        <pc:spChg chg="del">
          <ac:chgData name="JJ HU" userId="f9cbafaa3520ff22" providerId="LiveId" clId="{5AC30446-1E2A-44A9-9337-F8C7AB798FCF}" dt="2024-10-20T01:48:24.360" v="3" actId="478"/>
          <ac:spMkLst>
            <pc:docMk/>
            <pc:sldMk cId="2445057434" sldId="312"/>
            <ac:spMk id="9" creationId="{00000000-0000-0000-0000-000000000000}"/>
          </ac:spMkLst>
        </pc:spChg>
        <pc:spChg chg="del">
          <ac:chgData name="JJ HU" userId="f9cbafaa3520ff22" providerId="LiveId" clId="{5AC30446-1E2A-44A9-9337-F8C7AB798FCF}" dt="2024-10-20T01:48:24.360" v="3" actId="478"/>
          <ac:spMkLst>
            <pc:docMk/>
            <pc:sldMk cId="2445057434" sldId="312"/>
            <ac:spMk id="10" creationId="{00000000-0000-0000-0000-000000000000}"/>
          </ac:spMkLst>
        </pc:spChg>
        <pc:spChg chg="del">
          <ac:chgData name="JJ HU" userId="f9cbafaa3520ff22" providerId="LiveId" clId="{5AC30446-1E2A-44A9-9337-F8C7AB798FCF}" dt="2024-10-20T01:51:56.228" v="58" actId="478"/>
          <ac:spMkLst>
            <pc:docMk/>
            <pc:sldMk cId="2445057434" sldId="312"/>
            <ac:spMk id="12" creationId="{00000000-0000-0000-0000-000000000000}"/>
          </ac:spMkLst>
        </pc:spChg>
        <pc:spChg chg="add mod">
          <ac:chgData name="JJ HU" userId="f9cbafaa3520ff22" providerId="LiveId" clId="{5AC30446-1E2A-44A9-9337-F8C7AB798FCF}" dt="2024-10-20T02:54:24.312" v="118" actId="1076"/>
          <ac:spMkLst>
            <pc:docMk/>
            <pc:sldMk cId="2445057434" sldId="312"/>
            <ac:spMk id="17" creationId="{872CDF8C-142E-4101-B3C5-6077EAA5ACE2}"/>
          </ac:spMkLst>
        </pc:spChg>
        <pc:graphicFrameChg chg="del">
          <ac:chgData name="JJ HU" userId="f9cbafaa3520ff22" providerId="LiveId" clId="{5AC30446-1E2A-44A9-9337-F8C7AB798FCF}" dt="2024-10-20T01:48:24.360" v="3" actId="478"/>
          <ac:graphicFrameMkLst>
            <pc:docMk/>
            <pc:sldMk cId="2445057434" sldId="312"/>
            <ac:graphicFrameMk id="50182" creationId="{00000000-0000-0000-0000-000000000000}"/>
          </ac:graphicFrameMkLst>
        </pc:graphicFrameChg>
        <pc:picChg chg="add mod">
          <ac:chgData name="JJ HU" userId="f9cbafaa3520ff22" providerId="LiveId" clId="{5AC30446-1E2A-44A9-9337-F8C7AB798FCF}" dt="2024-10-20T02:54:11.035" v="115" actId="1037"/>
          <ac:picMkLst>
            <pc:docMk/>
            <pc:sldMk cId="2445057434" sldId="312"/>
            <ac:picMk id="1026" creationId="{07B75CFB-47FD-4C99-B49B-1119A0CD133F}"/>
          </ac:picMkLst>
        </pc:picChg>
        <pc:picChg chg="add mod">
          <ac:chgData name="JJ HU" userId="f9cbafaa3520ff22" providerId="LiveId" clId="{5AC30446-1E2A-44A9-9337-F8C7AB798FCF}" dt="2024-10-20T02:54:11.035" v="115" actId="1037"/>
          <ac:picMkLst>
            <pc:docMk/>
            <pc:sldMk cId="2445057434" sldId="312"/>
            <ac:picMk id="1028" creationId="{A840F119-BEA9-46C6-90EB-3A6097CD889C}"/>
          </ac:picMkLst>
        </pc:picChg>
        <pc:picChg chg="add mod">
          <ac:chgData name="JJ HU" userId="f9cbafaa3520ff22" providerId="LiveId" clId="{5AC30446-1E2A-44A9-9337-F8C7AB798FCF}" dt="2024-10-20T02:54:20.730" v="117" actId="14100"/>
          <ac:picMkLst>
            <pc:docMk/>
            <pc:sldMk cId="2445057434" sldId="312"/>
            <ac:picMk id="1030" creationId="{4F93EB23-97A0-4F73-AEA9-19CBB455F19A}"/>
          </ac:picMkLst>
        </pc:picChg>
        <pc:picChg chg="del">
          <ac:chgData name="JJ HU" userId="f9cbafaa3520ff22" providerId="LiveId" clId="{5AC30446-1E2A-44A9-9337-F8C7AB798FCF}" dt="2024-10-20T01:48:24.360" v="3" actId="478"/>
          <ac:picMkLst>
            <pc:docMk/>
            <pc:sldMk cId="2445057434" sldId="312"/>
            <ac:picMk id="50179" creationId="{00000000-0000-0000-0000-000000000000}"/>
          </ac:picMkLst>
        </pc:picChg>
        <pc:picChg chg="del">
          <ac:chgData name="JJ HU" userId="f9cbafaa3520ff22" providerId="LiveId" clId="{5AC30446-1E2A-44A9-9337-F8C7AB798FCF}" dt="2024-10-20T01:48:24.360" v="3" actId="478"/>
          <ac:picMkLst>
            <pc:docMk/>
            <pc:sldMk cId="2445057434" sldId="312"/>
            <ac:picMk id="50180" creationId="{00000000-0000-0000-0000-000000000000}"/>
          </ac:picMkLst>
        </pc:picChg>
        <pc:picChg chg="del">
          <ac:chgData name="JJ HU" userId="f9cbafaa3520ff22" providerId="LiveId" clId="{5AC30446-1E2A-44A9-9337-F8C7AB798FCF}" dt="2024-10-20T01:48:24.360" v="3" actId="478"/>
          <ac:picMkLst>
            <pc:docMk/>
            <pc:sldMk cId="2445057434" sldId="312"/>
            <ac:picMk id="50181" creationId="{00000000-0000-0000-0000-000000000000}"/>
          </ac:picMkLst>
        </pc:picChg>
      </pc:sldChg>
    </pc:docChg>
  </pc:docChgLst>
  <pc:docChgLst>
    <pc:chgData userId="f9cbafaa3520ff22" providerId="LiveId" clId="{D02EA219-4F64-4206-9197-7D5D76E69503}"/>
    <pc:docChg chg="undo custSel addSld delSld modSld">
      <pc:chgData name="" userId="f9cbafaa3520ff22" providerId="LiveId" clId="{D02EA219-4F64-4206-9197-7D5D76E69503}" dt="2020-10-21T14:31:27.556" v="1805" actId="20577"/>
      <pc:docMkLst>
        <pc:docMk/>
      </pc:docMkLst>
      <pc:sldChg chg="modSp">
        <pc:chgData name="" userId="f9cbafaa3520ff22" providerId="LiveId" clId="{D02EA219-4F64-4206-9197-7D5D76E69503}" dt="2020-10-19T12:26:41.251" v="1449" actId="1036"/>
        <pc:sldMkLst>
          <pc:docMk/>
          <pc:sldMk cId="0" sldId="257"/>
        </pc:sldMkLst>
        <pc:spChg chg="mod">
          <ac:chgData name="" userId="f9cbafaa3520ff22" providerId="LiveId" clId="{D02EA219-4F64-4206-9197-7D5D76E69503}" dt="2020-10-19T12:26:41.251" v="1449" actId="1036"/>
          <ac:spMkLst>
            <pc:docMk/>
            <pc:sldMk cId="0" sldId="257"/>
            <ac:spMk id="3" creationId="{00000000-0000-0000-0000-000000000000}"/>
          </ac:spMkLst>
        </pc:spChg>
        <pc:picChg chg="mod modCrop">
          <ac:chgData name="" userId="f9cbafaa3520ff22" providerId="LiveId" clId="{D02EA219-4F64-4206-9197-7D5D76E69503}" dt="2020-10-19T12:25:10.693" v="1430" actId="1036"/>
          <ac:picMkLst>
            <pc:docMk/>
            <pc:sldMk cId="0" sldId="257"/>
            <ac:picMk id="17412" creationId="{00000000-0000-0000-0000-000000000000}"/>
          </ac:picMkLst>
        </pc:picChg>
      </pc:sldChg>
      <pc:sldChg chg="addSp delSp modSp">
        <pc:chgData name="" userId="f9cbafaa3520ff22" providerId="LiveId" clId="{D02EA219-4F64-4206-9197-7D5D76E69503}" dt="2020-10-14T11:45:10.919" v="998"/>
        <pc:sldMkLst>
          <pc:docMk/>
          <pc:sldMk cId="0" sldId="258"/>
        </pc:sldMkLst>
        <pc:picChg chg="add del mod">
          <ac:chgData name="" userId="f9cbafaa3520ff22" providerId="LiveId" clId="{D02EA219-4F64-4206-9197-7D5D76E69503}" dt="2020-10-14T11:45:10.919" v="998"/>
          <ac:picMkLst>
            <pc:docMk/>
            <pc:sldMk cId="0" sldId="258"/>
            <ac:picMk id="3" creationId="{943011F0-6503-4F6E-B397-883DF2BCB66B}"/>
          </ac:picMkLst>
        </pc:picChg>
      </pc:sldChg>
      <pc:sldChg chg="modSp">
        <pc:chgData name="" userId="f9cbafaa3520ff22" providerId="LiveId" clId="{D02EA219-4F64-4206-9197-7D5D76E69503}" dt="2020-10-08T04:20:46.091" v="25" actId="114"/>
        <pc:sldMkLst>
          <pc:docMk/>
          <pc:sldMk cId="0" sldId="259"/>
        </pc:sldMkLst>
        <pc:spChg chg="mod">
          <ac:chgData name="" userId="f9cbafaa3520ff22" providerId="LiveId" clId="{D02EA219-4F64-4206-9197-7D5D76E69503}" dt="2020-10-08T04:20:46.091" v="25" actId="114"/>
          <ac:spMkLst>
            <pc:docMk/>
            <pc:sldMk cId="0" sldId="259"/>
            <ac:spMk id="8" creationId="{00000000-0000-0000-0000-000000000000}"/>
          </ac:spMkLst>
        </pc:spChg>
      </pc:sldChg>
      <pc:sldChg chg="delSp modSp">
        <pc:chgData name="" userId="f9cbafaa3520ff22" providerId="LiveId" clId="{D02EA219-4F64-4206-9197-7D5D76E69503}" dt="2020-10-09T17:23:56.989" v="702" actId="14100"/>
        <pc:sldMkLst>
          <pc:docMk/>
          <pc:sldMk cId="0" sldId="260"/>
        </pc:sldMkLst>
        <pc:spChg chg="mod">
          <ac:chgData name="" userId="f9cbafaa3520ff22" providerId="LiveId" clId="{D02EA219-4F64-4206-9197-7D5D76E69503}" dt="2020-10-09T17:23:45.884" v="696" actId="1036"/>
          <ac:spMkLst>
            <pc:docMk/>
            <pc:sldMk cId="0" sldId="260"/>
            <ac:spMk id="31" creationId="{00000000-0000-0000-0000-000000000000}"/>
          </ac:spMkLst>
        </pc:spChg>
        <pc:spChg chg="mod">
          <ac:chgData name="" userId="f9cbafaa3520ff22" providerId="LiveId" clId="{D02EA219-4F64-4206-9197-7D5D76E69503}" dt="2020-10-09T17:23:56.989" v="702" actId="14100"/>
          <ac:spMkLst>
            <pc:docMk/>
            <pc:sldMk cId="0" sldId="260"/>
            <ac:spMk id="32" creationId="{00000000-0000-0000-0000-000000000000}"/>
          </ac:spMkLst>
        </pc:spChg>
        <pc:spChg chg="del">
          <ac:chgData name="" userId="f9cbafaa3520ff22" providerId="LiveId" clId="{D02EA219-4F64-4206-9197-7D5D76E69503}" dt="2020-10-09T17:23:36.822" v="692" actId="478"/>
          <ac:spMkLst>
            <pc:docMk/>
            <pc:sldMk cId="0" sldId="260"/>
            <ac:spMk id="34" creationId="{00000000-0000-0000-0000-000000000000}"/>
          </ac:spMkLst>
        </pc:spChg>
        <pc:graphicFrameChg chg="mod">
          <ac:chgData name="" userId="f9cbafaa3520ff22" providerId="LiveId" clId="{D02EA219-4F64-4206-9197-7D5D76E69503}" dt="2020-10-09T17:23:45.884" v="696" actId="1036"/>
          <ac:graphicFrameMkLst>
            <pc:docMk/>
            <pc:sldMk cId="0" sldId="260"/>
            <ac:graphicFrameMk id="2057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19T14:01:28.913" v="1451"/>
        <pc:sldMkLst>
          <pc:docMk/>
          <pc:sldMk cId="0" sldId="262"/>
        </pc:sldMkLst>
        <pc:graphicFrameChg chg="mod">
          <ac:chgData name="" userId="f9cbafaa3520ff22" providerId="LiveId" clId="{D02EA219-4F64-4206-9197-7D5D76E69503}" dt="2020-10-19T14:01:28.913" v="1451"/>
          <ac:graphicFrameMkLst>
            <pc:docMk/>
            <pc:sldMk cId="0" sldId="262"/>
            <ac:graphicFrameMk id="21508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19T14:05:33.439" v="1496" actId="1037"/>
        <pc:sldMkLst>
          <pc:docMk/>
          <pc:sldMk cId="0" sldId="263"/>
        </pc:sldMkLst>
        <pc:spChg chg="mod">
          <ac:chgData name="" userId="f9cbafaa3520ff22" providerId="LiveId" clId="{D02EA219-4F64-4206-9197-7D5D76E69503}" dt="2020-10-19T14:04:16.656" v="1476" actId="1076"/>
          <ac:spMkLst>
            <pc:docMk/>
            <pc:sldMk cId="0" sldId="263"/>
            <ac:spMk id="3" creationId="{00000000-0000-0000-0000-000000000000}"/>
          </ac:spMkLst>
        </pc:spChg>
        <pc:spChg chg="mod">
          <ac:chgData name="" userId="f9cbafaa3520ff22" providerId="LiveId" clId="{D02EA219-4F64-4206-9197-7D5D76E69503}" dt="2020-10-19T14:04:53.363" v="1490" actId="1035"/>
          <ac:spMkLst>
            <pc:docMk/>
            <pc:sldMk cId="0" sldId="263"/>
            <ac:spMk id="22" creationId="{00000000-0000-0000-0000-000000000000}"/>
          </ac:spMkLst>
        </pc:spChg>
        <pc:spChg chg="mod">
          <ac:chgData name="" userId="f9cbafaa3520ff22" providerId="LiveId" clId="{D02EA219-4F64-4206-9197-7D5D76E69503}" dt="2020-10-19T14:05:05.063" v="1491" actId="1036"/>
          <ac:spMkLst>
            <pc:docMk/>
            <pc:sldMk cId="0" sldId="263"/>
            <ac:spMk id="23" creationId="{00000000-0000-0000-0000-000000000000}"/>
          </ac:spMkLst>
        </pc:spChg>
        <pc:graphicFrameChg chg="mod">
          <ac:chgData name="" userId="f9cbafaa3520ff22" providerId="LiveId" clId="{D02EA219-4F64-4206-9197-7D5D76E69503}" dt="2020-10-19T14:05:33.439" v="1496" actId="1037"/>
          <ac:graphicFrameMkLst>
            <pc:docMk/>
            <pc:sldMk cId="0" sldId="263"/>
            <ac:graphicFrameMk id="22545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19T14:04:19.522" v="1478" actId="1036"/>
          <ac:graphicFrameMkLst>
            <pc:docMk/>
            <pc:sldMk cId="0" sldId="263"/>
            <ac:graphicFrameMk id="22546" creationId="{00000000-0000-0000-0000-000000000000}"/>
          </ac:graphicFrameMkLst>
        </pc:graphicFrameChg>
      </pc:sldChg>
      <pc:sldChg chg="delSp modSp">
        <pc:chgData name="" userId="f9cbafaa3520ff22" providerId="LiveId" clId="{D02EA219-4F64-4206-9197-7D5D76E69503}" dt="2020-10-18T11:52:07.758" v="1023" actId="1037"/>
        <pc:sldMkLst>
          <pc:docMk/>
          <pc:sldMk cId="0" sldId="264"/>
        </pc:sldMkLst>
        <pc:spChg chg="del">
          <ac:chgData name="" userId="f9cbafaa3520ff22" providerId="LiveId" clId="{D02EA219-4F64-4206-9197-7D5D76E69503}" dt="2020-10-09T15:53:08.175" v="353" actId="478"/>
          <ac:spMkLst>
            <pc:docMk/>
            <pc:sldMk cId="0" sldId="264"/>
            <ac:spMk id="17" creationId="{00000000-0000-0000-0000-000000000000}"/>
          </ac:spMkLst>
        </pc:spChg>
        <pc:graphicFrameChg chg="mod">
          <ac:chgData name="" userId="f9cbafaa3520ff22" providerId="LiveId" clId="{D02EA219-4F64-4206-9197-7D5D76E69503}" dt="2020-10-18T11:52:07.758" v="1023" actId="1037"/>
          <ac:graphicFrameMkLst>
            <pc:docMk/>
            <pc:sldMk cId="0" sldId="264"/>
            <ac:graphicFrameMk id="23557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19T11:39:20.942" v="1347" actId="1036"/>
        <pc:sldMkLst>
          <pc:docMk/>
          <pc:sldMk cId="0" sldId="265"/>
        </pc:sldMkLst>
        <pc:graphicFrameChg chg="mod">
          <ac:chgData name="" userId="f9cbafaa3520ff22" providerId="LiveId" clId="{D02EA219-4F64-4206-9197-7D5D76E69503}" dt="2020-10-19T11:39:20.942" v="1347" actId="1036"/>
          <ac:graphicFrameMkLst>
            <pc:docMk/>
            <pc:sldMk cId="0" sldId="265"/>
            <ac:graphicFrameMk id="24582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19T11:39:16.490" v="1346" actId="1035"/>
          <ac:graphicFrameMkLst>
            <pc:docMk/>
            <pc:sldMk cId="0" sldId="265"/>
            <ac:graphicFrameMk id="24584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19T14:36:17.883" v="1526" actId="1076"/>
        <pc:sldMkLst>
          <pc:docMk/>
          <pc:sldMk cId="0" sldId="267"/>
        </pc:sldMkLst>
        <pc:graphicFrameChg chg="mod">
          <ac:chgData name="" userId="f9cbafaa3520ff22" providerId="LiveId" clId="{D02EA219-4F64-4206-9197-7D5D76E69503}" dt="2020-10-18T12:17:34.197" v="1027" actId="1036"/>
          <ac:graphicFrameMkLst>
            <pc:docMk/>
            <pc:sldMk cId="0" sldId="267"/>
            <ac:graphicFrameMk id="25601" creationId="{00000000-0000-0000-0000-000000000000}"/>
          </ac:graphicFrameMkLst>
        </pc:graphicFrameChg>
        <pc:picChg chg="mod">
          <ac:chgData name="" userId="f9cbafaa3520ff22" providerId="LiveId" clId="{D02EA219-4F64-4206-9197-7D5D76E69503}" dt="2020-10-19T14:36:17.883" v="1526" actId="1076"/>
          <ac:picMkLst>
            <pc:docMk/>
            <pc:sldMk cId="0" sldId="267"/>
            <ac:picMk id="26627" creationId="{00000000-0000-0000-0000-000000000000}"/>
          </ac:picMkLst>
        </pc:picChg>
      </pc:sldChg>
      <pc:sldChg chg="modSp">
        <pc:chgData name="" userId="f9cbafaa3520ff22" providerId="LiveId" clId="{D02EA219-4F64-4206-9197-7D5D76E69503}" dt="2020-10-18T13:24:36.527" v="1040" actId="1038"/>
        <pc:sldMkLst>
          <pc:docMk/>
          <pc:sldMk cId="0" sldId="268"/>
        </pc:sldMkLst>
        <pc:graphicFrameChg chg="mod">
          <ac:chgData name="" userId="f9cbafaa3520ff22" providerId="LiveId" clId="{D02EA219-4F64-4206-9197-7D5D76E69503}" dt="2020-10-18T13:24:36.527" v="1040" actId="1038"/>
          <ac:graphicFrameMkLst>
            <pc:docMk/>
            <pc:sldMk cId="0" sldId="268"/>
            <ac:graphicFrameMk id="27650" creationId="{00000000-0000-0000-0000-000000000000}"/>
          </ac:graphicFrameMkLst>
        </pc:graphicFrameChg>
      </pc:sldChg>
      <pc:sldChg chg="modSp modNotesTx">
        <pc:chgData name="" userId="f9cbafaa3520ff22" providerId="LiveId" clId="{D02EA219-4F64-4206-9197-7D5D76E69503}" dt="2020-10-19T14:52:02.805" v="1527" actId="1076"/>
        <pc:sldMkLst>
          <pc:docMk/>
          <pc:sldMk cId="0" sldId="269"/>
        </pc:sldMkLst>
        <pc:spChg chg="mod">
          <ac:chgData name="" userId="f9cbafaa3520ff22" providerId="LiveId" clId="{D02EA219-4F64-4206-9197-7D5D76E69503}" dt="2020-10-18T13:40:28.920" v="1103" actId="113"/>
          <ac:spMkLst>
            <pc:docMk/>
            <pc:sldMk cId="0" sldId="269"/>
            <ac:spMk id="8" creationId="{00000000-0000-0000-0000-000000000000}"/>
          </ac:spMkLst>
        </pc:spChg>
        <pc:spChg chg="mod">
          <ac:chgData name="" userId="f9cbafaa3520ff22" providerId="LiveId" clId="{D02EA219-4F64-4206-9197-7D5D76E69503}" dt="2020-10-19T14:52:02.805" v="1527" actId="1076"/>
          <ac:spMkLst>
            <pc:docMk/>
            <pc:sldMk cId="0" sldId="269"/>
            <ac:spMk id="9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19T14:57:44.566" v="1528" actId="20577"/>
        <pc:sldMkLst>
          <pc:docMk/>
          <pc:sldMk cId="0" sldId="270"/>
        </pc:sldMkLst>
        <pc:spChg chg="mod">
          <ac:chgData name="" userId="f9cbafaa3520ff22" providerId="LiveId" clId="{D02EA219-4F64-4206-9197-7D5D76E69503}" dt="2020-10-19T14:57:44.566" v="1528" actId="20577"/>
          <ac:spMkLst>
            <pc:docMk/>
            <pc:sldMk cId="0" sldId="270"/>
            <ac:spMk id="3" creationId="{00000000-0000-0000-0000-000000000000}"/>
          </ac:spMkLst>
        </pc:spChg>
        <pc:graphicFrameChg chg="mod">
          <ac:chgData name="" userId="f9cbafaa3520ff22" providerId="LiveId" clId="{D02EA219-4F64-4206-9197-7D5D76E69503}" dt="2020-10-19T12:19:34.298" v="1405" actId="1037"/>
          <ac:graphicFrameMkLst>
            <pc:docMk/>
            <pc:sldMk cId="0" sldId="270"/>
            <ac:graphicFrameMk id="32772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19T12:19:34.298" v="1405" actId="1037"/>
          <ac:graphicFrameMkLst>
            <pc:docMk/>
            <pc:sldMk cId="0" sldId="270"/>
            <ac:graphicFrameMk id="32773" creationId="{00000000-0000-0000-0000-000000000000}"/>
          </ac:graphicFrameMkLst>
        </pc:graphicFrameChg>
      </pc:sldChg>
      <pc:sldChg chg="delSp modSp">
        <pc:chgData name="" userId="f9cbafaa3520ff22" providerId="LiveId" clId="{D02EA219-4F64-4206-9197-7D5D76E69503}" dt="2020-10-09T17:23:22.609" v="691" actId="1035"/>
        <pc:sldMkLst>
          <pc:docMk/>
          <pc:sldMk cId="0" sldId="272"/>
        </pc:sldMkLst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4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5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6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7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8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9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12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14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15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16" creationId="{00000000-0000-0000-0000-000000000000}"/>
          </ac:spMkLst>
        </pc:spChg>
        <pc:spChg chg="mod">
          <ac:chgData name="" userId="f9cbafaa3520ff22" providerId="LiveId" clId="{D02EA219-4F64-4206-9197-7D5D76E69503}" dt="2020-10-09T17:23:22.609" v="691" actId="1035"/>
          <ac:spMkLst>
            <pc:docMk/>
            <pc:sldMk cId="0" sldId="272"/>
            <ac:spMk id="17" creationId="{00000000-0000-0000-0000-000000000000}"/>
          </ac:spMkLst>
        </pc:spChg>
        <pc:spChg chg="del">
          <ac:chgData name="" userId="f9cbafaa3520ff22" providerId="LiveId" clId="{D02EA219-4F64-4206-9197-7D5D76E69503}" dt="2020-10-09T17:23:17.110" v="677" actId="478"/>
          <ac:spMkLst>
            <pc:docMk/>
            <pc:sldMk cId="0" sldId="272"/>
            <ac:spMk id="23" creationId="{00000000-0000-0000-0000-000000000000}"/>
          </ac:spMkLst>
        </pc:spChg>
        <pc:graphicFrameChg chg="mod">
          <ac:chgData name="" userId="f9cbafaa3520ff22" providerId="LiveId" clId="{D02EA219-4F64-4206-9197-7D5D76E69503}" dt="2020-10-09T17:23:22.609" v="691" actId="1035"/>
          <ac:graphicFrameMkLst>
            <pc:docMk/>
            <pc:sldMk cId="0" sldId="272"/>
            <ac:graphicFrameMk id="10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09T17:23:22.609" v="691" actId="1035"/>
          <ac:graphicFrameMkLst>
            <pc:docMk/>
            <pc:sldMk cId="0" sldId="272"/>
            <ac:graphicFrameMk id="11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09T17:23:22.609" v="691" actId="1035"/>
          <ac:graphicFrameMkLst>
            <pc:docMk/>
            <pc:sldMk cId="0" sldId="272"/>
            <ac:graphicFrameMk id="13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20T12:29:55.027" v="1555" actId="255"/>
        <pc:sldMkLst>
          <pc:docMk/>
          <pc:sldMk cId="0" sldId="276"/>
        </pc:sldMkLst>
        <pc:spChg chg="mod">
          <ac:chgData name="" userId="f9cbafaa3520ff22" providerId="LiveId" clId="{D02EA219-4F64-4206-9197-7D5D76E69503}" dt="2020-10-20T12:29:55.027" v="1555" actId="255"/>
          <ac:spMkLst>
            <pc:docMk/>
            <pc:sldMk cId="0" sldId="276"/>
            <ac:spMk id="2" creationId="{00000000-0000-0000-0000-000000000000}"/>
          </ac:spMkLst>
        </pc:spChg>
        <pc:graphicFrameChg chg="mod">
          <ac:chgData name="" userId="f9cbafaa3520ff22" providerId="LiveId" clId="{D02EA219-4F64-4206-9197-7D5D76E69503}" dt="2020-10-20T12:21:12.255" v="1545" actId="1038"/>
          <ac:graphicFrameMkLst>
            <pc:docMk/>
            <pc:sldMk cId="0" sldId="276"/>
            <ac:graphicFrameMk id="39940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21T13:17:27.959" v="1658" actId="20577"/>
        <pc:sldMkLst>
          <pc:docMk/>
          <pc:sldMk cId="0" sldId="277"/>
        </pc:sldMkLst>
        <pc:spChg chg="mod">
          <ac:chgData name="" userId="f9cbafaa3520ff22" providerId="LiveId" clId="{D02EA219-4F64-4206-9197-7D5D76E69503}" dt="2020-10-20T12:29:44.281" v="1554" actId="255"/>
          <ac:spMkLst>
            <pc:docMk/>
            <pc:sldMk cId="0" sldId="277"/>
            <ac:spMk id="2" creationId="{00000000-0000-0000-0000-000000000000}"/>
          </ac:spMkLst>
        </pc:spChg>
        <pc:spChg chg="mod">
          <ac:chgData name="" userId="f9cbafaa3520ff22" providerId="LiveId" clId="{D02EA219-4F64-4206-9197-7D5D76E69503}" dt="2020-10-21T13:17:27.959" v="1658" actId="20577"/>
          <ac:spMkLst>
            <pc:docMk/>
            <pc:sldMk cId="0" sldId="277"/>
            <ac:spMk id="3" creationId="{00000000-0000-0000-0000-000000000000}"/>
          </ac:spMkLst>
        </pc:spChg>
        <pc:graphicFrameChg chg="mod">
          <ac:chgData name="" userId="f9cbafaa3520ff22" providerId="LiveId" clId="{D02EA219-4F64-4206-9197-7D5D76E69503}" dt="2020-10-20T12:20:57.882" v="1537"/>
          <ac:graphicFrameMkLst>
            <pc:docMk/>
            <pc:sldMk cId="0" sldId="277"/>
            <ac:graphicFrameMk id="40965" creationId="{00000000-0000-0000-0000-000000000000}"/>
          </ac:graphicFrameMkLst>
        </pc:graphicFrameChg>
        <pc:graphicFrameChg chg="mod">
          <ac:chgData name="" userId="f9cbafaa3520ff22" providerId="LiveId" clId="{D02EA219-4F64-4206-9197-7D5D76E69503}" dt="2020-10-21T13:17:19.460" v="1652" actId="1037"/>
          <ac:graphicFrameMkLst>
            <pc:docMk/>
            <pc:sldMk cId="0" sldId="277"/>
            <ac:graphicFrameMk id="40966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21T13:42:33.399" v="1664" actId="1036"/>
        <pc:sldMkLst>
          <pc:docMk/>
          <pc:sldMk cId="0" sldId="278"/>
        </pc:sldMkLst>
        <pc:spChg chg="mod">
          <ac:chgData name="" userId="f9cbafaa3520ff22" providerId="LiveId" clId="{D02EA219-4F64-4206-9197-7D5D76E69503}" dt="2020-10-20T12:22:28.897" v="1553" actId="20577"/>
          <ac:spMkLst>
            <pc:docMk/>
            <pc:sldMk cId="0" sldId="278"/>
            <ac:spMk id="2" creationId="{00000000-0000-0000-0000-000000000000}"/>
          </ac:spMkLst>
        </pc:spChg>
        <pc:spChg chg="mod">
          <ac:chgData name="" userId="f9cbafaa3520ff22" providerId="LiveId" clId="{D02EA219-4F64-4206-9197-7D5D76E69503}" dt="2020-10-21T13:42:20.060" v="1663" actId="1038"/>
          <ac:spMkLst>
            <pc:docMk/>
            <pc:sldMk cId="0" sldId="278"/>
            <ac:spMk id="10" creationId="{00000000-0000-0000-0000-000000000000}"/>
          </ac:spMkLst>
        </pc:spChg>
        <pc:graphicFrameChg chg="mod">
          <ac:chgData name="" userId="f9cbafaa3520ff22" providerId="LiveId" clId="{D02EA219-4F64-4206-9197-7D5D76E69503}" dt="2020-10-21T13:42:33.399" v="1664" actId="1036"/>
          <ac:graphicFrameMkLst>
            <pc:docMk/>
            <pc:sldMk cId="0" sldId="278"/>
            <ac:graphicFrameMk id="41989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20T13:18:52.639" v="1557" actId="114"/>
        <pc:sldMkLst>
          <pc:docMk/>
          <pc:sldMk cId="0" sldId="281"/>
        </pc:sldMkLst>
        <pc:spChg chg="mod">
          <ac:chgData name="" userId="f9cbafaa3520ff22" providerId="LiveId" clId="{D02EA219-4F64-4206-9197-7D5D76E69503}" dt="2020-10-20T13:18:52.639" v="1557" actId="114"/>
          <ac:spMkLst>
            <pc:docMk/>
            <pc:sldMk cId="0" sldId="281"/>
            <ac:spMk id="24" creationId="{00000000-0000-0000-0000-000000000000}"/>
          </ac:spMkLst>
        </pc:spChg>
        <pc:spChg chg="mod">
          <ac:chgData name="" userId="f9cbafaa3520ff22" providerId="LiveId" clId="{D02EA219-4F64-4206-9197-7D5D76E69503}" dt="2020-10-20T13:18:47.318" v="1556" actId="114"/>
          <ac:spMkLst>
            <pc:docMk/>
            <pc:sldMk cId="0" sldId="281"/>
            <ac:spMk id="25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21T14:21:31.066" v="1709" actId="20577"/>
        <pc:sldMkLst>
          <pc:docMk/>
          <pc:sldMk cId="0" sldId="282"/>
        </pc:sldMkLst>
        <pc:spChg chg="mod">
          <ac:chgData name="" userId="f9cbafaa3520ff22" providerId="LiveId" clId="{D02EA219-4F64-4206-9197-7D5D76E69503}" dt="2020-10-21T14:21:31.066" v="1709" actId="20577"/>
          <ac:spMkLst>
            <pc:docMk/>
            <pc:sldMk cId="0" sldId="282"/>
            <ac:spMk id="3" creationId="{00000000-0000-0000-0000-000000000000}"/>
          </ac:spMkLst>
        </pc:spChg>
      </pc:sldChg>
      <pc:sldChg chg="modSp modNotesTx">
        <pc:chgData name="" userId="f9cbafaa3520ff22" providerId="LiveId" clId="{D02EA219-4F64-4206-9197-7D5D76E69503}" dt="2020-10-21T14:31:27.556" v="1805" actId="20577"/>
        <pc:sldMkLst>
          <pc:docMk/>
          <pc:sldMk cId="0" sldId="286"/>
        </pc:sldMkLst>
        <pc:graphicFrameChg chg="mod">
          <ac:chgData name="" userId="f9cbafaa3520ff22" providerId="LiveId" clId="{D02EA219-4F64-4206-9197-7D5D76E69503}" dt="2020-10-09T17:42:19.712" v="740" actId="1038"/>
          <ac:graphicFrameMkLst>
            <pc:docMk/>
            <pc:sldMk cId="0" sldId="286"/>
            <ac:graphicFrameMk id="55303" creationId="{00000000-0000-0000-0000-000000000000}"/>
          </ac:graphicFrameMkLst>
        </pc:graphicFrameChg>
      </pc:sldChg>
      <pc:sldChg chg="modSp">
        <pc:chgData name="" userId="f9cbafaa3520ff22" providerId="LiveId" clId="{D02EA219-4F64-4206-9197-7D5D76E69503}" dt="2020-10-08T04:24:18.411" v="39" actId="14100"/>
        <pc:sldMkLst>
          <pc:docMk/>
          <pc:sldMk cId="0" sldId="289"/>
        </pc:sldMkLst>
        <pc:spChg chg="mod">
          <ac:chgData name="" userId="f9cbafaa3520ff22" providerId="LiveId" clId="{D02EA219-4F64-4206-9197-7D5D76E69503}" dt="2020-10-08T04:24:18.411" v="39" actId="14100"/>
          <ac:spMkLst>
            <pc:docMk/>
            <pc:sldMk cId="0" sldId="289"/>
            <ac:spMk id="3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09T15:30:57.054" v="40" actId="114"/>
        <pc:sldMkLst>
          <pc:docMk/>
          <pc:sldMk cId="0" sldId="291"/>
        </pc:sldMkLst>
        <pc:spChg chg="mod">
          <ac:chgData name="" userId="f9cbafaa3520ff22" providerId="LiveId" clId="{D02EA219-4F64-4206-9197-7D5D76E69503}" dt="2020-10-09T15:30:57.054" v="40" actId="114"/>
          <ac:spMkLst>
            <pc:docMk/>
            <pc:sldMk cId="0" sldId="291"/>
            <ac:spMk id="4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20T21:31:14.688" v="1637" actId="20577"/>
        <pc:sldMkLst>
          <pc:docMk/>
          <pc:sldMk cId="0" sldId="292"/>
        </pc:sldMkLst>
        <pc:spChg chg="mod">
          <ac:chgData name="" userId="f9cbafaa3520ff22" providerId="LiveId" clId="{D02EA219-4F64-4206-9197-7D5D76E69503}" dt="2020-10-20T21:31:14.688" v="1637" actId="20577"/>
          <ac:spMkLst>
            <pc:docMk/>
            <pc:sldMk cId="0" sldId="292"/>
            <ac:spMk id="3" creationId="{00000000-0000-0000-0000-000000000000}"/>
          </ac:spMkLst>
        </pc:spChg>
        <pc:spChg chg="mod">
          <ac:chgData name="" userId="f9cbafaa3520ff22" providerId="LiveId" clId="{D02EA219-4F64-4206-9197-7D5D76E69503}" dt="2020-10-09T15:31:10.603" v="41" actId="114"/>
          <ac:spMkLst>
            <pc:docMk/>
            <pc:sldMk cId="0" sldId="292"/>
            <ac:spMk id="5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09T15:33:53.272" v="55" actId="404"/>
        <pc:sldMkLst>
          <pc:docMk/>
          <pc:sldMk cId="0" sldId="294"/>
        </pc:sldMkLst>
        <pc:spChg chg="mod">
          <ac:chgData name="" userId="f9cbafaa3520ff22" providerId="LiveId" clId="{D02EA219-4F64-4206-9197-7D5D76E69503}" dt="2020-10-09T15:33:53.272" v="55" actId="404"/>
          <ac:spMkLst>
            <pc:docMk/>
            <pc:sldMk cId="0" sldId="294"/>
            <ac:spMk id="11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09T15:32:16.925" v="47" actId="1036"/>
        <pc:sldMkLst>
          <pc:docMk/>
          <pc:sldMk cId="0" sldId="296"/>
        </pc:sldMkLst>
        <pc:spChg chg="mod">
          <ac:chgData name="" userId="f9cbafaa3520ff22" providerId="LiveId" clId="{D02EA219-4F64-4206-9197-7D5D76E69503}" dt="2020-10-09T15:32:16.925" v="47" actId="1036"/>
          <ac:spMkLst>
            <pc:docMk/>
            <pc:sldMk cId="0" sldId="296"/>
            <ac:spMk id="7" creationId="{00000000-0000-0000-0000-000000000000}"/>
          </ac:spMkLst>
        </pc:spChg>
      </pc:sldChg>
      <pc:sldChg chg="modSp">
        <pc:chgData name="" userId="f9cbafaa3520ff22" providerId="LiveId" clId="{D02EA219-4F64-4206-9197-7D5D76E69503}" dt="2020-10-09T15:34:58.457" v="74" actId="1076"/>
        <pc:sldMkLst>
          <pc:docMk/>
          <pc:sldMk cId="0" sldId="299"/>
        </pc:sldMkLst>
        <pc:spChg chg="mod">
          <ac:chgData name="" userId="f9cbafaa3520ff22" providerId="LiveId" clId="{D02EA219-4F64-4206-9197-7D5D76E69503}" dt="2020-10-09T15:34:58.457" v="74" actId="1076"/>
          <ac:spMkLst>
            <pc:docMk/>
            <pc:sldMk cId="0" sldId="299"/>
            <ac:spMk id="9" creationId="{00000000-0000-0000-0000-000000000000}"/>
          </ac:spMkLst>
        </pc:spChg>
        <pc:spChg chg="mod">
          <ac:chgData name="" userId="f9cbafaa3520ff22" providerId="LiveId" clId="{D02EA219-4F64-4206-9197-7D5D76E69503}" dt="2020-10-09T15:34:55.583" v="73" actId="1076"/>
          <ac:spMkLst>
            <pc:docMk/>
            <pc:sldMk cId="0" sldId="299"/>
            <ac:spMk id="13" creationId="{00000000-0000-0000-0000-000000000000}"/>
          </ac:spMkLst>
        </pc:spChg>
      </pc:sldChg>
      <pc:sldChg chg="modSp add">
        <pc:chgData name="" userId="f9cbafaa3520ff22" providerId="LiveId" clId="{D02EA219-4F64-4206-9197-7D5D76E69503}" dt="2020-10-08T04:19:40.549" v="20" actId="20577"/>
        <pc:sldMkLst>
          <pc:docMk/>
          <pc:sldMk cId="0" sldId="300"/>
        </pc:sldMkLst>
        <pc:spChg chg="mod">
          <ac:chgData name="" userId="f9cbafaa3520ff22" providerId="LiveId" clId="{D02EA219-4F64-4206-9197-7D5D76E69503}" dt="2020-10-08T04:19:40.549" v="20" actId="20577"/>
          <ac:spMkLst>
            <pc:docMk/>
            <pc:sldMk cId="0" sldId="300"/>
            <ac:spMk id="6" creationId="{8E43A709-AFC9-4045-BCF4-214FBF32E9FC}"/>
          </ac:spMkLst>
        </pc:spChg>
      </pc:sldChg>
      <pc:sldChg chg="delSp modSp add">
        <pc:chgData name="" userId="f9cbafaa3520ff22" providerId="LiveId" clId="{D02EA219-4F64-4206-9197-7D5D76E69503}" dt="2020-10-19T14:33:34.954" v="1501" actId="20577"/>
        <pc:sldMkLst>
          <pc:docMk/>
          <pc:sldMk cId="3787345918" sldId="306"/>
        </pc:sldMkLst>
        <pc:spChg chg="mod">
          <ac:chgData name="" userId="f9cbafaa3520ff22" providerId="LiveId" clId="{D02EA219-4F64-4206-9197-7D5D76E69503}" dt="2020-10-19T14:33:34.954" v="1501" actId="20577"/>
          <ac:spMkLst>
            <pc:docMk/>
            <pc:sldMk cId="3787345918" sldId="306"/>
            <ac:spMk id="3" creationId="{00000000-0000-0000-0000-000000000000}"/>
          </ac:spMkLst>
        </pc:spChg>
        <pc:graphicFrameChg chg="del">
          <ac:chgData name="" userId="f9cbafaa3520ff22" providerId="LiveId" clId="{D02EA219-4F64-4206-9197-7D5D76E69503}" dt="2020-10-09T15:36:58.632" v="76" actId="478"/>
          <ac:graphicFrameMkLst>
            <pc:docMk/>
            <pc:sldMk cId="3787345918" sldId="306"/>
            <ac:graphicFrameMk id="5" creationId="{2D6FBB8D-98A1-484B-8CA9-915EC48D8C3F}"/>
          </ac:graphicFrameMkLst>
        </pc:graphicFrameChg>
      </pc:sldChg>
      <pc:sldChg chg="modSp add">
        <pc:chgData name="" userId="f9cbafaa3520ff22" providerId="LiveId" clId="{D02EA219-4F64-4206-9197-7D5D76E69503}" dt="2020-10-19T14:35:14.250" v="1524" actId="113"/>
        <pc:sldMkLst>
          <pc:docMk/>
          <pc:sldMk cId="1835848366" sldId="307"/>
        </pc:sldMkLst>
        <pc:spChg chg="mod">
          <ac:chgData name="" userId="f9cbafaa3520ff22" providerId="LiveId" clId="{D02EA219-4F64-4206-9197-7D5D76E69503}" dt="2020-10-19T14:35:14.250" v="1524" actId="113"/>
          <ac:spMkLst>
            <pc:docMk/>
            <pc:sldMk cId="1835848366" sldId="307"/>
            <ac:spMk id="3" creationId="{00000000-0000-0000-0000-000000000000}"/>
          </ac:spMkLst>
        </pc:spChg>
      </pc:sldChg>
      <pc:sldChg chg="modSp add">
        <pc:chgData name="" userId="f9cbafaa3520ff22" providerId="LiveId" clId="{D02EA219-4F64-4206-9197-7D5D76E69503}" dt="2020-10-20T19:48:42.857" v="1611" actId="20577"/>
        <pc:sldMkLst>
          <pc:docMk/>
          <pc:sldMk cId="1909461338" sldId="308"/>
        </pc:sldMkLst>
        <pc:spChg chg="mod">
          <ac:chgData name="" userId="f9cbafaa3520ff22" providerId="LiveId" clId="{D02EA219-4F64-4206-9197-7D5D76E69503}" dt="2020-10-20T19:48:42.857" v="1611" actId="20577"/>
          <ac:spMkLst>
            <pc:docMk/>
            <pc:sldMk cId="1909461338" sldId="308"/>
            <ac:spMk id="3" creationId="{00000000-0000-0000-0000-000000000000}"/>
          </ac:spMkLst>
        </pc:spChg>
      </pc:sldChg>
      <pc:sldChg chg="modSp add">
        <pc:chgData name="" userId="f9cbafaa3520ff22" providerId="LiveId" clId="{D02EA219-4F64-4206-9197-7D5D76E69503}" dt="2020-10-20T19:48:37.057" v="1607"/>
        <pc:sldMkLst>
          <pc:docMk/>
          <pc:sldMk cId="202291831" sldId="309"/>
        </pc:sldMkLst>
        <pc:spChg chg="mod">
          <ac:chgData name="" userId="f9cbafaa3520ff22" providerId="LiveId" clId="{D02EA219-4F64-4206-9197-7D5D76E69503}" dt="2020-10-20T19:48:37.057" v="1607"/>
          <ac:spMkLst>
            <pc:docMk/>
            <pc:sldMk cId="202291831" sldId="309"/>
            <ac:spMk id="3" creationId="{00000000-0000-0000-0000-000000000000}"/>
          </ac:spMkLst>
        </pc:spChg>
      </pc:sldChg>
      <pc:sldChg chg="addSp modSp add">
        <pc:chgData name="" userId="f9cbafaa3520ff22" providerId="LiveId" clId="{D02EA219-4F64-4206-9197-7D5D76E69503}" dt="2020-10-14T11:46:38.282" v="1019" actId="1036"/>
        <pc:sldMkLst>
          <pc:docMk/>
          <pc:sldMk cId="3031531203" sldId="310"/>
        </pc:sldMkLst>
        <pc:spChg chg="add mod">
          <ac:chgData name="" userId="f9cbafaa3520ff22" providerId="LiveId" clId="{D02EA219-4F64-4206-9197-7D5D76E69503}" dt="2020-10-14T11:46:38.282" v="1019" actId="1036"/>
          <ac:spMkLst>
            <pc:docMk/>
            <pc:sldMk cId="3031531203" sldId="310"/>
            <ac:spMk id="3" creationId="{A6BCF932-D497-425D-80AA-7B460C0AE6B8}"/>
          </ac:spMkLst>
        </pc:spChg>
        <pc:picChg chg="add mod">
          <ac:chgData name="" userId="f9cbafaa3520ff22" providerId="LiveId" clId="{D02EA219-4F64-4206-9197-7D5D76E69503}" dt="2020-10-14T11:45:19.541" v="1001" actId="14100"/>
          <ac:picMkLst>
            <pc:docMk/>
            <pc:sldMk cId="3031531203" sldId="310"/>
            <ac:picMk id="2" creationId="{6708C997-B52D-4A31-8A17-F8F1A499C959}"/>
          </ac:picMkLst>
        </pc:picChg>
      </pc:sldChg>
      <pc:sldChg chg="addSp delSp modSp add">
        <pc:chgData name="" userId="f9cbafaa3520ff22" providerId="LiveId" clId="{D02EA219-4F64-4206-9197-7D5D76E69503}" dt="2020-10-18T13:57:14.356" v="1345" actId="1035"/>
        <pc:sldMkLst>
          <pc:docMk/>
          <pc:sldMk cId="1133276372" sldId="311"/>
        </pc:sldMkLst>
        <pc:spChg chg="del">
          <ac:chgData name="" userId="f9cbafaa3520ff22" providerId="LiveId" clId="{D02EA219-4F64-4206-9197-7D5D76E69503}" dt="2020-10-18T13:55:20.665" v="1294"/>
          <ac:spMkLst>
            <pc:docMk/>
            <pc:sldMk cId="1133276372" sldId="311"/>
            <ac:spMk id="2" creationId="{9FD1E88D-56BE-4872-B76F-EF28176821D7}"/>
          </ac:spMkLst>
        </pc:spChg>
        <pc:spChg chg="add mod">
          <ac:chgData name="" userId="f9cbafaa3520ff22" providerId="LiveId" clId="{D02EA219-4F64-4206-9197-7D5D76E69503}" dt="2020-10-18T13:57:06.405" v="1340" actId="1035"/>
          <ac:spMkLst>
            <pc:docMk/>
            <pc:sldMk cId="1133276372" sldId="311"/>
            <ac:spMk id="3" creationId="{7B2330C7-F568-4523-B994-904714B17C20}"/>
          </ac:spMkLst>
        </pc:spChg>
        <pc:spChg chg="add mod">
          <ac:chgData name="" userId="f9cbafaa3520ff22" providerId="LiveId" clId="{D02EA219-4F64-4206-9197-7D5D76E69503}" dt="2020-10-18T13:57:14.356" v="1345" actId="1035"/>
          <ac:spMkLst>
            <pc:docMk/>
            <pc:sldMk cId="1133276372" sldId="311"/>
            <ac:spMk id="5" creationId="{6BC97BF0-F27D-4663-A5D2-AF99EC316E67}"/>
          </ac:spMkLst>
        </pc:spChg>
        <pc:picChg chg="add mod">
          <ac:chgData name="" userId="f9cbafaa3520ff22" providerId="LiveId" clId="{D02EA219-4F64-4206-9197-7D5D76E69503}" dt="2020-10-18T13:57:11.866" v="1344" actId="1036"/>
          <ac:picMkLst>
            <pc:docMk/>
            <pc:sldMk cId="1133276372" sldId="311"/>
            <ac:picMk id="4" creationId="{B68BFF8D-32F6-427E-A99D-DDFE71A71CA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1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scattered light intensity</a:t>
            </a:r>
            <a:r>
              <a:rPr lang="en-US" baseline="0" dirty="0"/>
              <a:t> scales with the </a:t>
            </a:r>
            <a:r>
              <a:rPr lang="en-US" baseline="0" dirty="0" err="1"/>
              <a:t>scatterer’s</a:t>
            </a:r>
            <a:r>
              <a:rPr lang="en-US" baseline="0" dirty="0"/>
              <a:t> volume square due to coherent scattering.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8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uniform medium scattering from different parts of the medium cancels out due to destructive interference, resulting in zero total scattering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4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89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https://britastro.org/section_news_item/comet-c-2023-a3-tsuchinshan-atlas-looking-good-for-october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42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last equation, </a:t>
            </a:r>
            <a:r>
              <a:rPr lang="en-US" i="1" dirty="0"/>
              <a:t>a</a:t>
            </a:r>
            <a:r>
              <a:rPr lang="en-US" dirty="0"/>
              <a:t> is given in nm and the equation applies to 405 nm wavelength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93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4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10/19/2024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7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4hv.org/index.php/Dielectric_Sphere_in_Electric_Fiel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2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56.png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54.bin"/><Relationship Id="rId3" Type="http://schemas.openxmlformats.org/officeDocument/2006/relationships/image" Target="../media/image67.wmf"/><Relationship Id="rId21" Type="http://schemas.openxmlformats.org/officeDocument/2006/relationships/image" Target="../media/image76.wmf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74.wmf"/><Relationship Id="rId2" Type="http://schemas.openxmlformats.org/officeDocument/2006/relationships/oleObject" Target="../embeddings/oleObject46.bin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71.wmf"/><Relationship Id="rId5" Type="http://schemas.openxmlformats.org/officeDocument/2006/relationships/image" Target="../media/image68.w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50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70.wmf"/><Relationship Id="rId14" Type="http://schemas.openxmlformats.org/officeDocument/2006/relationships/oleObject" Target="../embeddings/oleObject52.bin"/><Relationship Id="rId22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83.w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8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6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92.wmf"/><Relationship Id="rId2" Type="http://schemas.openxmlformats.org/officeDocument/2006/relationships/hyperlink" Target="http://en.wikipedia.org/wiki/Discrete_dipole_approximation_cod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6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93.wmf"/><Relationship Id="rId7" Type="http://schemas.openxmlformats.org/officeDocument/2006/relationships/image" Target="../media/image95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9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9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hyperlink" Target="http://omlc.ogi.edu/calc/mie_calc.html" TargetMode="External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0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121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84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117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19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w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gif"/><Relationship Id="rId4" Type="http://schemas.openxmlformats.org/officeDocument/2006/relationships/image" Target="../media/image13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gif"/><Relationship Id="rId2" Type="http://schemas.openxmlformats.org/officeDocument/2006/relationships/image" Target="../media/image136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WDocXPy-iQ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wmf"/><Relationship Id="rId18" Type="http://schemas.openxmlformats.org/officeDocument/2006/relationships/image" Target="../media/image24.wmf"/><Relationship Id="rId26" Type="http://schemas.openxmlformats.org/officeDocument/2006/relationships/oleObject" Target="../embeddings/oleObject19.bin"/><Relationship Id="rId3" Type="http://schemas.openxmlformats.org/officeDocument/2006/relationships/image" Target="../media/image17.wmf"/><Relationship Id="rId21" Type="http://schemas.openxmlformats.org/officeDocument/2006/relationships/image" Target="../media/image25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4.bin"/><Relationship Id="rId25" Type="http://schemas.openxmlformats.org/officeDocument/2006/relationships/image" Target="../media/image27.wmf"/><Relationship Id="rId2" Type="http://schemas.openxmlformats.org/officeDocument/2006/relationships/oleObject" Target="../embeddings/oleObject6.bin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23" Type="http://schemas.openxmlformats.org/officeDocument/2006/relationships/image" Target="../media/image26.wmf"/><Relationship Id="rId28" Type="http://schemas.openxmlformats.org/officeDocument/2006/relationships/oleObject" Target="../embeddings/oleObject20.bin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5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8: Optical Scattering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sphere in a uniform static field: 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dirty="0"/>
              <a:t>Electric potential inside and outside the sphere: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A sphere in an </a:t>
            </a:r>
            <a:r>
              <a:rPr lang="en-US" dirty="0">
                <a:solidFill>
                  <a:srgbClr val="FF0000"/>
                </a:solidFill>
              </a:rPr>
              <a:t>static</a:t>
            </a:r>
            <a:r>
              <a:rPr lang="en-US" dirty="0"/>
              <a:t> field is equivalent to an ideal dipole</a:t>
            </a:r>
          </a:p>
        </p:txBody>
      </p:sp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853190" y="2117360"/>
          <a:ext cx="2905125" cy="74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431640" progId="Equation.DSMT4">
                  <p:embed/>
                </p:oleObj>
              </mc:Choice>
              <mc:Fallback>
                <p:oleObj name="Equation" r:id="rId2" imgW="1574640" imgH="431640" progId="Equation.DSMT4">
                  <p:embed/>
                  <p:pic>
                    <p:nvPicPr>
                      <p:cNvPr id="204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2117360"/>
                        <a:ext cx="2905125" cy="74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846138" y="2955560"/>
          <a:ext cx="433546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360" imgH="431640" progId="Equation.DSMT4">
                  <p:embed/>
                </p:oleObj>
              </mc:Choice>
              <mc:Fallback>
                <p:oleObj name="Equation" r:id="rId4" imgW="2349360" imgH="431640" progId="Equation.DSMT4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2955560"/>
                        <a:ext cx="4335462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319803"/>
              </p:ext>
            </p:extLst>
          </p:nvPr>
        </p:nvGraphicFramePr>
        <p:xfrm>
          <a:off x="2715529" y="4360635"/>
          <a:ext cx="381793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431640" progId="Equation.DSMT4">
                  <p:embed/>
                </p:oleObj>
              </mc:Choice>
              <mc:Fallback>
                <p:oleObj name="Equation" r:id="rId6" imgW="2070000" imgH="431640" progId="Equation.DSMT4">
                  <p:embed/>
                  <p:pic>
                    <p:nvPicPr>
                      <p:cNvPr id="225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529" y="4360635"/>
                        <a:ext cx="3817937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100734"/>
              </p:ext>
            </p:extLst>
          </p:nvPr>
        </p:nvGraphicFramePr>
        <p:xfrm>
          <a:off x="3215390" y="5205412"/>
          <a:ext cx="38195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70000" imgH="431640" progId="Equation.DSMT4">
                  <p:embed/>
                </p:oleObj>
              </mc:Choice>
              <mc:Fallback>
                <p:oleObj name="Equation" r:id="rId8" imgW="2070000" imgH="431640" progId="Equation.DSMT4">
                  <p:embed/>
                  <p:pic>
                    <p:nvPicPr>
                      <p:cNvPr id="225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390" y="5205412"/>
                        <a:ext cx="3819525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93230" y="448768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Dipole moment: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1980" y="5330290"/>
            <a:ext cx="246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Dipole </a:t>
            </a:r>
            <a:r>
              <a:rPr lang="en-US" sz="2000" dirty="0" err="1"/>
              <a:t>polarizability</a:t>
            </a:r>
            <a:r>
              <a:rPr lang="en-US" sz="2000" dirty="0"/>
              <a:t>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C:\Users\hjj\Desktop\EquiAndFlux10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5463" y="1269788"/>
            <a:ext cx="4055137" cy="3962400"/>
          </a:xfrm>
          <a:prstGeom prst="rect">
            <a:avLst/>
          </a:prstGeom>
          <a:noFill/>
        </p:spPr>
      </p:pic>
      <p:pic>
        <p:nvPicPr>
          <p:cNvPr id="25602" name="Picture 2" descr="C:\Users\hjj\Desktop\EquiAndFlux2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990" y="1269788"/>
            <a:ext cx="4038600" cy="3988012"/>
          </a:xfrm>
          <a:prstGeom prst="rect">
            <a:avLst/>
          </a:prstGeom>
          <a:noFill/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553980" y="700790"/>
            <a:ext cx="21275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1</a:t>
            </a:r>
            <a:r>
              <a:rPr lang="en-US" sz="2400" dirty="0"/>
              <a:t> = 2.2, </a:t>
            </a:r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2</a:t>
            </a:r>
            <a:r>
              <a:rPr lang="en-US" sz="2400" dirty="0"/>
              <a:t> = 1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759970" y="681335"/>
            <a:ext cx="20425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1</a:t>
            </a:r>
            <a:r>
              <a:rPr lang="en-US" sz="2400" dirty="0"/>
              <a:t> = 10, </a:t>
            </a:r>
            <a:r>
              <a:rPr lang="en-US" sz="2400" i="1" dirty="0">
                <a:latin typeface="Symbol" pitchFamily="18" charset="2"/>
              </a:rPr>
              <a:t>e</a:t>
            </a:r>
            <a:r>
              <a:rPr lang="en-US" sz="2400" i="1" baseline="-25000" dirty="0">
                <a:latin typeface="Symbol" pitchFamily="18" charset="2"/>
              </a:rPr>
              <a:t>2</a:t>
            </a:r>
            <a:r>
              <a:rPr lang="en-US" sz="2400" dirty="0"/>
              <a:t> = 1</a:t>
            </a:r>
            <a:endParaRPr lang="en-US" sz="2400" dirty="0">
              <a:latin typeface="Symbol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6093023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4"/>
              </a:rPr>
              <a:t>http://wiki.4hv.org/index.php/Dielectric_Sphere_in_Electric_Field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170497" y="5638800"/>
            <a:ext cx="8382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257800" y="5638800"/>
            <a:ext cx="8382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324600" y="5410200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Field lines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2307" y="5410200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Equipotentials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by small spherical particles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230"/>
            <a:ext cx="8229600" cy="4267200"/>
          </a:xfrm>
        </p:spPr>
        <p:txBody>
          <a:bodyPr/>
          <a:lstStyle/>
          <a:p>
            <a:r>
              <a:rPr lang="en-US" dirty="0"/>
              <a:t>The field of an oscillating dipole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600" dirty="0"/>
          </a:p>
          <a:p>
            <a:r>
              <a:rPr lang="en-US" dirty="0"/>
              <a:t>Far-field radiation: scattered field in the quasi-static limit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562860" y="2987675"/>
          <a:ext cx="7810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30440" imgH="457200" progId="Equation.DSMT4">
                  <p:embed/>
                </p:oleObj>
              </mc:Choice>
              <mc:Fallback>
                <p:oleObj name="Equation" r:id="rId2" imgW="4330440" imgH="457200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60" y="2987675"/>
                        <a:ext cx="7810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584200" y="2130425"/>
          <a:ext cx="35734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080" imgH="431640" progId="Equation.DSMT4">
                  <p:embed/>
                </p:oleObj>
              </mc:Choice>
              <mc:Fallback>
                <p:oleObj name="Equation" r:id="rId4" imgW="1981080" imgH="431640" progId="Equation.DSMT4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2130425"/>
                        <a:ext cx="357346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976244" y="4130155"/>
            <a:ext cx="13003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static field</a:t>
            </a:r>
          </a:p>
          <a:p>
            <a:pPr algn="ctr"/>
            <a:r>
              <a:rPr lang="en-US"/>
              <a:t>(near-field)</a:t>
            </a: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 flipV="1">
            <a:off x="2286000" y="3825355"/>
            <a:ext cx="152400" cy="3048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2852555" y="3825355"/>
            <a:ext cx="152400" cy="3048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778770" y="4130155"/>
            <a:ext cx="15953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induction field</a:t>
            </a:r>
          </a:p>
          <a:p>
            <a:pPr algn="ctr"/>
            <a:r>
              <a:rPr lang="en-US" dirty="0"/>
              <a:t>(near-field)</a:t>
            </a:r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H="1" flipV="1">
            <a:off x="4191000" y="3825355"/>
            <a:ext cx="152400" cy="3048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V="1">
            <a:off x="4757555" y="3825355"/>
            <a:ext cx="152400" cy="3048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324600" y="4115165"/>
            <a:ext cx="15568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/>
              <a:t>radiation field</a:t>
            </a:r>
          </a:p>
          <a:p>
            <a:pPr algn="ctr"/>
            <a:r>
              <a:rPr lang="en-US" dirty="0"/>
              <a:t>(far-field)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 flipV="1">
            <a:off x="6705600" y="3794125"/>
            <a:ext cx="152400" cy="3048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054601"/>
              </p:ext>
            </p:extLst>
          </p:nvPr>
        </p:nvGraphicFramePr>
        <p:xfrm>
          <a:off x="838200" y="5394325"/>
          <a:ext cx="62960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77880" imgH="457200" progId="Equation.DSMT4">
                  <p:embed/>
                </p:oleObj>
              </mc:Choice>
              <mc:Fallback>
                <p:oleObj name="Equation" r:id="rId6" imgW="3377880" imgH="457200" progId="Equation.DSMT4">
                  <p:embed/>
                  <p:pic>
                    <p:nvPicPr>
                      <p:cNvPr id="23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94325"/>
                        <a:ext cx="6296025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6583180" y="529819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Particle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6278380" y="4889290"/>
            <a:ext cx="440960" cy="42847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scattering (</a:t>
            </a:r>
            <a:r>
              <a:rPr lang="en-US" i="1" dirty="0"/>
              <a:t>a</a:t>
            </a:r>
            <a:r>
              <a:rPr lang="en-US" dirty="0"/>
              <a:t> &lt;&lt;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50" y="1494020"/>
            <a:ext cx="5410200" cy="4267200"/>
          </a:xfrm>
        </p:spPr>
        <p:txBody>
          <a:bodyPr/>
          <a:lstStyle/>
          <a:p>
            <a:r>
              <a:rPr lang="en-US" sz="2000" dirty="0"/>
              <a:t>Scattering: induced dipole radiation</a:t>
            </a:r>
          </a:p>
          <a:p>
            <a:r>
              <a:rPr lang="en-US" sz="2000" dirty="0"/>
              <a:t>Scattered sunlight is highly polarized at a scattering angle of 90° (</a:t>
            </a:r>
            <a:r>
              <a:rPr lang="en-US" sz="2000" i="1" dirty="0">
                <a:latin typeface="Symbol" pitchFamily="18" charset="2"/>
              </a:rPr>
              <a:t>q </a:t>
            </a:r>
            <a:r>
              <a:rPr lang="en-US" sz="2000" dirty="0"/>
              <a:t> = 0°)</a:t>
            </a:r>
          </a:p>
        </p:txBody>
      </p:sp>
      <p:pic>
        <p:nvPicPr>
          <p:cNvPr id="26627" name="Picture 3" descr="C:\Users\hjj\Desktop\Short_dipole_radiation_patter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893450"/>
            <a:ext cx="2590800" cy="1758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96200" y="1503050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|</a:t>
            </a:r>
            <a:r>
              <a:rPr lang="en-US" b="1" i="1" dirty="0"/>
              <a:t>E</a:t>
            </a:r>
            <a:r>
              <a:rPr lang="en-US" b="1" i="1" baseline="-25000" dirty="0"/>
              <a:t>s</a:t>
            </a:r>
            <a:r>
              <a:rPr lang="en-US" i="1" dirty="0"/>
              <a:t>|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67651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FF"/>
                </a:solidFill>
              </a:rPr>
              <a:t>p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09600" y="2298490"/>
            <a:ext cx="6172200" cy="3751018"/>
            <a:chOff x="609600" y="1981200"/>
            <a:chExt cx="6172200" cy="3751018"/>
          </a:xfrm>
        </p:grpSpPr>
        <p:pic>
          <p:nvPicPr>
            <p:cNvPr id="9" name="Picture 4" descr="C:\Users\hjj\Desktop\wave_anim.gif"/>
            <p:cNvPicPr>
              <a:picLocks noChangeAspect="1" noChangeArrowheads="1" noCrop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1981200"/>
              <a:ext cx="6172200" cy="3751018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/>
            <p:nvPr/>
          </p:nvCxnSpPr>
          <p:spPr bwMode="auto">
            <a:xfrm flipV="1">
              <a:off x="1577666" y="4080700"/>
              <a:ext cx="0" cy="780366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H="1">
              <a:off x="1120466" y="4857690"/>
              <a:ext cx="457200" cy="45720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1577666" y="4857690"/>
              <a:ext cx="784534" cy="323910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196666" y="392418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9466" y="5162490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rgbClr val="0000FF"/>
                  </a:solidFill>
                </a:rPr>
                <a:t>H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187266" y="518160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/>
                <a:t>k</a:t>
              </a:r>
            </a:p>
          </p:txBody>
        </p:sp>
      </p:grpSp>
      <p:pic>
        <p:nvPicPr>
          <p:cNvPr id="26632" name="Picture 8" descr="C:\Users\hjj\Desktop\Untitled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36190" y="4168910"/>
            <a:ext cx="2714039" cy="1955820"/>
          </a:xfrm>
          <a:prstGeom prst="rect">
            <a:avLst/>
          </a:prstGeom>
          <a:noFill/>
        </p:spPr>
      </p:pic>
      <p:grpSp>
        <p:nvGrpSpPr>
          <p:cNvPr id="49" name="Group 48"/>
          <p:cNvGrpSpPr/>
          <p:nvPr/>
        </p:nvGrpSpPr>
        <p:grpSpPr>
          <a:xfrm>
            <a:off x="6127230" y="3378315"/>
            <a:ext cx="372218" cy="3022485"/>
            <a:chOff x="6127230" y="3120985"/>
            <a:chExt cx="372218" cy="3022485"/>
          </a:xfrm>
        </p:grpSpPr>
        <p:cxnSp>
          <p:nvCxnSpPr>
            <p:cNvPr id="26" name="Straight Arrow Connector 25"/>
            <p:cNvCxnSpPr/>
            <p:nvPr/>
          </p:nvCxnSpPr>
          <p:spPr bwMode="auto">
            <a:xfrm flipV="1">
              <a:off x="6493240" y="3476470"/>
              <a:ext cx="0" cy="2667000"/>
            </a:xfrm>
            <a:prstGeom prst="straightConnector1">
              <a:avLst/>
            </a:prstGeom>
            <a:solidFill>
              <a:schemeClr val="accent1"/>
            </a:solidFill>
            <a:ln w="4762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127230" y="312098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solidFill>
                    <a:srgbClr val="FF00FF"/>
                  </a:solidFill>
                </a:rPr>
                <a:t>p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505200" y="531507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Scattered field</a:t>
            </a:r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369581"/>
              </p:ext>
            </p:extLst>
          </p:nvPr>
        </p:nvGraphicFramePr>
        <p:xfrm>
          <a:off x="3613378" y="5670778"/>
          <a:ext cx="13731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560" imgH="228600" progId="Equation.DSMT4">
                  <p:embed/>
                </p:oleObj>
              </mc:Choice>
              <mc:Fallback>
                <p:oleObj name="Equation" r:id="rId5" imgW="736560" imgH="228600" progId="Equation.DSMT4">
                  <p:embed/>
                  <p:pic>
                    <p:nvPicPr>
                      <p:cNvPr id="2560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378" y="5670778"/>
                        <a:ext cx="1373188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230"/>
            <a:ext cx="8153400" cy="4693170"/>
          </a:xfrm>
        </p:spPr>
        <p:txBody>
          <a:bodyPr/>
          <a:lstStyle/>
          <a:p>
            <a:r>
              <a:rPr lang="en-US" dirty="0"/>
              <a:t>Total scattered power (linearly polarized light):</a:t>
            </a:r>
          </a:p>
          <a:p>
            <a:endParaRPr lang="en-US" sz="2800" dirty="0"/>
          </a:p>
          <a:p>
            <a:endParaRPr lang="en-US" sz="3200" dirty="0"/>
          </a:p>
          <a:p>
            <a:r>
              <a:rPr lang="en-US" dirty="0"/>
              <a:t>Scattering cross-section </a:t>
            </a:r>
            <a:r>
              <a:rPr lang="en-US" i="1" dirty="0" err="1">
                <a:latin typeface="Symbol" pitchFamily="18" charset="2"/>
              </a:rPr>
              <a:t>s</a:t>
            </a:r>
            <a:r>
              <a:rPr lang="en-US" i="1" baseline="-25000" dirty="0" err="1"/>
              <a:t>s</a:t>
            </a:r>
            <a:r>
              <a:rPr lang="en-US" i="1" baseline="-25000" dirty="0"/>
              <a:t> </a:t>
            </a:r>
            <a:r>
              <a:rPr lang="en-US" dirty="0"/>
              <a:t> and scattering efficiency </a:t>
            </a:r>
            <a:r>
              <a:rPr lang="en-US" i="1" dirty="0"/>
              <a:t>Q</a:t>
            </a:r>
            <a:r>
              <a:rPr lang="en-US" i="1" baseline="-25000" dirty="0"/>
              <a:t>s 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4000" dirty="0"/>
          </a:p>
          <a:p>
            <a:r>
              <a:rPr lang="en-US" dirty="0"/>
              <a:t>Short wavelength light is preferentially scattered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Rayleigh scattering (</a:t>
            </a:r>
            <a:r>
              <a:rPr lang="en-US" i="1" dirty="0"/>
              <a:t>a</a:t>
            </a:r>
            <a:r>
              <a:rPr lang="en-US" dirty="0"/>
              <a:t> &lt;&lt;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)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490429"/>
              </p:ext>
            </p:extLst>
          </p:nvPr>
        </p:nvGraphicFramePr>
        <p:xfrm>
          <a:off x="846138" y="2103438"/>
          <a:ext cx="76882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65560" imgH="507960" progId="Equation.DSMT4">
                  <p:embed/>
                </p:oleObj>
              </mc:Choice>
              <mc:Fallback>
                <p:oleObj name="Equation" r:id="rId3" imgW="4165560" imgH="507960" progId="Equation.DSMT4">
                  <p:embed/>
                  <p:pic>
                    <p:nvPicPr>
                      <p:cNvPr id="276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2103438"/>
                        <a:ext cx="7688262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863600" y="3646488"/>
          <a:ext cx="637540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54200" imgH="520560" progId="Equation.DSMT4">
                  <p:embed/>
                </p:oleObj>
              </mc:Choice>
              <mc:Fallback>
                <p:oleObj name="Equation" r:id="rId5" imgW="3454200" imgH="520560" progId="Equation.DSMT4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3646488"/>
                        <a:ext cx="6375400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838200" y="4603048"/>
          <a:ext cx="393858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33360" imgH="507960" progId="Equation.DSMT4">
                  <p:embed/>
                </p:oleObj>
              </mc:Choice>
              <mc:Fallback>
                <p:oleObj name="Equation" r:id="rId7" imgW="2133360" imgH="507960" progId="Equation.DSMT4">
                  <p:embed/>
                  <p:pic>
                    <p:nvPicPr>
                      <p:cNvPr id="27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03048"/>
                        <a:ext cx="3938587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76800" y="4842700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(dimensionless number)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66800"/>
          </a:xfrm>
        </p:spPr>
        <p:txBody>
          <a:bodyPr/>
          <a:lstStyle/>
          <a:p>
            <a:r>
              <a:rPr lang="en-US" dirty="0"/>
              <a:t>Rayleigh scattering in gas and glass</a:t>
            </a:r>
          </a:p>
        </p:txBody>
      </p:sp>
      <p:pic>
        <p:nvPicPr>
          <p:cNvPr id="28674" name="Picture 2" descr="C:\Users\hjj\Desktop\197108_2009111817014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570" y="1752600"/>
            <a:ext cx="3657600" cy="2659063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5570" y="1676400"/>
            <a:ext cx="3726653" cy="28194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 bwMode="auto">
          <a:xfrm>
            <a:off x="563536" y="4896572"/>
            <a:ext cx="8016928" cy="76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300" dirty="0">
                <a:solidFill>
                  <a:srgbClr val="FFFF00"/>
                </a:solidFill>
                <a:latin typeface="Arial" charset="0"/>
              </a:rPr>
              <a:t>Density fluctuation results in </a:t>
            </a:r>
            <a:r>
              <a:rPr lang="en-US" sz="2300" b="1" dirty="0">
                <a:solidFill>
                  <a:srgbClr val="FFFF00"/>
                </a:solidFill>
                <a:latin typeface="Arial" charset="0"/>
              </a:rPr>
              <a:t>non-zero</a:t>
            </a:r>
            <a:r>
              <a:rPr lang="en-US" sz="2300" dirty="0">
                <a:solidFill>
                  <a:srgbClr val="FFFF00"/>
                </a:solidFill>
                <a:latin typeface="Arial" charset="0"/>
              </a:rPr>
              <a:t> Rayleigh scattering</a:t>
            </a:r>
            <a:endParaRPr kumimoji="0" lang="en-US" sz="23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5876913"/>
            <a:ext cx="701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S. Shibata </a:t>
            </a:r>
            <a:r>
              <a:rPr lang="en-US" sz="1200" i="1" dirty="0"/>
              <a:t>et al.</a:t>
            </a:r>
            <a:r>
              <a:rPr lang="en-US" sz="1200" dirty="0"/>
              <a:t>, "Prediction of Loss Minima in Infrared Optical Fibers," Electron. </a:t>
            </a:r>
            <a:r>
              <a:rPr lang="en-US" sz="1200" dirty="0" err="1"/>
              <a:t>Lett</a:t>
            </a:r>
            <a:r>
              <a:rPr lang="en-US" sz="1200" dirty="0"/>
              <a:t>. </a:t>
            </a:r>
            <a:r>
              <a:rPr lang="en-US" sz="1200" b="1" dirty="0"/>
              <a:t>17</a:t>
            </a:r>
            <a:r>
              <a:rPr lang="en-US" sz="1200" dirty="0"/>
              <a:t>, 775 (1981).</a:t>
            </a:r>
          </a:p>
        </p:txBody>
      </p:sp>
      <p:pic>
        <p:nvPicPr>
          <p:cNvPr id="28676" name="Picture 4" descr="C:\Users\hjj\Desktop\Polluted-LA-Skyline-2006-JPEG-lasmogtown_com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80744" y="3182112"/>
            <a:ext cx="2933700" cy="1231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by small spherical particles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250"/>
            <a:ext cx="7848600" cy="2102370"/>
          </a:xfrm>
        </p:spPr>
        <p:txBody>
          <a:bodyPr/>
          <a:lstStyle/>
          <a:p>
            <a:r>
              <a:rPr lang="en-US" sz="2200" dirty="0"/>
              <a:t>The particle </a:t>
            </a:r>
            <a:r>
              <a:rPr lang="en-US" sz="2200" dirty="0" err="1"/>
              <a:t>polarizability</a:t>
            </a:r>
            <a:r>
              <a:rPr lang="en-US" sz="2200" dirty="0"/>
              <a:t> diverges when</a:t>
            </a: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289863"/>
              </p:ext>
            </p:extLst>
          </p:nvPr>
        </p:nvGraphicFramePr>
        <p:xfrm>
          <a:off x="2789420" y="1975077"/>
          <a:ext cx="4648200" cy="774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00120" imgH="431640" progId="Equation.DSMT4">
                  <p:embed/>
                </p:oleObj>
              </mc:Choice>
              <mc:Fallback>
                <p:oleObj name="Equation" r:id="rId3" imgW="2400120" imgH="431640" progId="Equation.DSMT4">
                  <p:embed/>
                  <p:pic>
                    <p:nvPicPr>
                      <p:cNvPr id="245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420" y="1975077"/>
                        <a:ext cx="4648200" cy="7747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854440" y="2134850"/>
          <a:ext cx="1310390" cy="420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245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40" y="2134850"/>
                        <a:ext cx="1310390" cy="420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332851"/>
              </p:ext>
            </p:extLst>
          </p:nvPr>
        </p:nvGraphicFramePr>
        <p:xfrm>
          <a:off x="2300990" y="2203221"/>
          <a:ext cx="381000" cy="28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52280" progId="Equation.DSMT4">
                  <p:embed/>
                </p:oleObj>
              </mc:Choice>
              <mc:Fallback>
                <p:oleObj name="Equation" r:id="rId7" imgW="190440" imgH="152280" progId="Equation.DSMT4">
                  <p:embed/>
                  <p:pic>
                    <p:nvPicPr>
                      <p:cNvPr id="245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990" y="2203221"/>
                        <a:ext cx="381000" cy="2827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87180" y="2758190"/>
            <a:ext cx="804722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practical materials,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polarizability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always a finite number due to the non-vanishing imaginary part of </a:t>
            </a: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e</a:t>
            </a:r>
            <a:r>
              <a:rPr kumimoji="0" lang="en-US" sz="2200" b="0" i="1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1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Significantly enhanced scattering at the dipole resonance wavelength when</a:t>
            </a:r>
          </a:p>
        </p:txBody>
      </p:sp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3230380" y="3871210"/>
          <a:ext cx="13112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240" imgH="228600" progId="Equation.DSMT4">
                  <p:embed/>
                </p:oleObj>
              </mc:Choice>
              <mc:Fallback>
                <p:oleObj name="Equation" r:id="rId9" imgW="660240" imgH="228600" progId="Equation.DSMT4">
                  <p:embed/>
                  <p:pic>
                    <p:nvPicPr>
                      <p:cNvPr id="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380" y="3871210"/>
                        <a:ext cx="13112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9600" y="4541770"/>
            <a:ext cx="419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 bwMode="auto">
          <a:xfrm>
            <a:off x="5181600" y="4465820"/>
            <a:ext cx="3200400" cy="18437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FFFF00"/>
                </a:solidFill>
                <a:latin typeface="Arial" charset="0"/>
              </a:rPr>
              <a:t>Localized surface </a:t>
            </a:r>
            <a:r>
              <a:rPr lang="en-US" sz="2000" dirty="0" err="1">
                <a:solidFill>
                  <a:srgbClr val="FFFF00"/>
                </a:solidFill>
                <a:latin typeface="Arial" charset="0"/>
              </a:rPr>
              <a:t>plasmon</a:t>
            </a:r>
            <a:r>
              <a:rPr lang="en-US" sz="2000" dirty="0">
                <a:solidFill>
                  <a:srgbClr val="FFFF00"/>
                </a:solidFill>
                <a:latin typeface="Arial" charset="0"/>
              </a:rPr>
              <a:t> resonance (LSPR): enhanced collective oscillation of free electrons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495300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absorption and extinction of spheres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240"/>
            <a:ext cx="7924800" cy="4646950"/>
          </a:xfrm>
        </p:spPr>
        <p:txBody>
          <a:bodyPr/>
          <a:lstStyle/>
          <a:p>
            <a:r>
              <a:rPr lang="en-US" sz="2200" dirty="0"/>
              <a:t>Absorption cross-section</a:t>
            </a:r>
            <a:r>
              <a:rPr lang="en-US" sz="2200" i="1" dirty="0">
                <a:latin typeface="Symbol" pitchFamily="18" charset="2"/>
              </a:rPr>
              <a:t> </a:t>
            </a:r>
            <a:r>
              <a:rPr lang="en-US" sz="2200" i="1" dirty="0" err="1">
                <a:latin typeface="Symbol" pitchFamily="18" charset="2"/>
              </a:rPr>
              <a:t>s</a:t>
            </a:r>
            <a:r>
              <a:rPr lang="en-US" sz="2200" i="1" baseline="-25000" dirty="0" err="1"/>
              <a:t>a</a:t>
            </a:r>
            <a:r>
              <a:rPr lang="en-US" sz="2200" i="1" baseline="-25000" dirty="0"/>
              <a:t> </a:t>
            </a:r>
            <a:r>
              <a:rPr lang="en-US" sz="2200" dirty="0"/>
              <a:t>:</a:t>
            </a:r>
          </a:p>
          <a:p>
            <a:endParaRPr lang="en-US" sz="2000" dirty="0"/>
          </a:p>
          <a:p>
            <a:endParaRPr lang="en-US" sz="3600" dirty="0"/>
          </a:p>
          <a:p>
            <a:r>
              <a:rPr lang="en-US" sz="2200" dirty="0"/>
              <a:t>Extinction = scattering + absorption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1050" dirty="0"/>
          </a:p>
          <a:p>
            <a:r>
              <a:rPr lang="en-US" sz="2200" dirty="0"/>
              <a:t>The contribution to extinction due to optical absorption is more significant for smaller nanoparticles</a:t>
            </a:r>
          </a:p>
          <a:p>
            <a:r>
              <a:rPr lang="en-US" sz="2200" dirty="0"/>
              <a:t>Optical absorption is also significantly boosted at the dipole resonance wavelength</a:t>
            </a:r>
          </a:p>
        </p:txBody>
      </p:sp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204624"/>
              </p:ext>
            </p:extLst>
          </p:nvPr>
        </p:nvGraphicFramePr>
        <p:xfrm>
          <a:off x="871090" y="3459163"/>
          <a:ext cx="6773863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70200" imgH="507960" progId="Equation.DSMT4">
                  <p:embed/>
                </p:oleObj>
              </mc:Choice>
              <mc:Fallback>
                <p:oleObj name="Equation" r:id="rId2" imgW="3670200" imgH="507960" progId="Equation.DSMT4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090" y="3459163"/>
                        <a:ext cx="6773863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5920"/>
              </p:ext>
            </p:extLst>
          </p:nvPr>
        </p:nvGraphicFramePr>
        <p:xfrm>
          <a:off x="885369" y="2033588"/>
          <a:ext cx="31400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482400" progId="Equation.DSMT4">
                  <p:embed/>
                </p:oleObj>
              </mc:Choice>
              <mc:Fallback>
                <p:oleObj name="Equation" r:id="rId4" imgW="1701720" imgH="482400" progId="Equation.DSMT4">
                  <p:embed/>
                  <p:pic>
                    <p:nvPicPr>
                      <p:cNvPr id="32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369" y="2033588"/>
                        <a:ext cx="314007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0" y="639580"/>
            <a:ext cx="8123420" cy="1066800"/>
          </a:xfrm>
        </p:spPr>
        <p:txBody>
          <a:bodyPr/>
          <a:lstStyle/>
          <a:p>
            <a:r>
              <a:rPr lang="en-US" dirty="0"/>
              <a:t>Extraordinarily large optical absorption cross-section at the LSPR wavelength</a:t>
            </a:r>
          </a:p>
        </p:txBody>
      </p:sp>
      <p:pic>
        <p:nvPicPr>
          <p:cNvPr id="33794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1" y="1990610"/>
            <a:ext cx="3671889" cy="3008610"/>
          </a:xfrm>
          <a:prstGeom prst="rect">
            <a:avLst/>
          </a:prstGeom>
          <a:noFill/>
        </p:spPr>
      </p:pic>
      <p:pic>
        <p:nvPicPr>
          <p:cNvPr id="33795" name="Picture 3" descr="C:\Users\hjj\Desktop\Untitle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896"/>
          <a:stretch>
            <a:fillRect/>
          </a:stretch>
        </p:blipFill>
        <p:spPr bwMode="auto">
          <a:xfrm>
            <a:off x="4999220" y="2362200"/>
            <a:ext cx="3200400" cy="230984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57990" y="515643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Field lines of </a:t>
            </a:r>
            <a:r>
              <a:rPr lang="en-US" dirty="0" err="1"/>
              <a:t>Poynting</a:t>
            </a:r>
            <a:r>
              <a:rPr lang="en-US" dirty="0"/>
              <a:t> vector around an aluminum sphere at the LSPR resonance wavelength of 141 nm where </a:t>
            </a:r>
            <a:r>
              <a:rPr lang="en-US" i="1" dirty="0" err="1"/>
              <a:t>Q</a:t>
            </a:r>
            <a:r>
              <a:rPr lang="en-US" i="1" baseline="-25000" dirty="0" err="1"/>
              <a:t>a</a:t>
            </a:r>
            <a:r>
              <a:rPr lang="en-US" dirty="0"/>
              <a:t> = 18 (left) and at a non-resonant wavelength of 248 nm where </a:t>
            </a:r>
            <a:r>
              <a:rPr lang="en-US" i="1" dirty="0" err="1"/>
              <a:t>Q</a:t>
            </a:r>
            <a:r>
              <a:rPr lang="en-US" i="1" baseline="-25000" dirty="0" err="1"/>
              <a:t>a</a:t>
            </a:r>
            <a:r>
              <a:rPr lang="en-US" dirty="0"/>
              <a:t> = 0.1 (right).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0410" y="6140970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Absorption and Scattering of Light by Small Particles</a:t>
            </a:r>
            <a:r>
              <a:rPr lang="en-US" sz="1200" dirty="0"/>
              <a:t>, C. </a:t>
            </a:r>
            <a:r>
              <a:rPr lang="en-US" sz="1200" dirty="0" err="1"/>
              <a:t>Bohren</a:t>
            </a:r>
            <a:r>
              <a:rPr lang="en-US" sz="1200" dirty="0"/>
              <a:t> and D. Huffman, Wiley-VCH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enhancement at LSPR resonance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09" y="1661410"/>
            <a:ext cx="4466895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46420"/>
            <a:ext cx="3509539" cy="426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6432" y="5590056"/>
            <a:ext cx="1744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 = 30 nm Ag NP</a:t>
            </a:r>
          </a:p>
          <a:p>
            <a:pPr algn="ctr"/>
            <a:r>
              <a:rPr lang="en-US" sz="1600" dirty="0"/>
              <a:t>dipole resonance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237" y="5590056"/>
            <a:ext cx="2223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 = 60 nm Ag NP</a:t>
            </a:r>
          </a:p>
          <a:p>
            <a:pPr algn="ctr"/>
            <a:r>
              <a:rPr lang="en-US" sz="1600" dirty="0" err="1"/>
              <a:t>quadrupole</a:t>
            </a:r>
            <a:r>
              <a:rPr lang="en-US" sz="1600" dirty="0"/>
              <a:t> resonance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1913" y="6032611"/>
            <a:ext cx="2848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J. Phys. Chem. B </a:t>
            </a:r>
            <a:r>
              <a:rPr lang="en-US" sz="1200" b="1" dirty="0"/>
              <a:t>107</a:t>
            </a:r>
            <a:r>
              <a:rPr lang="en-US" sz="1200" dirty="0"/>
              <a:t>, 668-677 (2003).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326"/>
            <a:ext cx="5562600" cy="3290340"/>
          </a:xfrm>
        </p:spPr>
        <p:txBody>
          <a:bodyPr/>
          <a:lstStyle/>
          <a:p>
            <a:r>
              <a:rPr lang="en-US" dirty="0"/>
              <a:t>Principles of Nano-optics, Ch. 12</a:t>
            </a:r>
          </a:p>
          <a:p>
            <a:r>
              <a:rPr lang="en-US" dirty="0"/>
              <a:t>Electromagnetic Wave Theory, Ch. 6</a:t>
            </a:r>
          </a:p>
          <a:p>
            <a:pPr lvl="1"/>
            <a:r>
              <a:rPr lang="en-US" dirty="0"/>
              <a:t>J. A. Kong, Wiley &amp; Sons</a:t>
            </a:r>
          </a:p>
          <a:p>
            <a:r>
              <a:rPr lang="en-US" dirty="0"/>
              <a:t>Light Scattering by Small Particles</a:t>
            </a:r>
          </a:p>
          <a:p>
            <a:pPr lvl="1"/>
            <a:r>
              <a:rPr lang="en-US" dirty="0"/>
              <a:t>H. van de Hulst, Dover Publications</a:t>
            </a:r>
          </a:p>
          <a:p>
            <a:r>
              <a:rPr lang="en-US" dirty="0"/>
              <a:t>Absorption and Scattering of Light by Small Particles</a:t>
            </a:r>
          </a:p>
          <a:p>
            <a:pPr lvl="1"/>
            <a:r>
              <a:rPr lang="en-US" dirty="0"/>
              <a:t>C. </a:t>
            </a:r>
            <a:r>
              <a:rPr lang="en-US" dirty="0" err="1"/>
              <a:t>Bohren</a:t>
            </a:r>
            <a:r>
              <a:rPr lang="en-US" dirty="0"/>
              <a:t> and D. Huffman, Wiley-VCH</a:t>
            </a:r>
          </a:p>
        </p:txBody>
      </p:sp>
      <p:pic>
        <p:nvPicPr>
          <p:cNvPr id="17409" name="Picture 1" descr="C:\Users\hjj\Desktop\Light-Scattering-by-Small-Particles-Van-De-Hulst-H-C-9780486642284.jpg"/>
          <p:cNvPicPr>
            <a:picLocks noChangeAspect="1" noChangeArrowheads="1"/>
          </p:cNvPicPr>
          <p:nvPr/>
        </p:nvPicPr>
        <p:blipFill>
          <a:blip r:embed="rId3"/>
          <a:srcRect b="15761"/>
          <a:stretch>
            <a:fillRect/>
          </a:stretch>
        </p:blipFill>
        <p:spPr bwMode="auto">
          <a:xfrm>
            <a:off x="6629400" y="788505"/>
            <a:ext cx="1828800" cy="2464904"/>
          </a:xfrm>
          <a:prstGeom prst="rect">
            <a:avLst/>
          </a:prstGeom>
          <a:noFill/>
        </p:spPr>
      </p:pic>
      <p:pic>
        <p:nvPicPr>
          <p:cNvPr id="17410" name="Picture 2" descr="C:\Users\hjj\Desktop\41hcBwmXwH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505200"/>
            <a:ext cx="1851203" cy="2622101"/>
          </a:xfrm>
          <a:prstGeom prst="rect">
            <a:avLst/>
          </a:prstGeom>
          <a:noFill/>
        </p:spPr>
      </p:pic>
      <p:pic>
        <p:nvPicPr>
          <p:cNvPr id="17412" name="Picture 4" descr="C:\Users\hjj\Desktop\Untitled.png"/>
          <p:cNvPicPr>
            <a:picLocks noChangeAspect="1" noChangeArrowheads="1"/>
          </p:cNvPicPr>
          <p:nvPr/>
        </p:nvPicPr>
        <p:blipFill rotWithShape="1">
          <a:blip r:embed="rId5"/>
          <a:srcRect b="19682"/>
          <a:stretch/>
        </p:blipFill>
        <p:spPr bwMode="auto">
          <a:xfrm>
            <a:off x="609600" y="4822606"/>
            <a:ext cx="5334000" cy="1349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conventions and unit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495800" cy="4572000"/>
          </a:xfrm>
        </p:spPr>
        <p:txBody>
          <a:bodyPr/>
          <a:lstStyle/>
          <a:p>
            <a:r>
              <a:rPr lang="en-US" sz="2000" dirty="0"/>
              <a:t>Sometimes, unit conversion in electromagnetism can be tricky</a:t>
            </a:r>
          </a:p>
          <a:p>
            <a:r>
              <a:rPr lang="en-US" sz="2000" dirty="0"/>
              <a:t>According to the convention we use here: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some books and papers, </a:t>
            </a:r>
            <a:r>
              <a:rPr lang="en-US" sz="2000" dirty="0" err="1"/>
              <a:t>polarizability</a:t>
            </a:r>
            <a:r>
              <a:rPr lang="en-US" sz="2000" dirty="0"/>
              <a:t> is defined as: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Gaussian unit system:</a:t>
            </a: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823210" y="4284845"/>
          <a:ext cx="39100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760" imgH="431640" progId="Equation.DSMT4">
                  <p:embed/>
                </p:oleObj>
              </mc:Choice>
              <mc:Fallback>
                <p:oleObj name="Equation" r:id="rId2" imgW="2120760" imgH="431640" progId="Equation.DSMT4">
                  <p:embed/>
                  <p:pic>
                    <p:nvPicPr>
                      <p:cNvPr id="43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10" y="4284845"/>
                        <a:ext cx="3910012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808923" y="5396980"/>
          <a:ext cx="374808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1840" imgH="431640" progId="Equation.DSMT4">
                  <p:embed/>
                </p:oleObj>
              </mc:Choice>
              <mc:Fallback>
                <p:oleObj name="Equation" r:id="rId4" imgW="2031840" imgH="431640" progId="Equation.DSMT4">
                  <p:embed/>
                  <p:pic>
                    <p:nvPicPr>
                      <p:cNvPr id="43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923" y="5396980"/>
                        <a:ext cx="3748087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838200" y="2880610"/>
          <a:ext cx="395763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45960" imgH="431640" progId="Equation.DSMT4">
                  <p:embed/>
                </p:oleObj>
              </mc:Choice>
              <mc:Fallback>
                <p:oleObj name="Equation" r:id="rId6" imgW="2145960" imgH="431640" progId="Equation.DSMT4">
                  <p:embed/>
                  <p:pic>
                    <p:nvPicPr>
                      <p:cNvPr id="430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80610"/>
                        <a:ext cx="3957638" cy="738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4" name="Picture 6" descr="C:\Users\hjj\Desktop\untitled.bmp"/>
          <p:cNvPicPr>
            <a:picLocks noChangeAspect="1" noChangeArrowheads="1"/>
          </p:cNvPicPr>
          <p:nvPr/>
        </p:nvPicPr>
        <p:blipFill>
          <a:blip r:embed="rId8"/>
          <a:srcRect b="13559"/>
          <a:stretch>
            <a:fillRect/>
          </a:stretch>
        </p:blipFill>
        <p:spPr bwMode="auto">
          <a:xfrm>
            <a:off x="5176278" y="1600200"/>
            <a:ext cx="3326892" cy="381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21771" y="5481935"/>
            <a:ext cx="373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itchFamily="66" charset="0"/>
              </a:rPr>
              <a:t>“I like the metric system. My weight in kilograms is so much less than my weight in pounds.”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90"/>
            <a:ext cx="8229600" cy="975610"/>
          </a:xfrm>
        </p:spPr>
        <p:txBody>
          <a:bodyPr/>
          <a:lstStyle/>
          <a:p>
            <a:r>
              <a:rPr lang="en-US" dirty="0"/>
              <a:t>Beyond the Rayleigh theory</a:t>
            </a:r>
          </a:p>
        </p:txBody>
      </p:sp>
      <p:sp>
        <p:nvSpPr>
          <p:cNvPr id="40" name="Freeform 39"/>
          <p:cNvSpPr/>
          <p:nvPr/>
        </p:nvSpPr>
        <p:spPr>
          <a:xfrm>
            <a:off x="495221" y="1601053"/>
            <a:ext cx="5683254" cy="946400"/>
          </a:xfrm>
          <a:custGeom>
            <a:avLst/>
            <a:gdLst>
              <a:gd name="connsiteX0" fmla="*/ 0 w 5683254"/>
              <a:gd name="connsiteY0" fmla="*/ 94640 h 946400"/>
              <a:gd name="connsiteX1" fmla="*/ 27720 w 5683254"/>
              <a:gd name="connsiteY1" fmla="*/ 27719 h 946400"/>
              <a:gd name="connsiteX2" fmla="*/ 94641 w 5683254"/>
              <a:gd name="connsiteY2" fmla="*/ 0 h 946400"/>
              <a:gd name="connsiteX3" fmla="*/ 5588614 w 5683254"/>
              <a:gd name="connsiteY3" fmla="*/ 0 h 946400"/>
              <a:gd name="connsiteX4" fmla="*/ 5655535 w 5683254"/>
              <a:gd name="connsiteY4" fmla="*/ 27720 h 946400"/>
              <a:gd name="connsiteX5" fmla="*/ 5683254 w 5683254"/>
              <a:gd name="connsiteY5" fmla="*/ 94641 h 946400"/>
              <a:gd name="connsiteX6" fmla="*/ 5683254 w 5683254"/>
              <a:gd name="connsiteY6" fmla="*/ 851760 h 946400"/>
              <a:gd name="connsiteX7" fmla="*/ 5655535 w 5683254"/>
              <a:gd name="connsiteY7" fmla="*/ 918681 h 946400"/>
              <a:gd name="connsiteX8" fmla="*/ 5588614 w 5683254"/>
              <a:gd name="connsiteY8" fmla="*/ 946400 h 946400"/>
              <a:gd name="connsiteX9" fmla="*/ 94640 w 5683254"/>
              <a:gd name="connsiteY9" fmla="*/ 946400 h 946400"/>
              <a:gd name="connsiteX10" fmla="*/ 27719 w 5683254"/>
              <a:gd name="connsiteY10" fmla="*/ 918681 h 946400"/>
              <a:gd name="connsiteX11" fmla="*/ 0 w 5683254"/>
              <a:gd name="connsiteY11" fmla="*/ 851760 h 946400"/>
              <a:gd name="connsiteX12" fmla="*/ 0 w 5683254"/>
              <a:gd name="connsiteY12" fmla="*/ 94640 h 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3254" h="946400">
                <a:moveTo>
                  <a:pt x="0" y="94640"/>
                </a:moveTo>
                <a:cubicBezTo>
                  <a:pt x="0" y="69540"/>
                  <a:pt x="9971" y="45468"/>
                  <a:pt x="27720" y="27719"/>
                </a:cubicBezTo>
                <a:cubicBezTo>
                  <a:pt x="45468" y="9971"/>
                  <a:pt x="69541" y="0"/>
                  <a:pt x="94641" y="0"/>
                </a:cubicBezTo>
                <a:lnTo>
                  <a:pt x="5588614" y="0"/>
                </a:lnTo>
                <a:cubicBezTo>
                  <a:pt x="5613714" y="0"/>
                  <a:pt x="5637786" y="9971"/>
                  <a:pt x="5655535" y="27720"/>
                </a:cubicBezTo>
                <a:cubicBezTo>
                  <a:pt x="5673283" y="45468"/>
                  <a:pt x="5683254" y="69541"/>
                  <a:pt x="5683254" y="94641"/>
                </a:cubicBezTo>
                <a:lnTo>
                  <a:pt x="5683254" y="851760"/>
                </a:lnTo>
                <a:cubicBezTo>
                  <a:pt x="5683254" y="876860"/>
                  <a:pt x="5673283" y="900932"/>
                  <a:pt x="5655535" y="918681"/>
                </a:cubicBezTo>
                <a:cubicBezTo>
                  <a:pt x="5637787" y="936429"/>
                  <a:pt x="5613714" y="946400"/>
                  <a:pt x="5588614" y="946400"/>
                </a:cubicBezTo>
                <a:lnTo>
                  <a:pt x="94640" y="946400"/>
                </a:lnTo>
                <a:cubicBezTo>
                  <a:pt x="69540" y="946400"/>
                  <a:pt x="45468" y="936429"/>
                  <a:pt x="27719" y="918681"/>
                </a:cubicBezTo>
                <a:cubicBezTo>
                  <a:pt x="9971" y="900933"/>
                  <a:pt x="0" y="876860"/>
                  <a:pt x="0" y="851760"/>
                </a:cubicBezTo>
                <a:lnTo>
                  <a:pt x="0" y="9464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019" tIns="142019" rIns="142019" bIns="14201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Classical modifications</a:t>
            </a:r>
          </a:p>
        </p:txBody>
      </p:sp>
      <p:sp>
        <p:nvSpPr>
          <p:cNvPr id="41" name="Freeform 40"/>
          <p:cNvSpPr/>
          <p:nvPr/>
        </p:nvSpPr>
        <p:spPr>
          <a:xfrm>
            <a:off x="495221" y="2713547"/>
            <a:ext cx="2227486" cy="1709353"/>
          </a:xfrm>
          <a:custGeom>
            <a:avLst/>
            <a:gdLst>
              <a:gd name="connsiteX0" fmla="*/ 0 w 2227486"/>
              <a:gd name="connsiteY0" fmla="*/ 170935 h 1709353"/>
              <a:gd name="connsiteX1" fmla="*/ 50066 w 2227486"/>
              <a:gd name="connsiteY1" fmla="*/ 50066 h 1709353"/>
              <a:gd name="connsiteX2" fmla="*/ 170935 w 2227486"/>
              <a:gd name="connsiteY2" fmla="*/ 0 h 1709353"/>
              <a:gd name="connsiteX3" fmla="*/ 2056551 w 2227486"/>
              <a:gd name="connsiteY3" fmla="*/ 0 h 1709353"/>
              <a:gd name="connsiteX4" fmla="*/ 2177420 w 2227486"/>
              <a:gd name="connsiteY4" fmla="*/ 50066 h 1709353"/>
              <a:gd name="connsiteX5" fmla="*/ 2227486 w 2227486"/>
              <a:gd name="connsiteY5" fmla="*/ 170935 h 1709353"/>
              <a:gd name="connsiteX6" fmla="*/ 2227486 w 2227486"/>
              <a:gd name="connsiteY6" fmla="*/ 1538418 h 1709353"/>
              <a:gd name="connsiteX7" fmla="*/ 2177420 w 2227486"/>
              <a:gd name="connsiteY7" fmla="*/ 1659287 h 1709353"/>
              <a:gd name="connsiteX8" fmla="*/ 2056551 w 2227486"/>
              <a:gd name="connsiteY8" fmla="*/ 1709353 h 1709353"/>
              <a:gd name="connsiteX9" fmla="*/ 170935 w 2227486"/>
              <a:gd name="connsiteY9" fmla="*/ 1709353 h 1709353"/>
              <a:gd name="connsiteX10" fmla="*/ 50066 w 2227486"/>
              <a:gd name="connsiteY10" fmla="*/ 1659287 h 1709353"/>
              <a:gd name="connsiteX11" fmla="*/ 0 w 2227486"/>
              <a:gd name="connsiteY11" fmla="*/ 1538418 h 1709353"/>
              <a:gd name="connsiteX12" fmla="*/ 0 w 2227486"/>
              <a:gd name="connsiteY12" fmla="*/ 170935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7486" h="1709353">
                <a:moveTo>
                  <a:pt x="0" y="170935"/>
                </a:moveTo>
                <a:cubicBezTo>
                  <a:pt x="0" y="125600"/>
                  <a:pt x="18009" y="82122"/>
                  <a:pt x="50066" y="50066"/>
                </a:cubicBezTo>
                <a:cubicBezTo>
                  <a:pt x="82123" y="18010"/>
                  <a:pt x="125601" y="0"/>
                  <a:pt x="170935" y="0"/>
                </a:cubicBezTo>
                <a:lnTo>
                  <a:pt x="2056551" y="0"/>
                </a:lnTo>
                <a:cubicBezTo>
                  <a:pt x="2101886" y="0"/>
                  <a:pt x="2145364" y="18009"/>
                  <a:pt x="2177420" y="50066"/>
                </a:cubicBezTo>
                <a:cubicBezTo>
                  <a:pt x="2209476" y="82123"/>
                  <a:pt x="2227486" y="125601"/>
                  <a:pt x="2227486" y="170935"/>
                </a:cubicBezTo>
                <a:lnTo>
                  <a:pt x="2227486" y="1538418"/>
                </a:lnTo>
                <a:cubicBezTo>
                  <a:pt x="2227486" y="1583753"/>
                  <a:pt x="2209477" y="1627231"/>
                  <a:pt x="2177420" y="1659287"/>
                </a:cubicBezTo>
                <a:cubicBezTo>
                  <a:pt x="2145363" y="1691344"/>
                  <a:pt x="2101885" y="1709353"/>
                  <a:pt x="2056551" y="1709353"/>
                </a:cubicBezTo>
                <a:lnTo>
                  <a:pt x="170935" y="1709353"/>
                </a:lnTo>
                <a:cubicBezTo>
                  <a:pt x="125600" y="1709353"/>
                  <a:pt x="82122" y="1691344"/>
                  <a:pt x="50066" y="1659287"/>
                </a:cubicBezTo>
                <a:cubicBezTo>
                  <a:pt x="18009" y="1627230"/>
                  <a:pt x="0" y="1583752"/>
                  <a:pt x="0" y="1538418"/>
                </a:cubicBezTo>
                <a:lnTo>
                  <a:pt x="0" y="17093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405" tIns="103405" rIns="103405" bIns="1034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50" kern="1200" dirty="0"/>
              <a:t>Geometric effects: non-spherical particles</a:t>
            </a:r>
          </a:p>
        </p:txBody>
      </p:sp>
      <p:sp>
        <p:nvSpPr>
          <p:cNvPr id="42" name="Freeform 41"/>
          <p:cNvSpPr/>
          <p:nvPr/>
        </p:nvSpPr>
        <p:spPr>
          <a:xfrm>
            <a:off x="495221" y="4588993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3859" tIns="73859" rIns="73859" bIns="7385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err="1"/>
              <a:t>Nanoshells</a:t>
            </a:r>
            <a:r>
              <a:rPr lang="en-US" sz="1400" kern="1200" dirty="0"/>
              <a:t> and ellipsoids in the quasi-static limit (</a:t>
            </a:r>
            <a:r>
              <a:rPr lang="en-US" sz="1400" i="1" kern="1200" dirty="0"/>
              <a:t>a &lt;&lt; </a:t>
            </a:r>
            <a:r>
              <a:rPr lang="en-US" sz="1400" i="1" kern="1200" dirty="0">
                <a:latin typeface="Symbol" pitchFamily="18" charset="2"/>
              </a:rPr>
              <a:t>l</a:t>
            </a:r>
            <a:r>
              <a:rPr lang="en-US" sz="1400" kern="1200" dirty="0"/>
              <a:t>)</a:t>
            </a:r>
          </a:p>
        </p:txBody>
      </p:sp>
      <p:sp>
        <p:nvSpPr>
          <p:cNvPr id="43" name="Freeform 42"/>
          <p:cNvSpPr/>
          <p:nvPr/>
        </p:nvSpPr>
        <p:spPr>
          <a:xfrm>
            <a:off x="1631872" y="4588993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3859" tIns="73859" rIns="73859" bIns="7385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Discrete Dipole </a:t>
            </a:r>
            <a:r>
              <a:rPr lang="en-US" sz="1400" kern="1200" dirty="0" err="1"/>
              <a:t>Approxi-mation</a:t>
            </a:r>
            <a:r>
              <a:rPr lang="en-US" sz="1400" kern="1200" dirty="0"/>
              <a:t> (DDA)</a:t>
            </a:r>
          </a:p>
        </p:txBody>
      </p:sp>
      <p:sp>
        <p:nvSpPr>
          <p:cNvPr id="44" name="Freeform 43"/>
          <p:cNvSpPr/>
          <p:nvPr/>
        </p:nvSpPr>
        <p:spPr>
          <a:xfrm>
            <a:off x="2814338" y="2713547"/>
            <a:ext cx="3364137" cy="1709353"/>
          </a:xfrm>
          <a:custGeom>
            <a:avLst/>
            <a:gdLst>
              <a:gd name="connsiteX0" fmla="*/ 0 w 3364137"/>
              <a:gd name="connsiteY0" fmla="*/ 170935 h 1709353"/>
              <a:gd name="connsiteX1" fmla="*/ 50066 w 3364137"/>
              <a:gd name="connsiteY1" fmla="*/ 50066 h 1709353"/>
              <a:gd name="connsiteX2" fmla="*/ 170935 w 3364137"/>
              <a:gd name="connsiteY2" fmla="*/ 0 h 1709353"/>
              <a:gd name="connsiteX3" fmla="*/ 3193202 w 3364137"/>
              <a:gd name="connsiteY3" fmla="*/ 0 h 1709353"/>
              <a:gd name="connsiteX4" fmla="*/ 3314071 w 3364137"/>
              <a:gd name="connsiteY4" fmla="*/ 50066 h 1709353"/>
              <a:gd name="connsiteX5" fmla="*/ 3364137 w 3364137"/>
              <a:gd name="connsiteY5" fmla="*/ 170935 h 1709353"/>
              <a:gd name="connsiteX6" fmla="*/ 3364137 w 3364137"/>
              <a:gd name="connsiteY6" fmla="*/ 1538418 h 1709353"/>
              <a:gd name="connsiteX7" fmla="*/ 3314071 w 3364137"/>
              <a:gd name="connsiteY7" fmla="*/ 1659287 h 1709353"/>
              <a:gd name="connsiteX8" fmla="*/ 3193202 w 3364137"/>
              <a:gd name="connsiteY8" fmla="*/ 1709353 h 1709353"/>
              <a:gd name="connsiteX9" fmla="*/ 170935 w 3364137"/>
              <a:gd name="connsiteY9" fmla="*/ 1709353 h 1709353"/>
              <a:gd name="connsiteX10" fmla="*/ 50066 w 3364137"/>
              <a:gd name="connsiteY10" fmla="*/ 1659287 h 1709353"/>
              <a:gd name="connsiteX11" fmla="*/ 0 w 3364137"/>
              <a:gd name="connsiteY11" fmla="*/ 1538418 h 1709353"/>
              <a:gd name="connsiteX12" fmla="*/ 0 w 3364137"/>
              <a:gd name="connsiteY12" fmla="*/ 170935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64137" h="1709353">
                <a:moveTo>
                  <a:pt x="0" y="170935"/>
                </a:moveTo>
                <a:cubicBezTo>
                  <a:pt x="0" y="125600"/>
                  <a:pt x="18009" y="82122"/>
                  <a:pt x="50066" y="50066"/>
                </a:cubicBezTo>
                <a:cubicBezTo>
                  <a:pt x="82123" y="18010"/>
                  <a:pt x="125601" y="0"/>
                  <a:pt x="170935" y="0"/>
                </a:cubicBezTo>
                <a:lnTo>
                  <a:pt x="3193202" y="0"/>
                </a:lnTo>
                <a:cubicBezTo>
                  <a:pt x="3238537" y="0"/>
                  <a:pt x="3282015" y="18009"/>
                  <a:pt x="3314071" y="50066"/>
                </a:cubicBezTo>
                <a:cubicBezTo>
                  <a:pt x="3346127" y="82123"/>
                  <a:pt x="3364137" y="125601"/>
                  <a:pt x="3364137" y="170935"/>
                </a:cubicBezTo>
                <a:lnTo>
                  <a:pt x="3364137" y="1538418"/>
                </a:lnTo>
                <a:cubicBezTo>
                  <a:pt x="3364137" y="1583753"/>
                  <a:pt x="3346128" y="1627231"/>
                  <a:pt x="3314071" y="1659287"/>
                </a:cubicBezTo>
                <a:cubicBezTo>
                  <a:pt x="3282014" y="1691344"/>
                  <a:pt x="3238536" y="1709353"/>
                  <a:pt x="3193202" y="1709353"/>
                </a:cubicBezTo>
                <a:lnTo>
                  <a:pt x="170935" y="1709353"/>
                </a:lnTo>
                <a:cubicBezTo>
                  <a:pt x="125600" y="1709353"/>
                  <a:pt x="82122" y="1691344"/>
                  <a:pt x="50066" y="1659287"/>
                </a:cubicBezTo>
                <a:cubicBezTo>
                  <a:pt x="18009" y="1627230"/>
                  <a:pt x="0" y="1583752"/>
                  <a:pt x="0" y="1538418"/>
                </a:cubicBezTo>
                <a:lnTo>
                  <a:pt x="0" y="17093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405" tIns="103405" rIns="103405" bIns="103405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50" dirty="0"/>
              <a:t>Finite s</a:t>
            </a:r>
            <a:r>
              <a:rPr lang="en-US" sz="1550" kern="1200" dirty="0"/>
              <a:t>ize effects</a:t>
            </a:r>
          </a:p>
        </p:txBody>
      </p:sp>
      <p:sp>
        <p:nvSpPr>
          <p:cNvPr id="45" name="Freeform 44"/>
          <p:cNvSpPr/>
          <p:nvPr/>
        </p:nvSpPr>
        <p:spPr>
          <a:xfrm>
            <a:off x="2814338" y="4588993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3859" tIns="73859" rIns="73859" bIns="7385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Modified Long Wavelength </a:t>
            </a:r>
            <a:r>
              <a:rPr lang="en-US" sz="1400" kern="1200" dirty="0" err="1"/>
              <a:t>Approxi-mation</a:t>
            </a:r>
            <a:r>
              <a:rPr lang="en-US" sz="1400" kern="1200" dirty="0"/>
              <a:t> (MLWA)</a:t>
            </a:r>
          </a:p>
        </p:txBody>
      </p:sp>
      <p:sp>
        <p:nvSpPr>
          <p:cNvPr id="46" name="Freeform 45"/>
          <p:cNvSpPr/>
          <p:nvPr/>
        </p:nvSpPr>
        <p:spPr>
          <a:xfrm>
            <a:off x="3950989" y="4588993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3859" tIns="73859" rIns="73859" bIns="7385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Multi-pole expansion: high order </a:t>
            </a:r>
            <a:r>
              <a:rPr lang="en-US" sz="1400" kern="1200" dirty="0" err="1"/>
              <a:t>Fröhlich</a:t>
            </a:r>
            <a:r>
              <a:rPr lang="en-US" sz="1400" kern="1200" dirty="0"/>
              <a:t> modes</a:t>
            </a:r>
          </a:p>
        </p:txBody>
      </p:sp>
      <p:sp>
        <p:nvSpPr>
          <p:cNvPr id="47" name="Freeform 46"/>
          <p:cNvSpPr/>
          <p:nvPr/>
        </p:nvSpPr>
        <p:spPr>
          <a:xfrm>
            <a:off x="5087640" y="4588993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3859" tIns="73859" rIns="73859" bIns="73859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/>
              <a:t>Mie scattering theory</a:t>
            </a:r>
          </a:p>
        </p:txBody>
      </p:sp>
      <p:sp>
        <p:nvSpPr>
          <p:cNvPr id="49" name="Freeform 48"/>
          <p:cNvSpPr/>
          <p:nvPr/>
        </p:nvSpPr>
        <p:spPr>
          <a:xfrm>
            <a:off x="6385810" y="2710247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289" tIns="85289" rIns="85289" bIns="852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50" kern="1200" dirty="0"/>
              <a:t>Surface damping: mean free path limitation</a:t>
            </a:r>
          </a:p>
        </p:txBody>
      </p:sp>
      <p:sp>
        <p:nvSpPr>
          <p:cNvPr id="50" name="Freeform 49"/>
          <p:cNvSpPr/>
          <p:nvPr/>
        </p:nvSpPr>
        <p:spPr>
          <a:xfrm>
            <a:off x="7568276" y="2710247"/>
            <a:ext cx="1090835" cy="1709353"/>
          </a:xfrm>
          <a:custGeom>
            <a:avLst/>
            <a:gdLst>
              <a:gd name="connsiteX0" fmla="*/ 0 w 1090835"/>
              <a:gd name="connsiteY0" fmla="*/ 109084 h 1709353"/>
              <a:gd name="connsiteX1" fmla="*/ 31950 w 1090835"/>
              <a:gd name="connsiteY1" fmla="*/ 31950 h 1709353"/>
              <a:gd name="connsiteX2" fmla="*/ 109084 w 1090835"/>
              <a:gd name="connsiteY2" fmla="*/ 0 h 1709353"/>
              <a:gd name="connsiteX3" fmla="*/ 981751 w 1090835"/>
              <a:gd name="connsiteY3" fmla="*/ 0 h 1709353"/>
              <a:gd name="connsiteX4" fmla="*/ 1058885 w 1090835"/>
              <a:gd name="connsiteY4" fmla="*/ 31950 h 1709353"/>
              <a:gd name="connsiteX5" fmla="*/ 1090835 w 1090835"/>
              <a:gd name="connsiteY5" fmla="*/ 109084 h 1709353"/>
              <a:gd name="connsiteX6" fmla="*/ 1090835 w 1090835"/>
              <a:gd name="connsiteY6" fmla="*/ 1600269 h 1709353"/>
              <a:gd name="connsiteX7" fmla="*/ 1058885 w 1090835"/>
              <a:gd name="connsiteY7" fmla="*/ 1677403 h 1709353"/>
              <a:gd name="connsiteX8" fmla="*/ 981751 w 1090835"/>
              <a:gd name="connsiteY8" fmla="*/ 1709353 h 1709353"/>
              <a:gd name="connsiteX9" fmla="*/ 109084 w 1090835"/>
              <a:gd name="connsiteY9" fmla="*/ 1709353 h 1709353"/>
              <a:gd name="connsiteX10" fmla="*/ 31950 w 1090835"/>
              <a:gd name="connsiteY10" fmla="*/ 1677403 h 1709353"/>
              <a:gd name="connsiteX11" fmla="*/ 0 w 1090835"/>
              <a:gd name="connsiteY11" fmla="*/ 1600269 h 1709353"/>
              <a:gd name="connsiteX12" fmla="*/ 0 w 1090835"/>
              <a:gd name="connsiteY12" fmla="*/ 109084 h 170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835" h="1709353">
                <a:moveTo>
                  <a:pt x="0" y="109084"/>
                </a:moveTo>
                <a:cubicBezTo>
                  <a:pt x="0" y="80153"/>
                  <a:pt x="11493" y="52407"/>
                  <a:pt x="31950" y="31950"/>
                </a:cubicBezTo>
                <a:cubicBezTo>
                  <a:pt x="52407" y="11493"/>
                  <a:pt x="80153" y="0"/>
                  <a:pt x="109084" y="0"/>
                </a:cubicBezTo>
                <a:lnTo>
                  <a:pt x="981751" y="0"/>
                </a:lnTo>
                <a:cubicBezTo>
                  <a:pt x="1010682" y="0"/>
                  <a:pt x="1038428" y="11493"/>
                  <a:pt x="1058885" y="31950"/>
                </a:cubicBezTo>
                <a:cubicBezTo>
                  <a:pt x="1079342" y="52407"/>
                  <a:pt x="1090835" y="80153"/>
                  <a:pt x="1090835" y="109084"/>
                </a:cubicBezTo>
                <a:lnTo>
                  <a:pt x="1090835" y="1600269"/>
                </a:lnTo>
                <a:cubicBezTo>
                  <a:pt x="1090835" y="1629200"/>
                  <a:pt x="1079342" y="1656946"/>
                  <a:pt x="1058885" y="1677403"/>
                </a:cubicBezTo>
                <a:cubicBezTo>
                  <a:pt x="1038428" y="1697860"/>
                  <a:pt x="1010682" y="1709353"/>
                  <a:pt x="981751" y="1709353"/>
                </a:cubicBezTo>
                <a:lnTo>
                  <a:pt x="109084" y="1709353"/>
                </a:lnTo>
                <a:cubicBezTo>
                  <a:pt x="80153" y="1709353"/>
                  <a:pt x="52407" y="1697860"/>
                  <a:pt x="31950" y="1677403"/>
                </a:cubicBezTo>
                <a:cubicBezTo>
                  <a:pt x="11493" y="1656946"/>
                  <a:pt x="0" y="1629200"/>
                  <a:pt x="0" y="1600269"/>
                </a:cubicBezTo>
                <a:lnTo>
                  <a:pt x="0" y="10908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289" tIns="85289" rIns="85289" bIns="8528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50" kern="1200" dirty="0"/>
              <a:t>Quantum </a:t>
            </a:r>
            <a:r>
              <a:rPr lang="en-US" sz="1550" kern="1200" dirty="0" err="1"/>
              <a:t>plasmon</a:t>
            </a:r>
            <a:r>
              <a:rPr lang="en-US" sz="1550" kern="1200" dirty="0"/>
              <a:t> resonance</a:t>
            </a:r>
          </a:p>
        </p:txBody>
      </p:sp>
      <p:sp>
        <p:nvSpPr>
          <p:cNvPr id="52" name="Freeform 51"/>
          <p:cNvSpPr/>
          <p:nvPr/>
        </p:nvSpPr>
        <p:spPr>
          <a:xfrm>
            <a:off x="6415790" y="1600200"/>
            <a:ext cx="2254254" cy="946400"/>
          </a:xfrm>
          <a:custGeom>
            <a:avLst/>
            <a:gdLst>
              <a:gd name="connsiteX0" fmla="*/ 0 w 5683254"/>
              <a:gd name="connsiteY0" fmla="*/ 94640 h 946400"/>
              <a:gd name="connsiteX1" fmla="*/ 27720 w 5683254"/>
              <a:gd name="connsiteY1" fmla="*/ 27719 h 946400"/>
              <a:gd name="connsiteX2" fmla="*/ 94641 w 5683254"/>
              <a:gd name="connsiteY2" fmla="*/ 0 h 946400"/>
              <a:gd name="connsiteX3" fmla="*/ 5588614 w 5683254"/>
              <a:gd name="connsiteY3" fmla="*/ 0 h 946400"/>
              <a:gd name="connsiteX4" fmla="*/ 5655535 w 5683254"/>
              <a:gd name="connsiteY4" fmla="*/ 27720 h 946400"/>
              <a:gd name="connsiteX5" fmla="*/ 5683254 w 5683254"/>
              <a:gd name="connsiteY5" fmla="*/ 94641 h 946400"/>
              <a:gd name="connsiteX6" fmla="*/ 5683254 w 5683254"/>
              <a:gd name="connsiteY6" fmla="*/ 851760 h 946400"/>
              <a:gd name="connsiteX7" fmla="*/ 5655535 w 5683254"/>
              <a:gd name="connsiteY7" fmla="*/ 918681 h 946400"/>
              <a:gd name="connsiteX8" fmla="*/ 5588614 w 5683254"/>
              <a:gd name="connsiteY8" fmla="*/ 946400 h 946400"/>
              <a:gd name="connsiteX9" fmla="*/ 94640 w 5683254"/>
              <a:gd name="connsiteY9" fmla="*/ 946400 h 946400"/>
              <a:gd name="connsiteX10" fmla="*/ 27719 w 5683254"/>
              <a:gd name="connsiteY10" fmla="*/ 918681 h 946400"/>
              <a:gd name="connsiteX11" fmla="*/ 0 w 5683254"/>
              <a:gd name="connsiteY11" fmla="*/ 851760 h 946400"/>
              <a:gd name="connsiteX12" fmla="*/ 0 w 5683254"/>
              <a:gd name="connsiteY12" fmla="*/ 94640 h 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683254" h="946400">
                <a:moveTo>
                  <a:pt x="0" y="94640"/>
                </a:moveTo>
                <a:cubicBezTo>
                  <a:pt x="0" y="69540"/>
                  <a:pt x="9971" y="45468"/>
                  <a:pt x="27720" y="27719"/>
                </a:cubicBezTo>
                <a:cubicBezTo>
                  <a:pt x="45468" y="9971"/>
                  <a:pt x="69541" y="0"/>
                  <a:pt x="94641" y="0"/>
                </a:cubicBezTo>
                <a:lnTo>
                  <a:pt x="5588614" y="0"/>
                </a:lnTo>
                <a:cubicBezTo>
                  <a:pt x="5613714" y="0"/>
                  <a:pt x="5637786" y="9971"/>
                  <a:pt x="5655535" y="27720"/>
                </a:cubicBezTo>
                <a:cubicBezTo>
                  <a:pt x="5673283" y="45468"/>
                  <a:pt x="5683254" y="69541"/>
                  <a:pt x="5683254" y="94641"/>
                </a:cubicBezTo>
                <a:lnTo>
                  <a:pt x="5683254" y="851760"/>
                </a:lnTo>
                <a:cubicBezTo>
                  <a:pt x="5683254" y="876860"/>
                  <a:pt x="5673283" y="900932"/>
                  <a:pt x="5655535" y="918681"/>
                </a:cubicBezTo>
                <a:cubicBezTo>
                  <a:pt x="5637787" y="936429"/>
                  <a:pt x="5613714" y="946400"/>
                  <a:pt x="5588614" y="946400"/>
                </a:cubicBezTo>
                <a:lnTo>
                  <a:pt x="94640" y="946400"/>
                </a:lnTo>
                <a:cubicBezTo>
                  <a:pt x="69540" y="946400"/>
                  <a:pt x="45468" y="936429"/>
                  <a:pt x="27719" y="918681"/>
                </a:cubicBezTo>
                <a:cubicBezTo>
                  <a:pt x="9971" y="900933"/>
                  <a:pt x="0" y="876860"/>
                  <a:pt x="0" y="851760"/>
                </a:cubicBezTo>
                <a:lnTo>
                  <a:pt x="0" y="9464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019" tIns="142019" rIns="142019" bIns="142019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/>
              <a:t>Quantum effects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210"/>
            <a:ext cx="8229600" cy="1066800"/>
          </a:xfrm>
        </p:spPr>
        <p:txBody>
          <a:bodyPr/>
          <a:lstStyle/>
          <a:p>
            <a:r>
              <a:rPr lang="en-US" dirty="0" err="1"/>
              <a:t>Nanoshells</a:t>
            </a:r>
            <a:r>
              <a:rPr lang="en-US" dirty="0"/>
              <a:t> in the quasi-static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030"/>
            <a:ext cx="8229600" cy="4464570"/>
          </a:xfrm>
        </p:spPr>
        <p:txBody>
          <a:bodyPr/>
          <a:lstStyle/>
          <a:p>
            <a:r>
              <a:rPr lang="en-US" dirty="0" err="1"/>
              <a:t>Nanoshell</a:t>
            </a:r>
            <a:r>
              <a:rPr lang="en-US" dirty="0"/>
              <a:t> </a:t>
            </a:r>
            <a:r>
              <a:rPr lang="en-US" dirty="0" err="1"/>
              <a:t>polarizability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600" dirty="0"/>
          </a:p>
          <a:p>
            <a:r>
              <a:rPr lang="en-US" dirty="0" err="1"/>
              <a:t>Nanoshell</a:t>
            </a:r>
            <a:r>
              <a:rPr lang="en-US" dirty="0"/>
              <a:t> dipole resonance: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Geometrically tunable resonant </a:t>
            </a:r>
            <a:r>
              <a:rPr lang="en-US" i="1" dirty="0">
                <a:latin typeface="Symbol" pitchFamily="18" charset="2"/>
              </a:rPr>
              <a:t>l</a:t>
            </a:r>
          </a:p>
          <a:p>
            <a:endParaRPr lang="en-US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6296025" y="2003425"/>
            <a:ext cx="1644650" cy="1644650"/>
          </a:xfrm>
          <a:prstGeom prst="ellipse">
            <a:avLst/>
          </a:prstGeom>
          <a:solidFill>
            <a:srgbClr val="969696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477000" y="2190750"/>
            <a:ext cx="1279525" cy="12795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121525" y="2435225"/>
            <a:ext cx="482600" cy="400050"/>
          </a:xfrm>
          <a:custGeom>
            <a:avLst/>
            <a:gdLst>
              <a:gd name="T0" fmla="*/ 0 w 304"/>
              <a:gd name="T1" fmla="*/ 252 h 252"/>
              <a:gd name="T2" fmla="*/ 304 w 304"/>
              <a:gd name="T3" fmla="*/ 0 h 252"/>
              <a:gd name="T4" fmla="*/ 0 60000 65536"/>
              <a:gd name="T5" fmla="*/ 0 60000 65536"/>
              <a:gd name="T6" fmla="*/ 0 w 304"/>
              <a:gd name="T7" fmla="*/ 0 h 252"/>
              <a:gd name="T8" fmla="*/ 304 w 304"/>
              <a:gd name="T9" fmla="*/ 252 h 2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4" h="252">
                <a:moveTo>
                  <a:pt x="0" y="252"/>
                </a:moveTo>
                <a:lnTo>
                  <a:pt x="304" y="0"/>
                </a:lnTo>
              </a:path>
            </a:pathLst>
          </a:custGeom>
          <a:noFill/>
          <a:ln w="25400">
            <a:solidFill>
              <a:srgbClr val="0033CC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126288" y="2100263"/>
            <a:ext cx="381000" cy="722312"/>
          </a:xfrm>
          <a:custGeom>
            <a:avLst/>
            <a:gdLst>
              <a:gd name="T0" fmla="*/ 0 w 304"/>
              <a:gd name="T1" fmla="*/ 252 h 252"/>
              <a:gd name="T2" fmla="*/ 304 w 304"/>
              <a:gd name="T3" fmla="*/ 0 h 252"/>
              <a:gd name="T4" fmla="*/ 0 60000 65536"/>
              <a:gd name="T5" fmla="*/ 0 60000 65536"/>
              <a:gd name="T6" fmla="*/ 0 w 304"/>
              <a:gd name="T7" fmla="*/ 0 h 252"/>
              <a:gd name="T8" fmla="*/ 304 w 304"/>
              <a:gd name="T9" fmla="*/ 252 h 2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4" h="252">
                <a:moveTo>
                  <a:pt x="0" y="252"/>
                </a:moveTo>
                <a:lnTo>
                  <a:pt x="304" y="0"/>
                </a:lnTo>
              </a:path>
            </a:pathLst>
          </a:custGeom>
          <a:noFill/>
          <a:ln w="25400">
            <a:solidFill>
              <a:srgbClr val="0033CC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981825" y="215582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r>
              <a:rPr lang="en-US" i="1" baseline="-25000"/>
              <a:t>2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286625" y="2536825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r>
              <a:rPr lang="en-US" i="1" baseline="-25000"/>
              <a:t>1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263699"/>
              </p:ext>
            </p:extLst>
          </p:nvPr>
        </p:nvGraphicFramePr>
        <p:xfrm>
          <a:off x="7134225" y="2917825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215640" progId="Equation.3">
                  <p:embed/>
                </p:oleObj>
              </mc:Choice>
              <mc:Fallback>
                <p:oleObj name="Equation" r:id="rId2" imgW="152280" imgH="21564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4225" y="2917825"/>
                        <a:ext cx="2921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864389"/>
              </p:ext>
            </p:extLst>
          </p:nvPr>
        </p:nvGraphicFramePr>
        <p:xfrm>
          <a:off x="7837488" y="3248208"/>
          <a:ext cx="31591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28600" progId="Equation.3">
                  <p:embed/>
                </p:oleObj>
              </mc:Choice>
              <mc:Fallback>
                <p:oleObj name="Equation" r:id="rId4" imgW="164880" imgH="228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488" y="3248208"/>
                        <a:ext cx="315912" cy="436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7820025" y="2613025"/>
            <a:ext cx="3048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473159"/>
              </p:ext>
            </p:extLst>
          </p:nvPr>
        </p:nvGraphicFramePr>
        <p:xfrm>
          <a:off x="8048625" y="2243138"/>
          <a:ext cx="3159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215640" progId="Equation.3">
                  <p:embed/>
                </p:oleObj>
              </mc:Choice>
              <mc:Fallback>
                <p:oleObj name="Equation" r:id="rId6" imgW="164880" imgH="21564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25" y="2243138"/>
                        <a:ext cx="3159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494337" y="266294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core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610225" y="175260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shell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6096000" y="2800350"/>
            <a:ext cx="609600" cy="762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6219825" y="1992130"/>
            <a:ext cx="533400" cy="228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3797" name="Object 6"/>
          <p:cNvGraphicFramePr>
            <a:graphicFrameLocks noChangeAspect="1"/>
          </p:cNvGraphicFramePr>
          <p:nvPr/>
        </p:nvGraphicFramePr>
        <p:xfrm>
          <a:off x="868180" y="2013133"/>
          <a:ext cx="29098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25400" imgH="482400" progId="Equation.DSMT4">
                  <p:embed/>
                </p:oleObj>
              </mc:Choice>
              <mc:Fallback>
                <p:oleObj name="Equation" r:id="rId8" imgW="1625400" imgH="482400" progId="Equation.DSMT4">
                  <p:embed/>
                  <p:pic>
                    <p:nvPicPr>
                      <p:cNvPr id="337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80" y="2013133"/>
                        <a:ext cx="290988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1630180" y="3004280"/>
          <a:ext cx="2286000" cy="388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46040" imgH="228600" progId="Equation.3">
                  <p:embed/>
                </p:oleObj>
              </mc:Choice>
              <mc:Fallback>
                <p:oleObj name="Equation" r:id="rId10" imgW="1346040" imgH="228600" progId="Equation.3">
                  <p:embed/>
                  <p:pic>
                    <p:nvPicPr>
                      <p:cNvPr id="33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180" y="3004280"/>
                        <a:ext cx="2286000" cy="3885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600200" y="3507700"/>
          <a:ext cx="1981200" cy="37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93760" imgH="228600" progId="Equation.3">
                  <p:embed/>
                </p:oleObj>
              </mc:Choice>
              <mc:Fallback>
                <p:oleObj name="Equation" r:id="rId12" imgW="1193760" imgH="228600" progId="Equation.3">
                  <p:embed/>
                  <p:pic>
                    <p:nvPicPr>
                      <p:cNvPr id="33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07700"/>
                        <a:ext cx="1981200" cy="3799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3810000" y="3477720"/>
          <a:ext cx="1524000" cy="392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8840" imgH="228600" progId="Equation.3">
                  <p:embed/>
                </p:oleObj>
              </mc:Choice>
              <mc:Fallback>
                <p:oleObj name="Equation" r:id="rId14" imgW="888840" imgH="228600" progId="Equation.3">
                  <p:embed/>
                  <p:pic>
                    <p:nvPicPr>
                      <p:cNvPr id="33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77720"/>
                        <a:ext cx="1524000" cy="3924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762000" y="29743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where</a:t>
            </a:r>
          </a:p>
        </p:txBody>
      </p:sp>
      <p:graphicFrame>
        <p:nvGraphicFramePr>
          <p:cNvPr id="33801" name="Object 8"/>
          <p:cNvGraphicFramePr>
            <a:graphicFrameLocks noChangeAspect="1"/>
          </p:cNvGraphicFramePr>
          <p:nvPr/>
        </p:nvGraphicFramePr>
        <p:xfrm>
          <a:off x="4754380" y="4008620"/>
          <a:ext cx="2091750" cy="41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3000" imgH="228600" progId="Equation.DSMT4">
                  <p:embed/>
                </p:oleObj>
              </mc:Choice>
              <mc:Fallback>
                <p:oleObj name="Equation" r:id="rId16" imgW="1143000" imgH="228600" progId="Equation.DSMT4">
                  <p:embed/>
                  <p:pic>
                    <p:nvPicPr>
                      <p:cNvPr id="3380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380" y="4008620"/>
                        <a:ext cx="2091750" cy="41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4"/>
          <p:cNvGraphicFramePr>
            <a:graphicFrameLocks noChangeAspect="1"/>
          </p:cNvGraphicFramePr>
          <p:nvPr/>
        </p:nvGraphicFramePr>
        <p:xfrm>
          <a:off x="854440" y="4480810"/>
          <a:ext cx="4708160" cy="640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365280" imgH="457200" progId="Equation.3">
                  <p:embed/>
                </p:oleObj>
              </mc:Choice>
              <mc:Fallback>
                <p:oleObj name="Equation" r:id="rId18" imgW="3365280" imgH="457200" progId="Equation.3">
                  <p:embed/>
                  <p:pic>
                    <p:nvPicPr>
                      <p:cNvPr id="338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40" y="4480810"/>
                        <a:ext cx="4708160" cy="640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6949190" y="4069830"/>
          <a:ext cx="3492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440" imgH="152280" progId="Equation.DSMT4">
                  <p:embed/>
                </p:oleObj>
              </mc:Choice>
              <mc:Fallback>
                <p:oleObj name="Equation" r:id="rId20" imgW="190440" imgH="152280" progId="Equation.DSMT4">
                  <p:embed/>
                  <p:pic>
                    <p:nvPicPr>
                      <p:cNvPr id="338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9190" y="4069830"/>
                        <a:ext cx="34925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655040" y="4606840"/>
            <a:ext cx="3062990" cy="18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6247150" y="5803213"/>
            <a:ext cx="23532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Au-coated Au</a:t>
            </a:r>
            <a:r>
              <a:rPr lang="en-US" sz="1400" baseline="-25000" dirty="0"/>
              <a:t>2</a:t>
            </a:r>
            <a:r>
              <a:rPr lang="en-US" sz="1400" dirty="0"/>
              <a:t>S </a:t>
            </a:r>
            <a:r>
              <a:rPr lang="en-US" sz="1400" dirty="0" err="1"/>
              <a:t>nanoshells</a:t>
            </a:r>
            <a:endParaRPr lang="en-US" sz="1400" dirty="0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821280" y="5882390"/>
            <a:ext cx="45589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Averitt </a:t>
            </a:r>
            <a:r>
              <a:rPr lang="en-US" sz="1400" i="1" dirty="0"/>
              <a:t>et al.</a:t>
            </a:r>
            <a:r>
              <a:rPr lang="en-US" sz="1400" dirty="0"/>
              <a:t>, J. Opt. Soc. Am. B, </a:t>
            </a:r>
            <a:r>
              <a:rPr lang="en-US" sz="1400" b="1" dirty="0"/>
              <a:t>16</a:t>
            </a:r>
            <a:r>
              <a:rPr lang="en-US" sz="1400" dirty="0"/>
              <a:t>, 1824-1832 (1999).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Ellipsoids in the quasi-static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8990"/>
            <a:ext cx="4800600" cy="2042410"/>
          </a:xfrm>
        </p:spPr>
        <p:txBody>
          <a:bodyPr/>
          <a:lstStyle/>
          <a:p>
            <a:r>
              <a:rPr lang="en-US" sz="2200" dirty="0"/>
              <a:t>Surface of ellipsoid: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For incident field polarized along the x-axis:</a:t>
            </a:r>
          </a:p>
        </p:txBody>
      </p:sp>
      <p:pic>
        <p:nvPicPr>
          <p:cNvPr id="34818" name="Picture 2" descr="C:\Users\hjj\Desktop\Untitle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1219200"/>
            <a:ext cx="3542334" cy="2525158"/>
          </a:xfrm>
          <a:prstGeom prst="rect">
            <a:avLst/>
          </a:prstGeom>
          <a:noFill/>
        </p:spPr>
      </p:pic>
      <p:graphicFrame>
        <p:nvGraphicFramePr>
          <p:cNvPr id="34820" name="Object 6"/>
          <p:cNvGraphicFramePr>
            <a:graphicFrameLocks noChangeAspect="1"/>
          </p:cNvGraphicFramePr>
          <p:nvPr/>
        </p:nvGraphicFramePr>
        <p:xfrm>
          <a:off x="894254" y="1996190"/>
          <a:ext cx="1910156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200" imgH="419040" progId="Equation.3">
                  <p:embed/>
                </p:oleObj>
              </mc:Choice>
              <mc:Fallback>
                <p:oleObj name="Equation" r:id="rId3" imgW="1168200" imgH="419040" progId="Equation.3">
                  <p:embed/>
                  <p:pic>
                    <p:nvPicPr>
                      <p:cNvPr id="348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254" y="1996190"/>
                        <a:ext cx="1910156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6"/>
          <p:cNvGraphicFramePr>
            <a:graphicFrameLocks noChangeAspect="1"/>
          </p:cNvGraphicFramePr>
          <p:nvPr/>
        </p:nvGraphicFramePr>
        <p:xfrm>
          <a:off x="3017838" y="2115955"/>
          <a:ext cx="14779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320" imgH="253800" progId="Equation.DSMT4">
                  <p:embed/>
                </p:oleObj>
              </mc:Choice>
              <mc:Fallback>
                <p:oleObj name="Equation" r:id="rId5" imgW="787320" imgH="253800" progId="Equation.DSMT4">
                  <p:embed/>
                  <p:pic>
                    <p:nvPicPr>
                      <p:cNvPr id="348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2115955"/>
                        <a:ext cx="147796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8"/>
          <p:cNvGraphicFramePr>
            <a:graphicFrameLocks noChangeAspect="1"/>
          </p:cNvGraphicFramePr>
          <p:nvPr/>
        </p:nvGraphicFramePr>
        <p:xfrm>
          <a:off x="877550" y="3597640"/>
          <a:ext cx="2095500" cy="712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9720" imgH="431640" progId="Equation.DSMT4">
                  <p:embed/>
                </p:oleObj>
              </mc:Choice>
              <mc:Fallback>
                <p:oleObj name="Equation" r:id="rId7" imgW="1269720" imgH="431640" progId="Equation.DSMT4">
                  <p:embed/>
                  <p:pic>
                    <p:nvPicPr>
                      <p:cNvPr id="348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550" y="3597640"/>
                        <a:ext cx="2095500" cy="712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6"/>
          <p:cNvGraphicFramePr>
            <a:graphicFrameLocks noChangeAspect="1"/>
          </p:cNvGraphicFramePr>
          <p:nvPr/>
        </p:nvGraphicFramePr>
        <p:xfrm>
          <a:off x="4267200" y="3634490"/>
          <a:ext cx="1295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87320" imgH="393480" progId="Equation.3">
                  <p:embed/>
                </p:oleObj>
              </mc:Choice>
              <mc:Fallback>
                <p:oleObj name="Equation" r:id="rId9" imgW="787320" imgH="393480" progId="Equation.3">
                  <p:embed/>
                  <p:pic>
                    <p:nvPicPr>
                      <p:cNvPr id="348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634490"/>
                        <a:ext cx="12954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352800" y="37338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where</a:t>
            </a:r>
          </a:p>
        </p:txBody>
      </p:sp>
      <p:graphicFrame>
        <p:nvGraphicFramePr>
          <p:cNvPr id="34824" name="Object 6"/>
          <p:cNvGraphicFramePr>
            <a:graphicFrameLocks noChangeAspect="1"/>
          </p:cNvGraphicFramePr>
          <p:nvPr/>
        </p:nvGraphicFramePr>
        <p:xfrm>
          <a:off x="868180" y="4419601"/>
          <a:ext cx="5380220" cy="664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187440" imgH="393480" progId="Equation.3">
                  <p:embed/>
                </p:oleObj>
              </mc:Choice>
              <mc:Fallback>
                <p:oleObj name="Equation" r:id="rId11" imgW="3187440" imgH="393480" progId="Equation.3">
                  <p:embed/>
                  <p:pic>
                    <p:nvPicPr>
                      <p:cNvPr id="348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80" y="4419601"/>
                        <a:ext cx="5380220" cy="664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5"/>
          <p:cNvGraphicFramePr>
            <a:graphicFrameLocks noChangeAspect="1"/>
          </p:cNvGraphicFramePr>
          <p:nvPr/>
        </p:nvGraphicFramePr>
        <p:xfrm>
          <a:off x="853191" y="5746230"/>
          <a:ext cx="4419599" cy="421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39800" imgH="241200" progId="Equation.3">
                  <p:embed/>
                </p:oleObj>
              </mc:Choice>
              <mc:Fallback>
                <p:oleObj name="Equation" r:id="rId13" imgW="2539800" imgH="241200" progId="Equation.3">
                  <p:embed/>
                  <p:pic>
                    <p:nvPicPr>
                      <p:cNvPr id="348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1" y="5746230"/>
                        <a:ext cx="4419599" cy="421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73440" y="5181600"/>
            <a:ext cx="5851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200" kern="0" dirty="0">
                <a:solidFill>
                  <a:prstClr val="black"/>
                </a:solidFill>
              </a:rPr>
              <a:t>For incident field with random polarization: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60630" y="4891790"/>
            <a:ext cx="205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C. </a:t>
            </a:r>
            <a:r>
              <a:rPr lang="en-US" sz="1200" dirty="0" err="1"/>
              <a:t>Noguez</a:t>
            </a:r>
            <a:r>
              <a:rPr lang="en-US" sz="1200" dirty="0"/>
              <a:t>, J. Phys. Chem. C </a:t>
            </a:r>
            <a:r>
              <a:rPr lang="en-US" sz="1200" b="1" dirty="0"/>
              <a:t>111</a:t>
            </a:r>
            <a:r>
              <a:rPr lang="en-US" sz="1200" dirty="0"/>
              <a:t>, 3806-3819 (2007).</a:t>
            </a:r>
          </a:p>
          <a:p>
            <a:pPr algn="just"/>
            <a:endParaRPr lang="en-US" sz="1200" dirty="0"/>
          </a:p>
          <a:p>
            <a:pPr algn="just"/>
            <a:r>
              <a:rPr lang="en-US" sz="1200" i="1" dirty="0"/>
              <a:t>Absorption and Scattering of Light by Small Particles</a:t>
            </a:r>
            <a:r>
              <a:rPr lang="en-US" sz="1200" dirty="0"/>
              <a:t>, C. </a:t>
            </a:r>
            <a:r>
              <a:rPr lang="en-US" sz="1200" dirty="0" err="1"/>
              <a:t>Bohren</a:t>
            </a:r>
            <a:r>
              <a:rPr lang="en-US" sz="1200" dirty="0"/>
              <a:t> and D. Huffman, Wiley-VCH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210"/>
            <a:ext cx="8229600" cy="1066800"/>
          </a:xfrm>
        </p:spPr>
        <p:txBody>
          <a:bodyPr/>
          <a:lstStyle/>
          <a:p>
            <a:r>
              <a:rPr lang="en-US" sz="2800" dirty="0"/>
              <a:t>Discrete Dipole Approximation (DDA)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780"/>
            <a:ext cx="7848600" cy="4694420"/>
          </a:xfrm>
        </p:spPr>
        <p:txBody>
          <a:bodyPr/>
          <a:lstStyle/>
          <a:p>
            <a:pPr marL="344488" indent="-344488"/>
            <a:r>
              <a:rPr lang="en-US" sz="2200" dirty="0"/>
              <a:t>Represented the arbitrary shaped particle as a cubic lattice of </a:t>
            </a:r>
            <a:r>
              <a:rPr lang="en-US" sz="2200" i="1" dirty="0"/>
              <a:t>N</a:t>
            </a:r>
            <a:r>
              <a:rPr lang="en-US" sz="2200" dirty="0"/>
              <a:t> </a:t>
            </a:r>
            <a:r>
              <a:rPr lang="en-US" sz="2200" dirty="0" err="1"/>
              <a:t>polarizable</a:t>
            </a:r>
            <a:r>
              <a:rPr lang="en-US" sz="2200" dirty="0"/>
              <a:t> small subunits (</a:t>
            </a:r>
            <a:r>
              <a:rPr lang="en-US" sz="2200" i="1" dirty="0"/>
              <a:t>&lt;&lt; </a:t>
            </a:r>
            <a:r>
              <a:rPr lang="en-US" sz="2200" i="1" dirty="0">
                <a:latin typeface="Symbol" pitchFamily="18" charset="2"/>
              </a:rPr>
              <a:t>l</a:t>
            </a:r>
            <a:r>
              <a:rPr lang="en-US" sz="2200" dirty="0"/>
              <a:t>) with </a:t>
            </a:r>
            <a:r>
              <a:rPr lang="en-US" sz="2200" dirty="0" err="1"/>
              <a:t>polarizability</a:t>
            </a:r>
            <a:r>
              <a:rPr lang="en-US" sz="2200" dirty="0"/>
              <a:t> </a:t>
            </a:r>
            <a:r>
              <a:rPr lang="en-US" sz="2200" i="1" dirty="0" err="1">
                <a:latin typeface="Symbol" pitchFamily="18" charset="2"/>
              </a:rPr>
              <a:t>a</a:t>
            </a:r>
            <a:r>
              <a:rPr lang="en-US" sz="2200" i="1" baseline="-25000" dirty="0" err="1"/>
              <a:t>su</a:t>
            </a:r>
            <a:endParaRPr lang="en-US" sz="2200" i="1" dirty="0"/>
          </a:p>
          <a:p>
            <a:pPr marL="344488" indent="-344488"/>
            <a:endParaRPr lang="en-US" sz="2200" dirty="0"/>
          </a:p>
          <a:p>
            <a:pPr marL="344488" indent="-344488"/>
            <a:endParaRPr lang="en-US" sz="2200" dirty="0"/>
          </a:p>
          <a:p>
            <a:pPr marL="344488" indent="-344488"/>
            <a:endParaRPr lang="en-US" sz="2200" dirty="0"/>
          </a:p>
          <a:p>
            <a:pPr marL="344488" indent="-344488"/>
            <a:endParaRPr lang="en-US" dirty="0"/>
          </a:p>
          <a:p>
            <a:pPr marL="344488" indent="-344488"/>
            <a:r>
              <a:rPr lang="en-US" sz="2200" dirty="0"/>
              <a:t>Induced </a:t>
            </a:r>
            <a:r>
              <a:rPr lang="en-US" sz="2200" dirty="0">
                <a:solidFill>
                  <a:srgbClr val="FF0000"/>
                </a:solidFill>
              </a:rPr>
              <a:t>electric</a:t>
            </a:r>
            <a:r>
              <a:rPr lang="en-US" sz="2200" dirty="0"/>
              <a:t> dipole moment of each subunit:</a:t>
            </a:r>
          </a:p>
          <a:p>
            <a:pPr marL="344488" indent="-344488"/>
            <a:endParaRPr lang="en-US" i="1" dirty="0">
              <a:latin typeface="Symbol" pitchFamily="18" charset="2"/>
            </a:endParaRPr>
          </a:p>
          <a:p>
            <a:pPr marL="344488" indent="-344488"/>
            <a:r>
              <a:rPr lang="en-US" sz="2200" i="1" dirty="0" err="1">
                <a:latin typeface="Symbol" pitchFamily="18" charset="2"/>
              </a:rPr>
              <a:t>a</a:t>
            </a:r>
            <a:r>
              <a:rPr lang="en-US" sz="2200" i="1" baseline="-25000" dirty="0" err="1"/>
              <a:t>su</a:t>
            </a:r>
            <a:r>
              <a:rPr lang="en-US" sz="2200" dirty="0"/>
              <a:t> is given either by the </a:t>
            </a:r>
            <a:r>
              <a:rPr lang="en-US" sz="2200" dirty="0" err="1"/>
              <a:t>Clausius-Mosotti</a:t>
            </a:r>
            <a:r>
              <a:rPr lang="en-US" sz="2200" dirty="0"/>
              <a:t> relation with the </a:t>
            </a:r>
            <a:r>
              <a:rPr lang="en-US" sz="2200" dirty="0" err="1"/>
              <a:t>radiative</a:t>
            </a:r>
            <a:r>
              <a:rPr lang="en-US" sz="2200" dirty="0"/>
              <a:t> reaction term or the Doyle expression</a:t>
            </a:r>
          </a:p>
        </p:txBody>
      </p:sp>
      <p:pic>
        <p:nvPicPr>
          <p:cNvPr id="39938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2030" y="2454640"/>
            <a:ext cx="1219200" cy="1199343"/>
          </a:xfrm>
          <a:prstGeom prst="rect">
            <a:avLst/>
          </a:prstGeom>
          <a:noFill/>
        </p:spPr>
      </p:pic>
      <p:pic>
        <p:nvPicPr>
          <p:cNvPr id="39939" name="Picture 3" descr="C:\Users\hjj\Desktop\559px-Shape_DDA1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484620"/>
            <a:ext cx="1745729" cy="1143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 bwMode="auto">
          <a:xfrm>
            <a:off x="762000" y="2454640"/>
            <a:ext cx="1143000" cy="11430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AutoShape 291"/>
          <p:cNvSpPr>
            <a:spLocks noChangeArrowheads="1"/>
          </p:cNvSpPr>
          <p:nvPr/>
        </p:nvSpPr>
        <p:spPr bwMode="auto">
          <a:xfrm>
            <a:off x="4343400" y="2484620"/>
            <a:ext cx="1752600" cy="1143000"/>
          </a:xfrm>
          <a:prstGeom prst="cube">
            <a:avLst>
              <a:gd name="adj" fmla="val 51543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 bwMode="auto">
          <a:xfrm>
            <a:off x="2149840" y="2607040"/>
            <a:ext cx="3048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324600" y="2607040"/>
            <a:ext cx="304800" cy="8382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77913"/>
              </p:ext>
            </p:extLst>
          </p:nvPr>
        </p:nvGraphicFramePr>
        <p:xfrm>
          <a:off x="853619" y="4281488"/>
          <a:ext cx="33242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253800" progId="Equation.DSMT4">
                  <p:embed/>
                </p:oleObj>
              </mc:Choice>
              <mc:Fallback>
                <p:oleObj name="Equation" r:id="rId4" imgW="1752480" imgH="253800" progId="Equation.DSMT4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619" y="4281488"/>
                        <a:ext cx="3324225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793230" y="5524143"/>
            <a:ext cx="7634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C. </a:t>
            </a:r>
            <a:r>
              <a:rPr lang="en-US" sz="1400" dirty="0" err="1"/>
              <a:t>Dungey</a:t>
            </a:r>
            <a:r>
              <a:rPr lang="en-US" sz="1400" dirty="0"/>
              <a:t> and C. </a:t>
            </a:r>
            <a:r>
              <a:rPr lang="en-US" sz="1400" dirty="0" err="1"/>
              <a:t>Bohren</a:t>
            </a:r>
            <a:r>
              <a:rPr lang="en-US" sz="1400" dirty="0"/>
              <a:t>, "Light scattering by </a:t>
            </a:r>
            <a:r>
              <a:rPr lang="en-US" sz="1400" dirty="0" err="1"/>
              <a:t>nonspherical</a:t>
            </a:r>
            <a:r>
              <a:rPr lang="en-US" sz="1400" dirty="0"/>
              <a:t> particles: a refinement to the coupled-dipole method," J. Opt. Soc. Am. A </a:t>
            </a:r>
            <a:r>
              <a:rPr lang="en-US" sz="1400" b="1" dirty="0"/>
              <a:t>8</a:t>
            </a:r>
            <a:r>
              <a:rPr lang="en-US" sz="1400" dirty="0"/>
              <a:t>, 81-87 (1991).</a:t>
            </a:r>
          </a:p>
          <a:p>
            <a:r>
              <a:rPr lang="en-US" sz="1400" dirty="0"/>
              <a:t>E. Purcell and C. </a:t>
            </a:r>
            <a:r>
              <a:rPr lang="en-US" sz="1400" dirty="0" err="1"/>
              <a:t>Pennypacker</a:t>
            </a:r>
            <a:r>
              <a:rPr lang="en-US" sz="1400" dirty="0"/>
              <a:t>, "Scattering and absorption of light by </a:t>
            </a:r>
            <a:r>
              <a:rPr lang="en-US" sz="1400" dirty="0" err="1"/>
              <a:t>nonspherical</a:t>
            </a:r>
            <a:r>
              <a:rPr lang="en-US" sz="1400" dirty="0"/>
              <a:t> dielectric grains," </a:t>
            </a:r>
            <a:r>
              <a:rPr lang="en-US" sz="1400" dirty="0" err="1"/>
              <a:t>Astrophys</a:t>
            </a:r>
            <a:r>
              <a:rPr lang="en-US" sz="1400" dirty="0"/>
              <a:t>. J. </a:t>
            </a:r>
            <a:r>
              <a:rPr lang="en-US" sz="1400" b="1" dirty="0"/>
              <a:t>186</a:t>
            </a:r>
            <a:r>
              <a:rPr lang="en-US" sz="1400" dirty="0"/>
              <a:t>, 705-714 (1973).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210"/>
            <a:ext cx="8229600" cy="1066800"/>
          </a:xfrm>
        </p:spPr>
        <p:txBody>
          <a:bodyPr/>
          <a:lstStyle/>
          <a:p>
            <a:r>
              <a:rPr lang="en-US" sz="2800" dirty="0"/>
              <a:t>Discrete Dipole Approximation (DDA)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780"/>
            <a:ext cx="8077200" cy="4923020"/>
          </a:xfrm>
        </p:spPr>
        <p:txBody>
          <a:bodyPr/>
          <a:lstStyle/>
          <a:p>
            <a:pPr marL="284163" indent="-284163"/>
            <a:r>
              <a:rPr lang="en-US" sz="2200" dirty="0"/>
              <a:t>Local electric field at the </a:t>
            </a:r>
            <a:r>
              <a:rPr lang="en-US" sz="2200" i="1" dirty="0" err="1"/>
              <a:t>i</a:t>
            </a:r>
            <a:r>
              <a:rPr lang="en-US" sz="1800" i="1" baseline="-25000" dirty="0"/>
              <a:t> </a:t>
            </a:r>
            <a:r>
              <a:rPr lang="en-US" sz="2200" dirty="0" err="1"/>
              <a:t>th</a:t>
            </a:r>
            <a:r>
              <a:rPr lang="en-US" sz="2200" dirty="0"/>
              <a:t> subunit is the sum of external field  </a:t>
            </a:r>
            <a:r>
              <a:rPr lang="en-US" sz="2200" b="1" i="1" dirty="0"/>
              <a:t>E</a:t>
            </a:r>
            <a:r>
              <a:rPr lang="en-US" sz="2200" baseline="-25000" dirty="0"/>
              <a:t>0</a:t>
            </a:r>
            <a:r>
              <a:rPr lang="en-US" sz="2200" b="1" i="1" baseline="-25000" dirty="0"/>
              <a:t> </a:t>
            </a:r>
            <a:r>
              <a:rPr lang="en-US" sz="2200" dirty="0"/>
              <a:t> and the dipole field </a:t>
            </a:r>
            <a:r>
              <a:rPr lang="en-US" sz="2200" b="1" i="1" dirty="0" err="1"/>
              <a:t>E</a:t>
            </a:r>
            <a:r>
              <a:rPr lang="en-US" sz="2200" i="1" baseline="-25000" dirty="0" err="1"/>
              <a:t>ij</a:t>
            </a:r>
            <a:r>
              <a:rPr lang="en-US" sz="2200" dirty="0"/>
              <a:t> (</a:t>
            </a:r>
            <a:r>
              <a:rPr lang="en-US" sz="2200" i="1" dirty="0" err="1"/>
              <a:t>i</a:t>
            </a:r>
            <a:r>
              <a:rPr lang="en-US" sz="2200" i="1" dirty="0"/>
              <a:t> ≠ j</a:t>
            </a:r>
            <a:r>
              <a:rPr lang="en-US" sz="2200" dirty="0"/>
              <a:t>) of all other subunits at the location </a:t>
            </a:r>
            <a:r>
              <a:rPr lang="en-US" sz="2200" b="1" i="1" dirty="0" err="1"/>
              <a:t>r</a:t>
            </a:r>
            <a:r>
              <a:rPr lang="en-US" sz="2200" i="1" baseline="-25000" dirty="0" err="1"/>
              <a:t>i</a:t>
            </a:r>
            <a:r>
              <a:rPr lang="en-US" sz="2200" dirty="0"/>
              <a:t> of the </a:t>
            </a:r>
            <a:r>
              <a:rPr lang="en-US" sz="2200" i="1" dirty="0" err="1"/>
              <a:t>i</a:t>
            </a:r>
            <a:r>
              <a:rPr lang="en-US" sz="1800" i="1" baseline="-25000" dirty="0"/>
              <a:t> </a:t>
            </a:r>
            <a:r>
              <a:rPr lang="en-US" sz="2200" dirty="0" err="1"/>
              <a:t>th</a:t>
            </a:r>
            <a:r>
              <a:rPr lang="en-US" sz="2200" dirty="0"/>
              <a:t> subunit</a:t>
            </a:r>
          </a:p>
          <a:p>
            <a:pPr marL="284163" indent="-284163"/>
            <a:endParaRPr lang="en-US" sz="2200" dirty="0"/>
          </a:p>
          <a:p>
            <a:pPr marL="284163" indent="-284163"/>
            <a:endParaRPr lang="en-US" sz="2200" dirty="0"/>
          </a:p>
          <a:p>
            <a:pPr marL="284163" indent="-284163"/>
            <a:endParaRPr lang="en-US" sz="2200" dirty="0"/>
          </a:p>
          <a:p>
            <a:pPr marL="284163" indent="-284163"/>
            <a:endParaRPr lang="en-US" sz="2200" dirty="0"/>
          </a:p>
          <a:p>
            <a:pPr marL="284163" indent="-284163"/>
            <a:endParaRPr lang="en-US" sz="2200" dirty="0"/>
          </a:p>
          <a:p>
            <a:pPr marL="284163" indent="-284163"/>
            <a:endParaRPr lang="en-US" dirty="0"/>
          </a:p>
          <a:p>
            <a:pPr marL="284163" indent="-284163"/>
            <a:r>
              <a:rPr lang="en-US" sz="2200" dirty="0"/>
              <a:t>Solve the 3</a:t>
            </a:r>
            <a:r>
              <a:rPr lang="en-US" sz="2200" i="1" dirty="0"/>
              <a:t>N</a:t>
            </a:r>
            <a:r>
              <a:rPr lang="en-US" sz="2200" dirty="0"/>
              <a:t> coupled linear equations for	    and cross-sections of the particle</a:t>
            </a:r>
          </a:p>
          <a:p>
            <a:pPr marL="284163" indent="-284163">
              <a:spcBef>
                <a:spcPts val="828"/>
              </a:spcBef>
            </a:pPr>
            <a:r>
              <a:rPr lang="en-US" sz="2200" dirty="0">
                <a:hlinkClick r:id="rId2"/>
              </a:rPr>
              <a:t>A list of DDA computer codes</a:t>
            </a:r>
            <a:endParaRPr lang="en-US" sz="2200" dirty="0"/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761298" y="2695393"/>
          <a:ext cx="54308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355320" progId="Equation.DSMT4">
                  <p:embed/>
                </p:oleObj>
              </mc:Choice>
              <mc:Fallback>
                <p:oleObj name="Equation" r:id="rId3" imgW="2514600" imgH="355320" progId="Equation.DSMT4">
                  <p:embed/>
                  <p:pic>
                    <p:nvPicPr>
                      <p:cNvPr id="399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98" y="2695393"/>
                        <a:ext cx="5430837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732020" y="3500958"/>
          <a:ext cx="7939790" cy="79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24280" imgH="469800" progId="Equation.DSMT4">
                  <p:embed/>
                </p:oleObj>
              </mc:Choice>
              <mc:Fallback>
                <p:oleObj name="Equation" r:id="rId5" imgW="4724280" imgH="469800" progId="Equation.DSMT4">
                  <p:embed/>
                  <p:pic>
                    <p:nvPicPr>
                      <p:cNvPr id="409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20" y="3500958"/>
                        <a:ext cx="7939790" cy="7906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555933" y="4461943"/>
          <a:ext cx="11731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680" imgH="241200" progId="Equation.DSMT4">
                  <p:embed/>
                </p:oleObj>
              </mc:Choice>
              <mc:Fallback>
                <p:oleObj name="Equation" r:id="rId7" imgW="634680" imgH="241200" progId="Equation.DSMT4">
                  <p:embed/>
                  <p:pic>
                    <p:nvPicPr>
                      <p:cNvPr id="409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933" y="4461943"/>
                        <a:ext cx="1173162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85800" y="445718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where</a:t>
            </a: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266820"/>
              </p:ext>
            </p:extLst>
          </p:nvPr>
        </p:nvGraphicFramePr>
        <p:xfrm>
          <a:off x="3194050" y="4451350"/>
          <a:ext cx="16065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25480" imgH="241200" progId="Equation.DSMT4">
                  <p:embed/>
                </p:oleObj>
              </mc:Choice>
              <mc:Fallback>
                <p:oleObj name="Equation" r:id="rId9" imgW="825480" imgH="241200" progId="Equation.DSMT4">
                  <p:embed/>
                  <p:pic>
                    <p:nvPicPr>
                      <p:cNvPr id="409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4451350"/>
                        <a:ext cx="160655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435246"/>
              </p:ext>
            </p:extLst>
          </p:nvPr>
        </p:nvGraphicFramePr>
        <p:xfrm>
          <a:off x="5943600" y="501015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40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010150"/>
                        <a:ext cx="355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Modified Long Wavelength Approximation (MLWA)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260"/>
            <a:ext cx="8001000" cy="4890540"/>
          </a:xfrm>
        </p:spPr>
        <p:txBody>
          <a:bodyPr/>
          <a:lstStyle/>
          <a:p>
            <a:r>
              <a:rPr lang="en-US" sz="2000" dirty="0"/>
              <a:t>In MLWA, </a:t>
            </a:r>
            <a:r>
              <a:rPr lang="en-US" sz="2000" dirty="0" err="1"/>
              <a:t>radiative</a:t>
            </a:r>
            <a:r>
              <a:rPr lang="en-US" sz="2000" dirty="0"/>
              <a:t> reaction effect and dynamic depolarization are taken into account by adding a </a:t>
            </a:r>
            <a:r>
              <a:rPr lang="en-US" sz="2000" dirty="0" err="1"/>
              <a:t>radiative</a:t>
            </a:r>
            <a:r>
              <a:rPr lang="en-US" sz="2000" dirty="0"/>
              <a:t> correction field term: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Redshift</a:t>
            </a:r>
            <a:r>
              <a:rPr lang="en-US" sz="2000" dirty="0"/>
              <a:t> of LSPR peak in larger particles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836093" y="2332220"/>
          <a:ext cx="2513012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560" imgH="253800" progId="Equation.DSMT4">
                  <p:embed/>
                </p:oleObj>
              </mc:Choice>
              <mc:Fallback>
                <p:oleObj name="Equation" r:id="rId2" imgW="1231560" imgH="253800" progId="Equation.DSMT4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093" y="2332220"/>
                        <a:ext cx="2513012" cy="481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549385" y="236220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where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316627"/>
              </p:ext>
            </p:extLst>
          </p:nvPr>
        </p:nvGraphicFramePr>
        <p:xfrm>
          <a:off x="4430895" y="2155168"/>
          <a:ext cx="30067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457200" progId="Equation.DSMT4">
                  <p:embed/>
                </p:oleObj>
              </mc:Choice>
              <mc:Fallback>
                <p:oleObj name="Equation" r:id="rId4" imgW="1473120" imgH="457200" progId="Equation.DSMT4">
                  <p:embed/>
                  <p:pic>
                    <p:nvPicPr>
                      <p:cNvPr id="419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895" y="2155168"/>
                        <a:ext cx="300672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817563" y="3062288"/>
          <a:ext cx="473392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63480" imgH="507960" progId="Equation.DSMT4">
                  <p:embed/>
                </p:oleObj>
              </mc:Choice>
              <mc:Fallback>
                <p:oleObj name="Equation" r:id="rId6" imgW="2463480" imgH="507960" progId="Equation.DSMT4">
                  <p:embed/>
                  <p:pic>
                    <p:nvPicPr>
                      <p:cNvPr id="419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3062288"/>
                        <a:ext cx="4733925" cy="906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76990" y="5973580"/>
            <a:ext cx="7528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“The discrete dipole approximation and its application to interstellar graphite," </a:t>
            </a:r>
            <a:r>
              <a:rPr lang="en-US" sz="1200" dirty="0" err="1"/>
              <a:t>Astrophys</a:t>
            </a:r>
            <a:r>
              <a:rPr lang="en-US" sz="1200" dirty="0"/>
              <a:t>. J. </a:t>
            </a:r>
            <a:r>
              <a:rPr lang="en-US" sz="1200" b="1" dirty="0"/>
              <a:t>333</a:t>
            </a:r>
            <a:r>
              <a:rPr lang="en-US" sz="1200" dirty="0"/>
              <a:t>, 848 (1988).</a:t>
            </a:r>
          </a:p>
          <a:p>
            <a:r>
              <a:rPr lang="en-US" sz="1200" dirty="0"/>
              <a:t>“Enhanced fields on large metal particles: dynamic Depolarization,” Opt. </a:t>
            </a:r>
            <a:r>
              <a:rPr lang="en-US" sz="1200" dirty="0" err="1"/>
              <a:t>Lett</a:t>
            </a:r>
            <a:r>
              <a:rPr lang="en-US" sz="1200" dirty="0"/>
              <a:t>. </a:t>
            </a:r>
            <a:r>
              <a:rPr lang="en-US" sz="1200" b="1" dirty="0"/>
              <a:t>8</a:t>
            </a:r>
            <a:r>
              <a:rPr lang="en-US" sz="1200" dirty="0"/>
              <a:t>, 581-583 (1983).</a:t>
            </a:r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3338513" y="4011613"/>
          <a:ext cx="405288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08160" imgH="482400" progId="Equation.DSMT4">
                  <p:embed/>
                </p:oleObj>
              </mc:Choice>
              <mc:Fallback>
                <p:oleObj name="Equation" r:id="rId8" imgW="2108160" imgH="482400" progId="Equation.DSMT4">
                  <p:embed/>
                  <p:pic>
                    <p:nvPicPr>
                      <p:cNvPr id="419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4011613"/>
                        <a:ext cx="4052887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61072" y="4213407"/>
            <a:ext cx="2651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Resonance condition:</a:t>
            </a:r>
            <a:endParaRPr lang="en-US" dirty="0"/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823210" y="4968875"/>
          <a:ext cx="534511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81000" imgH="253800" progId="Equation.DSMT4">
                  <p:embed/>
                </p:oleObj>
              </mc:Choice>
              <mc:Fallback>
                <p:oleObj name="Equation" r:id="rId10" imgW="2781000" imgH="253800" progId="Equation.DSMT4">
                  <p:embed/>
                  <p:pic>
                    <p:nvPicPr>
                      <p:cNvPr id="419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10" y="4968875"/>
                        <a:ext cx="5345112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stCxn id="31" idx="7"/>
            <a:endCxn id="35" idx="7"/>
          </p:cNvCxnSpPr>
          <p:nvPr/>
        </p:nvCxnSpPr>
        <p:spPr bwMode="auto">
          <a:xfrm flipV="1">
            <a:off x="6824522" y="1130258"/>
            <a:ext cx="291060" cy="297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7513820" y="1211080"/>
            <a:ext cx="291060" cy="297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V="1">
            <a:off x="7513820" y="1973080"/>
            <a:ext cx="291060" cy="297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flipV="1">
            <a:off x="6751820" y="1973080"/>
            <a:ext cx="291060" cy="2979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808720" y="15158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5578840" y="15158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865620" y="22397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Multi-pole expansion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72946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49146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126542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020" y="2506480"/>
            <a:ext cx="131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Monopole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9592" y="2506480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Dipole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830580" y="22397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469442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545642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846820" y="15158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5456420" y="139346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694420" y="139471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50054" y="2506480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Quadrupole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743700" y="15158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7513820" y="15158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6765560" y="22397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662940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7391400" y="21254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6781800" y="15158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7391400" y="139346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6629400" y="139471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7033510" y="12110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803630" y="1211080"/>
            <a:ext cx="0" cy="73077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7056620" y="12110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6920460" y="10967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7682460" y="10967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7086600" y="197308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Oval 37"/>
          <p:cNvSpPr/>
          <p:nvPr/>
        </p:nvSpPr>
        <p:spPr bwMode="auto">
          <a:xfrm>
            <a:off x="7696200" y="185066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39" name="Oval 38"/>
          <p:cNvSpPr/>
          <p:nvPr/>
        </p:nvSpPr>
        <p:spPr bwMode="auto">
          <a:xfrm>
            <a:off x="6934200" y="185191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54252" y="250648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Octupole</a:t>
            </a:r>
            <a:endParaRPr lang="en-US" sz="2000" dirty="0"/>
          </a:p>
        </p:txBody>
      </p:sp>
      <p:sp>
        <p:nvSpPr>
          <p:cNvPr id="47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001000" cy="3124200"/>
          </a:xfrm>
        </p:spPr>
        <p:txBody>
          <a:bodyPr/>
          <a:lstStyle/>
          <a:p>
            <a:r>
              <a:rPr lang="en-US" sz="2000" dirty="0"/>
              <a:t>Expanding the scattered field by the particle into high order spherical harmonics: radiation by multi-poles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r>
              <a:rPr lang="en-US" sz="2000" dirty="0" err="1"/>
              <a:t>Quadrupole</a:t>
            </a:r>
            <a:r>
              <a:rPr lang="en-US" sz="2000" dirty="0"/>
              <a:t> scattering intensity scales with </a:t>
            </a:r>
            <a:r>
              <a:rPr lang="en-US" sz="2000" dirty="0" err="1"/>
              <a:t>quadrupole</a:t>
            </a:r>
            <a:r>
              <a:rPr lang="en-US" sz="2000" dirty="0"/>
              <a:t> </a:t>
            </a:r>
            <a:r>
              <a:rPr lang="en-US" sz="2000" dirty="0" err="1"/>
              <a:t>polarizability</a:t>
            </a:r>
            <a:r>
              <a:rPr lang="en-US" sz="2000" dirty="0"/>
              <a:t> </a:t>
            </a:r>
            <a:r>
              <a:rPr lang="en-US" sz="2000" i="1" dirty="0">
                <a:latin typeface="Symbol" pitchFamily="18" charset="2"/>
              </a:rPr>
              <a:t>b</a:t>
            </a:r>
          </a:p>
        </p:txBody>
      </p:sp>
      <p:pic>
        <p:nvPicPr>
          <p:cNvPr id="44035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440" y="3834017"/>
            <a:ext cx="7315200" cy="566473"/>
          </a:xfrm>
          <a:prstGeom prst="rect">
            <a:avLst/>
          </a:prstGeom>
          <a:noFill/>
        </p:spPr>
      </p:pic>
      <p:cxnSp>
        <p:nvCxnSpPr>
          <p:cNvPr id="51" name="Straight Connector 50"/>
          <p:cNvCxnSpPr/>
          <p:nvPr/>
        </p:nvCxnSpPr>
        <p:spPr bwMode="auto">
          <a:xfrm>
            <a:off x="1996190" y="4483358"/>
            <a:ext cx="253084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2514600" y="4476690"/>
            <a:ext cx="1495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6600"/>
                </a:solidFill>
              </a:rPr>
              <a:t>Dipole term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 flipV="1">
            <a:off x="4800600" y="4479560"/>
            <a:ext cx="3352800" cy="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5422143" y="447544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7030A0"/>
                </a:solidFill>
              </a:rPr>
              <a:t>Quadrupole</a:t>
            </a:r>
            <a:r>
              <a:rPr lang="en-US" sz="2000" dirty="0">
                <a:solidFill>
                  <a:srgbClr val="7030A0"/>
                </a:solidFill>
              </a:rPr>
              <a:t> term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834323" y="5605463"/>
          <a:ext cx="265588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31640" progId="Equation.DSMT4">
                  <p:embed/>
                </p:oleObj>
              </mc:Choice>
              <mc:Fallback>
                <p:oleObj name="Equation" r:id="rId3" imgW="1371600" imgH="431640" progId="Equation.DSMT4">
                  <p:embed/>
                  <p:pic>
                    <p:nvPicPr>
                      <p:cNvPr id="44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23" y="5605463"/>
                        <a:ext cx="2655887" cy="773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3506450" y="5761220"/>
            <a:ext cx="3421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 err="1">
                <a:solidFill>
                  <a:prstClr val="black"/>
                </a:solidFill>
              </a:rPr>
              <a:t>quadrupole</a:t>
            </a:r>
            <a:r>
              <a:rPr lang="en-US" sz="2000" kern="0" dirty="0">
                <a:solidFill>
                  <a:prstClr val="black"/>
                </a:solidFill>
              </a:rPr>
              <a:t> resonance when</a:t>
            </a:r>
            <a:endParaRPr lang="en-US" dirty="0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6827838" y="5767388"/>
          <a:ext cx="13779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44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838" y="5767388"/>
                        <a:ext cx="13779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err="1"/>
              <a:t>Quadrupole</a:t>
            </a:r>
            <a:r>
              <a:rPr lang="en-US" dirty="0"/>
              <a:t> LSPR</a:t>
            </a:r>
          </a:p>
        </p:txBody>
      </p:sp>
      <p:pic>
        <p:nvPicPr>
          <p:cNvPr id="45059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5590" y="685800"/>
            <a:ext cx="3840783" cy="5853354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>
            <a:off x="5988570" y="4967990"/>
            <a:ext cx="152400" cy="228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7030A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347741" y="44495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7030A0"/>
                </a:solidFill>
              </a:rPr>
              <a:t>Quadrupole</a:t>
            </a:r>
            <a:r>
              <a:rPr lang="en-US" sz="1400" dirty="0">
                <a:solidFill>
                  <a:srgbClr val="7030A0"/>
                </a:solidFill>
              </a:rPr>
              <a:t> resonance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8990" y="2133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Dielectric constant of Ag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2390" y="3657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6600"/>
                </a:solidFill>
              </a:rPr>
              <a:t>Dipole resonance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6385810" y="2773180"/>
            <a:ext cx="91190" cy="86943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796790" y="4191000"/>
            <a:ext cx="381000" cy="381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66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390" y="1618226"/>
            <a:ext cx="3886200" cy="338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21119" y="5021556"/>
            <a:ext cx="1744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 = 30 nm Ag NP</a:t>
            </a:r>
          </a:p>
          <a:p>
            <a:pPr algn="ctr"/>
            <a:r>
              <a:rPr lang="en-US" sz="1600" dirty="0"/>
              <a:t>dipole resonance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51376" y="5015460"/>
            <a:ext cx="18004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 = 60 nm Ag NP</a:t>
            </a:r>
          </a:p>
          <a:p>
            <a:pPr algn="ctr"/>
            <a:r>
              <a:rPr lang="en-US" sz="1600" dirty="0" err="1"/>
              <a:t>quadrupole</a:t>
            </a:r>
            <a:r>
              <a:rPr lang="en-US" sz="1600" dirty="0"/>
              <a:t> LSPR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3420" y="5759970"/>
            <a:ext cx="4373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Redshift</a:t>
            </a:r>
            <a:r>
              <a:rPr lang="en-US" sz="1600" dirty="0"/>
              <a:t> of dipole resonance peak in a =</a:t>
            </a:r>
          </a:p>
          <a:p>
            <a:r>
              <a:rPr lang="en-US" sz="1600" dirty="0"/>
              <a:t>60 nm particles due to depolarization (MLWA)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91990" y="5211580"/>
            <a:ext cx="15437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a</a:t>
            </a:r>
            <a:r>
              <a:rPr lang="en-US" sz="1400" dirty="0"/>
              <a:t> = 60 nm Ag NP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33629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</a:t>
            </a:r>
            <a:r>
              <a:rPr lang="en-US" sz="1400" dirty="0"/>
              <a:t> = 30 nm Ag NP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Mie scattering (</a:t>
            </a:r>
            <a:r>
              <a:rPr lang="en-US" i="1" dirty="0"/>
              <a:t>a</a:t>
            </a:r>
            <a:r>
              <a:rPr lang="en-US" dirty="0"/>
              <a:t> ~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270"/>
            <a:ext cx="8229600" cy="4267200"/>
          </a:xfrm>
        </p:spPr>
        <p:txBody>
          <a:bodyPr/>
          <a:lstStyle/>
          <a:p>
            <a:r>
              <a:rPr lang="en-US" dirty="0"/>
              <a:t>Mie theory deals with scattering by isotropic spheres or cylinders with radii </a:t>
            </a:r>
            <a:r>
              <a:rPr lang="en-US" i="1" dirty="0"/>
              <a:t>a</a:t>
            </a:r>
            <a:r>
              <a:rPr lang="en-US" dirty="0"/>
              <a:t> in a homogeneous medium</a:t>
            </a:r>
            <a:endParaRPr lang="en-US" i="1" dirty="0">
              <a:latin typeface="Symbol" pitchFamily="18" charset="2"/>
            </a:endParaRPr>
          </a:p>
        </p:txBody>
      </p:sp>
      <p:pic>
        <p:nvPicPr>
          <p:cNvPr id="49154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514599"/>
            <a:ext cx="6345528" cy="36576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264147" y="4114800"/>
            <a:ext cx="2473947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000" dirty="0"/>
              <a:t>Scattering efficiency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85369" y="6051030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l</a:t>
            </a:r>
            <a:r>
              <a:rPr lang="en-US" sz="2000" dirty="0"/>
              <a:t> / </a:t>
            </a:r>
            <a:r>
              <a:rPr lang="en-US" sz="2000" i="1" dirty="0"/>
              <a:t>2a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3980" y="5221760"/>
            <a:ext cx="315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Polystyrene microspheres in water</a:t>
            </a:r>
          </a:p>
          <a:p>
            <a:pPr algn="ctr"/>
            <a:r>
              <a:rPr lang="en-US" sz="1400" dirty="0"/>
              <a:t>J. Appl. Phys. </a:t>
            </a:r>
            <a:r>
              <a:rPr lang="en-US" sz="1400" b="1" dirty="0"/>
              <a:t>105</a:t>
            </a:r>
            <a:r>
              <a:rPr lang="en-US" sz="1400" dirty="0"/>
              <a:t>, 023110 (2009).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5190" y="3393519"/>
            <a:ext cx="2271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Q</a:t>
            </a:r>
            <a:r>
              <a:rPr lang="en-US" sz="2000" i="1" baseline="-25000" dirty="0"/>
              <a:t>s</a:t>
            </a:r>
            <a:r>
              <a:rPr lang="en-US" sz="2000" dirty="0"/>
              <a:t> </a:t>
            </a:r>
            <a:r>
              <a:rPr lang="en-US" sz="2000" dirty="0">
                <a:cs typeface="Times New Roman"/>
              </a:rPr>
              <a:t>→ 2</a:t>
            </a:r>
            <a:r>
              <a:rPr lang="en-US" sz="1100" dirty="0">
                <a:cs typeface="Times New Roman"/>
              </a:rPr>
              <a:t> </a:t>
            </a:r>
            <a:r>
              <a:rPr lang="en-US" sz="2000" dirty="0">
                <a:cs typeface="Times New Roman"/>
              </a:rPr>
              <a:t>:</a:t>
            </a:r>
          </a:p>
          <a:p>
            <a:pPr algn="ctr"/>
            <a:r>
              <a:rPr lang="en-US" sz="2000" dirty="0">
                <a:cs typeface="Times New Roman"/>
              </a:rPr>
              <a:t>extinction paradox</a:t>
            </a:r>
            <a:endParaRPr lang="en-US" sz="2000" i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2286000" y="4144780"/>
            <a:ext cx="152400" cy="381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477000" y="5029200"/>
            <a:ext cx="76200" cy="838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410200" y="4572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latin typeface="Symbol" pitchFamily="18" charset="2"/>
              </a:rPr>
              <a:t>s</a:t>
            </a:r>
            <a:r>
              <a:rPr lang="en-US" sz="2000" i="1" baseline="-25000" dirty="0" err="1"/>
              <a:t>s</a:t>
            </a:r>
            <a:r>
              <a:rPr lang="en-US" sz="2000" dirty="0"/>
              <a:t>  </a:t>
            </a:r>
            <a:r>
              <a:rPr lang="en-US" sz="2000" dirty="0">
                <a:cs typeface="Times New Roman"/>
              </a:rPr>
              <a:t>→ </a:t>
            </a:r>
            <a:r>
              <a:rPr lang="en-US" sz="2000" i="1" dirty="0">
                <a:latin typeface="Symbol" pitchFamily="18" charset="2"/>
              </a:rPr>
              <a:t>l</a:t>
            </a:r>
            <a:r>
              <a:rPr lang="en-US" sz="2000" baseline="30000" dirty="0">
                <a:cs typeface="Times New Roman"/>
              </a:rPr>
              <a:t> -4</a:t>
            </a:r>
            <a:endParaRPr lang="en-US" sz="2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C:\Users\hjj\Desktop\0222-sci-sub5NANO-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Scattering field pattern by a dielectric sphere</a:t>
            </a:r>
          </a:p>
        </p:txBody>
      </p:sp>
      <p:pic>
        <p:nvPicPr>
          <p:cNvPr id="50179" name="Picture 3" descr="C:\Users\hjj\Desktop\tmp.gif"/>
          <p:cNvPicPr>
            <a:picLocks noChangeAspect="1" noChangeArrowheads="1"/>
          </p:cNvPicPr>
          <p:nvPr/>
        </p:nvPicPr>
        <p:blipFill>
          <a:blip r:embed="rId2"/>
          <a:srcRect r="24465"/>
          <a:stretch>
            <a:fillRect/>
          </a:stretch>
        </p:blipFill>
        <p:spPr bwMode="auto">
          <a:xfrm>
            <a:off x="5936171" y="1676400"/>
            <a:ext cx="2819400" cy="2799430"/>
          </a:xfrm>
          <a:prstGeom prst="rect">
            <a:avLst/>
          </a:prstGeom>
          <a:noFill/>
        </p:spPr>
      </p:pic>
      <p:pic>
        <p:nvPicPr>
          <p:cNvPr id="50180" name="Picture 4" descr="C:\Users\hjj\Desktop\tmp.gif"/>
          <p:cNvPicPr>
            <a:picLocks noChangeAspect="1" noChangeArrowheads="1"/>
          </p:cNvPicPr>
          <p:nvPr/>
        </p:nvPicPr>
        <p:blipFill>
          <a:blip r:embed="rId3"/>
          <a:srcRect r="24557"/>
          <a:stretch>
            <a:fillRect/>
          </a:stretch>
        </p:blipFill>
        <p:spPr bwMode="auto">
          <a:xfrm>
            <a:off x="3116771" y="1676400"/>
            <a:ext cx="2814580" cy="2798064"/>
          </a:xfrm>
          <a:prstGeom prst="rect">
            <a:avLst/>
          </a:prstGeom>
          <a:noFill/>
        </p:spPr>
      </p:pic>
      <p:pic>
        <p:nvPicPr>
          <p:cNvPr id="50181" name="Picture 5" descr="C:\Users\hjj\Desktop\tmp.gif"/>
          <p:cNvPicPr>
            <a:picLocks noChangeAspect="1" noChangeArrowheads="1"/>
          </p:cNvPicPr>
          <p:nvPr/>
        </p:nvPicPr>
        <p:blipFill>
          <a:blip r:embed="rId4"/>
          <a:srcRect r="24766"/>
          <a:stretch>
            <a:fillRect/>
          </a:stretch>
        </p:blipFill>
        <p:spPr bwMode="auto">
          <a:xfrm>
            <a:off x="288560" y="1676400"/>
            <a:ext cx="2806808" cy="2798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5610" y="4495800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  <a:r>
              <a:rPr lang="en-US" sz="2400" dirty="0"/>
              <a:t> /</a:t>
            </a:r>
            <a:r>
              <a:rPr lang="en-US" sz="16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20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23485" y="4495800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  <a:r>
              <a:rPr lang="en-US" sz="2400" dirty="0"/>
              <a:t> /</a:t>
            </a:r>
            <a:r>
              <a:rPr lang="en-US" sz="16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4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727895" y="4495800"/>
            <a:ext cx="127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Symbol" pitchFamily="18" charset="2"/>
              </a:rPr>
              <a:t>l</a:t>
            </a:r>
            <a:r>
              <a:rPr lang="en-US" sz="2400" dirty="0"/>
              <a:t> /</a:t>
            </a:r>
            <a:r>
              <a:rPr lang="en-US" sz="16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1</a:t>
            </a:r>
            <a:endParaRPr lang="en-US" sz="2400" i="1" dirty="0"/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7391400" y="3886200"/>
          <a:ext cx="1249362" cy="44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228600" progId="Equation.DSMT4">
                  <p:embed/>
                </p:oleObj>
              </mc:Choice>
              <mc:Fallback>
                <p:oleObj name="Equation" r:id="rId5" imgW="596880" imgH="228600" progId="Equation.DSMT4">
                  <p:embed/>
                  <p:pic>
                    <p:nvPicPr>
                      <p:cNvPr id="50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886200"/>
                        <a:ext cx="1249362" cy="4428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066800"/>
          </a:xfrm>
        </p:spPr>
        <p:txBody>
          <a:bodyPr/>
          <a:lstStyle/>
          <a:p>
            <a:r>
              <a:rPr lang="en-US" sz="2200" dirty="0"/>
              <a:t>Forward scattering is pronounced in Mie scattering</a:t>
            </a:r>
          </a:p>
          <a:p>
            <a:r>
              <a:rPr lang="en-US" sz="2200" dirty="0"/>
              <a:t>Plots generated using an online </a:t>
            </a:r>
            <a:r>
              <a:rPr lang="en-US" sz="2200" dirty="0">
                <a:hlinkClick r:id="rId7"/>
              </a:rPr>
              <a:t>Mie Scattering Calculator</a:t>
            </a:r>
            <a:endParaRPr lang="en-US" sz="2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scattering and comet brightness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B75CFB-47FD-4C99-B49B-1119A0CD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ase angle explanation">
            <a:extLst>
              <a:ext uri="{FF2B5EF4-FFF2-40B4-BE49-F238E27FC236}">
                <a16:creationId xmlns:a16="http://schemas.microsoft.com/office/drawing/2014/main" id="{A840F119-BEA9-46C6-90EB-3A6097CD8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7358" r="7895" b="11702"/>
          <a:stretch/>
        </p:blipFill>
        <p:spPr bwMode="auto">
          <a:xfrm>
            <a:off x="1295400" y="2362200"/>
            <a:ext cx="2787072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defined">
            <a:extLst>
              <a:ext uri="{FF2B5EF4-FFF2-40B4-BE49-F238E27FC236}">
                <a16:creationId xmlns:a16="http://schemas.microsoft.com/office/drawing/2014/main" id="{4F93EB23-97A0-4F73-AEA9-19CBB455F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09" y="1594512"/>
            <a:ext cx="2137392" cy="320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72CDF8C-142E-4101-B3C5-6077EAA5ACE2}"/>
              </a:ext>
            </a:extLst>
          </p:cNvPr>
          <p:cNvSpPr txBox="1"/>
          <p:nvPr/>
        </p:nvSpPr>
        <p:spPr>
          <a:xfrm>
            <a:off x="6477000" y="1752600"/>
            <a:ext cx="18310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dirty="0" err="1">
                <a:solidFill>
                  <a:schemeClr val="bg1"/>
                </a:solidFill>
                <a:effectLst/>
                <a:latin typeface="Linux Libertine"/>
              </a:rPr>
              <a:t>Tsuchinshan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Linux Libertine"/>
              </a:rPr>
              <a:t>–ATLAS Comet on 10/17/2024</a:t>
            </a:r>
          </a:p>
        </p:txBody>
      </p:sp>
    </p:spTree>
    <p:extLst>
      <p:ext uri="{BB962C8B-B14F-4D97-AF65-F5344CB8AC3E}">
        <p14:creationId xmlns:p14="http://schemas.microsoft.com/office/powerpoint/2010/main" val="2445057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502170"/>
            <a:ext cx="8229600" cy="1066800"/>
          </a:xfrm>
        </p:spPr>
        <p:txBody>
          <a:bodyPr/>
          <a:lstStyle/>
          <a:p>
            <a:r>
              <a:rPr lang="en-US" sz="2900" dirty="0"/>
              <a:t>Mie scattering in optical fibers</a:t>
            </a:r>
          </a:p>
        </p:txBody>
      </p:sp>
      <p:pic>
        <p:nvPicPr>
          <p:cNvPr id="54274" name="Picture 2" descr="C:\Users\hjj\Desktop\2.png"/>
          <p:cNvPicPr>
            <a:picLocks noChangeAspect="1" noChangeArrowheads="1"/>
          </p:cNvPicPr>
          <p:nvPr/>
        </p:nvPicPr>
        <p:blipFill>
          <a:blip r:embed="rId2"/>
          <a:srcRect l="4480" b="7500"/>
          <a:stretch>
            <a:fillRect/>
          </a:stretch>
        </p:blipFill>
        <p:spPr bwMode="auto">
          <a:xfrm>
            <a:off x="811477" y="1676400"/>
            <a:ext cx="4873543" cy="2819400"/>
          </a:xfrm>
          <a:prstGeom prst="rect">
            <a:avLst/>
          </a:prstGeom>
          <a:noFill/>
        </p:spPr>
      </p:pic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3490210" y="1995590"/>
          <a:ext cx="1828800" cy="548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63280" imgH="279360" progId="Equation.DSMT4">
                  <p:embed/>
                </p:oleObj>
              </mc:Choice>
              <mc:Fallback>
                <p:oleObj name="Equation" r:id="rId3" imgW="863280" imgH="279360" progId="Equation.DSMT4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210" y="1995590"/>
                        <a:ext cx="1828800" cy="5489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89420" y="4419600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l</a:t>
            </a:r>
            <a:r>
              <a:rPr lang="en-US" sz="2000" dirty="0"/>
              <a:t> / </a:t>
            </a:r>
            <a:r>
              <a:rPr lang="en-US" sz="2000" i="1" dirty="0"/>
              <a:t>2a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16533" y="2865620"/>
            <a:ext cx="1846980" cy="40011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000" dirty="0"/>
              <a:t>Power factor </a:t>
            </a:r>
            <a:r>
              <a:rPr lang="en-US" sz="2000" i="1" dirty="0">
                <a:latin typeface="Symbol" pitchFamily="18" charset="2"/>
              </a:rPr>
              <a:t>h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189220" y="3657600"/>
            <a:ext cx="5334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4276" name="Picture 4" descr="C:\Users\hjj\Desktop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4172" y="838200"/>
            <a:ext cx="2682137" cy="5562600"/>
          </a:xfrm>
          <a:prstGeom prst="rect">
            <a:avLst/>
          </a:prstGeom>
          <a:noFill/>
        </p:spPr>
      </p:pic>
      <p:pic>
        <p:nvPicPr>
          <p:cNvPr id="54277" name="Picture 5" descr="C:\Users\hjj\Desktop\Untitl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593360"/>
            <a:ext cx="2575810" cy="3085346"/>
          </a:xfrm>
          <a:prstGeom prst="rect">
            <a:avLst/>
          </a:prstGeom>
          <a:noFill/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2230" y="4908030"/>
            <a:ext cx="5334000" cy="1143000"/>
          </a:xfrm>
        </p:spPr>
        <p:txBody>
          <a:bodyPr/>
          <a:lstStyle/>
          <a:p>
            <a:r>
              <a:rPr lang="en-US" sz="2000" dirty="0"/>
              <a:t>Mie scattering by crystalline precipitates</a:t>
            </a:r>
          </a:p>
          <a:p>
            <a:r>
              <a:rPr lang="en-US" sz="2000" dirty="0"/>
              <a:t>Crystal size estimated based on wavelength dependence of scattering loss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0" y="6051031"/>
            <a:ext cx="53340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T. </a:t>
            </a:r>
            <a:r>
              <a:rPr lang="en-US" sz="1400" dirty="0" err="1"/>
              <a:t>Katsuyama</a:t>
            </a:r>
            <a:r>
              <a:rPr lang="en-US" sz="1400" dirty="0"/>
              <a:t> and H. Matsumura, J. Appl. Phys. </a:t>
            </a:r>
            <a:r>
              <a:rPr lang="en-US" sz="1400" b="1" dirty="0"/>
              <a:t>76</a:t>
            </a:r>
            <a:r>
              <a:rPr lang="en-US" sz="1400" dirty="0"/>
              <a:t>, 2036 (1994).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420"/>
          </a:xfrm>
        </p:spPr>
        <p:txBody>
          <a:bodyPr/>
          <a:lstStyle/>
          <a:p>
            <a:r>
              <a:rPr lang="en-US" sz="2800" dirty="0"/>
              <a:t>Electron mean free path limitation in </a:t>
            </a:r>
            <a:r>
              <a:rPr lang="en-US" sz="2800" dirty="0" err="1"/>
              <a:t>nanoparticles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9030"/>
            <a:ext cx="8153400" cy="4769370"/>
          </a:xfrm>
        </p:spPr>
        <p:txBody>
          <a:bodyPr/>
          <a:lstStyle/>
          <a:p>
            <a:r>
              <a:rPr lang="en-US" sz="2000" dirty="0"/>
              <a:t>In metal particles smaller than the mean free path of conduction electrons in bulk metal, the mean free path is limited by collisions with the particle boundary</a:t>
            </a:r>
          </a:p>
          <a:p>
            <a:r>
              <a:rPr lang="en-US" sz="2000" dirty="0" err="1"/>
              <a:t>Drude-Sommerfeld</a:t>
            </a:r>
            <a:r>
              <a:rPr lang="en-US" sz="2000" dirty="0"/>
              <a:t> model: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3200" dirty="0"/>
          </a:p>
          <a:p>
            <a:r>
              <a:rPr lang="en-US" sz="2000" dirty="0"/>
              <a:t>Surface damping mainly increases the imaginary part of permittivity</a:t>
            </a:r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853190" y="2850630"/>
          <a:ext cx="3627438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55520" imgH="520560" progId="Equation.DSMT4">
                  <p:embed/>
                </p:oleObj>
              </mc:Choice>
              <mc:Fallback>
                <p:oleObj name="Equation" r:id="rId3" imgW="1955520" imgH="520560" progId="Equation.DSMT4">
                  <p:embed/>
                  <p:pic>
                    <p:nvPicPr>
                      <p:cNvPr id="552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2850630"/>
                        <a:ext cx="3627438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4"/>
          <p:cNvGraphicFramePr>
            <a:graphicFrameLocks noChangeAspect="1"/>
          </p:cNvGraphicFramePr>
          <p:nvPr/>
        </p:nvGraphicFramePr>
        <p:xfrm>
          <a:off x="5105400" y="2881860"/>
          <a:ext cx="1752600" cy="74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27000" imgH="393480" progId="Equation.DSMT4">
                  <p:embed/>
                </p:oleObj>
              </mc:Choice>
              <mc:Fallback>
                <p:oleObj name="Equation" r:id="rId5" imgW="927000" imgH="393480" progId="Equation.DSMT4">
                  <p:embed/>
                  <p:pic>
                    <p:nvPicPr>
                      <p:cNvPr id="5529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81860"/>
                        <a:ext cx="1752600" cy="7448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47010" y="3729037"/>
            <a:ext cx="7482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where	      is the electron velocity at the Fermi surface</a:t>
            </a:r>
          </a:p>
          <a:p>
            <a:pPr>
              <a:buNone/>
            </a:pPr>
            <a:r>
              <a:rPr lang="en-US" sz="2000" dirty="0"/>
              <a:t>	      is the mean free path for collisions at the surface</a:t>
            </a:r>
          </a:p>
        </p:txBody>
      </p:sp>
      <p:graphicFrame>
        <p:nvGraphicFramePr>
          <p:cNvPr id="55301" name="Object 4"/>
          <p:cNvGraphicFramePr>
            <a:graphicFrameLocks noChangeAspect="1"/>
          </p:cNvGraphicFramePr>
          <p:nvPr/>
        </p:nvGraphicFramePr>
        <p:xfrm>
          <a:off x="1712730" y="3712460"/>
          <a:ext cx="3365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480" imgH="228600" progId="Equation.DSMT4">
                  <p:embed/>
                </p:oleObj>
              </mc:Choice>
              <mc:Fallback>
                <p:oleObj name="Equation" r:id="rId7" imgW="177480" imgH="228600" progId="Equation.DSMT4">
                  <p:embed/>
                  <p:pic>
                    <p:nvPicPr>
                      <p:cNvPr id="5530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730" y="3712460"/>
                        <a:ext cx="3365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13511"/>
              </p:ext>
            </p:extLst>
          </p:nvPr>
        </p:nvGraphicFramePr>
        <p:xfrm>
          <a:off x="1694656" y="4063480"/>
          <a:ext cx="2635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5530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656" y="4063480"/>
                        <a:ext cx="26352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8"/>
          <p:cNvGraphicFramePr>
            <a:graphicFrameLocks noChangeAspect="1"/>
          </p:cNvGraphicFramePr>
          <p:nvPr/>
        </p:nvGraphicFramePr>
        <p:xfrm>
          <a:off x="831667" y="4451350"/>
          <a:ext cx="50657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730240" imgH="431640" progId="Equation.DSMT4">
                  <p:embed/>
                </p:oleObj>
              </mc:Choice>
              <mc:Fallback>
                <p:oleObj name="Equation" r:id="rId11" imgW="2730240" imgH="431640" progId="Equation.DSMT4">
                  <p:embed/>
                  <p:pic>
                    <p:nvPicPr>
                      <p:cNvPr id="55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67" y="4451350"/>
                        <a:ext cx="506571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6194425" y="4618220"/>
          <a:ext cx="10445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760" imgH="253800" progId="Equation.DSMT4">
                  <p:embed/>
                </p:oleObj>
              </mc:Choice>
              <mc:Fallback>
                <p:oleObj name="Equation" r:id="rId13" imgW="545760" imgH="253800" progId="Equation.DSMT4">
                  <p:embed/>
                  <p:pic>
                    <p:nvPicPr>
                      <p:cNvPr id="55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425" y="4618220"/>
                        <a:ext cx="104457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4"/>
          <p:cNvGraphicFramePr>
            <a:graphicFrameLocks noChangeAspect="1"/>
          </p:cNvGraphicFramePr>
          <p:nvPr/>
        </p:nvGraphicFramePr>
        <p:xfrm>
          <a:off x="7172325" y="2890318"/>
          <a:ext cx="12223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47640" imgH="431640" progId="Equation.DSMT4">
                  <p:embed/>
                </p:oleObj>
              </mc:Choice>
              <mc:Fallback>
                <p:oleObj name="Equation" r:id="rId15" imgW="647640" imgH="431640" progId="Equation.DSMT4">
                  <p:embed/>
                  <p:pic>
                    <p:nvPicPr>
                      <p:cNvPr id="553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325" y="2890318"/>
                        <a:ext cx="1222375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4"/>
          <p:cNvGraphicFramePr>
            <a:graphicFrameLocks noChangeAspect="1"/>
          </p:cNvGraphicFramePr>
          <p:nvPr/>
        </p:nvGraphicFramePr>
        <p:xfrm>
          <a:off x="2333470" y="5685019"/>
          <a:ext cx="2314730" cy="650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396800" imgH="393480" progId="Equation.DSMT4">
                  <p:embed/>
                </p:oleObj>
              </mc:Choice>
              <mc:Fallback>
                <p:oleObj name="Equation" r:id="rId17" imgW="1396800" imgH="393480" progId="Equation.DSMT4">
                  <p:embed/>
                  <p:pic>
                    <p:nvPicPr>
                      <p:cNvPr id="553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470" y="5685019"/>
                        <a:ext cx="2314730" cy="6509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93230" y="5806190"/>
            <a:ext cx="1580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For Ag NPs: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878050" y="5867401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U. </a:t>
            </a:r>
            <a:r>
              <a:rPr lang="en-US" sz="1400" dirty="0" err="1"/>
              <a:t>Kreibig</a:t>
            </a:r>
            <a:r>
              <a:rPr lang="en-US" sz="1400" dirty="0"/>
              <a:t> </a:t>
            </a:r>
            <a:r>
              <a:rPr lang="en-US" sz="1400" i="1" dirty="0"/>
              <a:t>et al.</a:t>
            </a:r>
            <a:r>
              <a:rPr lang="en-US" sz="1400" dirty="0"/>
              <a:t>, J. Phys. F, </a:t>
            </a:r>
            <a:r>
              <a:rPr lang="en-US" sz="1400" b="1" dirty="0"/>
              <a:t>4</a:t>
            </a:r>
            <a:r>
              <a:rPr lang="en-US" sz="1400" dirty="0"/>
              <a:t>, 999 (1974).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</a:t>
            </a:r>
            <a:r>
              <a:rPr lang="en-US" dirty="0" err="1"/>
              <a:t>plasmon</a:t>
            </a:r>
            <a:r>
              <a:rPr lang="en-US" dirty="0"/>
              <a:t> 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10" y="1540240"/>
            <a:ext cx="4876800" cy="4708160"/>
          </a:xfrm>
        </p:spPr>
        <p:txBody>
          <a:bodyPr/>
          <a:lstStyle/>
          <a:p>
            <a:r>
              <a:rPr lang="en-US" sz="2200" dirty="0"/>
              <a:t>Blue shift of LSPR peak in small (</a:t>
            </a:r>
            <a:r>
              <a:rPr lang="en-US" sz="2200" i="1" dirty="0"/>
              <a:t>a</a:t>
            </a:r>
            <a:r>
              <a:rPr lang="en-US" sz="2200" dirty="0"/>
              <a:t> &lt; 5 nm) metal </a:t>
            </a:r>
            <a:r>
              <a:rPr lang="en-US" sz="2200" dirty="0" err="1"/>
              <a:t>nanoparticles</a:t>
            </a:r>
            <a:endParaRPr lang="en-US" sz="2200" dirty="0"/>
          </a:p>
          <a:p>
            <a:r>
              <a:rPr lang="en-US" sz="2200" dirty="0"/>
              <a:t>Discrete energy levels due to the small number of atoms in a particle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Each transition corresponds to a new bound electron oscillation term in the Lorentz-</a:t>
            </a:r>
            <a:r>
              <a:rPr lang="en-US" sz="2200" dirty="0" err="1"/>
              <a:t>Drude</a:t>
            </a:r>
            <a:r>
              <a:rPr lang="en-US" sz="2200" dirty="0"/>
              <a:t> model</a:t>
            </a:r>
          </a:p>
        </p:txBody>
      </p:sp>
      <p:pic>
        <p:nvPicPr>
          <p:cNvPr id="58370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509010"/>
            <a:ext cx="3238500" cy="48863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 bwMode="auto">
          <a:xfrm>
            <a:off x="793230" y="3352800"/>
            <a:ext cx="1447800" cy="12192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Energy band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2545830" y="3581400"/>
            <a:ext cx="457200" cy="685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155430" y="3397770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603230" y="3397770"/>
            <a:ext cx="533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688830" y="3397770"/>
            <a:ext cx="0" cy="1143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4603230" y="3397770"/>
            <a:ext cx="0" cy="1143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3688830" y="4540770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460230" y="347522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3460230" y="373380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DEA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460230" y="358265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3460230" y="394741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688830" y="4754380"/>
            <a:ext cx="914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32420" y="4572000"/>
            <a:ext cx="4411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2a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3460230" y="4205990"/>
            <a:ext cx="1371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793230" y="3337810"/>
            <a:ext cx="0" cy="12192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427220" y="32466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</a:t>
            </a:r>
            <a:r>
              <a:rPr lang="en-US" dirty="0" err="1"/>
              <a:t>plasmon</a:t>
            </a:r>
            <a:r>
              <a:rPr lang="en-US" dirty="0"/>
              <a:t> resonance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210" y="1540240"/>
            <a:ext cx="4876800" cy="4708160"/>
          </a:xfrm>
        </p:spPr>
        <p:txBody>
          <a:bodyPr/>
          <a:lstStyle/>
          <a:p>
            <a:r>
              <a:rPr lang="en-US" sz="2200" dirty="0"/>
              <a:t>Blue shift of LSPR peak in small (</a:t>
            </a:r>
            <a:r>
              <a:rPr lang="en-US" sz="2200" i="1" dirty="0"/>
              <a:t>a</a:t>
            </a:r>
            <a:r>
              <a:rPr lang="en-US" sz="2200" dirty="0"/>
              <a:t> &lt; 5 nm) metal </a:t>
            </a:r>
            <a:r>
              <a:rPr lang="en-US" sz="2200" dirty="0" err="1"/>
              <a:t>nanoparticles</a:t>
            </a:r>
            <a:endParaRPr lang="en-US" sz="2200" dirty="0"/>
          </a:p>
          <a:p>
            <a:r>
              <a:rPr lang="en-US" sz="2200" dirty="0"/>
              <a:t>Discrete energy levels due to the small number of atoms in a particle</a:t>
            </a:r>
          </a:p>
        </p:txBody>
      </p:sp>
      <p:pic>
        <p:nvPicPr>
          <p:cNvPr id="58370" name="Picture 2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8300" y="1509010"/>
            <a:ext cx="3238500" cy="4886325"/>
          </a:xfrm>
          <a:prstGeom prst="rect">
            <a:avLst/>
          </a:prstGeom>
          <a:noFill/>
        </p:spPr>
      </p:pic>
      <p:pic>
        <p:nvPicPr>
          <p:cNvPr id="28" name="Picture 27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10" y="3245370"/>
            <a:ext cx="3581400" cy="311511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91000" y="5065693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J. </a:t>
            </a:r>
            <a:r>
              <a:rPr lang="en-US" sz="1400" dirty="0" err="1"/>
              <a:t>Sholl</a:t>
            </a:r>
            <a:r>
              <a:rPr lang="en-US" sz="1400" dirty="0"/>
              <a:t> </a:t>
            </a:r>
            <a:r>
              <a:rPr lang="en-US" sz="1400" i="1" dirty="0"/>
              <a:t>et al.</a:t>
            </a:r>
            <a:r>
              <a:rPr lang="en-US" sz="1400" dirty="0"/>
              <a:t>, Nature </a:t>
            </a:r>
            <a:r>
              <a:rPr lang="en-US" sz="1400" b="1" dirty="0"/>
              <a:t>483</a:t>
            </a:r>
            <a:r>
              <a:rPr lang="en-US" sz="1400" dirty="0"/>
              <a:t>, 421-428 (2012).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LSPR in metal </a:t>
            </a:r>
            <a:r>
              <a:rPr lang="en-US" dirty="0" err="1"/>
              <a:t>nanoparticles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250"/>
            <a:ext cx="8001000" cy="4646950"/>
          </a:xfrm>
        </p:spPr>
        <p:txBody>
          <a:bodyPr/>
          <a:lstStyle/>
          <a:p>
            <a:pPr>
              <a:spcBef>
                <a:spcPts val="876"/>
              </a:spcBef>
            </a:pPr>
            <a:r>
              <a:rPr lang="en-US" dirty="0"/>
              <a:t>Small resonance mode volume</a:t>
            </a:r>
          </a:p>
          <a:p>
            <a:pPr lvl="1">
              <a:spcBef>
                <a:spcPts val="876"/>
              </a:spcBef>
            </a:pPr>
            <a:r>
              <a:rPr lang="en-US" sz="2200" dirty="0"/>
              <a:t>Refractive index sensing: cavity perturbation scales inversely with mode volume</a:t>
            </a:r>
            <a:endParaRPr lang="en-US" sz="2400" dirty="0"/>
          </a:p>
          <a:p>
            <a:pPr>
              <a:spcBef>
                <a:spcPts val="876"/>
              </a:spcBef>
            </a:pPr>
            <a:endParaRPr lang="en-US" sz="7200" dirty="0"/>
          </a:p>
          <a:p>
            <a:pPr>
              <a:spcBef>
                <a:spcPts val="876"/>
              </a:spcBef>
            </a:pPr>
            <a:r>
              <a:rPr lang="en-US" dirty="0"/>
              <a:t>Local field enhancement</a:t>
            </a:r>
          </a:p>
          <a:p>
            <a:pPr lvl="1">
              <a:spcBef>
                <a:spcPts val="876"/>
              </a:spcBef>
            </a:pPr>
            <a:r>
              <a:rPr lang="en-US" sz="2200" dirty="0"/>
              <a:t>Absorption enhancement in solar cells</a:t>
            </a:r>
          </a:p>
          <a:p>
            <a:pPr lvl="1">
              <a:spcBef>
                <a:spcPts val="876"/>
              </a:spcBef>
            </a:pPr>
            <a:r>
              <a:rPr lang="en-US" sz="2200" dirty="0"/>
              <a:t>Surface Enhanced Raman Scattering (SERS)</a:t>
            </a:r>
          </a:p>
          <a:p>
            <a:pPr>
              <a:spcBef>
                <a:spcPts val="876"/>
              </a:spcBef>
            </a:pPr>
            <a:r>
              <a:rPr lang="en-US" dirty="0"/>
              <a:t>Coupling between metal </a:t>
            </a:r>
            <a:r>
              <a:rPr lang="en-US" dirty="0" err="1"/>
              <a:t>nanoparticles</a:t>
            </a:r>
            <a:endParaRPr lang="en-US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885460" y="2819400"/>
          <a:ext cx="6870700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25880" imgH="761760" progId="Equation.DSMT4">
                  <p:embed/>
                </p:oleObj>
              </mc:Choice>
              <mc:Fallback>
                <p:oleObj name="Equation" r:id="rId2" imgW="4025880" imgH="761760" progId="Equation.DSMT4">
                  <p:embed/>
                  <p:pic>
                    <p:nvPicPr>
                      <p:cNvPr id="593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460" y="2819400"/>
                        <a:ext cx="6870700" cy="120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C:\Users\hjj\Desktop\800px-Dark_Field_Microscope.png"/>
          <p:cNvPicPr>
            <a:picLocks noChangeAspect="1" noChangeArrowheads="1"/>
          </p:cNvPicPr>
          <p:nvPr/>
        </p:nvPicPr>
        <p:blipFill>
          <a:blip r:embed="rId2"/>
          <a:srcRect l="3000" r="12000"/>
          <a:stretch>
            <a:fillRect/>
          </a:stretch>
        </p:blipFill>
        <p:spPr bwMode="auto">
          <a:xfrm>
            <a:off x="3229130" y="884420"/>
            <a:ext cx="5635888" cy="3903681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89348"/>
            <a:ext cx="3962400" cy="289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800600" y="5433643"/>
            <a:ext cx="3581400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600" dirty="0"/>
              <a:t>True color image of gold </a:t>
            </a:r>
            <a:r>
              <a:rPr lang="en-US" sz="1600" dirty="0" err="1"/>
              <a:t>nanorods</a:t>
            </a:r>
            <a:r>
              <a:rPr lang="en-US" sz="1600" dirty="0"/>
              <a:t> (red) and gold </a:t>
            </a:r>
            <a:r>
              <a:rPr lang="en-US" sz="1600" dirty="0" err="1"/>
              <a:t>nanospheres</a:t>
            </a:r>
            <a:r>
              <a:rPr lang="en-US" sz="1600" dirty="0"/>
              <a:t> (green)</a:t>
            </a:r>
            <a:endParaRPr lang="en-US" sz="1400" dirty="0"/>
          </a:p>
          <a:p>
            <a:pPr algn="just">
              <a:spcAft>
                <a:spcPts val="300"/>
              </a:spcAft>
            </a:pPr>
            <a:r>
              <a:rPr lang="en-US" sz="1600" dirty="0"/>
              <a:t>Phys. Rev. </a:t>
            </a:r>
            <a:r>
              <a:rPr lang="en-US" sz="1600" dirty="0" err="1"/>
              <a:t>Lett</a:t>
            </a:r>
            <a:r>
              <a:rPr lang="en-US" sz="1600" dirty="0"/>
              <a:t>. </a:t>
            </a:r>
            <a:r>
              <a:rPr lang="en-US" sz="1600" b="1" dirty="0"/>
              <a:t>88</a:t>
            </a:r>
            <a:r>
              <a:rPr lang="en-US" sz="1600" dirty="0"/>
              <a:t>, 077402 (2002).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410" y="762000"/>
            <a:ext cx="3048000" cy="1447800"/>
          </a:xfrm>
        </p:spPr>
        <p:txBody>
          <a:bodyPr/>
          <a:lstStyle/>
          <a:p>
            <a:r>
              <a:rPr lang="en-US" sz="2800" dirty="0"/>
              <a:t>Dark field imaging for scattering measurement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429000" cy="1066800"/>
          </a:xfrm>
        </p:spPr>
        <p:txBody>
          <a:bodyPr/>
          <a:lstStyle/>
          <a:p>
            <a:r>
              <a:rPr lang="en-US" dirty="0"/>
              <a:t>Single protein molecule detection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5623810"/>
            <a:ext cx="30480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/>
              <a:t>“Single Unlabeled Protein Detection on Individual </a:t>
            </a:r>
            <a:r>
              <a:rPr lang="en-US" sz="1300" dirty="0" err="1"/>
              <a:t>Plasmonic</a:t>
            </a:r>
            <a:r>
              <a:rPr lang="en-US" sz="1300" dirty="0"/>
              <a:t> </a:t>
            </a:r>
            <a:r>
              <a:rPr lang="en-US" sz="1300" dirty="0" err="1"/>
              <a:t>Nanoparticles</a:t>
            </a:r>
            <a:r>
              <a:rPr lang="en-US" sz="1300" dirty="0"/>
              <a:t>,” </a:t>
            </a:r>
            <a:r>
              <a:rPr lang="en-US" sz="1300" i="1" dirty="0" err="1"/>
              <a:t>Nano</a:t>
            </a:r>
            <a:r>
              <a:rPr lang="en-US" sz="1300" i="1" dirty="0"/>
              <a:t> </a:t>
            </a:r>
            <a:r>
              <a:rPr lang="en-US" sz="1300" i="1" dirty="0" err="1"/>
              <a:t>Lett</a:t>
            </a:r>
            <a:r>
              <a:rPr lang="en-US" sz="1300" i="1" dirty="0"/>
              <a:t>.</a:t>
            </a:r>
            <a:r>
              <a:rPr lang="en-US" sz="1300" dirty="0"/>
              <a:t> </a:t>
            </a:r>
            <a:r>
              <a:rPr lang="en-US" sz="1300" b="1" dirty="0"/>
              <a:t>12</a:t>
            </a:r>
            <a:r>
              <a:rPr lang="en-US" sz="1300" dirty="0"/>
              <a:t>, 1092-1095 (2012).</a:t>
            </a:r>
          </a:p>
        </p:txBody>
      </p:sp>
      <p:pic>
        <p:nvPicPr>
          <p:cNvPr id="60419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4760" y="3738469"/>
            <a:ext cx="4495799" cy="2586131"/>
          </a:xfrm>
          <a:prstGeom prst="rect">
            <a:avLst/>
          </a:prstGeom>
          <a:noFill/>
        </p:spPr>
      </p:pic>
      <p:pic>
        <p:nvPicPr>
          <p:cNvPr id="60420" name="Picture 4" descr="C:\Users\hjj\Desktop\master_img-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4740" y="762000"/>
            <a:ext cx="4460487" cy="2705278"/>
          </a:xfrm>
          <a:prstGeom prst="rect">
            <a:avLst/>
          </a:prstGeom>
          <a:noFill/>
        </p:spPr>
      </p:pic>
      <p:pic>
        <p:nvPicPr>
          <p:cNvPr id="60422" name="Picture 6" descr="C:\Users\hjj\Desktop\master_img-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190" y="2117360"/>
            <a:ext cx="3239577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190"/>
            <a:ext cx="8229600" cy="1066800"/>
          </a:xfrm>
        </p:spPr>
        <p:txBody>
          <a:bodyPr/>
          <a:lstStyle/>
          <a:p>
            <a:r>
              <a:rPr lang="en-US" dirty="0"/>
              <a:t>Surface Enhanced Raman Spectroscopy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5250"/>
            <a:ext cx="8229600" cy="472315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Raman scattering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Raman scattering is characterized by “</a:t>
            </a:r>
            <a:r>
              <a:rPr lang="en-US" altLang="zh-CN" i="1" dirty="0">
                <a:ea typeface="宋体" pitchFamily="2" charset="-122"/>
              </a:rPr>
              <a:t>its feebleness in comparison with the ordinary scattering</a:t>
            </a:r>
            <a:r>
              <a:rPr lang="en-US" altLang="zh-CN" dirty="0">
                <a:ea typeface="宋体" pitchFamily="2" charset="-122"/>
              </a:rPr>
              <a:t>” – C. Raman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Raman scattering cross sections are typically </a:t>
            </a:r>
            <a:r>
              <a:rPr lang="en-US" altLang="zh-CN" dirty="0">
                <a:solidFill>
                  <a:srgbClr val="FF0000"/>
                </a:solidFill>
                <a:ea typeface="宋体" pitchFamily="2" charset="-122"/>
              </a:rPr>
              <a:t>14 orders of magnitude</a:t>
            </a:r>
            <a:r>
              <a:rPr lang="en-US" altLang="zh-CN" dirty="0">
                <a:ea typeface="宋体" pitchFamily="2" charset="-122"/>
              </a:rPr>
              <a:t> smaller than those of fluorescence</a:t>
            </a:r>
          </a:p>
          <a:p>
            <a:r>
              <a:rPr lang="en-US" altLang="zh-CN" dirty="0">
                <a:ea typeface="宋体" pitchFamily="2" charset="-122"/>
              </a:rPr>
              <a:t>SERS: dramatic enhancement of Raman signal on the surface of noble metal nanostructures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Chemical enhancement factor: ~ 100</a:t>
            </a:r>
          </a:p>
          <a:p>
            <a:pPr lvl="1"/>
            <a:r>
              <a:rPr lang="en-US" altLang="zh-CN" dirty="0">
                <a:ea typeface="宋体" pitchFamily="2" charset="-122"/>
              </a:rPr>
              <a:t>Electromagnetic enhancement factor: 10</a:t>
            </a:r>
            <a:r>
              <a:rPr lang="en-US" altLang="zh-CN" baseline="30000" dirty="0">
                <a:ea typeface="宋体" pitchFamily="2" charset="-122"/>
              </a:rPr>
              <a:t>4</a:t>
            </a:r>
            <a:r>
              <a:rPr lang="en-US" altLang="zh-CN" dirty="0">
                <a:ea typeface="宋体" pitchFamily="2" charset="-122"/>
              </a:rPr>
              <a:t> up to 10</a:t>
            </a:r>
            <a:r>
              <a:rPr lang="en-US" altLang="zh-CN" baseline="30000" dirty="0">
                <a:ea typeface="宋体" pitchFamily="2" charset="-122"/>
              </a:rPr>
              <a:t>11</a:t>
            </a:r>
            <a:endParaRPr lang="en-US" altLang="zh-CN" dirty="0">
              <a:ea typeface="宋体" pitchFamily="2" charset="-122"/>
            </a:endParaRPr>
          </a:p>
          <a:p>
            <a:r>
              <a:rPr lang="en-US" dirty="0"/>
              <a:t>Electromagnetic Enhancement Factor (EF):</a:t>
            </a: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838200" y="5363980"/>
          <a:ext cx="3276600" cy="86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200" imgH="545760" progId="Equation.DSMT4">
                  <p:embed/>
                </p:oleObj>
              </mc:Choice>
              <mc:Fallback>
                <p:oleObj name="Equation" r:id="rId2" imgW="2095200" imgH="545760" progId="Equation.DSMT4">
                  <p:embed/>
                  <p:pic>
                    <p:nvPicPr>
                      <p:cNvPr id="4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63980"/>
                        <a:ext cx="3276600" cy="8628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419600" y="5637550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Chem. Phys. </a:t>
            </a:r>
            <a:r>
              <a:rPr lang="en-US" i="1" dirty="0" err="1"/>
              <a:t>Lett</a:t>
            </a:r>
            <a:r>
              <a:rPr lang="en-US" i="1" dirty="0"/>
              <a:t>.</a:t>
            </a:r>
            <a:r>
              <a:rPr lang="en-US" dirty="0"/>
              <a:t> </a:t>
            </a:r>
            <a:r>
              <a:rPr lang="en-US" b="1" dirty="0"/>
              <a:t>423</a:t>
            </a:r>
            <a:r>
              <a:rPr lang="en-US" dirty="0"/>
              <a:t>, 63-66 (2006).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08C997-B52D-4A31-8A17-F8F1A499C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365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BCF932-D497-425D-80AA-7B460C0AE6B8}"/>
              </a:ext>
            </a:extLst>
          </p:cNvPr>
          <p:cNvSpPr/>
          <p:nvPr/>
        </p:nvSpPr>
        <p:spPr>
          <a:xfrm>
            <a:off x="3135645" y="6198512"/>
            <a:ext cx="2872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Arial" charset="0"/>
              </a:rPr>
              <a:t>The Lycurgus Cup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31531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47843"/>
            <a:ext cx="3203361" cy="308352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Enhanced Raman Spectroscopy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260"/>
            <a:ext cx="8001000" cy="4464570"/>
          </a:xfrm>
        </p:spPr>
        <p:txBody>
          <a:bodyPr/>
          <a:lstStyle/>
          <a:p>
            <a:pPr>
              <a:spcBef>
                <a:spcPts val="328"/>
              </a:spcBef>
            </a:pPr>
            <a:r>
              <a:rPr lang="en-US" sz="2200" dirty="0"/>
              <a:t>Field enhancement is most significant at small gaps and sharp tips: the “lightning rod” effect</a:t>
            </a: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78240" y="5715000"/>
            <a:ext cx="7558790" cy="6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600" dirty="0"/>
              <a:t>Phys. Rev. E </a:t>
            </a:r>
            <a:r>
              <a:rPr lang="en-US" sz="1600" b="1" dirty="0"/>
              <a:t>62</a:t>
            </a:r>
            <a:r>
              <a:rPr lang="en-US" sz="1600" dirty="0"/>
              <a:t>, 4318-4324 (2000).	Nat. Photonics </a:t>
            </a:r>
            <a:r>
              <a:rPr lang="en-US" sz="1600" b="1" dirty="0"/>
              <a:t>5</a:t>
            </a:r>
            <a:r>
              <a:rPr lang="en-US" sz="1600" dirty="0"/>
              <a:t>, 83-90 (2011).</a:t>
            </a:r>
          </a:p>
          <a:p>
            <a:pPr algn="just">
              <a:spcAft>
                <a:spcPts val="300"/>
              </a:spcAft>
            </a:pPr>
            <a:r>
              <a:rPr lang="en-US" sz="1600" dirty="0" err="1"/>
              <a:t>Nano</a:t>
            </a:r>
            <a:r>
              <a:rPr lang="en-US" sz="1600" dirty="0"/>
              <a:t> </a:t>
            </a:r>
            <a:r>
              <a:rPr lang="en-US" sz="1600" dirty="0" err="1"/>
              <a:t>Lett</a:t>
            </a:r>
            <a:r>
              <a:rPr lang="en-US" sz="1600" dirty="0"/>
              <a:t>. </a:t>
            </a:r>
            <a:r>
              <a:rPr lang="en-US" sz="1600" b="1" dirty="0"/>
              <a:t>5</a:t>
            </a:r>
            <a:r>
              <a:rPr lang="en-US" sz="1600" dirty="0"/>
              <a:t>, 119-124 (2005).		Chem. </a:t>
            </a:r>
            <a:r>
              <a:rPr lang="en-US" sz="1600" dirty="0" err="1"/>
              <a:t>Commun</a:t>
            </a:r>
            <a:r>
              <a:rPr lang="en-US" sz="1600" dirty="0"/>
              <a:t>. </a:t>
            </a:r>
            <a:r>
              <a:rPr lang="en-US" sz="1600" b="1" dirty="0"/>
              <a:t>47</a:t>
            </a:r>
            <a:r>
              <a:rPr lang="en-US" sz="1600" dirty="0"/>
              <a:t>, 3769-3771 (2011).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5980" y="513538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Dimers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45" name="Picture 5" descr="C:\Users\hjj\Desktop\nphoton_2010_237-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864370"/>
            <a:ext cx="1550988" cy="256774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45848" y="2422160"/>
            <a:ext cx="95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Trimers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46" name="Picture 6" descr="C:\Users\hjj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545830"/>
            <a:ext cx="2149998" cy="11430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6837380" y="208863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Bowtie</a:t>
            </a:r>
          </a:p>
        </p:txBody>
      </p:sp>
      <p:pic>
        <p:nvPicPr>
          <p:cNvPr id="65538" name="Picture 2" descr="C:\Users\hjj\Desktop\nl0482321n0000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269534"/>
            <a:ext cx="2685538" cy="12641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416318" y="3836658"/>
            <a:ext cx="160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Nanocrescent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SERS substrates and “hot spots”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240"/>
            <a:ext cx="3581400" cy="4267200"/>
          </a:xfrm>
        </p:spPr>
        <p:txBody>
          <a:bodyPr/>
          <a:lstStyle/>
          <a:p>
            <a:r>
              <a:rPr lang="en-US" sz="2200" dirty="0"/>
              <a:t>The majority of Raman signal is generated by molecules at locations where the field intensity peaks: hot spots</a:t>
            </a:r>
          </a:p>
          <a:p>
            <a:r>
              <a:rPr lang="en-US" sz="2200" dirty="0"/>
              <a:t>Self-assembly and top-down fabrication</a:t>
            </a:r>
          </a:p>
          <a:p>
            <a:r>
              <a:rPr lang="en-US" sz="2200" dirty="0"/>
              <a:t>EF up to 10</a:t>
            </a:r>
            <a:r>
              <a:rPr lang="en-US" sz="2200" baseline="30000" dirty="0"/>
              <a:t>15</a:t>
            </a:r>
            <a:endParaRPr lang="en-US" sz="2200" dirty="0"/>
          </a:p>
          <a:p>
            <a:endParaRPr lang="en-US" sz="2200" dirty="0"/>
          </a:p>
          <a:p>
            <a:endParaRPr lang="en-US" sz="1400" dirty="0"/>
          </a:p>
          <a:p>
            <a:r>
              <a:rPr lang="en-US" sz="2200" dirty="0"/>
              <a:t>Challenges:</a:t>
            </a:r>
          </a:p>
          <a:p>
            <a:pPr lvl="1"/>
            <a:r>
              <a:rPr lang="en-US" dirty="0"/>
              <a:t>Hot spot areal density</a:t>
            </a:r>
          </a:p>
          <a:p>
            <a:pPr lvl="1"/>
            <a:r>
              <a:rPr lang="en-US" dirty="0"/>
              <a:t>Statistical fluctuation</a:t>
            </a:r>
          </a:p>
        </p:txBody>
      </p:sp>
      <p:pic>
        <p:nvPicPr>
          <p:cNvPr id="65539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2450" y="1676400"/>
            <a:ext cx="4171950" cy="41814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55760" y="5918364"/>
            <a:ext cx="381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Anal. Chem.</a:t>
            </a:r>
            <a:r>
              <a:rPr lang="en-US" sz="1600" dirty="0"/>
              <a:t> </a:t>
            </a:r>
            <a:r>
              <a:rPr lang="en-US" sz="1600" b="1" dirty="0"/>
              <a:t>77</a:t>
            </a:r>
            <a:r>
              <a:rPr lang="en-US" sz="1600" dirty="0"/>
              <a:t>, 338A-346A (2005).</a:t>
            </a:r>
          </a:p>
        </p:txBody>
      </p:sp>
      <p:grpSp>
        <p:nvGrpSpPr>
          <p:cNvPr id="4" name="Group 8"/>
          <p:cNvGrpSpPr/>
          <p:nvPr/>
        </p:nvGrpSpPr>
        <p:grpSpPr>
          <a:xfrm>
            <a:off x="4724400" y="4583668"/>
            <a:ext cx="1043876" cy="558177"/>
            <a:chOff x="4724400" y="4583668"/>
            <a:chExt cx="1043876" cy="558177"/>
          </a:xfrm>
        </p:grpSpPr>
        <p:sp>
          <p:nvSpPr>
            <p:cNvPr id="6" name="Oval 5"/>
            <p:cNvSpPr/>
            <p:nvPr/>
          </p:nvSpPr>
          <p:spPr bwMode="auto">
            <a:xfrm>
              <a:off x="5289604" y="4989445"/>
              <a:ext cx="152400" cy="1524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24400" y="4583668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Hot spot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808220" y="4490990"/>
            <a:ext cx="28194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nb-NO" sz="1400" dirty="0"/>
              <a:t>Phys. Rev. Lett. </a:t>
            </a:r>
            <a:r>
              <a:rPr lang="nb-NO" sz="1400" b="1" dirty="0"/>
              <a:t>76</a:t>
            </a:r>
            <a:r>
              <a:rPr lang="nb-NO" sz="1400" dirty="0"/>
              <a:t>, 2444 (1996).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Science </a:t>
            </a:r>
            <a:r>
              <a:rPr lang="en-US" sz="1400" b="1" dirty="0"/>
              <a:t>275</a:t>
            </a:r>
            <a:r>
              <a:rPr lang="en-US" sz="1400" dirty="0"/>
              <a:t>, 1102 (1997).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SERS substrates and “hot spots”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240"/>
            <a:ext cx="3581400" cy="4267200"/>
          </a:xfrm>
        </p:spPr>
        <p:txBody>
          <a:bodyPr/>
          <a:lstStyle/>
          <a:p>
            <a:r>
              <a:rPr lang="en-US" sz="2200" dirty="0"/>
              <a:t>The majority of Raman signal is generated by molecules at locations where the field intensity peaks: hot spots</a:t>
            </a:r>
          </a:p>
          <a:p>
            <a:r>
              <a:rPr lang="en-US" sz="2200" dirty="0"/>
              <a:t>Self-assembly and top-down fabrication</a:t>
            </a:r>
          </a:p>
          <a:p>
            <a:r>
              <a:rPr lang="en-US" sz="2200" dirty="0"/>
              <a:t>EF up to 10</a:t>
            </a:r>
            <a:r>
              <a:rPr lang="en-US" sz="2200" baseline="30000" dirty="0"/>
              <a:t>15</a:t>
            </a:r>
            <a:endParaRPr lang="en-US" sz="2200" dirty="0"/>
          </a:p>
          <a:p>
            <a:endParaRPr lang="en-US" sz="2200" dirty="0"/>
          </a:p>
          <a:p>
            <a:endParaRPr lang="en-US" sz="1400" dirty="0"/>
          </a:p>
          <a:p>
            <a:r>
              <a:rPr lang="en-US" sz="2200" dirty="0"/>
              <a:t>Challenges:</a:t>
            </a:r>
          </a:p>
          <a:p>
            <a:pPr lvl="1"/>
            <a:r>
              <a:rPr lang="en-US" dirty="0"/>
              <a:t>Hot spot areal density</a:t>
            </a:r>
          </a:p>
          <a:p>
            <a:pPr lvl="1"/>
            <a:r>
              <a:rPr lang="en-US" dirty="0"/>
              <a:t>Statistical fluctuation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8220" y="4490990"/>
            <a:ext cx="2819400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nb-NO" sz="1400" dirty="0"/>
              <a:t>Phys. Rev. Lett. </a:t>
            </a:r>
            <a:r>
              <a:rPr lang="nb-NO" sz="1400" b="1" dirty="0"/>
              <a:t>76</a:t>
            </a:r>
            <a:r>
              <a:rPr lang="nb-NO" sz="1400" dirty="0"/>
              <a:t>, 2444 (1996).</a:t>
            </a:r>
          </a:p>
          <a:p>
            <a:pPr>
              <a:spcAft>
                <a:spcPts val="300"/>
              </a:spcAft>
            </a:pPr>
            <a:r>
              <a:rPr lang="en-US" sz="1400" dirty="0"/>
              <a:t>Science </a:t>
            </a:r>
            <a:r>
              <a:rPr lang="en-US" sz="1400" b="1" dirty="0"/>
              <a:t>275</a:t>
            </a:r>
            <a:r>
              <a:rPr lang="en-US" sz="1400" dirty="0"/>
              <a:t>, 1102 (1997).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22230" y="5898630"/>
            <a:ext cx="4343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Nano Lett.</a:t>
            </a:r>
            <a:r>
              <a:rPr lang="en-US" sz="1600" dirty="0"/>
              <a:t> </a:t>
            </a:r>
            <a:r>
              <a:rPr lang="en-US" sz="1600" b="1" dirty="0"/>
              <a:t>8</a:t>
            </a:r>
            <a:r>
              <a:rPr lang="en-US" sz="1600" dirty="0"/>
              <a:t>, 2423 (2008).</a:t>
            </a:r>
          </a:p>
        </p:txBody>
      </p:sp>
      <p:pic>
        <p:nvPicPr>
          <p:cNvPr id="64513" name="Picture 1" descr="C:\Users\hjj\Desktop\nl-2008-013692_0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2190" y="1828800"/>
            <a:ext cx="4199842" cy="3981450"/>
          </a:xfrm>
          <a:prstGeom prst="rect">
            <a:avLst/>
          </a:prstGeom>
          <a:noFill/>
        </p:spPr>
      </p:pic>
      <p:pic>
        <p:nvPicPr>
          <p:cNvPr id="64514" name="Picture 2" descr="C:\Users\hjj\Desktop\nl-2008-013692_00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7220" y="1676400"/>
            <a:ext cx="426720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between </a:t>
            </a:r>
            <a:r>
              <a:rPr lang="en-US" dirty="0" err="1"/>
              <a:t>nanoparticle</a:t>
            </a:r>
            <a:r>
              <a:rPr lang="en-US" dirty="0"/>
              <a:t> resonances</a:t>
            </a:r>
          </a:p>
        </p:txBody>
      </p:sp>
      <p:pic>
        <p:nvPicPr>
          <p:cNvPr id="72707" name="Picture 3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53" y="1676400"/>
            <a:ext cx="7889247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3581400" cy="289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between </a:t>
            </a:r>
            <a:r>
              <a:rPr lang="en-US" dirty="0" err="1"/>
              <a:t>nanoparticle</a:t>
            </a:r>
            <a:r>
              <a:rPr lang="en-US" dirty="0"/>
              <a:t> resonances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1393994" y="4168717"/>
            <a:ext cx="1307668" cy="131768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111932" y="2504976"/>
            <a:ext cx="1307668" cy="131768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382088" y="2504976"/>
            <a:ext cx="1307668" cy="131768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730" name="Picture 2" descr="C:\Users\hjj\Desktop\454px-Electric_dipole_field_lines_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640" y="1706380"/>
            <a:ext cx="3025396" cy="292818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71670" y="1757517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Longitudinal mode: field from neighboring particles reinforces each other</a:t>
            </a:r>
          </a:p>
          <a:p>
            <a:pPr algn="ctr"/>
            <a:r>
              <a:rPr lang="en-US" dirty="0"/>
              <a:t>(red shift of resonance)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57759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Transverse mode: field from neighboring particles opposes each other</a:t>
            </a:r>
          </a:p>
          <a:p>
            <a:pPr algn="ctr"/>
            <a:r>
              <a:rPr lang="en-US" dirty="0"/>
              <a:t>(Blue shift of resonance)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3600" y="58674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/>
              <a:t>Brongersma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, Phys. Rev. B </a:t>
            </a:r>
            <a:r>
              <a:rPr lang="en-US" sz="1600" b="1" dirty="0"/>
              <a:t>62</a:t>
            </a:r>
            <a:r>
              <a:rPr lang="en-US" sz="1600" dirty="0"/>
              <a:t>, R16356 (2000).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molecular ruler</a:t>
            </a:r>
          </a:p>
        </p:txBody>
      </p:sp>
      <p:pic>
        <p:nvPicPr>
          <p:cNvPr id="74755" name="Picture 3" descr="C:\Users\hjj\Desktop\nbt1100-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4495800" cy="45707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5970" y="236093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Single particle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0390" y="249501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Dimer</a:t>
            </a:r>
            <a:endParaRPr lang="en-US" dirty="0"/>
          </a:p>
        </p:txBody>
      </p:sp>
      <p:pic>
        <p:nvPicPr>
          <p:cNvPr id="74756" name="Picture 4" descr="C:\Users\hjj\Desktop\nbt1100-F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90600"/>
            <a:ext cx="3733800" cy="28082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169814" y="5698123"/>
            <a:ext cx="32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/>
              <a:t>Nat. </a:t>
            </a:r>
            <a:r>
              <a:rPr lang="en-US" sz="1600" i="1" dirty="0" err="1"/>
              <a:t>Biotechnol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  <a:r>
              <a:rPr lang="en-US" sz="1600" b="1" dirty="0"/>
              <a:t>23</a:t>
            </a:r>
            <a:r>
              <a:rPr lang="en-US" sz="1600" dirty="0"/>
              <a:t>, 741 (2005)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685800" y="2208530"/>
            <a:ext cx="1447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08220" y="17201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Red shift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02770" y="4079653"/>
            <a:ext cx="29418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With 40 nm particles and a 0.1 nm spectral resolution, it is possible to measure particle separations with 1 nm resolution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spherical particle radius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wavelength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incident (applied) electric field amplitude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 – electric field amplitude inside / outside the particle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/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– electric potential inside / outside the particle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/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– permittivity inside / outside the particle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radial coordinate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q</a:t>
            </a:r>
            <a:r>
              <a:rPr lang="en-US" dirty="0"/>
              <a:t> – angular coordinate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– electric charge</a:t>
            </a:r>
          </a:p>
        </p:txBody>
      </p:sp>
    </p:spTree>
    <p:extLst>
      <p:ext uri="{BB962C8B-B14F-4D97-AF65-F5344CB8AC3E}">
        <p14:creationId xmlns:p14="http://schemas.microsoft.com/office/powerpoint/2010/main" val="3787345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electric dipole moment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spacing between charges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  <a:r>
              <a:rPr lang="en-US" dirty="0"/>
              <a:t> – dipole polarizability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volume of </a:t>
            </a:r>
            <a:r>
              <a:rPr lang="en-US" dirty="0" err="1"/>
              <a:t>scatterer</a:t>
            </a:r>
            <a:endParaRPr lang="en-US" dirty="0"/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electric field (vector)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/>
              <a:t> – magnetic field (vector)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wave number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– wave vector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scattered power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vacuum permeability</a:t>
            </a:r>
          </a:p>
        </p:txBody>
      </p:sp>
    </p:spTree>
    <p:extLst>
      <p:ext uri="{BB962C8B-B14F-4D97-AF65-F5344CB8AC3E}">
        <p14:creationId xmlns:p14="http://schemas.microsoft.com/office/powerpoint/2010/main" val="18358483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scattering cross-section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scattering efficiency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absorption cross-section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en-US" dirty="0"/>
              <a:t> – extinction cross-section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dirty="0"/>
              <a:t> – damping coefficient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 of oscillating electric field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plasma frequency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 – electron velocity at Fermi surface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/>
              <a:t> – mean free path for electrons due to surface collision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relative permittivity (dielectric constant)</a:t>
            </a:r>
          </a:p>
        </p:txBody>
      </p:sp>
    </p:spTree>
    <p:extLst>
      <p:ext uri="{BB962C8B-B14F-4D97-AF65-F5344CB8AC3E}">
        <p14:creationId xmlns:p14="http://schemas.microsoft.com/office/powerpoint/2010/main" val="19094613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en-US" dirty="0"/>
              <a:t> – resonant mode volume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angular frequency of light at resonance</a:t>
            </a:r>
          </a:p>
          <a:p>
            <a:r>
              <a:rPr lang="en-US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resonant frequency change due to perturbation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</a:t>
            </a:r>
            <a:r>
              <a:rPr lang="en-US" dirty="0"/>
              <a:t> – SERS enhancement factor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Raman excitation wavelength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Raman scattering (Stokes) wavelength</a:t>
            </a:r>
          </a:p>
        </p:txBody>
      </p:sp>
    </p:spTree>
    <p:extLst>
      <p:ext uri="{BB962C8B-B14F-4D97-AF65-F5344CB8AC3E}">
        <p14:creationId xmlns:p14="http://schemas.microsoft.com/office/powerpoint/2010/main" val="20229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jj\Desktop\feature5-fig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7514" y="504372"/>
            <a:ext cx="3337377" cy="2860609"/>
          </a:xfrm>
          <a:prstGeom prst="rect">
            <a:avLst/>
          </a:prstGeom>
          <a:noFill/>
        </p:spPr>
      </p:pic>
      <p:pic>
        <p:nvPicPr>
          <p:cNvPr id="1029" name="Picture 5" descr="C:\Users\hjj\Desktop\The Optical Illusions of Cosmetics_页面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18" y="871182"/>
            <a:ext cx="3779082" cy="505492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00314" y="6022043"/>
            <a:ext cx="3657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Optics &amp; Photonics News</a:t>
            </a:r>
            <a:r>
              <a:rPr lang="en-US" sz="1400" dirty="0"/>
              <a:t> </a:t>
            </a:r>
            <a:r>
              <a:rPr lang="en-US" sz="1400" b="1" dirty="0"/>
              <a:t>21</a:t>
            </a:r>
            <a:r>
              <a:rPr lang="en-US" sz="1400" dirty="0"/>
              <a:t>, 42-48 (2010)</a:t>
            </a:r>
          </a:p>
        </p:txBody>
      </p:sp>
      <p:pic>
        <p:nvPicPr>
          <p:cNvPr id="1030" name="Picture 6" descr="C:\Users\hjj\Desktop\feature5-fig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2050" y="3120281"/>
            <a:ext cx="3409950" cy="3585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2330C7-F568-4523-B994-904714B17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044"/>
            <a:ext cx="8229600" cy="1066800"/>
          </a:xfrm>
        </p:spPr>
        <p:txBody>
          <a:bodyPr/>
          <a:lstStyle/>
          <a:p>
            <a:r>
              <a:rPr lang="en-US" dirty="0"/>
              <a:t>How to see around corners</a:t>
            </a:r>
          </a:p>
        </p:txBody>
      </p:sp>
      <p:pic>
        <p:nvPicPr>
          <p:cNvPr id="4" name="Online Media 3" title="How to see around corners">
            <a:hlinkClick r:id="" action="ppaction://media"/>
            <a:extLst>
              <a:ext uri="{FF2B5EF4-FFF2-40B4-BE49-F238E27FC236}">
                <a16:creationId xmlns:a16="http://schemas.microsoft.com/office/drawing/2014/main" id="{B68BFF8D-32F6-427E-A99D-DDFE71A71C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7700" y="1643510"/>
            <a:ext cx="7848600" cy="44148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C97BF0-F27D-4663-A5D2-AF99EC316E67}"/>
              </a:ext>
            </a:extLst>
          </p:cNvPr>
          <p:cNvSpPr/>
          <p:nvPr/>
        </p:nvSpPr>
        <p:spPr>
          <a:xfrm>
            <a:off x="3178028" y="6172200"/>
            <a:ext cx="2787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Nat. </a:t>
            </a:r>
            <a:r>
              <a:rPr lang="en-US" sz="1600" i="1" dirty="0" err="1"/>
              <a:t>Commun</a:t>
            </a:r>
            <a:r>
              <a:rPr lang="en-US" sz="1600" i="1" dirty="0"/>
              <a:t>.</a:t>
            </a:r>
            <a:r>
              <a:rPr lang="en-US" sz="1600" dirty="0"/>
              <a:t> </a:t>
            </a:r>
            <a:r>
              <a:rPr lang="en-US" sz="1600" b="1" dirty="0"/>
              <a:t>3</a:t>
            </a:r>
            <a:r>
              <a:rPr lang="en-US" sz="1600" dirty="0"/>
              <a:t>, 745 (2012)</a:t>
            </a:r>
          </a:p>
        </p:txBody>
      </p:sp>
    </p:spTree>
    <p:extLst>
      <p:ext uri="{BB962C8B-B14F-4D97-AF65-F5344CB8AC3E}">
        <p14:creationId xmlns:p14="http://schemas.microsoft.com/office/powerpoint/2010/main" val="113327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theory of optical scattering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960"/>
            <a:ext cx="8229600" cy="4267200"/>
          </a:xfrm>
        </p:spPr>
        <p:txBody>
          <a:bodyPr/>
          <a:lstStyle/>
          <a:p>
            <a:r>
              <a:rPr lang="en-US" dirty="0"/>
              <a:t>Small particles (</a:t>
            </a:r>
            <a:r>
              <a:rPr lang="en-US" i="1" dirty="0"/>
              <a:t>a &lt;&lt; </a:t>
            </a:r>
            <a:r>
              <a:rPr lang="en-US" i="1" dirty="0">
                <a:latin typeface="Symbol" pitchFamily="18" charset="2"/>
              </a:rPr>
              <a:t>l</a:t>
            </a:r>
            <a:r>
              <a:rPr lang="en-US" dirty="0"/>
              <a:t>): quasi-static approximation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600" dirty="0"/>
          </a:p>
          <a:p>
            <a:r>
              <a:rPr lang="en-US" dirty="0"/>
              <a:t>The fields inside (</a:t>
            </a:r>
            <a:r>
              <a:rPr lang="en-US" i="1" dirty="0"/>
              <a:t>E</a:t>
            </a:r>
            <a:r>
              <a:rPr lang="en-US" i="1" baseline="-25000" dirty="0"/>
              <a:t>1</a:t>
            </a:r>
            <a:r>
              <a:rPr lang="en-US" dirty="0"/>
              <a:t>) and outside (</a:t>
            </a:r>
            <a:r>
              <a:rPr lang="en-US" i="1" dirty="0"/>
              <a:t>E</a:t>
            </a:r>
            <a:r>
              <a:rPr lang="en-US" i="1" baseline="-25000" dirty="0"/>
              <a:t>2</a:t>
            </a:r>
            <a:r>
              <a:rPr lang="en-US" dirty="0"/>
              <a:t>) the sphere may be found from the scalar potentials	   and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14400" y="298679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914400" y="352019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914400" y="405359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371600" y="2986790"/>
            <a:ext cx="365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371600" y="3520190"/>
            <a:ext cx="365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371600" y="4053590"/>
            <a:ext cx="365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>
            <a:off x="2970213" y="2640715"/>
            <a:ext cx="1279525" cy="1279525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>
            <a:off x="3611563" y="3291590"/>
            <a:ext cx="1143000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3611563" y="2529590"/>
            <a:ext cx="990600" cy="76200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3382963" y="329159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499552" y="339777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4754563" y="307798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373563" y="2224790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r</a:t>
            </a:r>
          </a:p>
        </p:txBody>
      </p:sp>
      <p:sp>
        <p:nvSpPr>
          <p:cNvPr id="26" name="Freeform 22"/>
          <p:cNvSpPr>
            <a:spLocks noChangeAspect="1"/>
          </p:cNvSpPr>
          <p:nvPr/>
        </p:nvSpPr>
        <p:spPr bwMode="auto">
          <a:xfrm>
            <a:off x="4373563" y="2707390"/>
            <a:ext cx="169863" cy="579438"/>
          </a:xfrm>
          <a:custGeom>
            <a:avLst/>
            <a:gdLst/>
            <a:ahLst/>
            <a:cxnLst>
              <a:cxn ang="0">
                <a:pos x="104" y="365"/>
              </a:cxn>
              <a:cxn ang="0">
                <a:pos x="104" y="272"/>
              </a:cxn>
              <a:cxn ang="0">
                <a:pos x="84" y="184"/>
              </a:cxn>
              <a:cxn ang="0">
                <a:pos x="52" y="108"/>
              </a:cxn>
              <a:cxn ang="0">
                <a:pos x="0" y="0"/>
              </a:cxn>
            </a:cxnLst>
            <a:rect l="0" t="0" r="r" b="b"/>
            <a:pathLst>
              <a:path w="107" h="365">
                <a:moveTo>
                  <a:pt x="104" y="365"/>
                </a:moveTo>
                <a:cubicBezTo>
                  <a:pt x="104" y="350"/>
                  <a:pt x="107" y="302"/>
                  <a:pt x="104" y="272"/>
                </a:cubicBezTo>
                <a:cubicBezTo>
                  <a:pt x="101" y="242"/>
                  <a:pt x="93" y="211"/>
                  <a:pt x="84" y="184"/>
                </a:cubicBezTo>
                <a:cubicBezTo>
                  <a:pt x="76" y="157"/>
                  <a:pt x="66" y="138"/>
                  <a:pt x="52" y="108"/>
                </a:cubicBezTo>
                <a:cubicBezTo>
                  <a:pt x="38" y="78"/>
                  <a:pt x="11" y="22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930640" y="3062288"/>
            <a:ext cx="1513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i="1" dirty="0"/>
              <a:t>E</a:t>
            </a:r>
            <a:r>
              <a:rPr lang="en-US" i="1" baseline="-25000" dirty="0"/>
              <a:t>0</a:t>
            </a:r>
            <a:r>
              <a:rPr lang="en-US" dirty="0"/>
              <a:t> (constant)</a:t>
            </a:r>
            <a:endParaRPr lang="en-US" i="1" baseline="-25000" dirty="0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3200400" y="2681990"/>
            <a:ext cx="381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e</a:t>
            </a:r>
            <a:r>
              <a:rPr lang="en-US" sz="2000" i="1" baseline="-25000" dirty="0">
                <a:latin typeface="Symbol" pitchFamily="18" charset="2"/>
              </a:rPr>
              <a:t>1</a:t>
            </a:r>
            <a:endParaRPr lang="en-US" sz="2000" i="1" dirty="0">
              <a:latin typeface="Symbol" pitchFamily="18" charset="2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2819400" y="2296870"/>
            <a:ext cx="381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e</a:t>
            </a:r>
            <a:r>
              <a:rPr lang="en-US" sz="2000" i="1" baseline="-25000" dirty="0">
                <a:latin typeface="Symbol" pitchFamily="18" charset="2"/>
              </a:rPr>
              <a:t>2</a:t>
            </a:r>
            <a:endParaRPr lang="en-US" sz="2000" i="1" dirty="0">
              <a:latin typeface="Symbol" pitchFamily="18" charset="2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5383700" y="2485072"/>
            <a:ext cx="31506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initially uniform field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distorted by introduction of the sphere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4480810" y="2711970"/>
            <a:ext cx="317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q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860425" y="5364163"/>
          <a:ext cx="1501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228600" progId="Equation.DSMT4">
                  <p:embed/>
                </p:oleObj>
              </mc:Choice>
              <mc:Fallback>
                <p:oleObj name="Equation" r:id="rId2" imgW="698400" imgH="22860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5364163"/>
                        <a:ext cx="1501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Line 5"/>
          <p:cNvSpPr>
            <a:spLocks noChangeShapeType="1"/>
          </p:cNvSpPr>
          <p:nvPr/>
        </p:nvSpPr>
        <p:spPr bwMode="auto">
          <a:xfrm>
            <a:off x="913150" y="246838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1370350" y="2468380"/>
            <a:ext cx="365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151620" y="4830580"/>
          <a:ext cx="10588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253800" progId="Equation.DSMT4">
                  <p:embed/>
                </p:oleObj>
              </mc:Choice>
              <mc:Fallback>
                <p:oleObj name="Equation" r:id="rId4" imgW="545760" imgH="25380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620" y="4830580"/>
                        <a:ext cx="1058862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6828020" y="4830580"/>
          <a:ext cx="10842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58720" imgH="253800" progId="Equation.DSMT4">
                  <p:embed/>
                </p:oleObj>
              </mc:Choice>
              <mc:Fallback>
                <p:oleObj name="Equation" r:id="rId6" imgW="558720" imgH="25380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8020" y="4830580"/>
                        <a:ext cx="108426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2967038" y="5363980"/>
          <a:ext cx="1555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28600" progId="Equation.DSMT4">
                  <p:embed/>
                </p:oleObj>
              </mc:Choice>
              <mc:Fallback>
                <p:oleObj name="Equation" r:id="rId8" imgW="723600" imgH="22860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5363980"/>
                        <a:ext cx="15557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06463"/>
              </p:ext>
            </p:extLst>
          </p:nvPr>
        </p:nvGraphicFramePr>
        <p:xfrm>
          <a:off x="6535523" y="2894350"/>
          <a:ext cx="18049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228600" progId="Equation.DSMT4">
                  <p:embed/>
                </p:oleObj>
              </mc:Choice>
              <mc:Fallback>
                <p:oleObj name="Equation" r:id="rId10" imgW="977760" imgH="22860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523" y="2894350"/>
                        <a:ext cx="180498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5353721" y="2853368"/>
            <a:ext cx="31806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ysClr val="windowText" lastClr="000000"/>
                </a:solidFill>
              </a:rPr>
              <a:t>(potential		  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sphere in a uniform static field: 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dirty="0"/>
              <a:t>Laplace’s equations in source-free domains: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r>
              <a:rPr lang="en-US" dirty="0"/>
              <a:t>Boundary conditions: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69950" y="2118610"/>
          <a:ext cx="1187450" cy="446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241200" progId="Equation.DSMT4">
                  <p:embed/>
                </p:oleObj>
              </mc:Choice>
              <mc:Fallback>
                <p:oleObj name="Equation" r:id="rId2" imgW="596880" imgH="241200" progId="Equation.DSMT4">
                  <p:embed/>
                  <p:pic>
                    <p:nvPicPr>
                      <p:cNvPr id="204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950" y="2118610"/>
                        <a:ext cx="1187450" cy="4462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853190" y="2652010"/>
          <a:ext cx="12128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241200" progId="Equation.DSMT4">
                  <p:embed/>
                </p:oleObj>
              </mc:Choice>
              <mc:Fallback>
                <p:oleObj name="Equation" r:id="rId4" imgW="609480" imgH="241200" progId="Equation.DSMT4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2652010"/>
                        <a:ext cx="12128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366963" y="2103620"/>
          <a:ext cx="9096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253800" progId="Equation.DSMT4">
                  <p:embed/>
                </p:oleObj>
              </mc:Choice>
              <mc:Fallback>
                <p:oleObj name="Equation" r:id="rId6" imgW="457200" imgH="253800" progId="Equation.DSMT4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2103620"/>
                        <a:ext cx="90963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364490" y="2653598"/>
          <a:ext cx="9350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69800" imgH="253800" progId="Equation.DSMT4">
                  <p:embed/>
                </p:oleObj>
              </mc:Choice>
              <mc:Fallback>
                <p:oleObj name="Equation" r:id="rId8" imgW="469800" imgH="253800" progId="Equation.DSMT4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490" y="2653598"/>
                        <a:ext cx="9350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838200" y="3733800"/>
          <a:ext cx="10096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7960" imgH="228600" progId="Equation.DSMT4">
                  <p:embed/>
                </p:oleObj>
              </mc:Choice>
              <mc:Fallback>
                <p:oleObj name="Equation" r:id="rId10" imgW="507960" imgH="228600" progId="Equation.DSMT4">
                  <p:embed/>
                  <p:pic>
                    <p:nvPicPr>
                      <p:cNvPr id="204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33800"/>
                        <a:ext cx="100965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2364490" y="3703820"/>
          <a:ext cx="9350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800" imgH="253800" progId="Equation.DSMT4">
                  <p:embed/>
                </p:oleObj>
              </mc:Choice>
              <mc:Fallback>
                <p:oleObj name="Equation" r:id="rId12" imgW="469800" imgH="253800" progId="Equation.DSMT4">
                  <p:embed/>
                  <p:pic>
                    <p:nvPicPr>
                      <p:cNvPr id="204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490" y="3703820"/>
                        <a:ext cx="9350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823210" y="4274618"/>
          <a:ext cx="3282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50960" imgH="253800" progId="Equation.DSMT4">
                  <p:embed/>
                </p:oleObj>
              </mc:Choice>
              <mc:Fallback>
                <p:oleObj name="Equation" r:id="rId14" imgW="1650960" imgH="253800" progId="Equation.DSMT4">
                  <p:embed/>
                  <p:pic>
                    <p:nvPicPr>
                      <p:cNvPr id="204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10" y="4274618"/>
                        <a:ext cx="32829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4322763" y="4267200"/>
          <a:ext cx="9350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69800" imgH="253800" progId="Equation.DSMT4">
                  <p:embed/>
                </p:oleObj>
              </mc:Choice>
              <mc:Fallback>
                <p:oleObj name="Equation" r:id="rId16" imgW="469800" imgH="253800" progId="Equation.DSMT4">
                  <p:embed/>
                  <p:pic>
                    <p:nvPicPr>
                      <p:cNvPr id="204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763" y="4267200"/>
                        <a:ext cx="93503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823210" y="4938010"/>
          <a:ext cx="23749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93760" imgH="228600" progId="Equation.DSMT4">
                  <p:embed/>
                </p:oleObj>
              </mc:Choice>
              <mc:Fallback>
                <p:oleObj name="Equation" r:id="rId17" imgW="1193760" imgH="228600" progId="Equation.DSMT4">
                  <p:embed/>
                  <p:pic>
                    <p:nvPicPr>
                      <p:cNvPr id="20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10" y="4938010"/>
                        <a:ext cx="23749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3545772" y="4880340"/>
          <a:ext cx="9350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9800" imgH="253800" progId="Equation.DSMT4">
                  <p:embed/>
                </p:oleObj>
              </mc:Choice>
              <mc:Fallback>
                <p:oleObj name="Equation" r:id="rId19" imgW="469800" imgH="253800" progId="Equation.DSMT4">
                  <p:embed/>
                  <p:pic>
                    <p:nvPicPr>
                      <p:cNvPr id="204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5772" y="4880340"/>
                        <a:ext cx="93503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839450" y="5501390"/>
          <a:ext cx="24257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18960" imgH="279360" progId="Equation.DSMT4">
                  <p:embed/>
                </p:oleObj>
              </mc:Choice>
              <mc:Fallback>
                <p:oleObj name="Equation" r:id="rId20" imgW="1218960" imgH="279360" progId="Equation.DSMT4">
                  <p:embed/>
                  <p:pic>
                    <p:nvPicPr>
                      <p:cNvPr id="204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450" y="5501390"/>
                        <a:ext cx="24257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5135380" y="2197126"/>
          <a:ext cx="410214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40" imgH="1828800" progId="Equation.DSMT4">
                  <p:embed/>
                </p:oleObj>
              </mc:Choice>
              <mc:Fallback>
                <p:oleObj name="Equation" r:id="rId22" imgW="190440" imgH="1828800" progId="Equation.DSMT4">
                  <p:embed/>
                  <p:pic>
                    <p:nvPicPr>
                      <p:cNvPr id="204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380" y="2197126"/>
                        <a:ext cx="410214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5668780" y="3153511"/>
          <a:ext cx="2905125" cy="74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74640" imgH="431640" progId="Equation.DSMT4">
                  <p:embed/>
                </p:oleObj>
              </mc:Choice>
              <mc:Fallback>
                <p:oleObj name="Equation" r:id="rId24" imgW="1574640" imgH="431640" progId="Equation.DSMT4">
                  <p:embed/>
                  <p:pic>
                    <p:nvPicPr>
                      <p:cNvPr id="204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8780" y="3153511"/>
                        <a:ext cx="2905125" cy="74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7" name="Object 17"/>
          <p:cNvGraphicFramePr>
            <a:graphicFrameLocks noChangeAspect="1"/>
          </p:cNvGraphicFramePr>
          <p:nvPr/>
        </p:nvGraphicFramePr>
        <p:xfrm>
          <a:off x="5653790" y="4183583"/>
          <a:ext cx="20621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17440" imgH="228600" progId="Equation.DSMT4">
                  <p:embed/>
                </p:oleObj>
              </mc:Choice>
              <mc:Fallback>
                <p:oleObj name="Equation" r:id="rId26" imgW="1117440" imgH="228600" progId="Equation.DSMT4">
                  <p:embed/>
                  <p:pic>
                    <p:nvPicPr>
                      <p:cNvPr id="204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790" y="4183583"/>
                        <a:ext cx="20621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6218420" y="4657023"/>
          <a:ext cx="231933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57120" imgH="431640" progId="Equation.DSMT4">
                  <p:embed/>
                </p:oleObj>
              </mc:Choice>
              <mc:Fallback>
                <p:oleObj name="Equation" r:id="rId28" imgW="1257120" imgH="431640" progId="Equation.DSMT4">
                  <p:embed/>
                  <p:pic>
                    <p:nvPicPr>
                      <p:cNvPr id="204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420" y="4657023"/>
                        <a:ext cx="2319338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626688" y="2514600"/>
            <a:ext cx="1383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>
                <a:solidFill>
                  <a:prstClr val="black"/>
                </a:solidFill>
              </a:rPr>
              <a:t>Solution: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an electric dipole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230"/>
            <a:ext cx="4495800" cy="4373380"/>
          </a:xfrm>
        </p:spPr>
        <p:txBody>
          <a:bodyPr/>
          <a:lstStyle/>
          <a:p>
            <a:r>
              <a:rPr lang="en-US" dirty="0"/>
              <a:t>Dipole moment:</a:t>
            </a:r>
          </a:p>
          <a:p>
            <a:pPr>
              <a:spcBef>
                <a:spcPts val="876"/>
              </a:spcBef>
            </a:pPr>
            <a:r>
              <a:rPr lang="en-US" dirty="0"/>
              <a:t>If the charges are embedded in a uniform unbounded medium with permittivity </a:t>
            </a:r>
            <a:r>
              <a:rPr lang="en-US" i="1" dirty="0">
                <a:latin typeface="Symbol" pitchFamily="18" charset="2"/>
              </a:rPr>
              <a:t>e</a:t>
            </a:r>
            <a:r>
              <a:rPr lang="en-US" i="1" baseline="-25000" dirty="0">
                <a:latin typeface="Symbol" pitchFamily="18" charset="2"/>
              </a:rPr>
              <a:t>2 </a:t>
            </a:r>
            <a:r>
              <a:rPr lang="en-US" dirty="0"/>
              <a:t>, then the potential at any point </a:t>
            </a:r>
            <a:r>
              <a:rPr lang="en-US" i="1" dirty="0"/>
              <a:t>P</a:t>
            </a:r>
            <a:r>
              <a:rPr lang="en-US" dirty="0"/>
              <a:t> is given by: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486400" y="3276600"/>
            <a:ext cx="28194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943600" y="1752600"/>
            <a:ext cx="1447800" cy="1524000"/>
          </a:xfrm>
          <a:prstGeom prst="line">
            <a:avLst/>
          </a:prstGeom>
          <a:noFill/>
          <a:ln w="317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7391400" y="1752600"/>
            <a:ext cx="304800" cy="1524000"/>
          </a:xfrm>
          <a:prstGeom prst="line">
            <a:avLst/>
          </a:prstGeom>
          <a:noFill/>
          <a:ln w="317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6823075" y="1752600"/>
            <a:ext cx="566738" cy="1524000"/>
          </a:xfrm>
          <a:prstGeom prst="line">
            <a:avLst/>
          </a:prstGeom>
          <a:noFill/>
          <a:ln w="31750">
            <a:solidFill>
              <a:srgbClr val="0033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16380" y="2849380"/>
            <a:ext cx="40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-q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696200" y="286562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q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324600" y="22098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r</a:t>
            </a:r>
            <a:r>
              <a:rPr lang="en-US" i="1" baseline="-25000" dirty="0"/>
              <a:t>-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560040" y="2286000"/>
            <a:ext cx="36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r</a:t>
            </a:r>
            <a:r>
              <a:rPr lang="en-US" i="1" baseline="-25000"/>
              <a:t>+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833302" y="2301355"/>
            <a:ext cx="26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r</a:t>
            </a:r>
            <a:endParaRPr lang="en-US" i="1" baseline="-25000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8153400" y="3260725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z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436370" y="1524000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5943600" y="32766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6985000" y="2844800"/>
            <a:ext cx="254000" cy="431800"/>
          </a:xfrm>
          <a:custGeom>
            <a:avLst/>
            <a:gdLst/>
            <a:ahLst/>
            <a:cxnLst>
              <a:cxn ang="0">
                <a:pos x="160" y="272"/>
              </a:cxn>
              <a:cxn ang="0">
                <a:pos x="120" y="128"/>
              </a:cxn>
              <a:cxn ang="0">
                <a:pos x="0" y="0"/>
              </a:cxn>
            </a:cxnLst>
            <a:rect l="0" t="0" r="r" b="b"/>
            <a:pathLst>
              <a:path w="160" h="272">
                <a:moveTo>
                  <a:pt x="160" y="272"/>
                </a:moveTo>
                <a:cubicBezTo>
                  <a:pt x="153" y="248"/>
                  <a:pt x="147" y="173"/>
                  <a:pt x="120" y="128"/>
                </a:cubicBezTo>
                <a:cubicBezTo>
                  <a:pt x="93" y="83"/>
                  <a:pt x="25" y="27"/>
                  <a:pt x="0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7132820" y="2758190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Symbol" pitchFamily="18" charset="2"/>
              </a:rPr>
              <a:t>q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5821180" y="315418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-</a:t>
            </a:r>
          </a:p>
        </p:txBody>
      </p:sp>
      <p:sp>
        <p:nvSpPr>
          <p:cNvPr id="22" name="Oval 21"/>
          <p:cNvSpPr/>
          <p:nvPr/>
        </p:nvSpPr>
        <p:spPr bwMode="auto">
          <a:xfrm>
            <a:off x="7575030" y="3170420"/>
            <a:ext cx="228600" cy="228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5943600" y="35052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7696200" y="35052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943600" y="365885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682504" y="3460230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d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045190" y="1528945"/>
          <a:ext cx="12382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53800" progId="Equation.DSMT4">
                  <p:embed/>
                </p:oleObj>
              </mc:Choice>
              <mc:Fallback>
                <p:oleObj name="Equation" r:id="rId2" imgW="622080" imgH="253800" progId="Equation.DSMT4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190" y="1528945"/>
                        <a:ext cx="12382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6323764" y="1600200"/>
            <a:ext cx="381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>
                <a:latin typeface="Symbol" pitchFamily="18" charset="2"/>
              </a:rPr>
              <a:t>e</a:t>
            </a:r>
            <a:r>
              <a:rPr lang="en-US" sz="2000" i="1" baseline="-25000" dirty="0">
                <a:latin typeface="Symbol" pitchFamily="18" charset="2"/>
              </a:rPr>
              <a:t>2</a:t>
            </a:r>
            <a:endParaRPr lang="en-US" sz="2000" i="1" dirty="0">
              <a:latin typeface="Symbol" pitchFamily="18" charset="2"/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695633"/>
              </p:ext>
            </p:extLst>
          </p:nvPr>
        </p:nvGraphicFramePr>
        <p:xfrm>
          <a:off x="808220" y="4042478"/>
          <a:ext cx="4044950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1840" imgH="482400" progId="Equation.DSMT4">
                  <p:embed/>
                </p:oleObj>
              </mc:Choice>
              <mc:Fallback>
                <p:oleObj name="Equation" r:id="rId4" imgW="2031840" imgH="482400" progId="Equation.DSMT4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220" y="4042478"/>
                        <a:ext cx="4044950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838200" y="5051945"/>
          <a:ext cx="31353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640" imgH="545760" progId="Equation.DSMT4">
                  <p:embed/>
                </p:oleObj>
              </mc:Choice>
              <mc:Fallback>
                <p:oleObj name="Equation" r:id="rId6" imgW="1574640" imgH="545760" progId="Equation.DSMT4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51945"/>
                        <a:ext cx="3135312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4408487" y="5051945"/>
          <a:ext cx="3135313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74640" imgH="545760" progId="Equation.DSMT4">
                  <p:embed/>
                </p:oleObj>
              </mc:Choice>
              <mc:Fallback>
                <p:oleObj name="Equation" r:id="rId8" imgW="1574640" imgH="545760" progId="Equation.DSMT4">
                  <p:embed/>
                  <p:pic>
                    <p:nvPicPr>
                      <p:cNvPr id="21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487" y="5051945"/>
                        <a:ext cx="3135313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7692505" y="4336348"/>
          <a:ext cx="858838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640" imgH="177480" progId="Equation.DSMT4">
                  <p:embed/>
                </p:oleObj>
              </mc:Choice>
              <mc:Fallback>
                <p:oleObj name="Equation" r:id="rId10" imgW="431640" imgH="177480" progId="Equation.DSMT4">
                  <p:embed/>
                  <p:pic>
                    <p:nvPicPr>
                      <p:cNvPr id="215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2505" y="4336348"/>
                        <a:ext cx="858838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5027950" y="4279392"/>
            <a:ext cx="2763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FF0000"/>
                </a:solidFill>
              </a:rPr>
              <a:t>Ideal (</a:t>
            </a:r>
            <a:r>
              <a:rPr lang="en-US" sz="2000" kern="0" dirty="0" err="1">
                <a:solidFill>
                  <a:srgbClr val="FF0000"/>
                </a:solidFill>
              </a:rPr>
              <a:t>Hertzian</a:t>
            </a:r>
            <a:r>
              <a:rPr lang="en-US" sz="2000" kern="0" dirty="0">
                <a:solidFill>
                  <a:srgbClr val="FF0000"/>
                </a:solidFill>
              </a:rPr>
              <a:t>) dipole: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26920</TotalTime>
  <Words>2371</Words>
  <Application>Microsoft Office PowerPoint</Application>
  <PresentationFormat>On-screen Show (4:3)</PresentationFormat>
  <Paragraphs>437</Paragraphs>
  <Slides>49</Slides>
  <Notes>7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Linux Libertine</vt:lpstr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Pixel</vt:lpstr>
      <vt:lpstr>Equation</vt:lpstr>
      <vt:lpstr>MIT 3.156/3.46 Photonic Materials and Devices  8: Optical Scattering</vt:lpstr>
      <vt:lpstr>References</vt:lpstr>
      <vt:lpstr>PowerPoint Presentation</vt:lpstr>
      <vt:lpstr>PowerPoint Presentation</vt:lpstr>
      <vt:lpstr>PowerPoint Presentation</vt:lpstr>
      <vt:lpstr>How to see around corners</vt:lpstr>
      <vt:lpstr>Rayleigh theory of optical scattering</vt:lpstr>
      <vt:lpstr>A sphere in a uniform static field: the solution</vt:lpstr>
      <vt:lpstr>Field of an electric dipole</vt:lpstr>
      <vt:lpstr>A sphere in a uniform static field: the solution</vt:lpstr>
      <vt:lpstr>PowerPoint Presentation</vt:lpstr>
      <vt:lpstr>Scattering by small spherical particles</vt:lpstr>
      <vt:lpstr>Rayleigh scattering (a &lt;&lt; l)</vt:lpstr>
      <vt:lpstr>Rayleigh scattering (a &lt;&lt; l)</vt:lpstr>
      <vt:lpstr>Rayleigh scattering in gas and glass</vt:lpstr>
      <vt:lpstr>Scattering by small spherical particles (cont’d)</vt:lpstr>
      <vt:lpstr>Optical absorption and extinction of spheres</vt:lpstr>
      <vt:lpstr>Extraordinarily large optical absorption cross-section at the LSPR wavelength</vt:lpstr>
      <vt:lpstr>Field enhancement at LSPR resonance</vt:lpstr>
      <vt:lpstr>Different conventions and unit systems</vt:lpstr>
      <vt:lpstr>Beyond the Rayleigh theory</vt:lpstr>
      <vt:lpstr>Nanoshells in the quasi-static limit</vt:lpstr>
      <vt:lpstr>Ellipsoids in the quasi-static limit</vt:lpstr>
      <vt:lpstr>Discrete Dipole Approximation (DDA)</vt:lpstr>
      <vt:lpstr>Discrete Dipole Approximation (DDA)</vt:lpstr>
      <vt:lpstr>Modified Long Wavelength Approximation (MLWA)</vt:lpstr>
      <vt:lpstr>Multi-pole expansion</vt:lpstr>
      <vt:lpstr>Quadrupole LSPR</vt:lpstr>
      <vt:lpstr>Mie scattering (a ~ l)</vt:lpstr>
      <vt:lpstr>Scattering field pattern by a dielectric sphere</vt:lpstr>
      <vt:lpstr>Forward scattering and comet brightness</vt:lpstr>
      <vt:lpstr>Mie scattering in optical fibers</vt:lpstr>
      <vt:lpstr>Electron mean free path limitation in nanoparticles</vt:lpstr>
      <vt:lpstr>Quantum plasmon resonance</vt:lpstr>
      <vt:lpstr>Quantum plasmon resonance</vt:lpstr>
      <vt:lpstr>Applications of LSPR in metal nanoparticles</vt:lpstr>
      <vt:lpstr>Dark field imaging for scattering measurement</vt:lpstr>
      <vt:lpstr>Single protein molecule detection</vt:lpstr>
      <vt:lpstr>Surface Enhanced Raman Spectroscopy</vt:lpstr>
      <vt:lpstr>Surface Enhanced Raman Spectroscopy</vt:lpstr>
      <vt:lpstr>SERS substrates and “hot spots”</vt:lpstr>
      <vt:lpstr>SERS substrates and “hot spots”</vt:lpstr>
      <vt:lpstr>Coupling between nanoparticle resonances</vt:lpstr>
      <vt:lpstr>Coupling between nanoparticle resonances</vt:lpstr>
      <vt:lpstr>A molecular ruler</vt:lpstr>
      <vt:lpstr>List of symbols</vt:lpstr>
      <vt:lpstr>List of symbols</vt:lpstr>
      <vt:lpstr>List of symbols</vt:lpstr>
      <vt:lpstr>List of 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Juejun Hu</cp:lastModifiedBy>
  <cp:revision>3292</cp:revision>
  <dcterms:created xsi:type="dcterms:W3CDTF">2006-08-16T00:00:00Z</dcterms:created>
  <dcterms:modified xsi:type="dcterms:W3CDTF">2024-10-20T02:54:27Z</dcterms:modified>
</cp:coreProperties>
</file>