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77" r:id="rId3"/>
    <p:sldId id="257" r:id="rId4"/>
    <p:sldId id="258" r:id="rId5"/>
    <p:sldId id="261" r:id="rId6"/>
    <p:sldId id="262" r:id="rId7"/>
    <p:sldId id="274" r:id="rId8"/>
    <p:sldId id="278" r:id="rId9"/>
    <p:sldId id="260" r:id="rId10"/>
    <p:sldId id="265" r:id="rId11"/>
    <p:sldId id="266" r:id="rId12"/>
    <p:sldId id="268" r:id="rId13"/>
    <p:sldId id="263" r:id="rId14"/>
    <p:sldId id="264" r:id="rId15"/>
    <p:sldId id="269" r:id="rId16"/>
    <p:sldId id="270" r:id="rId17"/>
    <p:sldId id="271" r:id="rId18"/>
    <p:sldId id="276" r:id="rId19"/>
    <p:sldId id="273" r:id="rId20"/>
    <p:sldId id="272"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42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FE0D9-2BC5-420E-AE18-5CCDBA16B200}" type="datetimeFigureOut">
              <a:rPr lang="en-US" smtClean="0"/>
              <a:pPr/>
              <a:t>8/28/2012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C7721-B3EF-4204-A06C-7038155095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Tossing</a:t>
            </a:r>
            <a:r>
              <a:rPr lang="en-US" baseline="0" dirty="0" smtClean="0"/>
              <a:t> a single dice: deterministic approach</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Gambling</a:t>
            </a:r>
            <a:r>
              <a:rPr lang="en-US" baseline="0" dirty="0" smtClean="0"/>
              <a:t> and probability theory: the MIT Blackjack team</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Working</a:t>
            </a:r>
            <a:r>
              <a:rPr lang="en-US" baseline="0" dirty="0" smtClean="0"/>
              <a:t> substance selection for refrigerator: thermo and stat are complementary</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Non-equilibrium: </a:t>
            </a:r>
            <a:r>
              <a:rPr lang="en-US" baseline="0" dirty="0" smtClean="0"/>
              <a:t>resistive heating of gas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is a fundamental postulate of thermo, relaxation,</a:t>
            </a:r>
            <a:r>
              <a:rPr lang="en-US" baseline="0" dirty="0" smtClean="0"/>
              <a:t> time scale, application to glasses, operational definition of equilibrium</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Ideal</a:t>
            </a:r>
            <a:r>
              <a:rPr lang="en-US" baseline="0" dirty="0" smtClean="0"/>
              <a:t> gas example: path integration of volume change</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describe</a:t>
            </a:r>
            <a:r>
              <a:rPr lang="en-US" baseline="0" dirty="0" smtClean="0"/>
              <a:t> what is a “process”; relaxation time: density wave in gas, solidification of liquid into crystals or glasses</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19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61634"/>
          </a:xfrm>
          <a:prstGeom prst="rect">
            <a:avLst/>
          </a:prstGeom>
          <a:noFill/>
          <a:ln w="9525">
            <a:noFill/>
            <a:miter lim="800000"/>
            <a:headEnd/>
            <a:tailEnd/>
          </a:ln>
        </p:spPr>
      </p:pic>
      <p:sp>
        <p:nvSpPr>
          <p:cNvPr id="8208" name="Rectangle 16"/>
          <p:cNvSpPr>
            <a:spLocks noGrp="1" noChangeArrowheads="1"/>
          </p:cNvSpPr>
          <p:nvPr>
            <p:ph type="dt" sz="half" idx="2"/>
          </p:nvPr>
        </p:nvSpPr>
        <p:spPr>
          <a:xfrm>
            <a:off x="457200" y="6248400"/>
            <a:ext cx="2133600" cy="457200"/>
          </a:xfrm>
        </p:spPr>
        <p:txBody>
          <a:bodyPr/>
          <a:lstStyle>
            <a:lvl1pPr>
              <a:defRPr/>
            </a:lvl1pPr>
          </a:lstStyle>
          <a:p>
            <a:fld id="{1D8BD707-D9CF-40AE-B4C6-C98DA3205C09}" type="datetimeFigureOut">
              <a:rPr lang="en-US" smtClean="0"/>
              <a:pPr/>
              <a:t>8/28/2012</a:t>
            </a:fld>
            <a:endParaRPr lang="en-US"/>
          </a:p>
        </p:txBody>
      </p:sp>
      <p:sp>
        <p:nvSpPr>
          <p:cNvPr id="8209" name="Rectangle 17"/>
          <p:cNvSpPr>
            <a:spLocks noGrp="1" noChangeArrowheads="1"/>
          </p:cNvSpPr>
          <p:nvPr>
            <p:ph type="ftr" sz="quarter" idx="3"/>
          </p:nvPr>
        </p:nvSpPr>
        <p:spPr/>
        <p:txBody>
          <a:bodyPr/>
          <a:lstStyle>
            <a:lvl1pPr>
              <a:defRPr/>
            </a:lvl1pPr>
          </a:lstStyle>
          <a:p>
            <a:endParaRPr lang="en-US"/>
          </a:p>
        </p:txBody>
      </p:sp>
      <p:sp>
        <p:nvSpPr>
          <p:cNvPr id="8210" name="Rectangle 18"/>
          <p:cNvSpPr>
            <a:spLocks noGrp="1" noChangeArrowheads="1"/>
          </p:cNvSpPr>
          <p:nvPr>
            <p:ph type="sldNum" sz="quarter" idx="4"/>
          </p:nvPr>
        </p:nvSpPr>
        <p:spPr/>
        <p:txBody>
          <a:bodyPr/>
          <a:lstStyle>
            <a:lvl1pPr>
              <a:defRPr/>
            </a:lvl1pPr>
          </a:lstStyle>
          <a:p>
            <a:fld id="{B6F15528-21DE-4FAA-801E-634DDDAF4B2B}" type="slidenum">
              <a:rPr lang="en-US" smtClean="0"/>
              <a:pPr/>
              <a:t>‹#›</a:t>
            </a:fld>
            <a:endParaRPr lang="en-US"/>
          </a:p>
        </p:txBody>
      </p:sp>
      <p:sp>
        <p:nvSpPr>
          <p:cNvPr id="8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smtClean="0"/>
              <a:t>Click to edit Master title style</a:t>
            </a:r>
            <a:endParaRPr lang="en-US"/>
          </a:p>
        </p:txBody>
      </p:sp>
      <p:sp>
        <p:nvSpPr>
          <p:cNvPr id="8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chemeClr val="tx2"/>
              </a:buClr>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9" name="Date Placeholder 8"/>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5" name="Date Placeholder 4"/>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8/28/2012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descr="Untitled.png"/>
          <p:cNvPicPr>
            <a:picLocks noChangeAspect="1"/>
          </p:cNvPicPr>
          <p:nvPr/>
        </p:nvPicPr>
        <p:blipFill>
          <a:blip r:embed="rId13" cstate="print"/>
          <a:stretch>
            <a:fillRect/>
          </a:stretch>
        </p:blipFill>
        <p:spPr>
          <a:xfrm>
            <a:off x="-1" y="0"/>
            <a:ext cx="9152843" cy="6858000"/>
          </a:xfrm>
          <a:prstGeom prst="rect">
            <a:avLst/>
          </a:prstGeom>
        </p:spPr>
      </p:pic>
      <p:sp>
        <p:nvSpPr>
          <p:cNvPr id="71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71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B6F15528-21DE-4FAA-801E-634DDDAF4B2B}" type="slidenum">
              <a:rPr lang="en-US" smtClean="0"/>
              <a:pPr/>
              <a:t>‹#›</a:t>
            </a:fld>
            <a:endParaRPr lang="en-US"/>
          </a:p>
        </p:txBody>
      </p:sp>
      <p:sp>
        <p:nvSpPr>
          <p:cNvPr id="718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8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fld id="{1D8BD707-D9CF-40AE-B4C6-C98DA3205C09}" type="datetimeFigureOut">
              <a:rPr lang="en-US" smtClean="0"/>
              <a:pPr/>
              <a:t>8/28/2012</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upscale.utoronto.ca/PVB/Harrison/Flash/Chaos/ThreeBody/ThreeBody.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udel.edu/~hujuejun/" TargetMode="External"/><Relationship Id="rId7" Type="http://schemas.openxmlformats.org/officeDocument/2006/relationships/image" Target="../media/image6.jpeg"/><Relationship Id="rId2" Type="http://schemas.openxmlformats.org/officeDocument/2006/relationships/image" Target="../media/image3.gif"/><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hyperlink" Target="mailto:hujuejun@udel.edu"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udcapture.udel.edu/2012f/mseg803-010/"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MSEG 803</a:t>
            </a:r>
            <a:br>
              <a:rPr lang="en-US" sz="4400" dirty="0" smtClean="0"/>
            </a:br>
            <a:r>
              <a:rPr lang="en-US" sz="3200" dirty="0" err="1" smtClean="0"/>
              <a:t>Equilibria</a:t>
            </a:r>
            <a:r>
              <a:rPr lang="en-US" sz="3200" dirty="0" smtClean="0"/>
              <a:t> in Material Systems</a:t>
            </a:r>
            <a:br>
              <a:rPr lang="en-US" sz="3200" dirty="0" smtClean="0"/>
            </a:br>
            <a:r>
              <a:rPr lang="en-US" sz="3200" dirty="0" smtClean="0"/>
              <a:t/>
            </a:r>
            <a:br>
              <a:rPr lang="en-US" sz="3200" dirty="0" smtClean="0"/>
            </a:br>
            <a:r>
              <a:rPr lang="en-US" sz="3200" dirty="0" smtClean="0"/>
              <a:t>1: Introduction</a:t>
            </a:r>
            <a:endParaRPr lang="en-US" dirty="0"/>
          </a:p>
        </p:txBody>
      </p:sp>
      <p:sp>
        <p:nvSpPr>
          <p:cNvPr id="3" name="Subtitle 2"/>
          <p:cNvSpPr>
            <a:spLocks noGrp="1"/>
          </p:cNvSpPr>
          <p:nvPr>
            <p:ph type="subTitle" idx="1"/>
          </p:nvPr>
        </p:nvSpPr>
        <p:spPr/>
        <p:txBody>
          <a:bodyPr/>
          <a:lstStyle/>
          <a:p>
            <a:endParaRPr lang="en-US" sz="2800" dirty="0"/>
          </a:p>
          <a:p>
            <a:r>
              <a:rPr lang="en-US" sz="2800" dirty="0" smtClean="0"/>
              <a:t>Prof. Juejun (JJ) Hu</a:t>
            </a:r>
          </a:p>
          <a:p>
            <a:r>
              <a:rPr lang="en-US" sz="2800" dirty="0" smtClean="0"/>
              <a:t>hujuejun@udel.edu</a:t>
            </a:r>
          </a:p>
          <a:p>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966"/>
            <a:ext cx="8229600" cy="990600"/>
          </a:xfrm>
        </p:spPr>
        <p:txBody>
          <a:bodyPr/>
          <a:lstStyle/>
          <a:p>
            <a:r>
              <a:rPr lang="en-US" sz="3200" dirty="0" smtClean="0"/>
              <a:t>Consider one mole of </a:t>
            </a:r>
            <a:r>
              <a:rPr lang="en-US" sz="3200" dirty="0" err="1" smtClean="0"/>
              <a:t>Ar</a:t>
            </a:r>
            <a:r>
              <a:rPr lang="en-US" sz="3200" dirty="0" smtClean="0"/>
              <a:t> gas in a container</a:t>
            </a:r>
            <a:endParaRPr lang="en-US" sz="3200" dirty="0"/>
          </a:p>
        </p:txBody>
      </p:sp>
      <p:sp>
        <p:nvSpPr>
          <p:cNvPr id="3" name="Content Placeholder 2"/>
          <p:cNvSpPr>
            <a:spLocks noGrp="1"/>
          </p:cNvSpPr>
          <p:nvPr>
            <p:ph idx="1"/>
          </p:nvPr>
        </p:nvSpPr>
        <p:spPr>
          <a:xfrm>
            <a:off x="3048000" y="1462314"/>
            <a:ext cx="5562600" cy="4923972"/>
          </a:xfrm>
        </p:spPr>
        <p:txBody>
          <a:bodyPr/>
          <a:lstStyle/>
          <a:p>
            <a:pPr>
              <a:buNone/>
            </a:pPr>
            <a:r>
              <a:rPr lang="en-US" sz="2400" dirty="0" smtClean="0"/>
              <a:t>The classical deterministic approach:</a:t>
            </a:r>
          </a:p>
          <a:p>
            <a:r>
              <a:rPr lang="en-US" sz="2400" dirty="0" smtClean="0"/>
              <a:t>6 </a:t>
            </a:r>
            <a:r>
              <a:rPr lang="en-US" sz="2400" dirty="0" smtClean="0">
                <a:cs typeface="Times New Roman"/>
              </a:rPr>
              <a:t>× </a:t>
            </a:r>
            <a:r>
              <a:rPr lang="en-US" sz="2400" dirty="0" smtClean="0"/>
              <a:t>10</a:t>
            </a:r>
            <a:r>
              <a:rPr lang="en-US" sz="2400" baseline="30000" dirty="0" smtClean="0"/>
              <a:t>23</a:t>
            </a:r>
            <a:r>
              <a:rPr lang="en-US" sz="2400" dirty="0" smtClean="0"/>
              <a:t> atoms: 3 </a:t>
            </a:r>
            <a:r>
              <a:rPr lang="en-US" sz="2400" dirty="0" smtClean="0">
                <a:cs typeface="Times New Roman"/>
              </a:rPr>
              <a:t>× </a:t>
            </a:r>
            <a:r>
              <a:rPr lang="en-US" sz="2400" dirty="0" smtClean="0"/>
              <a:t>6 </a:t>
            </a:r>
            <a:r>
              <a:rPr lang="en-US" sz="2400" dirty="0" smtClean="0">
                <a:cs typeface="Times New Roman"/>
              </a:rPr>
              <a:t>× </a:t>
            </a:r>
            <a:r>
              <a:rPr lang="en-US" sz="2400" dirty="0" smtClean="0"/>
              <a:t>10</a:t>
            </a:r>
            <a:r>
              <a:rPr lang="en-US" sz="2400" baseline="30000" dirty="0" smtClean="0"/>
              <a:t>23</a:t>
            </a:r>
            <a:r>
              <a:rPr lang="en-US" sz="2400" dirty="0" smtClean="0"/>
              <a:t> degrees of freedom (DOF)</a:t>
            </a:r>
          </a:p>
          <a:p>
            <a:r>
              <a:rPr lang="en-US" sz="2400" dirty="0" smtClean="0"/>
              <a:t>Two parameters (coordinate </a:t>
            </a:r>
            <a:r>
              <a:rPr lang="en-US" sz="2400" i="1" dirty="0" smtClean="0"/>
              <a:t>q</a:t>
            </a:r>
            <a:r>
              <a:rPr lang="en-US" sz="2400" dirty="0" smtClean="0"/>
              <a:t> and momentum </a:t>
            </a:r>
            <a:r>
              <a:rPr lang="en-US" sz="2400" i="1" dirty="0" smtClean="0"/>
              <a:t>p</a:t>
            </a:r>
            <a:r>
              <a:rPr lang="en-US" sz="2400" dirty="0" smtClean="0"/>
              <a:t>) associated with each DOF at any instant of time</a:t>
            </a:r>
            <a:endParaRPr lang="en-US" sz="2400" i="1" dirty="0" smtClean="0"/>
          </a:p>
          <a:p>
            <a:r>
              <a:rPr lang="en-US" sz="2400" dirty="0" smtClean="0"/>
              <a:t>If we know all these 2 </a:t>
            </a:r>
            <a:r>
              <a:rPr lang="en-US" sz="2400" dirty="0" smtClean="0">
                <a:cs typeface="Times New Roman"/>
              </a:rPr>
              <a:t>× </a:t>
            </a:r>
            <a:r>
              <a:rPr lang="en-US" sz="2400" dirty="0" smtClean="0"/>
              <a:t>3 </a:t>
            </a:r>
            <a:r>
              <a:rPr lang="en-US" sz="2400" dirty="0" smtClean="0">
                <a:cs typeface="Times New Roman"/>
              </a:rPr>
              <a:t>× </a:t>
            </a:r>
            <a:r>
              <a:rPr lang="en-US" sz="2400" dirty="0" smtClean="0"/>
              <a:t>6 </a:t>
            </a:r>
            <a:r>
              <a:rPr lang="en-US" sz="2400" dirty="0" smtClean="0">
                <a:cs typeface="Times New Roman"/>
              </a:rPr>
              <a:t>× </a:t>
            </a:r>
            <a:r>
              <a:rPr lang="en-US" sz="2400" dirty="0" smtClean="0"/>
              <a:t>10</a:t>
            </a:r>
            <a:r>
              <a:rPr lang="en-US" sz="2400" baseline="30000" dirty="0" smtClean="0"/>
              <a:t>23</a:t>
            </a:r>
            <a:r>
              <a:rPr lang="en-US" sz="2400" dirty="0" smtClean="0"/>
              <a:t> parameters at a given time, in principle we can use classical mechanics to predict the evolution</a:t>
            </a:r>
          </a:p>
          <a:p>
            <a:r>
              <a:rPr lang="en-US" sz="2400" dirty="0" smtClean="0"/>
              <a:t>Need to know the initial conditions </a:t>
            </a:r>
            <a:r>
              <a:rPr lang="en-US" sz="2400" dirty="0" smtClean="0">
                <a:solidFill>
                  <a:srgbClr val="FF0000"/>
                </a:solidFill>
              </a:rPr>
              <a:t>exactly</a:t>
            </a:r>
            <a:r>
              <a:rPr lang="en-US" sz="2400" dirty="0" smtClean="0"/>
              <a:t>!</a:t>
            </a:r>
          </a:p>
        </p:txBody>
      </p:sp>
      <p:pic>
        <p:nvPicPr>
          <p:cNvPr id="4" name="Picture 3" descr="Untitled.png"/>
          <p:cNvPicPr>
            <a:picLocks noChangeAspect="1"/>
          </p:cNvPicPr>
          <p:nvPr/>
        </p:nvPicPr>
        <p:blipFill>
          <a:blip r:embed="rId3" cstate="print"/>
          <a:stretch>
            <a:fillRect/>
          </a:stretch>
        </p:blipFill>
        <p:spPr>
          <a:xfrm>
            <a:off x="552197" y="1981200"/>
            <a:ext cx="2267203" cy="3806514"/>
          </a:xfrm>
          <a:prstGeom prst="rect">
            <a:avLst/>
          </a:prstGeom>
        </p:spPr>
      </p:pic>
      <p:cxnSp>
        <p:nvCxnSpPr>
          <p:cNvPr id="6" name="Straight Arrow Connector 5"/>
          <p:cNvCxnSpPr/>
          <p:nvPr/>
        </p:nvCxnSpPr>
        <p:spPr bwMode="auto">
          <a:xfrm rot="5400000">
            <a:off x="937986" y="2324100"/>
            <a:ext cx="990600" cy="1588"/>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7" name="TextBox 6"/>
          <p:cNvSpPr txBox="1"/>
          <p:nvPr/>
        </p:nvSpPr>
        <p:spPr>
          <a:xfrm>
            <a:off x="1433286" y="1629228"/>
            <a:ext cx="1135888" cy="369332"/>
          </a:xfrm>
          <a:prstGeom prst="rect">
            <a:avLst/>
          </a:prstGeom>
          <a:noFill/>
        </p:spPr>
        <p:txBody>
          <a:bodyPr wrap="none" rtlCol="0">
            <a:spAutoFit/>
          </a:bodyPr>
          <a:lstStyle/>
          <a:p>
            <a:r>
              <a:rPr lang="en-US" dirty="0" smtClean="0"/>
              <a:t>P = mg/A</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lstStyle/>
          <a:p>
            <a:r>
              <a:rPr lang="en-US" sz="3200" dirty="0" smtClean="0"/>
              <a:t>Three-body problem and the butterfly effect</a:t>
            </a:r>
            <a:endParaRPr lang="en-US" sz="3200" dirty="0"/>
          </a:p>
        </p:txBody>
      </p:sp>
      <p:sp>
        <p:nvSpPr>
          <p:cNvPr id="3" name="Content Placeholder 2"/>
          <p:cNvSpPr>
            <a:spLocks noGrp="1"/>
          </p:cNvSpPr>
          <p:nvPr>
            <p:ph idx="1"/>
          </p:nvPr>
        </p:nvSpPr>
        <p:spPr>
          <a:xfrm>
            <a:off x="475344" y="1618344"/>
            <a:ext cx="7848600" cy="4249056"/>
          </a:xfrm>
        </p:spPr>
        <p:txBody>
          <a:bodyPr/>
          <a:lstStyle/>
          <a:p>
            <a:r>
              <a:rPr lang="en-US" sz="2400" dirty="0" smtClean="0"/>
              <a:t>Three-body gravitational interaction</a:t>
            </a:r>
          </a:p>
          <a:p>
            <a:pPr lvl="1"/>
            <a:r>
              <a:rPr lang="en-US" sz="2000" dirty="0" smtClean="0">
                <a:hlinkClick r:id="rId2"/>
              </a:rPr>
              <a:t>http://www.upscale.utoronto.ca/PVB/Harrison/Flash/Chaos/ThreeBody/ThreeBody.html</a:t>
            </a:r>
            <a:endParaRPr lang="en-US" sz="2000" dirty="0" smtClean="0"/>
          </a:p>
          <a:p>
            <a:r>
              <a:rPr lang="en-US" sz="2400" dirty="0" smtClean="0"/>
              <a:t>Extreme sensitivity to initial values</a:t>
            </a:r>
          </a:p>
          <a:p>
            <a:pPr lvl="1"/>
            <a:r>
              <a:rPr lang="en-US" sz="2000" dirty="0" smtClean="0"/>
              <a:t>Chaos theory</a:t>
            </a:r>
          </a:p>
          <a:p>
            <a:pPr lvl="1"/>
            <a:r>
              <a:rPr lang="en-US" sz="2000" dirty="0" smtClean="0"/>
              <a:t>“One flap of a seagull's wings could change the course of weather forever…”</a:t>
            </a:r>
          </a:p>
          <a:p>
            <a:r>
              <a:rPr lang="en-US" sz="2400" dirty="0" smtClean="0"/>
              <a:t>Rapidly amplifies any measurement/computation error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6886"/>
            <a:ext cx="8229600" cy="990600"/>
          </a:xfrm>
        </p:spPr>
        <p:txBody>
          <a:bodyPr/>
          <a:lstStyle/>
          <a:p>
            <a:r>
              <a:rPr lang="en-US" sz="3200" dirty="0" smtClean="0"/>
              <a:t>Consider one mole of </a:t>
            </a:r>
            <a:r>
              <a:rPr lang="en-US" sz="3200" dirty="0" err="1" smtClean="0"/>
              <a:t>Ar</a:t>
            </a:r>
            <a:r>
              <a:rPr lang="en-US" sz="3200" dirty="0" smtClean="0"/>
              <a:t> gas in a container</a:t>
            </a:r>
            <a:endParaRPr lang="en-US" sz="3200" dirty="0"/>
          </a:p>
        </p:txBody>
      </p:sp>
      <p:sp>
        <p:nvSpPr>
          <p:cNvPr id="3" name="Content Placeholder 2"/>
          <p:cNvSpPr>
            <a:spLocks noGrp="1"/>
          </p:cNvSpPr>
          <p:nvPr>
            <p:ph idx="1"/>
          </p:nvPr>
        </p:nvSpPr>
        <p:spPr>
          <a:xfrm>
            <a:off x="3048000" y="1600200"/>
            <a:ext cx="5334000" cy="4786086"/>
          </a:xfrm>
        </p:spPr>
        <p:txBody>
          <a:bodyPr/>
          <a:lstStyle/>
          <a:p>
            <a:pPr>
              <a:buNone/>
            </a:pPr>
            <a:r>
              <a:rPr lang="en-US" sz="2400" dirty="0" smtClean="0"/>
              <a:t>The statistical mechanics approach:</a:t>
            </a:r>
          </a:p>
          <a:p>
            <a:r>
              <a:rPr lang="en-US" sz="2400" dirty="0" smtClean="0"/>
              <a:t>Ensemble:</a:t>
            </a:r>
          </a:p>
          <a:p>
            <a:pPr>
              <a:buNone/>
            </a:pPr>
            <a:r>
              <a:rPr lang="en-US" sz="2400" dirty="0" smtClean="0"/>
              <a:t>	A large number of mental copies of a system, each of which represents a possible state that the real system might be in subjecting to certain constraints</a:t>
            </a:r>
          </a:p>
          <a:p>
            <a:r>
              <a:rPr lang="en-US" sz="2400" dirty="0" smtClean="0"/>
              <a:t>Derive the statistical (“average”) behavior of gas molecules based on the law of mechanics</a:t>
            </a:r>
          </a:p>
        </p:txBody>
      </p:sp>
      <p:pic>
        <p:nvPicPr>
          <p:cNvPr id="4" name="Picture 3" descr="Untitled.png"/>
          <p:cNvPicPr>
            <a:picLocks noChangeAspect="1"/>
          </p:cNvPicPr>
          <p:nvPr/>
        </p:nvPicPr>
        <p:blipFill>
          <a:blip r:embed="rId3" cstate="print"/>
          <a:stretch>
            <a:fillRect/>
          </a:stretch>
        </p:blipFill>
        <p:spPr>
          <a:xfrm>
            <a:off x="552197" y="2060886"/>
            <a:ext cx="2267203" cy="3806514"/>
          </a:xfrm>
          <a:prstGeom prst="rect">
            <a:avLst/>
          </a:prstGeom>
        </p:spPr>
      </p:pic>
      <p:cxnSp>
        <p:nvCxnSpPr>
          <p:cNvPr id="6" name="Straight Arrow Connector 5"/>
          <p:cNvCxnSpPr/>
          <p:nvPr/>
        </p:nvCxnSpPr>
        <p:spPr bwMode="auto">
          <a:xfrm rot="5400000">
            <a:off x="937986" y="2403786"/>
            <a:ext cx="990600" cy="1588"/>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7" name="TextBox 6"/>
          <p:cNvSpPr txBox="1"/>
          <p:nvPr/>
        </p:nvSpPr>
        <p:spPr>
          <a:xfrm>
            <a:off x="1433286" y="1708914"/>
            <a:ext cx="1135888" cy="369332"/>
          </a:xfrm>
          <a:prstGeom prst="rect">
            <a:avLst/>
          </a:prstGeom>
          <a:noFill/>
        </p:spPr>
        <p:txBody>
          <a:bodyPr wrap="none" rtlCol="0">
            <a:spAutoFit/>
          </a:bodyPr>
          <a:lstStyle/>
          <a:p>
            <a:r>
              <a:rPr lang="en-US" dirty="0" smtClean="0"/>
              <a:t>P = mg/A</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lstStyle/>
          <a:p>
            <a:r>
              <a:rPr lang="en-US" dirty="0" smtClean="0"/>
              <a:t>Classical thermodynamics</a:t>
            </a:r>
            <a:endParaRPr lang="en-US" dirty="0"/>
          </a:p>
        </p:txBody>
      </p:sp>
      <p:sp>
        <p:nvSpPr>
          <p:cNvPr id="3" name="Content Placeholder 2"/>
          <p:cNvSpPr>
            <a:spLocks noGrp="1"/>
          </p:cNvSpPr>
          <p:nvPr>
            <p:ph idx="1"/>
          </p:nvPr>
        </p:nvSpPr>
        <p:spPr>
          <a:xfrm>
            <a:off x="457200" y="1752600"/>
            <a:ext cx="8229600" cy="4572000"/>
          </a:xfrm>
        </p:spPr>
        <p:txBody>
          <a:bodyPr/>
          <a:lstStyle/>
          <a:p>
            <a:pPr marL="406400" indent="-406400"/>
            <a:r>
              <a:rPr lang="en-US" sz="2800" dirty="0" smtClean="0"/>
              <a:t>Phenomenological, macroscopic theory</a:t>
            </a:r>
          </a:p>
          <a:p>
            <a:pPr marL="806450" lvl="1" indent="-406400"/>
            <a:r>
              <a:rPr lang="en-US" sz="2400" dirty="0" smtClean="0"/>
              <a:t>Generality: predicts basic properties of materials even with minimal specific information</a:t>
            </a:r>
          </a:p>
          <a:p>
            <a:pPr marL="806450" lvl="1" indent="-406400"/>
            <a:r>
              <a:rPr lang="en-US" sz="2400" dirty="0" smtClean="0"/>
              <a:t>We know </a:t>
            </a:r>
            <a:r>
              <a:rPr lang="en-US" sz="2400" i="1" dirty="0" smtClean="0"/>
              <a:t>how</a:t>
            </a:r>
            <a:r>
              <a:rPr lang="en-US" sz="2400" dirty="0" smtClean="0"/>
              <a:t>, but do not know </a:t>
            </a:r>
            <a:r>
              <a:rPr lang="en-US" sz="2400" i="1" dirty="0" smtClean="0"/>
              <a:t>why</a:t>
            </a:r>
          </a:p>
          <a:p>
            <a:pPr marL="806450" lvl="1" indent="-406400"/>
            <a:r>
              <a:rPr lang="en-US" sz="2400" dirty="0" smtClean="0"/>
              <a:t>We know that there is such thing as entropy that increases -- what is the thing entropy though?</a:t>
            </a:r>
          </a:p>
          <a:p>
            <a:pPr marL="806450" lvl="1" indent="-406400"/>
            <a:r>
              <a:rPr lang="en-US" sz="2400" dirty="0" smtClean="0"/>
              <a:t>Length scale: &gt; microns to enable statistical averaging</a:t>
            </a:r>
          </a:p>
          <a:p>
            <a:pPr marL="406400" indent="-406400"/>
            <a:r>
              <a:rPr lang="en-US" sz="2800" dirty="0" smtClean="0"/>
              <a:t>Building on a number of fundamental postulates to derive generic relations</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sz="3200" dirty="0" smtClean="0"/>
              <a:t>Consider one mole of </a:t>
            </a:r>
            <a:r>
              <a:rPr lang="en-US" sz="3200" dirty="0" err="1" smtClean="0"/>
              <a:t>Ar</a:t>
            </a:r>
            <a:r>
              <a:rPr lang="en-US" sz="3200" dirty="0" smtClean="0"/>
              <a:t> gas in a container</a:t>
            </a:r>
            <a:endParaRPr lang="en-US" sz="3200" dirty="0"/>
          </a:p>
        </p:txBody>
      </p:sp>
      <p:sp>
        <p:nvSpPr>
          <p:cNvPr id="3" name="Content Placeholder 2"/>
          <p:cNvSpPr>
            <a:spLocks noGrp="1"/>
          </p:cNvSpPr>
          <p:nvPr>
            <p:ph idx="1"/>
          </p:nvPr>
        </p:nvSpPr>
        <p:spPr>
          <a:xfrm>
            <a:off x="3048000" y="1629228"/>
            <a:ext cx="5562600" cy="4619172"/>
          </a:xfrm>
        </p:spPr>
        <p:txBody>
          <a:bodyPr/>
          <a:lstStyle/>
          <a:p>
            <a:pPr>
              <a:buNone/>
            </a:pPr>
            <a:r>
              <a:rPr lang="en-US" sz="2400" dirty="0" smtClean="0"/>
              <a:t>A thermodynamic description:</a:t>
            </a:r>
          </a:p>
          <a:p>
            <a:r>
              <a:rPr lang="en-US" sz="2400" dirty="0" smtClean="0"/>
              <a:t>The gas is fully characterized by a set of macroscopic parameters </a:t>
            </a:r>
            <a:r>
              <a:rPr lang="en-US" sz="2400" dirty="0" smtClean="0">
                <a:solidFill>
                  <a:srgbClr val="FF0000"/>
                </a:solidFill>
              </a:rPr>
              <a:t>in equilibrium</a:t>
            </a:r>
            <a:r>
              <a:rPr lang="en-US" sz="2400" dirty="0" smtClean="0"/>
              <a:t>:</a:t>
            </a:r>
          </a:p>
          <a:p>
            <a:pPr>
              <a:buNone/>
            </a:pPr>
            <a:r>
              <a:rPr lang="en-US" sz="2400" dirty="0" smtClean="0"/>
              <a:t>	Pressure P, temperature T, volume V</a:t>
            </a:r>
          </a:p>
          <a:p>
            <a:r>
              <a:rPr lang="en-US" sz="2400" dirty="0" smtClean="0"/>
              <a:t>These parameters are called </a:t>
            </a:r>
            <a:r>
              <a:rPr lang="en-US" sz="2400" dirty="0" smtClean="0">
                <a:solidFill>
                  <a:srgbClr val="FF0000"/>
                </a:solidFill>
              </a:rPr>
              <a:t>state functions</a:t>
            </a:r>
          </a:p>
          <a:p>
            <a:r>
              <a:rPr lang="en-US" sz="2400" dirty="0" smtClean="0"/>
              <a:t>Microscopically, these parameters have specified very little information about the system (gas)!</a:t>
            </a:r>
          </a:p>
        </p:txBody>
      </p:sp>
      <p:pic>
        <p:nvPicPr>
          <p:cNvPr id="4" name="Picture 3" descr="Untitled.png"/>
          <p:cNvPicPr>
            <a:picLocks noChangeAspect="1"/>
          </p:cNvPicPr>
          <p:nvPr/>
        </p:nvPicPr>
        <p:blipFill>
          <a:blip r:embed="rId3" cstate="print"/>
          <a:stretch>
            <a:fillRect/>
          </a:stretch>
        </p:blipFill>
        <p:spPr>
          <a:xfrm>
            <a:off x="552197" y="1981200"/>
            <a:ext cx="2267203" cy="3806514"/>
          </a:xfrm>
          <a:prstGeom prst="rect">
            <a:avLst/>
          </a:prstGeom>
        </p:spPr>
      </p:pic>
      <p:cxnSp>
        <p:nvCxnSpPr>
          <p:cNvPr id="6" name="Straight Arrow Connector 5"/>
          <p:cNvCxnSpPr/>
          <p:nvPr/>
        </p:nvCxnSpPr>
        <p:spPr bwMode="auto">
          <a:xfrm rot="5400000">
            <a:off x="937986" y="2324100"/>
            <a:ext cx="990600" cy="1588"/>
          </a:xfrm>
          <a:prstGeom prst="straightConnector1">
            <a:avLst/>
          </a:prstGeom>
          <a:solidFill>
            <a:schemeClr val="accent1"/>
          </a:solidFill>
          <a:ln w="22225" cap="flat" cmpd="sng" algn="ctr">
            <a:solidFill>
              <a:schemeClr val="tx1"/>
            </a:solidFill>
            <a:prstDash val="solid"/>
            <a:round/>
            <a:headEnd type="none" w="med" len="med"/>
            <a:tailEnd type="stealth" w="lg" len="lg"/>
          </a:ln>
          <a:effectLst/>
        </p:spPr>
      </p:cxnSp>
      <p:sp>
        <p:nvSpPr>
          <p:cNvPr id="7" name="TextBox 6"/>
          <p:cNvSpPr txBox="1"/>
          <p:nvPr/>
        </p:nvSpPr>
        <p:spPr>
          <a:xfrm>
            <a:off x="1433286" y="1629228"/>
            <a:ext cx="1135888" cy="369332"/>
          </a:xfrm>
          <a:prstGeom prst="rect">
            <a:avLst/>
          </a:prstGeom>
          <a:noFill/>
        </p:spPr>
        <p:txBody>
          <a:bodyPr wrap="none" rtlCol="0">
            <a:spAutoFit/>
          </a:bodyPr>
          <a:lstStyle/>
          <a:p>
            <a:r>
              <a:rPr lang="en-US" dirty="0" smtClean="0"/>
              <a:t>P = mg/A</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966"/>
            <a:ext cx="8229600" cy="1371600"/>
          </a:xfrm>
        </p:spPr>
        <p:txBody>
          <a:bodyPr/>
          <a:lstStyle/>
          <a:p>
            <a:r>
              <a:rPr lang="en-US" dirty="0" smtClean="0"/>
              <a:t>Equilibrium state</a:t>
            </a:r>
            <a:endParaRPr lang="en-US" dirty="0"/>
          </a:p>
        </p:txBody>
      </p:sp>
      <p:sp>
        <p:nvSpPr>
          <p:cNvPr id="3" name="Content Placeholder 2"/>
          <p:cNvSpPr>
            <a:spLocks noGrp="1"/>
          </p:cNvSpPr>
          <p:nvPr>
            <p:ph idx="1"/>
          </p:nvPr>
        </p:nvSpPr>
        <p:spPr>
          <a:xfrm>
            <a:off x="457200" y="1905000"/>
            <a:ext cx="8229600" cy="4343400"/>
          </a:xfrm>
        </p:spPr>
        <p:txBody>
          <a:bodyPr/>
          <a:lstStyle/>
          <a:p>
            <a:r>
              <a:rPr lang="en-US" sz="2600" dirty="0" smtClean="0"/>
              <a:t>In all systems, there is a tendency to evolve towards states in which the properties are determined by intrinsic factors and not by previously applied external influences. Such terminal states are, by definition, time independent. They are called </a:t>
            </a:r>
            <a:r>
              <a:rPr lang="en-US" sz="2600" dirty="0" smtClean="0">
                <a:solidFill>
                  <a:srgbClr val="FF0000"/>
                </a:solidFill>
              </a:rPr>
              <a:t>equilibrium states</a:t>
            </a:r>
            <a:r>
              <a:rPr lang="en-US" sz="2600" dirty="0" smtClean="0"/>
              <a:t>.</a:t>
            </a:r>
          </a:p>
          <a:p>
            <a:r>
              <a:rPr lang="en-US" sz="2600" dirty="0" smtClean="0"/>
              <a:t>Relaxation time</a:t>
            </a:r>
          </a:p>
          <a:p>
            <a:r>
              <a:rPr lang="en-US" sz="2600" dirty="0" smtClean="0"/>
              <a:t>Operational definition</a:t>
            </a:r>
          </a:p>
          <a:p>
            <a:r>
              <a:rPr lang="en-US" sz="2600" dirty="0" smtClean="0"/>
              <a:t>One macroscopic equilibrium state may correspond to many microscopic states of the system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8886"/>
            <a:ext cx="8229600" cy="1081314"/>
          </a:xfrm>
        </p:spPr>
        <p:txBody>
          <a:bodyPr/>
          <a:lstStyle/>
          <a:p>
            <a:r>
              <a:rPr lang="en-US" sz="4000" dirty="0" smtClean="0"/>
              <a:t>State functions</a:t>
            </a:r>
            <a:endParaRPr lang="en-US" sz="4000" dirty="0"/>
          </a:p>
        </p:txBody>
      </p:sp>
      <p:sp>
        <p:nvSpPr>
          <p:cNvPr id="3" name="Content Placeholder 2"/>
          <p:cNvSpPr>
            <a:spLocks noGrp="1"/>
          </p:cNvSpPr>
          <p:nvPr>
            <p:ph idx="1"/>
          </p:nvPr>
        </p:nvSpPr>
        <p:spPr>
          <a:xfrm>
            <a:off x="457200" y="1694544"/>
            <a:ext cx="8077200" cy="4114800"/>
          </a:xfrm>
        </p:spPr>
        <p:txBody>
          <a:bodyPr/>
          <a:lstStyle/>
          <a:p>
            <a:r>
              <a:rPr lang="en-US" sz="2800" dirty="0" smtClean="0"/>
              <a:t>Examples: </a:t>
            </a:r>
            <a:r>
              <a:rPr lang="en-US" sz="2800" i="1" dirty="0" smtClean="0"/>
              <a:t>P</a:t>
            </a:r>
            <a:r>
              <a:rPr lang="en-US" sz="2800" dirty="0" smtClean="0"/>
              <a:t>, </a:t>
            </a:r>
            <a:r>
              <a:rPr lang="en-US" sz="2800" i="1" dirty="0" smtClean="0"/>
              <a:t>V</a:t>
            </a:r>
            <a:r>
              <a:rPr lang="en-US" sz="2800" dirty="0" smtClean="0"/>
              <a:t>, </a:t>
            </a:r>
            <a:r>
              <a:rPr lang="en-US" sz="2800" i="1" dirty="0" smtClean="0"/>
              <a:t>T</a:t>
            </a:r>
            <a:r>
              <a:rPr lang="en-US" sz="2800" dirty="0" smtClean="0"/>
              <a:t>, </a:t>
            </a:r>
            <a:r>
              <a:rPr lang="en-US" sz="2800" i="1" dirty="0" smtClean="0"/>
              <a:t>N</a:t>
            </a:r>
          </a:p>
          <a:p>
            <a:r>
              <a:rPr lang="en-US" sz="2800" dirty="0" smtClean="0"/>
              <a:t>Macroscopic in nature</a:t>
            </a:r>
          </a:p>
          <a:p>
            <a:r>
              <a:rPr lang="en-US" sz="2800" dirty="0" smtClean="0"/>
              <a:t>State functions are path independent</a:t>
            </a:r>
          </a:p>
          <a:p>
            <a:r>
              <a:rPr lang="en-US" sz="2800" dirty="0" smtClean="0"/>
              <a:t>Not all state functions are independent</a:t>
            </a:r>
          </a:p>
          <a:p>
            <a:pPr lvl="1"/>
            <a:r>
              <a:rPr lang="en-US" sz="2400" dirty="0" smtClean="0"/>
              <a:t>Ideal gas equation: </a:t>
            </a:r>
            <a:r>
              <a:rPr lang="en-US" sz="2400" i="1" dirty="0" smtClean="0"/>
              <a:t>PV = NRT</a:t>
            </a:r>
          </a:p>
          <a:p>
            <a:pPr lvl="1">
              <a:buNone/>
            </a:pPr>
            <a:r>
              <a:rPr lang="en-US" sz="2400" dirty="0" smtClean="0"/>
              <a:t>	where </a:t>
            </a:r>
            <a:r>
              <a:rPr lang="en-US" sz="2400" i="1" dirty="0" smtClean="0"/>
              <a:t>N</a:t>
            </a:r>
            <a:r>
              <a:rPr lang="en-US" sz="2400" dirty="0" smtClean="0"/>
              <a:t> is the mole number and </a:t>
            </a:r>
            <a:r>
              <a:rPr lang="en-US" sz="2400" i="1" dirty="0" smtClean="0"/>
              <a:t>R</a:t>
            </a:r>
            <a:r>
              <a:rPr lang="en-US" sz="2400" dirty="0" smtClean="0"/>
              <a:t> = 8.31 J/(</a:t>
            </a:r>
            <a:r>
              <a:rPr lang="en-US" sz="2400" dirty="0" err="1" smtClean="0"/>
              <a:t>mol·K</a:t>
            </a:r>
            <a:r>
              <a:rPr lang="en-US" sz="2400" dirty="0" smtClean="0"/>
              <a:t>) is the ideal gas constant</a:t>
            </a:r>
          </a:p>
          <a:p>
            <a:r>
              <a:rPr lang="en-US" sz="2800" dirty="0" smtClean="0"/>
              <a:t>State functions are path independent</a:t>
            </a:r>
          </a:p>
          <a:p>
            <a:r>
              <a:rPr lang="en-US" sz="2800" dirty="0" smtClean="0"/>
              <a:t>For cyclic process</a:t>
            </a:r>
            <a:endParaRPr lang="en-US" sz="2800" dirty="0"/>
          </a:p>
        </p:txBody>
      </p:sp>
      <p:graphicFrame>
        <p:nvGraphicFramePr>
          <p:cNvPr id="4" name="Object 3"/>
          <p:cNvGraphicFramePr>
            <a:graphicFrameLocks noChangeAspect="1"/>
          </p:cNvGraphicFramePr>
          <p:nvPr/>
        </p:nvGraphicFramePr>
        <p:xfrm>
          <a:off x="3900714" y="5490030"/>
          <a:ext cx="1331046" cy="636587"/>
        </p:xfrm>
        <a:graphic>
          <a:graphicData uri="http://schemas.openxmlformats.org/presentationml/2006/ole">
            <p:oleObj spid="_x0000_s25602" name="Equation" r:id="rId4" imgW="583920" imgH="279360" progId="Equation.DSMT4">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Extensive and intensive parameters</a:t>
            </a:r>
            <a:endParaRPr lang="en-US" sz="3600" dirty="0"/>
          </a:p>
        </p:txBody>
      </p:sp>
      <p:sp>
        <p:nvSpPr>
          <p:cNvPr id="3" name="Content Placeholder 2"/>
          <p:cNvSpPr>
            <a:spLocks noGrp="1"/>
          </p:cNvSpPr>
          <p:nvPr>
            <p:ph idx="1"/>
          </p:nvPr>
        </p:nvSpPr>
        <p:spPr>
          <a:xfrm>
            <a:off x="457200" y="1828800"/>
            <a:ext cx="8229600" cy="4648200"/>
          </a:xfrm>
        </p:spPr>
        <p:txBody>
          <a:bodyPr/>
          <a:lstStyle/>
          <a:p>
            <a:r>
              <a:rPr lang="en-US" sz="2800" dirty="0" smtClean="0"/>
              <a:t>Extensive parameters: dependent on the size of the system; additive for sub-systems in a composite system</a:t>
            </a:r>
          </a:p>
          <a:p>
            <a:pPr marL="798513" lvl="1" indent="-341313"/>
            <a:r>
              <a:rPr lang="en-US" sz="2400" dirty="0" smtClean="0"/>
              <a:t>Volume </a:t>
            </a:r>
            <a:r>
              <a:rPr lang="en-US" sz="2400" i="1" dirty="0" smtClean="0"/>
              <a:t>V</a:t>
            </a:r>
            <a:r>
              <a:rPr lang="en-US" sz="2400" dirty="0" smtClean="0"/>
              <a:t>, mole number </a:t>
            </a:r>
            <a:r>
              <a:rPr lang="en-US" sz="2400" i="1" dirty="0" smtClean="0"/>
              <a:t>N</a:t>
            </a:r>
            <a:r>
              <a:rPr lang="en-US" sz="2400" dirty="0" smtClean="0"/>
              <a:t>, magnetization </a:t>
            </a:r>
            <a:r>
              <a:rPr lang="en-US" sz="2400" i="1" dirty="0" smtClean="0"/>
              <a:t>M</a:t>
            </a:r>
            <a:r>
              <a:rPr lang="en-US" sz="2400" dirty="0" smtClean="0"/>
              <a:t>, electric polarization </a:t>
            </a:r>
            <a:r>
              <a:rPr lang="en-US" sz="2400" i="1" dirty="0" smtClean="0"/>
              <a:t>p</a:t>
            </a:r>
          </a:p>
          <a:p>
            <a:r>
              <a:rPr lang="en-US" sz="2800" dirty="0" smtClean="0"/>
              <a:t>Intensive parameters: independent on the size of the system</a:t>
            </a:r>
          </a:p>
          <a:p>
            <a:pPr marL="798513" lvl="1" indent="-341313"/>
            <a:r>
              <a:rPr lang="en-US" sz="2400" dirty="0" smtClean="0"/>
              <a:t>Pressure </a:t>
            </a:r>
            <a:r>
              <a:rPr lang="en-US" sz="2400" i="1" dirty="0" smtClean="0"/>
              <a:t>P</a:t>
            </a:r>
            <a:r>
              <a:rPr lang="en-US" sz="2400" dirty="0" smtClean="0"/>
              <a:t>, Temperature </a:t>
            </a:r>
            <a:r>
              <a:rPr lang="en-US" sz="2400" i="1" dirty="0" smtClean="0"/>
              <a:t>T</a:t>
            </a:r>
            <a:r>
              <a:rPr lang="en-US" sz="2400" dirty="0" smtClean="0"/>
              <a:t>, Magnetic field </a:t>
            </a:r>
            <a:r>
              <a:rPr lang="en-US" sz="2400" i="1" dirty="0" smtClean="0"/>
              <a:t>B</a:t>
            </a:r>
            <a:r>
              <a:rPr lang="en-US" sz="2400" dirty="0" smtClean="0"/>
              <a:t>, electric field </a:t>
            </a:r>
            <a:r>
              <a:rPr lang="en-US" sz="2400" i="1" dirty="0" smtClean="0"/>
              <a:t>E</a:t>
            </a:r>
          </a:p>
          <a:p>
            <a:pPr marL="798513" lvl="1" indent="-341313"/>
            <a:r>
              <a:rPr lang="en-US" sz="2400" dirty="0" smtClean="0"/>
              <a:t>Molar quantities: molar volume </a:t>
            </a:r>
            <a:r>
              <a:rPr lang="en-US" sz="2400" i="1" dirty="0" smtClean="0"/>
              <a:t>v = V/N</a:t>
            </a:r>
            <a:endParaRPr lang="en-US" sz="2400"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742"/>
            <a:ext cx="8229600" cy="961572"/>
          </a:xfrm>
        </p:spPr>
        <p:txBody>
          <a:bodyPr/>
          <a:lstStyle/>
          <a:p>
            <a:r>
              <a:rPr lang="en-US" sz="3600" dirty="0" smtClean="0"/>
              <a:t>Quasi-static process</a:t>
            </a:r>
            <a:endParaRPr lang="en-US" sz="3600" dirty="0"/>
          </a:p>
        </p:txBody>
      </p:sp>
      <p:sp>
        <p:nvSpPr>
          <p:cNvPr id="3" name="Content Placeholder 2"/>
          <p:cNvSpPr>
            <a:spLocks noGrp="1"/>
          </p:cNvSpPr>
          <p:nvPr>
            <p:ph idx="1"/>
          </p:nvPr>
        </p:nvSpPr>
        <p:spPr>
          <a:xfrm>
            <a:off x="457200" y="1538514"/>
            <a:ext cx="8153400" cy="4891314"/>
          </a:xfrm>
        </p:spPr>
        <p:txBody>
          <a:bodyPr/>
          <a:lstStyle/>
          <a:p>
            <a:r>
              <a:rPr lang="en-US" sz="2250" dirty="0" err="1" smtClean="0"/>
              <a:t>Reif</a:t>
            </a:r>
            <a:r>
              <a:rPr lang="en-US" sz="2250" dirty="0" smtClean="0"/>
              <a:t>: A process carried out so slowly that the system remains arbitrarily close to equilibrium at all stages of the process</a:t>
            </a:r>
          </a:p>
          <a:p>
            <a:r>
              <a:rPr lang="en-US" sz="2250" dirty="0" err="1" smtClean="0"/>
              <a:t>Callen</a:t>
            </a:r>
            <a:r>
              <a:rPr lang="en-US" sz="2250" dirty="0" smtClean="0"/>
              <a:t>: A quasi-static process is a dense succession of equilibrium state on a locus in the thermodynamic configuration space</a:t>
            </a:r>
          </a:p>
          <a:p>
            <a:r>
              <a:rPr lang="en-US" sz="2250" dirty="0" smtClean="0"/>
              <a:t>An </a:t>
            </a:r>
            <a:r>
              <a:rPr lang="en-US" sz="2250" dirty="0" smtClean="0">
                <a:solidFill>
                  <a:srgbClr val="FF0000"/>
                </a:solidFill>
              </a:rPr>
              <a:t>infinitely slow</a:t>
            </a:r>
            <a:r>
              <a:rPr lang="en-US" sz="2250" dirty="0" smtClean="0"/>
              <a:t> process: the system is </a:t>
            </a:r>
            <a:r>
              <a:rPr lang="en-US" sz="2250" dirty="0" smtClean="0">
                <a:solidFill>
                  <a:srgbClr val="FF0000"/>
                </a:solidFill>
              </a:rPr>
              <a:t>always</a:t>
            </a:r>
            <a:r>
              <a:rPr lang="en-US" sz="2250" dirty="0" smtClean="0"/>
              <a:t> in equilibrium</a:t>
            </a:r>
          </a:p>
          <a:p>
            <a:r>
              <a:rPr lang="en-US" sz="2250" dirty="0" smtClean="0"/>
              <a:t>The time scale involved in all stages of a quasi-static process must be significantly larger than relaxation time of the system towards equilibrium</a:t>
            </a:r>
          </a:p>
          <a:p>
            <a:r>
              <a:rPr lang="en-US" sz="2250" dirty="0" smtClean="0"/>
              <a:t>A quasi-static process, in contrast to a real process, does not involve considerations of rates, velocities, or time</a:t>
            </a:r>
            <a:endParaRPr lang="en-US" sz="22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processes</a:t>
            </a:r>
            <a:endParaRPr lang="en-US" dirty="0"/>
          </a:p>
        </p:txBody>
      </p:sp>
      <p:sp>
        <p:nvSpPr>
          <p:cNvPr id="3" name="Content Placeholder 2"/>
          <p:cNvSpPr>
            <a:spLocks noGrp="1"/>
          </p:cNvSpPr>
          <p:nvPr>
            <p:ph idx="1"/>
          </p:nvPr>
        </p:nvSpPr>
        <p:spPr/>
        <p:txBody>
          <a:bodyPr/>
          <a:lstStyle/>
          <a:p>
            <a:r>
              <a:rPr lang="en-US" sz="2800" dirty="0" smtClean="0"/>
              <a:t>Isothermal: constant temperature T</a:t>
            </a:r>
          </a:p>
          <a:p>
            <a:r>
              <a:rPr lang="en-US" sz="2800" dirty="0" smtClean="0"/>
              <a:t>Isobaric: constant pressure P</a:t>
            </a:r>
          </a:p>
          <a:p>
            <a:r>
              <a:rPr lang="en-US" sz="2800" dirty="0" smtClean="0"/>
              <a:t>Isochoric: constant volume V</a:t>
            </a:r>
          </a:p>
          <a:p>
            <a:r>
              <a:rPr lang="en-US" sz="2800" dirty="0" smtClean="0"/>
              <a:t>These processes can either be quasi-static or non-quasi-static</a:t>
            </a:r>
          </a:p>
          <a:p>
            <a:pPr marL="855663" lvl="1" indent="-398463"/>
            <a:r>
              <a:rPr lang="en-US" sz="2400" dirty="0" smtClean="0"/>
              <a:t>Isothermal quasi-static expansion of ideal gas</a:t>
            </a:r>
          </a:p>
          <a:p>
            <a:pPr marL="855663" lvl="1" indent="-398463"/>
            <a:r>
              <a:rPr lang="en-US" sz="2400" dirty="0" smtClean="0"/>
              <a:t>Isothermal free expansion of ideal gas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23" name="Picture 7" descr="C:\Users\hjj\Desktop\notMad.gif"/>
          <p:cNvPicPr>
            <a:picLocks noChangeAspect="1" noChangeArrowheads="1"/>
          </p:cNvPicPr>
          <p:nvPr/>
        </p:nvPicPr>
        <p:blipFill>
          <a:blip r:embed="rId2" cstate="print"/>
          <a:srcRect/>
          <a:stretch>
            <a:fillRect/>
          </a:stretch>
        </p:blipFill>
        <p:spPr bwMode="auto">
          <a:xfrm>
            <a:off x="5486400" y="1085850"/>
            <a:ext cx="3028950" cy="2495550"/>
          </a:xfrm>
          <a:prstGeom prst="rect">
            <a:avLst/>
          </a:prstGeom>
          <a:noFill/>
        </p:spPr>
      </p:pic>
      <p:sp>
        <p:nvSpPr>
          <p:cNvPr id="2" name="Title 1"/>
          <p:cNvSpPr>
            <a:spLocks noGrp="1"/>
          </p:cNvSpPr>
          <p:nvPr>
            <p:ph type="title"/>
          </p:nvPr>
        </p:nvSpPr>
        <p:spPr>
          <a:xfrm>
            <a:off x="428172" y="472966"/>
            <a:ext cx="8229600" cy="1066800"/>
          </a:xfrm>
        </p:spPr>
        <p:txBody>
          <a:bodyPr/>
          <a:lstStyle/>
          <a:p>
            <a:r>
              <a:rPr lang="en-US" sz="3200" dirty="0" smtClean="0"/>
              <a:t>About myself</a:t>
            </a:r>
            <a:endParaRPr lang="en-US" sz="3200" dirty="0"/>
          </a:p>
        </p:txBody>
      </p:sp>
      <p:sp>
        <p:nvSpPr>
          <p:cNvPr id="3" name="Content Placeholder 2"/>
          <p:cNvSpPr>
            <a:spLocks noGrp="1"/>
          </p:cNvSpPr>
          <p:nvPr>
            <p:ph idx="1"/>
          </p:nvPr>
        </p:nvSpPr>
        <p:spPr>
          <a:xfrm>
            <a:off x="428172" y="1618344"/>
            <a:ext cx="8229600" cy="4495800"/>
          </a:xfrm>
        </p:spPr>
        <p:txBody>
          <a:bodyPr/>
          <a:lstStyle/>
          <a:p>
            <a:pPr>
              <a:spcBef>
                <a:spcPts val="600"/>
              </a:spcBef>
            </a:pPr>
            <a:r>
              <a:rPr lang="en-US" sz="2000" dirty="0" smtClean="0"/>
              <a:t>Ph.D. MIT (2010), joined UD 2010</a:t>
            </a:r>
          </a:p>
          <a:p>
            <a:pPr>
              <a:spcBef>
                <a:spcPts val="600"/>
              </a:spcBef>
            </a:pPr>
            <a:r>
              <a:rPr lang="en-US" sz="2000" dirty="0" err="1" smtClean="0"/>
              <a:t>NanoPhotonic</a:t>
            </a:r>
            <a:r>
              <a:rPr lang="en-US" sz="2000" dirty="0" smtClean="0"/>
              <a:t> Glass Laboratory</a:t>
            </a:r>
          </a:p>
          <a:p>
            <a:pPr lvl="1">
              <a:spcBef>
                <a:spcPts val="600"/>
              </a:spcBef>
            </a:pPr>
            <a:r>
              <a:rPr lang="en-US" sz="1800" dirty="0" smtClean="0">
                <a:hlinkClick r:id="rId3"/>
              </a:rPr>
              <a:t>http://udel.edu/~hujuejun/</a:t>
            </a:r>
            <a:endParaRPr lang="en-US" sz="1800" dirty="0" smtClean="0"/>
          </a:p>
          <a:p>
            <a:pPr>
              <a:spcBef>
                <a:spcPts val="600"/>
              </a:spcBef>
            </a:pPr>
            <a:r>
              <a:rPr lang="en-US" sz="2000" dirty="0" smtClean="0"/>
              <a:t>Office: DuPont Hall 305</a:t>
            </a:r>
          </a:p>
          <a:p>
            <a:pPr>
              <a:spcBef>
                <a:spcPts val="600"/>
              </a:spcBef>
            </a:pPr>
            <a:r>
              <a:rPr lang="en-US" sz="2000" dirty="0" smtClean="0"/>
              <a:t>E-mail: </a:t>
            </a:r>
            <a:r>
              <a:rPr lang="en-US" sz="2000" dirty="0" smtClean="0">
                <a:hlinkClick r:id="rId4"/>
              </a:rPr>
              <a:t>hujuejun@udel.edu</a:t>
            </a:r>
            <a:endParaRPr lang="en-US" sz="2000" dirty="0" smtClean="0"/>
          </a:p>
          <a:p>
            <a:pPr>
              <a:spcBef>
                <a:spcPts val="600"/>
              </a:spcBef>
            </a:pPr>
            <a:r>
              <a:rPr lang="en-US" sz="2000" dirty="0" smtClean="0"/>
              <a:t>Hobbies: soccer, reading, traveling</a:t>
            </a:r>
            <a:endParaRPr lang="en-US" sz="2000" dirty="0"/>
          </a:p>
        </p:txBody>
      </p:sp>
      <p:pic>
        <p:nvPicPr>
          <p:cNvPr id="34819" name="Picture 3" descr="C:\Users\hjj\Desktop\Untitled.png"/>
          <p:cNvPicPr>
            <a:picLocks noChangeAspect="1" noChangeArrowheads="1"/>
          </p:cNvPicPr>
          <p:nvPr/>
        </p:nvPicPr>
        <p:blipFill>
          <a:blip r:embed="rId5" cstate="print"/>
          <a:srcRect l="1381" r="5561"/>
          <a:stretch>
            <a:fillRect/>
          </a:stretch>
        </p:blipFill>
        <p:spPr bwMode="auto">
          <a:xfrm>
            <a:off x="5014686" y="4188012"/>
            <a:ext cx="3657599" cy="2212788"/>
          </a:xfrm>
          <a:prstGeom prst="rect">
            <a:avLst/>
          </a:prstGeom>
          <a:noFill/>
        </p:spPr>
      </p:pic>
      <p:pic>
        <p:nvPicPr>
          <p:cNvPr id="34821" name="Picture 5" descr="C:\Users\hjj\Desktop\Untitled.png"/>
          <p:cNvPicPr>
            <a:picLocks noChangeAspect="1" noChangeArrowheads="1"/>
          </p:cNvPicPr>
          <p:nvPr/>
        </p:nvPicPr>
        <p:blipFill>
          <a:blip r:embed="rId6" cstate="print"/>
          <a:srcRect l="1286"/>
          <a:stretch>
            <a:fillRect/>
          </a:stretch>
        </p:blipFill>
        <p:spPr bwMode="auto">
          <a:xfrm>
            <a:off x="504372" y="4187598"/>
            <a:ext cx="4267200" cy="2212848"/>
          </a:xfrm>
          <a:prstGeom prst="rect">
            <a:avLst/>
          </a:prstGeom>
          <a:noFill/>
        </p:spPr>
      </p:pic>
      <p:sp>
        <p:nvSpPr>
          <p:cNvPr id="8" name="TextBox 7"/>
          <p:cNvSpPr txBox="1"/>
          <p:nvPr/>
        </p:nvSpPr>
        <p:spPr>
          <a:xfrm>
            <a:off x="3399972" y="5859402"/>
            <a:ext cx="1223412" cy="400110"/>
          </a:xfrm>
          <a:prstGeom prst="rect">
            <a:avLst/>
          </a:prstGeom>
          <a:noFill/>
        </p:spPr>
        <p:txBody>
          <a:bodyPr wrap="none" rtlCol="0">
            <a:spAutoFit/>
          </a:bodyPr>
          <a:lstStyle/>
          <a:p>
            <a:r>
              <a:rPr lang="en-US" sz="2000" dirty="0" smtClean="0"/>
              <a:t>33 states</a:t>
            </a:r>
            <a:endParaRPr lang="en-US" sz="2000" dirty="0"/>
          </a:p>
        </p:txBody>
      </p:sp>
      <p:sp>
        <p:nvSpPr>
          <p:cNvPr id="9" name="TextBox 8"/>
          <p:cNvSpPr txBox="1"/>
          <p:nvPr/>
        </p:nvSpPr>
        <p:spPr>
          <a:xfrm>
            <a:off x="6924490" y="5863998"/>
            <a:ext cx="1580882" cy="400110"/>
          </a:xfrm>
          <a:prstGeom prst="rect">
            <a:avLst/>
          </a:prstGeom>
          <a:noFill/>
        </p:spPr>
        <p:txBody>
          <a:bodyPr wrap="none" rtlCol="0">
            <a:spAutoFit/>
          </a:bodyPr>
          <a:lstStyle/>
          <a:p>
            <a:r>
              <a:rPr lang="en-US" sz="2000" dirty="0" smtClean="0"/>
              <a:t>20 countries</a:t>
            </a:r>
            <a:endParaRPr lang="en-US" sz="2000" dirty="0"/>
          </a:p>
        </p:txBody>
      </p:sp>
      <p:pic>
        <p:nvPicPr>
          <p:cNvPr id="34822" name="Picture 6" descr="F:\My Pictures\UD Adventure\Page, AZ 2012\Lake Powell &amp; Colorado River Boat Tour\DSCN3792.JPG"/>
          <p:cNvPicPr>
            <a:picLocks noChangeAspect="1" noChangeArrowheads="1"/>
          </p:cNvPicPr>
          <p:nvPr/>
        </p:nvPicPr>
        <p:blipFill>
          <a:blip r:embed="rId7" cstate="print"/>
          <a:srcRect t="7317" b="4965"/>
          <a:stretch>
            <a:fillRect/>
          </a:stretch>
        </p:blipFill>
        <p:spPr bwMode="auto">
          <a:xfrm>
            <a:off x="5334000" y="685800"/>
            <a:ext cx="3333626" cy="389912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4822"/>
                                        </p:tgtEl>
                                        <p:attrNameLst>
                                          <p:attrName>style.visibility</p:attrName>
                                        </p:attrNameLst>
                                      </p:cBhvr>
                                      <p:to>
                                        <p:strVal val="visible"/>
                                      </p:to>
                                    </p:set>
                                    <p:animEffect transition="in" filter="dissolve">
                                      <p:cBhvr>
                                        <p:cTn id="7" dur="500"/>
                                        <p:tgtEl>
                                          <p:spTgt spid="34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6920"/>
            <a:ext cx="8229600" cy="1081314"/>
          </a:xfrm>
        </p:spPr>
        <p:txBody>
          <a:bodyPr/>
          <a:lstStyle/>
          <a:p>
            <a:r>
              <a:rPr lang="en-US" sz="3600" dirty="0" smtClean="0"/>
              <a:t>Walls (boundaries) and constraints</a:t>
            </a:r>
            <a:endParaRPr lang="en-US" sz="3600" dirty="0"/>
          </a:p>
        </p:txBody>
      </p:sp>
      <p:sp>
        <p:nvSpPr>
          <p:cNvPr id="3" name="Content Placeholder 2"/>
          <p:cNvSpPr>
            <a:spLocks noGrp="1"/>
          </p:cNvSpPr>
          <p:nvPr>
            <p:ph idx="1"/>
          </p:nvPr>
        </p:nvSpPr>
        <p:spPr>
          <a:xfrm>
            <a:off x="457200" y="1432034"/>
            <a:ext cx="5867400" cy="5105400"/>
          </a:xfrm>
        </p:spPr>
        <p:txBody>
          <a:bodyPr/>
          <a:lstStyle/>
          <a:p>
            <a:r>
              <a:rPr lang="en-US" sz="2400" dirty="0" smtClean="0"/>
              <a:t>A wall that constrains an extensive parameter of a system to have a definite value is said to be </a:t>
            </a:r>
            <a:r>
              <a:rPr lang="en-US" sz="2400" i="1" dirty="0" smtClean="0"/>
              <a:t>restrictive with respect to that parameter</a:t>
            </a:r>
          </a:p>
          <a:p>
            <a:r>
              <a:rPr lang="en-US" sz="2400" dirty="0" smtClean="0"/>
              <a:t>If the piston and the cylinder are rigidly fixed, they constitute a wall </a:t>
            </a:r>
            <a:r>
              <a:rPr lang="en-US" sz="2400" i="1" dirty="0" smtClean="0"/>
              <a:t>restrictive with respect to volume</a:t>
            </a:r>
          </a:p>
          <a:p>
            <a:r>
              <a:rPr lang="en-US" sz="2400" dirty="0" smtClean="0"/>
              <a:t>A wall impermeable to a chemical component is </a:t>
            </a:r>
            <a:r>
              <a:rPr lang="en-US" sz="2400" i="1" dirty="0" smtClean="0"/>
              <a:t>restrictive with respect to the mole number of that component</a:t>
            </a:r>
            <a:endParaRPr lang="en-US" sz="2400" dirty="0" smtClean="0"/>
          </a:p>
          <a:p>
            <a:r>
              <a:rPr lang="en-US" sz="2400" dirty="0" smtClean="0"/>
              <a:t>An </a:t>
            </a:r>
            <a:r>
              <a:rPr lang="en-US" sz="2400" i="1" dirty="0" smtClean="0"/>
              <a:t>adiabatic wall</a:t>
            </a:r>
            <a:r>
              <a:rPr lang="en-US" sz="2400" dirty="0" smtClean="0"/>
              <a:t> is restrictive with respect to heat flow (a </a:t>
            </a:r>
            <a:r>
              <a:rPr lang="en-US" sz="2400" i="1" dirty="0" err="1" smtClean="0"/>
              <a:t>diathermal</a:t>
            </a:r>
            <a:r>
              <a:rPr lang="en-US" sz="2400" i="1" dirty="0" smtClean="0"/>
              <a:t> wall </a:t>
            </a:r>
            <a:r>
              <a:rPr lang="en-US" sz="2400" dirty="0" smtClean="0"/>
              <a:t>is non-restrictive to heat flow)</a:t>
            </a:r>
            <a:endParaRPr lang="en-US" sz="2400" i="1" dirty="0" smtClean="0"/>
          </a:p>
        </p:txBody>
      </p:sp>
      <p:pic>
        <p:nvPicPr>
          <p:cNvPr id="4" name="Picture 3" descr="Untitled.png"/>
          <p:cNvPicPr>
            <a:picLocks noChangeAspect="1"/>
          </p:cNvPicPr>
          <p:nvPr/>
        </p:nvPicPr>
        <p:blipFill>
          <a:blip r:embed="rId2" cstate="print"/>
          <a:stretch>
            <a:fillRect/>
          </a:stretch>
        </p:blipFill>
        <p:spPr>
          <a:xfrm>
            <a:off x="6553200" y="1908486"/>
            <a:ext cx="2267203" cy="380651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Composite systems and sub-systems</a:t>
            </a:r>
            <a:endParaRPr lang="en-US" sz="3600" dirty="0"/>
          </a:p>
        </p:txBody>
      </p:sp>
      <p:sp>
        <p:nvSpPr>
          <p:cNvPr id="3" name="Content Placeholder 2"/>
          <p:cNvSpPr>
            <a:spLocks noGrp="1"/>
          </p:cNvSpPr>
          <p:nvPr>
            <p:ph idx="1"/>
          </p:nvPr>
        </p:nvSpPr>
        <p:spPr>
          <a:xfrm>
            <a:off x="457200" y="1828800"/>
            <a:ext cx="8229600" cy="4267200"/>
          </a:xfrm>
        </p:spPr>
        <p:txBody>
          <a:bodyPr/>
          <a:lstStyle/>
          <a:p>
            <a:r>
              <a:rPr lang="en-US" sz="2400" dirty="0" smtClean="0"/>
              <a:t>Example: a gas cylinder</a:t>
            </a:r>
          </a:p>
          <a:p>
            <a:pPr>
              <a:buNone/>
            </a:pPr>
            <a:r>
              <a:rPr lang="en-US" sz="2400" dirty="0" smtClean="0"/>
              <a:t>	(a composite system)</a:t>
            </a:r>
          </a:p>
          <a:p>
            <a:pPr>
              <a:buNone/>
            </a:pPr>
            <a:r>
              <a:rPr lang="en-US" sz="2400" dirty="0" smtClean="0"/>
              <a:t>	separated into two</a:t>
            </a:r>
          </a:p>
          <a:p>
            <a:pPr>
              <a:buNone/>
            </a:pPr>
            <a:r>
              <a:rPr lang="en-US" sz="2400" dirty="0" smtClean="0"/>
              <a:t>	compartments (sub-systems)</a:t>
            </a:r>
          </a:p>
          <a:p>
            <a:pPr>
              <a:buNone/>
            </a:pPr>
            <a:r>
              <a:rPr lang="en-US" sz="2400" dirty="0" smtClean="0"/>
              <a:t>	by a piston (constraint)</a:t>
            </a:r>
          </a:p>
          <a:p>
            <a:r>
              <a:rPr lang="en-US" sz="2400" dirty="0" smtClean="0"/>
              <a:t>The nature of the constraint determines the state variables in sub-systems</a:t>
            </a:r>
          </a:p>
          <a:p>
            <a:r>
              <a:rPr lang="en-US" sz="2400" dirty="0" smtClean="0"/>
              <a:t>A central problem in thermodynamics is solving the final equilibrium state in a composite system after removal of a constraint</a:t>
            </a:r>
            <a:endParaRPr lang="en-US" sz="2400" dirty="0"/>
          </a:p>
        </p:txBody>
      </p:sp>
      <p:sp>
        <p:nvSpPr>
          <p:cNvPr id="5" name="Rectangle 4"/>
          <p:cNvSpPr/>
          <p:nvPr/>
        </p:nvSpPr>
        <p:spPr bwMode="auto">
          <a:xfrm>
            <a:off x="5257800" y="2057400"/>
            <a:ext cx="3352800" cy="1676400"/>
          </a:xfrm>
          <a:prstGeom prst="rect">
            <a:avLst/>
          </a:prstGeom>
          <a:ln w="63500">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6" name="Rectangle 5"/>
          <p:cNvSpPr/>
          <p:nvPr/>
        </p:nvSpPr>
        <p:spPr bwMode="auto">
          <a:xfrm>
            <a:off x="6629400" y="2057400"/>
            <a:ext cx="228600" cy="1676400"/>
          </a:xfrm>
          <a:prstGeom prst="rect">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7" name="TextBox 6"/>
          <p:cNvSpPr txBox="1"/>
          <p:nvPr/>
        </p:nvSpPr>
        <p:spPr>
          <a:xfrm>
            <a:off x="5424101" y="2727434"/>
            <a:ext cx="1144865" cy="369332"/>
          </a:xfrm>
          <a:prstGeom prst="rect">
            <a:avLst/>
          </a:prstGeom>
          <a:noFill/>
        </p:spPr>
        <p:txBody>
          <a:bodyPr wrap="none" rtlCol="0">
            <a:spAutoFit/>
          </a:bodyPr>
          <a:lstStyle/>
          <a:p>
            <a:r>
              <a:rPr lang="en-US" i="1" dirty="0" smtClean="0"/>
              <a:t>T</a:t>
            </a:r>
            <a:r>
              <a:rPr lang="en-US" i="1" baseline="-25000" dirty="0" smtClean="0"/>
              <a:t>1</a:t>
            </a:r>
            <a:r>
              <a:rPr lang="en-US" i="1" dirty="0" smtClean="0"/>
              <a:t>, P</a:t>
            </a:r>
            <a:r>
              <a:rPr lang="en-US" i="1" baseline="-25000" dirty="0" smtClean="0"/>
              <a:t>1</a:t>
            </a:r>
            <a:r>
              <a:rPr lang="en-US" i="1" dirty="0" smtClean="0"/>
              <a:t>, V</a:t>
            </a:r>
            <a:r>
              <a:rPr lang="en-US" i="1" baseline="-25000" dirty="0" smtClean="0"/>
              <a:t>1</a:t>
            </a:r>
            <a:endParaRPr lang="en-US" i="1" dirty="0"/>
          </a:p>
        </p:txBody>
      </p:sp>
      <p:sp>
        <p:nvSpPr>
          <p:cNvPr id="8" name="TextBox 7"/>
          <p:cNvSpPr txBox="1"/>
          <p:nvPr/>
        </p:nvSpPr>
        <p:spPr>
          <a:xfrm>
            <a:off x="7162800" y="2727434"/>
            <a:ext cx="1144865" cy="369332"/>
          </a:xfrm>
          <a:prstGeom prst="rect">
            <a:avLst/>
          </a:prstGeom>
          <a:noFill/>
        </p:spPr>
        <p:txBody>
          <a:bodyPr wrap="none" rtlCol="0">
            <a:spAutoFit/>
          </a:bodyPr>
          <a:lstStyle/>
          <a:p>
            <a:r>
              <a:rPr lang="en-US" i="1" dirty="0" smtClean="0"/>
              <a:t>T</a:t>
            </a:r>
            <a:r>
              <a:rPr lang="en-US" i="1" baseline="-25000" dirty="0" smtClean="0"/>
              <a:t>2</a:t>
            </a:r>
            <a:r>
              <a:rPr lang="en-US" i="1" dirty="0" smtClean="0"/>
              <a:t>, P</a:t>
            </a:r>
            <a:r>
              <a:rPr lang="en-US" i="1" baseline="-25000" dirty="0" smtClean="0"/>
              <a:t>2</a:t>
            </a:r>
            <a:r>
              <a:rPr lang="en-US" i="1" dirty="0" smtClean="0"/>
              <a:t>, V</a:t>
            </a:r>
            <a:r>
              <a:rPr lang="en-US" i="1" baseline="-25000" dirty="0" smtClean="0"/>
              <a:t>2</a:t>
            </a:r>
            <a:endParaRPr lang="en-US"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Textbooks</a:t>
            </a:r>
            <a:endParaRPr lang="en-US" dirty="0"/>
          </a:p>
        </p:txBody>
      </p:sp>
      <p:sp>
        <p:nvSpPr>
          <p:cNvPr id="3" name="Content Placeholder 2"/>
          <p:cNvSpPr>
            <a:spLocks noGrp="1"/>
          </p:cNvSpPr>
          <p:nvPr>
            <p:ph idx="1"/>
          </p:nvPr>
        </p:nvSpPr>
        <p:spPr/>
        <p:txBody>
          <a:bodyPr/>
          <a:lstStyle/>
          <a:p>
            <a:r>
              <a:rPr lang="en-US" dirty="0" smtClean="0"/>
              <a:t>Thermodynamics and an Introduction to </a:t>
            </a:r>
            <a:r>
              <a:rPr lang="en-US" dirty="0" err="1" smtClean="0"/>
              <a:t>Thermostatistics</a:t>
            </a:r>
            <a:endParaRPr lang="en-US" dirty="0" smtClean="0"/>
          </a:p>
          <a:p>
            <a:pPr lvl="1"/>
            <a:r>
              <a:rPr lang="en-US" dirty="0" smtClean="0"/>
              <a:t> H. B. </a:t>
            </a:r>
            <a:r>
              <a:rPr lang="en-US" dirty="0" err="1" smtClean="0"/>
              <a:t>Callen</a:t>
            </a:r>
            <a:r>
              <a:rPr lang="en-US" dirty="0" smtClean="0"/>
              <a:t>, John Wiley &amp; Sons</a:t>
            </a:r>
          </a:p>
          <a:p>
            <a:pPr lvl="1"/>
            <a:endParaRPr lang="en-US" dirty="0" smtClean="0"/>
          </a:p>
          <a:p>
            <a:r>
              <a:rPr lang="en-US" dirty="0" smtClean="0"/>
              <a:t>Fundamentals of Statistical and Thermal Physics</a:t>
            </a:r>
          </a:p>
          <a:p>
            <a:pPr lvl="1"/>
            <a:r>
              <a:rPr lang="en-US" dirty="0" smtClean="0"/>
              <a:t> F. </a:t>
            </a:r>
            <a:r>
              <a:rPr lang="en-US" dirty="0" err="1" smtClean="0"/>
              <a:t>Reif</a:t>
            </a:r>
            <a:r>
              <a:rPr lang="en-US" dirty="0" smtClean="0"/>
              <a:t>, McGraw-Hill</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Statistical Mechanics</a:t>
            </a:r>
          </a:p>
          <a:p>
            <a:pPr marL="855663" lvl="1" indent="-398463"/>
            <a:r>
              <a:rPr lang="en-US" dirty="0" smtClean="0"/>
              <a:t>D. </a:t>
            </a:r>
            <a:r>
              <a:rPr lang="en-US" dirty="0" err="1" smtClean="0"/>
              <a:t>McQuarrie</a:t>
            </a:r>
            <a:r>
              <a:rPr lang="en-US" dirty="0" smtClean="0"/>
              <a:t>, University Science Books</a:t>
            </a:r>
          </a:p>
          <a:p>
            <a:r>
              <a:rPr lang="en-US" dirty="0" smtClean="0"/>
              <a:t>Statistical Physics of Materials</a:t>
            </a:r>
          </a:p>
          <a:p>
            <a:pPr marL="855663" lvl="1" indent="-398463"/>
            <a:r>
              <a:rPr lang="en-US" dirty="0" smtClean="0"/>
              <a:t>L. </a:t>
            </a:r>
            <a:r>
              <a:rPr lang="en-US" dirty="0" err="1" smtClean="0"/>
              <a:t>Girifalco</a:t>
            </a:r>
            <a:r>
              <a:rPr lang="en-US" dirty="0" smtClean="0"/>
              <a:t>, John Wiley &amp; Sons</a:t>
            </a:r>
          </a:p>
          <a:p>
            <a:r>
              <a:rPr lang="en-US" dirty="0" smtClean="0"/>
              <a:t>Thermodynamics of Solids</a:t>
            </a:r>
          </a:p>
          <a:p>
            <a:pPr marL="855663" lvl="1" indent="-398463"/>
            <a:r>
              <a:rPr lang="en-US" dirty="0" smtClean="0"/>
              <a:t>R. </a:t>
            </a:r>
            <a:r>
              <a:rPr lang="en-US" dirty="0" err="1" smtClean="0"/>
              <a:t>Swalin</a:t>
            </a:r>
            <a:r>
              <a:rPr lang="en-US" dirty="0" smtClean="0"/>
              <a:t>, Wiley-</a:t>
            </a:r>
            <a:r>
              <a:rPr lang="en-US" dirty="0" err="1" smtClean="0"/>
              <a:t>Interscience</a:t>
            </a:r>
            <a:r>
              <a:rPr lang="en-US" dirty="0" smtClean="0"/>
              <a:t> H. B. </a:t>
            </a:r>
            <a:r>
              <a:rPr lang="en-US" dirty="0" err="1" smtClean="0"/>
              <a:t>Callen</a:t>
            </a:r>
            <a:r>
              <a:rPr lang="en-US" dirty="0" smtClean="0"/>
              <a:t>, John Wiley &amp; Sons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7914"/>
            <a:ext cx="8229600" cy="1066800"/>
          </a:xfrm>
        </p:spPr>
        <p:txBody>
          <a:bodyPr/>
          <a:lstStyle/>
          <a:p>
            <a:r>
              <a:rPr lang="en-US" sz="4000" dirty="0" smtClean="0"/>
              <a:t>Grading policies</a:t>
            </a:r>
            <a:endParaRPr lang="en-US" sz="4000" dirty="0"/>
          </a:p>
        </p:txBody>
      </p:sp>
      <p:sp>
        <p:nvSpPr>
          <p:cNvPr id="3" name="Content Placeholder 2"/>
          <p:cNvSpPr>
            <a:spLocks noGrp="1"/>
          </p:cNvSpPr>
          <p:nvPr>
            <p:ph idx="1"/>
          </p:nvPr>
        </p:nvSpPr>
        <p:spPr>
          <a:xfrm>
            <a:off x="457200" y="1828800"/>
            <a:ext cx="7924800" cy="4586514"/>
          </a:xfrm>
        </p:spPr>
        <p:txBody>
          <a:bodyPr/>
          <a:lstStyle/>
          <a:p>
            <a:pPr marL="347663" indent="-347663"/>
            <a:r>
              <a:rPr lang="en-US" sz="2800" dirty="0" smtClean="0"/>
              <a:t>Two </a:t>
            </a:r>
            <a:r>
              <a:rPr lang="en-US" sz="2800" dirty="0" err="1" smtClean="0"/>
              <a:t>hourlies</a:t>
            </a:r>
            <a:r>
              <a:rPr lang="en-US" sz="2800" dirty="0" smtClean="0"/>
              <a:t> (mid-terms): 25% each</a:t>
            </a:r>
          </a:p>
          <a:p>
            <a:pPr marL="347663" indent="-347663"/>
            <a:r>
              <a:rPr lang="en-US" sz="2800" dirty="0" smtClean="0"/>
              <a:t>One final: 35%</a:t>
            </a:r>
          </a:p>
          <a:p>
            <a:pPr marL="347663" indent="-347663"/>
            <a:r>
              <a:rPr lang="en-US" sz="2800" dirty="0" smtClean="0"/>
              <a:t>Homework assignments: 15%</a:t>
            </a:r>
          </a:p>
          <a:p>
            <a:pPr marL="747713" lvl="1" indent="-347663"/>
            <a:r>
              <a:rPr lang="en-US" sz="2400" dirty="0" smtClean="0"/>
              <a:t>Discussions are allowed and encouraged; but you are supposed to complete the assignments independently!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8886"/>
            <a:ext cx="8229600" cy="1066800"/>
          </a:xfrm>
        </p:spPr>
        <p:txBody>
          <a:bodyPr/>
          <a:lstStyle/>
          <a:p>
            <a:r>
              <a:rPr lang="en-US" sz="4000" dirty="0" smtClean="0"/>
              <a:t>Exams</a:t>
            </a:r>
            <a:endParaRPr lang="en-US" sz="4000" dirty="0"/>
          </a:p>
        </p:txBody>
      </p:sp>
      <p:sp>
        <p:nvSpPr>
          <p:cNvPr id="3" name="Content Placeholder 2"/>
          <p:cNvSpPr>
            <a:spLocks noGrp="1"/>
          </p:cNvSpPr>
          <p:nvPr>
            <p:ph idx="1"/>
          </p:nvPr>
        </p:nvSpPr>
        <p:spPr>
          <a:xfrm>
            <a:off x="366486" y="1618344"/>
            <a:ext cx="5257800" cy="4724400"/>
          </a:xfrm>
        </p:spPr>
        <p:txBody>
          <a:bodyPr/>
          <a:lstStyle/>
          <a:p>
            <a:pPr marL="347663" indent="-347663"/>
            <a:r>
              <a:rPr lang="en-US" sz="2400" dirty="0" smtClean="0"/>
              <a:t>Exams will be closed book (no Internet, laptop, cell phones, etc.): no phone calls, texting, or collaboration will be allowed. However, you will be allowed to bring one (mid-terms) or three (final) A4 sheets to the exam.</a:t>
            </a:r>
          </a:p>
          <a:p>
            <a:pPr marL="747713" lvl="1" indent="-347663"/>
            <a:r>
              <a:rPr lang="en-US" sz="2000" dirty="0" smtClean="0"/>
              <a:t>You may print/write whatever you want on the A4 sheets (equations, formulae, definitions, drawings, etc.)</a:t>
            </a:r>
          </a:p>
          <a:p>
            <a:pPr marL="747713" lvl="1" indent="-347663"/>
            <a:r>
              <a:rPr lang="en-US" sz="2000" dirty="0" smtClean="0"/>
              <a:t>No font/margin requirement</a:t>
            </a:r>
          </a:p>
          <a:p>
            <a:pPr marL="747713" lvl="1" indent="-347663"/>
            <a:r>
              <a:rPr lang="en-US" sz="2000" dirty="0" smtClean="0"/>
              <a:t>Magnifying lenses or microscopes (!!!) prohibited</a:t>
            </a:r>
          </a:p>
        </p:txBody>
      </p:sp>
      <p:pic>
        <p:nvPicPr>
          <p:cNvPr id="4" name="Picture 3" descr="FarSideMicroscope.gif"/>
          <p:cNvPicPr>
            <a:picLocks noChangeAspect="1"/>
          </p:cNvPicPr>
          <p:nvPr/>
        </p:nvPicPr>
        <p:blipFill>
          <a:blip r:embed="rId2" cstate="print"/>
          <a:stretch>
            <a:fillRect/>
          </a:stretch>
        </p:blipFill>
        <p:spPr>
          <a:xfrm>
            <a:off x="5653314" y="1066800"/>
            <a:ext cx="3165231" cy="41148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Sakai site</a:t>
            </a:r>
            <a:endParaRPr lang="en-US" dirty="0"/>
          </a:p>
        </p:txBody>
      </p:sp>
      <p:sp>
        <p:nvSpPr>
          <p:cNvPr id="3" name="Content Placeholder 2"/>
          <p:cNvSpPr>
            <a:spLocks noGrp="1"/>
          </p:cNvSpPr>
          <p:nvPr>
            <p:ph idx="1"/>
          </p:nvPr>
        </p:nvSpPr>
        <p:spPr/>
        <p:txBody>
          <a:bodyPr/>
          <a:lstStyle/>
          <a:p>
            <a:r>
              <a:rPr lang="en-US" dirty="0" smtClean="0"/>
              <a:t>Lecture slides will be uploaded promptly after classes</a:t>
            </a:r>
          </a:p>
          <a:p>
            <a:r>
              <a:rPr lang="en-US" dirty="0" smtClean="0"/>
              <a:t>Assignments will be uploaded to the site and the homework may either be submitted via Sakai or using paper copies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19200"/>
          </a:xfrm>
        </p:spPr>
        <p:txBody>
          <a:bodyPr/>
          <a:lstStyle/>
          <a:p>
            <a:r>
              <a:rPr lang="en-US" sz="3600" dirty="0" smtClean="0"/>
              <a:t>Introducing tablet PC in UD Capture</a:t>
            </a:r>
            <a:endParaRPr lang="en-US" sz="3600" dirty="0"/>
          </a:p>
        </p:txBody>
      </p:sp>
      <p:sp>
        <p:nvSpPr>
          <p:cNvPr id="3" name="Content Placeholder 2"/>
          <p:cNvSpPr>
            <a:spLocks noGrp="1"/>
          </p:cNvSpPr>
          <p:nvPr>
            <p:ph idx="1"/>
          </p:nvPr>
        </p:nvSpPr>
        <p:spPr>
          <a:xfrm>
            <a:off x="457200" y="1709058"/>
            <a:ext cx="8229600" cy="4114800"/>
          </a:xfrm>
        </p:spPr>
        <p:txBody>
          <a:bodyPr/>
          <a:lstStyle/>
          <a:p>
            <a:r>
              <a:rPr lang="en-US" sz="2800" dirty="0" smtClean="0">
                <a:hlinkClick r:id="rId2"/>
              </a:rPr>
              <a:t>http://udcapture.udel.edu/2012f/mseg803-010/</a:t>
            </a:r>
            <a:endParaRPr lang="en-US" sz="2800" dirty="0"/>
          </a:p>
        </p:txBody>
      </p:sp>
      <p:pic>
        <p:nvPicPr>
          <p:cNvPr id="35842" name="Picture 2" descr="C:\Users\hjj\Desktop\Untitled.png"/>
          <p:cNvPicPr>
            <a:picLocks noChangeAspect="1" noChangeArrowheads="1"/>
          </p:cNvPicPr>
          <p:nvPr/>
        </p:nvPicPr>
        <p:blipFill>
          <a:blip r:embed="rId3" cstate="print"/>
          <a:srcRect/>
          <a:stretch>
            <a:fillRect/>
          </a:stretch>
        </p:blipFill>
        <p:spPr bwMode="auto">
          <a:xfrm>
            <a:off x="899885" y="2467428"/>
            <a:ext cx="6796315" cy="386246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5842"/>
                                        </p:tgtEl>
                                        <p:attrNameLst>
                                          <p:attrName>style.visibility</p:attrName>
                                        </p:attrNameLst>
                                      </p:cBhvr>
                                      <p:to>
                                        <p:strVal val="visible"/>
                                      </p:to>
                                    </p:set>
                                    <p:animEffect transition="in" filter="dissolve">
                                      <p:cBhvr>
                                        <p:cTn id="7" dur="500"/>
                                        <p:tgtEl>
                                          <p:spTgt spid="35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&amp; exam coverage</a:t>
            </a:r>
            <a:endParaRPr lang="en-US" dirty="0"/>
          </a:p>
        </p:txBody>
      </p:sp>
      <p:sp>
        <p:nvSpPr>
          <p:cNvPr id="3" name="Content Placeholder 2"/>
          <p:cNvSpPr>
            <a:spLocks noGrp="1"/>
          </p:cNvSpPr>
          <p:nvPr>
            <p:ph idx="1"/>
          </p:nvPr>
        </p:nvSpPr>
        <p:spPr>
          <a:xfrm>
            <a:off x="457200" y="1843314"/>
            <a:ext cx="8229600" cy="4114800"/>
          </a:xfrm>
        </p:spPr>
        <p:txBody>
          <a:bodyPr/>
          <a:lstStyle/>
          <a:p>
            <a:pPr marL="465138" indent="-465138"/>
            <a:r>
              <a:rPr lang="en-US" dirty="0" smtClean="0"/>
              <a:t>Classical thermodynamics</a:t>
            </a:r>
          </a:p>
          <a:p>
            <a:pPr marL="865188" lvl="1" indent="-465138"/>
            <a:r>
              <a:rPr lang="en-US" dirty="0" smtClean="0"/>
              <a:t>Exam 1</a:t>
            </a:r>
          </a:p>
          <a:p>
            <a:pPr marL="465138" indent="-465138"/>
            <a:r>
              <a:rPr lang="en-US" dirty="0" smtClean="0"/>
              <a:t>Statistical mechanics</a:t>
            </a:r>
          </a:p>
          <a:p>
            <a:pPr marL="865188" lvl="1" indent="-465138"/>
            <a:r>
              <a:rPr lang="en-US" dirty="0" smtClean="0"/>
              <a:t>Exam 2</a:t>
            </a:r>
          </a:p>
          <a:p>
            <a:pPr marL="465138" indent="-465138"/>
            <a:r>
              <a:rPr lang="en-US" dirty="0" smtClean="0"/>
              <a:t>Phase equilibrium</a:t>
            </a:r>
          </a:p>
          <a:p>
            <a:pPr marL="865188" lvl="1" indent="-465138"/>
            <a:r>
              <a:rPr lang="en-US" dirty="0" smtClean="0"/>
              <a:t>The final exam covers all three modules</a:t>
            </a:r>
          </a:p>
          <a:p>
            <a:pPr marL="465138" indent="-465138"/>
            <a:r>
              <a:rPr lang="en-US" dirty="0" smtClean="0"/>
              <a:t>Special topics on thermodynamic?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ix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2 -- First Law of Thermodynamics</Template>
  <TotalTime>1980</TotalTime>
  <Words>1048</Words>
  <Application>Microsoft Office PowerPoint</Application>
  <PresentationFormat>On-screen Show (4:3)</PresentationFormat>
  <Paragraphs>147</Paragraphs>
  <Slides>21</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Pixel</vt:lpstr>
      <vt:lpstr>Equation</vt:lpstr>
      <vt:lpstr>MSEG 803 Equilibria in Material Systems  1: Introduction</vt:lpstr>
      <vt:lpstr>About myself</vt:lpstr>
      <vt:lpstr>Textbooks</vt:lpstr>
      <vt:lpstr>References</vt:lpstr>
      <vt:lpstr>Grading policies</vt:lpstr>
      <vt:lpstr>Exams</vt:lpstr>
      <vt:lpstr>Course Sakai site</vt:lpstr>
      <vt:lpstr>Introducing tablet PC in UD Capture</vt:lpstr>
      <vt:lpstr>Course &amp; exam coverage</vt:lpstr>
      <vt:lpstr>Consider one mole of Ar gas in a container</vt:lpstr>
      <vt:lpstr>Three-body problem and the butterfly effect</vt:lpstr>
      <vt:lpstr>Consider one mole of Ar gas in a container</vt:lpstr>
      <vt:lpstr>Classical thermodynamics</vt:lpstr>
      <vt:lpstr>Consider one mole of Ar gas in a container</vt:lpstr>
      <vt:lpstr>Equilibrium state</vt:lpstr>
      <vt:lpstr>State functions</vt:lpstr>
      <vt:lpstr>Extensive and intensive parameters</vt:lpstr>
      <vt:lpstr>Quasi-static process</vt:lpstr>
      <vt:lpstr>Different processes</vt:lpstr>
      <vt:lpstr>Walls (boundaries) and constraints</vt:lpstr>
      <vt:lpstr>Composite systems and sub-systems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MSEG 803 Equilibria in Material Systems</dc:title>
  <dc:creator>hjj</dc:creator>
  <cp:lastModifiedBy>hjj</cp:lastModifiedBy>
  <cp:revision>170</cp:revision>
  <dcterms:created xsi:type="dcterms:W3CDTF">2006-08-16T00:00:00Z</dcterms:created>
  <dcterms:modified xsi:type="dcterms:W3CDTF">2012-08-28T04:19:56Z</dcterms:modified>
</cp:coreProperties>
</file>