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60" r:id="rId6"/>
    <p:sldId id="261" r:id="rId7"/>
    <p:sldId id="267" r:id="rId8"/>
    <p:sldId id="264" r:id="rId9"/>
    <p:sldId id="268" r:id="rId10"/>
    <p:sldId id="265" r:id="rId11"/>
    <p:sldId id="266" r:id="rId12"/>
    <p:sldId id="270" r:id="rId13"/>
    <p:sldId id="262" r:id="rId14"/>
    <p:sldId id="263" r:id="rId15"/>
    <p:sldId id="271" r:id="rId16"/>
    <p:sldId id="272" r:id="rId17"/>
    <p:sldId id="269"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2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5" Type="http://schemas.openxmlformats.org/officeDocument/2006/relationships/image" Target="../media/image14.wmf"/><Relationship Id="rId4"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5" Type="http://schemas.openxmlformats.org/officeDocument/2006/relationships/image" Target="../media/image26.wmf"/><Relationship Id="rId4"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4FE0D9-2BC5-420E-AE18-5CCDBA16B200}" type="datetimeFigureOut">
              <a:rPr lang="en-US" smtClean="0"/>
              <a:pPr/>
              <a:t>9/20/2012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7C7721-B3EF-4204-A06C-7038155095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Rumford carefully collected these fragments and found them to be identical to the ordinary metal in heat capacity, etc., they didn’t seem to have lost anything.  Then he measured the heat production for an extended period, by having the brass cylinder immersed in water, and insulated.  After extended grinding, the water (two gallons) began to boil.</a:t>
            </a:r>
          </a:p>
          <a:p>
            <a:r>
              <a:rPr lang="en-US" sz="1200" kern="1200" dirty="0" smtClean="0">
                <a:solidFill>
                  <a:schemeClr val="tx1"/>
                </a:solidFill>
                <a:latin typeface="+mn-lt"/>
                <a:ea typeface="+mn-ea"/>
                <a:cs typeface="+mn-cs"/>
              </a:rPr>
              <a:t>Lavoisier, founder of the caloric theory, was beheaded by French revolutionaries in 1794, leaving a very attractive widow.  Rumford married her in 1805.  Perhaps not too surprisingly, the marriage didn’t go well.</a:t>
            </a:r>
          </a:p>
          <a:p>
            <a:r>
              <a:rPr lang="en-US" dirty="0" smtClean="0"/>
              <a:t>http://www.uh.edu/engines/epi1673.htm</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Quantitative example: </a:t>
            </a:r>
            <a:r>
              <a:rPr lang="en-US" dirty="0" err="1" smtClean="0"/>
              <a:t>T^Cv</a:t>
            </a:r>
            <a:r>
              <a:rPr lang="en-US" baseline="0" smtClean="0"/>
              <a:t> = N^R</a:t>
            </a:r>
            <a:endParaRPr lang="en-US"/>
          </a:p>
        </p:txBody>
      </p:sp>
      <p:sp>
        <p:nvSpPr>
          <p:cNvPr id="4" name="Slide Number Placeholder 3"/>
          <p:cNvSpPr>
            <a:spLocks noGrp="1"/>
          </p:cNvSpPr>
          <p:nvPr>
            <p:ph type="sldNum" sz="quarter" idx="10"/>
          </p:nvPr>
        </p:nvSpPr>
        <p:spPr/>
        <p:txBody>
          <a:bodyPr/>
          <a:lstStyle/>
          <a:p>
            <a:fld id="{817C7721-B3EF-4204-A06C-703815509580}"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Sign convention</a:t>
            </a:r>
          </a:p>
          <a:p>
            <a:r>
              <a:rPr lang="en-US" dirty="0" smtClean="0"/>
              <a:t>Micro</a:t>
            </a:r>
            <a:r>
              <a:rPr lang="en-US" baseline="0" dirty="0" smtClean="0"/>
              <a:t> free </a:t>
            </a:r>
            <a:r>
              <a:rPr lang="en-US" dirty="0" smtClean="0"/>
              <a:t>expansion; constant P -&gt; change V and</a:t>
            </a:r>
            <a:r>
              <a:rPr lang="en-US" baseline="0" dirty="0" smtClean="0"/>
              <a:t> then </a:t>
            </a:r>
            <a:r>
              <a:rPr lang="en-US" dirty="0" smtClean="0"/>
              <a:t>constant V -&gt; change P</a:t>
            </a:r>
            <a:r>
              <a:rPr lang="en-US" baseline="0" dirty="0" smtClean="0"/>
              <a:t> vs. flipping order;</a:t>
            </a:r>
          </a:p>
          <a:p>
            <a:r>
              <a:rPr lang="en-US" baseline="0" dirty="0" smtClean="0"/>
              <a:t>Internal energy change resulting from work and heat is not distinguishable</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dW</a:t>
            </a:r>
            <a:r>
              <a:rPr lang="en-US" dirty="0" smtClean="0"/>
              <a:t> = delta</a:t>
            </a:r>
            <a:r>
              <a:rPr lang="en-US" baseline="0" dirty="0" smtClean="0"/>
              <a:t> (1/2 mv^2)</a:t>
            </a:r>
          </a:p>
          <a:p>
            <a:r>
              <a:rPr lang="en-US" baseline="0" dirty="0" smtClean="0"/>
              <a:t>For a cyclic process, </a:t>
            </a:r>
            <a:r>
              <a:rPr lang="en-US" baseline="0" dirty="0" err="1" smtClean="0"/>
              <a:t>dU</a:t>
            </a:r>
            <a:r>
              <a:rPr lang="en-US" baseline="0" dirty="0" smtClean="0"/>
              <a:t> = 0 but </a:t>
            </a:r>
            <a:r>
              <a:rPr lang="en-US" baseline="0" dirty="0" err="1" smtClean="0"/>
              <a:t>dW</a:t>
            </a:r>
            <a:r>
              <a:rPr lang="en-US" baseline="0" dirty="0" smtClean="0"/>
              <a:t> and </a:t>
            </a:r>
            <a:r>
              <a:rPr lang="en-US" baseline="0" dirty="0" err="1" smtClean="0"/>
              <a:t>dQ</a:t>
            </a:r>
            <a:r>
              <a:rPr lang="en-US" baseline="0" dirty="0" smtClean="0"/>
              <a:t> might not vanish</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a:t>
            </a:r>
            <a:r>
              <a:rPr lang="en-US" baseline="0" dirty="0" smtClean="0"/>
              <a:t> the negative sign of – </a:t>
            </a:r>
            <a:r>
              <a:rPr lang="en-US" baseline="0" dirty="0" err="1" smtClean="0"/>
              <a:t>PdV</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Example:</a:t>
            </a:r>
            <a:r>
              <a:rPr lang="en-US" baseline="0" dirty="0" smtClean="0"/>
              <a:t> ideal gas Cp – </a:t>
            </a:r>
            <a:r>
              <a:rPr lang="en-US" baseline="0" dirty="0" err="1" smtClean="0"/>
              <a:t>Cv</a:t>
            </a:r>
            <a:r>
              <a:rPr lang="en-US" baseline="0" dirty="0" smtClean="0"/>
              <a:t> = R</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Quasi-static </a:t>
            </a:r>
            <a:r>
              <a:rPr lang="en-US" dirty="0" err="1" smtClean="0"/>
              <a:t>adiabat</a:t>
            </a:r>
            <a:r>
              <a:rPr lang="en-US" dirty="0" smtClean="0"/>
              <a:t> always lies below the</a:t>
            </a:r>
            <a:r>
              <a:rPr lang="en-US" baseline="0" dirty="0" smtClean="0"/>
              <a:t> isotherm on the P-V plot</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14</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Basic approach: first determine the state</a:t>
            </a:r>
            <a:r>
              <a:rPr lang="en-US" baseline="0" dirty="0" smtClean="0"/>
              <a:t> function that is kept constant; then use this condition in conjunction with the first law of TD to determine the functional relation between different state variables</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15</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Joule’s experiment</a:t>
            </a:r>
            <a:r>
              <a:rPr lang="en-US" baseline="0" dirty="0" smtClean="0"/>
              <a:t> to verify </a:t>
            </a:r>
            <a:r>
              <a:rPr lang="en-US" baseline="0" dirty="0" err="1" smtClean="0"/>
              <a:t>dT</a:t>
            </a:r>
            <a:r>
              <a:rPr lang="en-US" baseline="0" dirty="0" smtClean="0"/>
              <a:t> = 0 in adiabatic free expansion</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Throttling process is not quasi-static</a:t>
            </a:r>
            <a:r>
              <a:rPr lang="en-US" baseline="0" dirty="0" smtClean="0"/>
              <a:t>: the intermediate states of gas are not in equilibrium so even H is not well-defined. Here we only refer to H of initial and end states.</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srcRect/>
          <a:stretch>
            <a:fillRect/>
          </a:stretch>
        </p:blipFill>
        <p:spPr bwMode="auto">
          <a:xfrm>
            <a:off x="0" y="0"/>
            <a:ext cx="9144000" cy="6861634"/>
          </a:xfrm>
          <a:prstGeom prst="rect">
            <a:avLst/>
          </a:prstGeom>
          <a:noFill/>
          <a:ln w="9525">
            <a:noFill/>
            <a:miter lim="800000"/>
            <a:headEnd/>
            <a:tailEnd/>
          </a:ln>
        </p:spPr>
      </p:pic>
      <p:sp>
        <p:nvSpPr>
          <p:cNvPr id="8208" name="Rectangle 16"/>
          <p:cNvSpPr>
            <a:spLocks noGrp="1" noChangeArrowheads="1"/>
          </p:cNvSpPr>
          <p:nvPr>
            <p:ph type="dt" sz="half" idx="2"/>
          </p:nvPr>
        </p:nvSpPr>
        <p:spPr>
          <a:xfrm>
            <a:off x="457200" y="6248400"/>
            <a:ext cx="2133600" cy="457200"/>
          </a:xfrm>
        </p:spPr>
        <p:txBody>
          <a:bodyPr/>
          <a:lstStyle>
            <a:lvl1pPr>
              <a:defRPr/>
            </a:lvl1pPr>
          </a:lstStyle>
          <a:p>
            <a:fld id="{1D8BD707-D9CF-40AE-B4C6-C98DA3205C09}" type="datetimeFigureOut">
              <a:rPr lang="en-US" smtClean="0"/>
              <a:pPr/>
              <a:t>9/20/2012</a:t>
            </a:fld>
            <a:endParaRPr lang="en-US"/>
          </a:p>
        </p:txBody>
      </p:sp>
      <p:sp>
        <p:nvSpPr>
          <p:cNvPr id="8209" name="Rectangle 17"/>
          <p:cNvSpPr>
            <a:spLocks noGrp="1" noChangeArrowheads="1"/>
          </p:cNvSpPr>
          <p:nvPr>
            <p:ph type="ftr" sz="quarter" idx="3"/>
          </p:nvPr>
        </p:nvSpPr>
        <p:spPr/>
        <p:txBody>
          <a:bodyPr/>
          <a:lstStyle>
            <a:lvl1pPr>
              <a:defRPr/>
            </a:lvl1pPr>
          </a:lstStyle>
          <a:p>
            <a:endParaRPr lang="en-US"/>
          </a:p>
        </p:txBody>
      </p:sp>
      <p:sp>
        <p:nvSpPr>
          <p:cNvPr id="8210" name="Rectangle 18"/>
          <p:cNvSpPr>
            <a:spLocks noGrp="1" noChangeArrowheads="1"/>
          </p:cNvSpPr>
          <p:nvPr>
            <p:ph type="sldNum" sz="quarter" idx="4"/>
          </p:nvPr>
        </p:nvSpPr>
        <p:spPr/>
        <p:txBody>
          <a:bodyPr/>
          <a:lstStyle>
            <a:lvl1pPr>
              <a:defRPr/>
            </a:lvl1pPr>
          </a:lstStyle>
          <a:p>
            <a:fld id="{B6F15528-21DE-4FAA-801E-634DDDAF4B2B}" type="slidenum">
              <a:rPr lang="en-US" smtClean="0"/>
              <a:pPr/>
              <a:t>‹#›</a:t>
            </a:fld>
            <a:endParaRPr lang="en-US"/>
          </a:p>
        </p:txBody>
      </p:sp>
      <p:sp>
        <p:nvSpPr>
          <p:cNvPr id="821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smtClean="0"/>
              <a:t>Click to edit Master title style</a:t>
            </a:r>
            <a:endParaRPr lang="en-US"/>
          </a:p>
        </p:txBody>
      </p:sp>
      <p:sp>
        <p:nvSpPr>
          <p:cNvPr id="821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smtClean="0"/>
              <a:t>Click to edit Master subtitle style</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9/20/2012</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9/20/2012</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Clr>
                <a:schemeClr val="tx2"/>
              </a:buCl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9/20/2012</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9/20/2012</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7" name="Date Placeholder 6"/>
          <p:cNvSpPr>
            <a:spLocks noGrp="1"/>
          </p:cNvSpPr>
          <p:nvPr>
            <p:ph type="dt" sz="half" idx="12"/>
          </p:nvPr>
        </p:nvSpPr>
        <p:spPr/>
        <p:txBody>
          <a:bodyPr/>
          <a:lstStyle>
            <a:lvl1pPr>
              <a:defRPr/>
            </a:lvl1pPr>
          </a:lstStyle>
          <a:p>
            <a:fld id="{1D8BD707-D9CF-40AE-B4C6-C98DA3205C09}" type="datetimeFigureOut">
              <a:rPr lang="en-US" smtClean="0"/>
              <a:pPr/>
              <a:t>9/20/2012</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9" name="Date Placeholder 8"/>
          <p:cNvSpPr>
            <a:spLocks noGrp="1"/>
          </p:cNvSpPr>
          <p:nvPr>
            <p:ph type="dt" sz="half" idx="12"/>
          </p:nvPr>
        </p:nvSpPr>
        <p:spPr/>
        <p:txBody>
          <a:bodyPr/>
          <a:lstStyle>
            <a:lvl1pPr>
              <a:defRPr/>
            </a:lvl1pPr>
          </a:lstStyle>
          <a:p>
            <a:fld id="{1D8BD707-D9CF-40AE-B4C6-C98DA3205C09}" type="datetimeFigureOut">
              <a:rPr lang="en-US" smtClean="0"/>
              <a:pPr/>
              <a:t>9/20/2012</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5" name="Date Placeholder 4"/>
          <p:cNvSpPr>
            <a:spLocks noGrp="1"/>
          </p:cNvSpPr>
          <p:nvPr>
            <p:ph type="dt" sz="half" idx="12"/>
          </p:nvPr>
        </p:nvSpPr>
        <p:spPr/>
        <p:txBody>
          <a:bodyPr/>
          <a:lstStyle>
            <a:lvl1pPr>
              <a:defRPr/>
            </a:lvl1pPr>
          </a:lstStyle>
          <a:p>
            <a:fld id="{1D8BD707-D9CF-40AE-B4C6-C98DA3205C09}" type="datetimeFigureOut">
              <a:rPr lang="en-US" smtClean="0"/>
              <a:pPr/>
              <a:t>9/20/2012</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4" name="Date Placeholder 3"/>
          <p:cNvSpPr>
            <a:spLocks noGrp="1"/>
          </p:cNvSpPr>
          <p:nvPr>
            <p:ph type="dt" sz="half" idx="12"/>
          </p:nvPr>
        </p:nvSpPr>
        <p:spPr/>
        <p:txBody>
          <a:bodyPr/>
          <a:lstStyle>
            <a:lvl1pPr>
              <a:defRPr/>
            </a:lvl1pPr>
          </a:lstStyle>
          <a:p>
            <a:fld id="{1D8BD707-D9CF-40AE-B4C6-C98DA3205C09}" type="datetimeFigureOut">
              <a:rPr lang="en-US" smtClean="0"/>
              <a:pPr/>
              <a:t>9/20/2012</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7" name="Date Placeholder 6"/>
          <p:cNvSpPr>
            <a:spLocks noGrp="1"/>
          </p:cNvSpPr>
          <p:nvPr>
            <p:ph type="dt" sz="half" idx="12"/>
          </p:nvPr>
        </p:nvSpPr>
        <p:spPr/>
        <p:txBody>
          <a:bodyPr/>
          <a:lstStyle>
            <a:lvl1pPr>
              <a:defRPr/>
            </a:lvl1pPr>
          </a:lstStyle>
          <a:p>
            <a:fld id="{1D8BD707-D9CF-40AE-B4C6-C98DA3205C09}" type="datetimeFigureOut">
              <a:rPr lang="en-US" smtClean="0"/>
              <a:pPr/>
              <a:t>9/20/2012</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7" name="Date Placeholder 6"/>
          <p:cNvSpPr>
            <a:spLocks noGrp="1"/>
          </p:cNvSpPr>
          <p:nvPr>
            <p:ph type="dt" sz="half" idx="12"/>
          </p:nvPr>
        </p:nvSpPr>
        <p:spPr/>
        <p:txBody>
          <a:bodyPr/>
          <a:lstStyle>
            <a:lvl1pPr>
              <a:defRPr/>
            </a:lvl1pPr>
          </a:lstStyle>
          <a:p>
            <a:fld id="{1D8BD707-D9CF-40AE-B4C6-C98DA3205C09}" type="datetimeFigureOut">
              <a:rPr lang="en-US" smtClean="0"/>
              <a:pPr/>
              <a:t>9/20/2012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 name="Picture 16" descr="Untitled.png"/>
          <p:cNvPicPr>
            <a:picLocks noChangeAspect="1"/>
          </p:cNvPicPr>
          <p:nvPr userDrawn="1"/>
        </p:nvPicPr>
        <p:blipFill>
          <a:blip r:embed="rId13" cstate="print"/>
          <a:stretch>
            <a:fillRect/>
          </a:stretch>
        </p:blipFill>
        <p:spPr>
          <a:xfrm>
            <a:off x="-1" y="0"/>
            <a:ext cx="9152843" cy="6858000"/>
          </a:xfrm>
          <a:prstGeom prst="rect">
            <a:avLst/>
          </a:prstGeom>
        </p:spPr>
      </p:pic>
      <p:sp>
        <p:nvSpPr>
          <p:cNvPr id="717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717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B6F15528-21DE-4FAA-801E-634DDDAF4B2B}" type="slidenum">
              <a:rPr lang="en-US" smtClean="0"/>
              <a:pPr/>
              <a:t>‹#›</a:t>
            </a:fld>
            <a:endParaRPr lang="en-US"/>
          </a:p>
        </p:txBody>
      </p:sp>
      <p:sp>
        <p:nvSpPr>
          <p:cNvPr id="7182"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83"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8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fld id="{1D8BD707-D9CF-40AE-B4C6-C98DA3205C09}" type="datetimeFigureOut">
              <a:rPr lang="en-US" smtClean="0"/>
              <a:pPr/>
              <a:t>9/20/2012</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Arial" charset="0"/>
        </a:defRPr>
      </a:lvl2pPr>
      <a:lvl3pPr algn="l" rtl="0" eaLnBrk="1" fontAlgn="base" hangingPunct="1">
        <a:spcBef>
          <a:spcPct val="0"/>
        </a:spcBef>
        <a:spcAft>
          <a:spcPct val="0"/>
        </a:spcAft>
        <a:defRPr sz="4400">
          <a:solidFill>
            <a:schemeClr val="tx1"/>
          </a:solidFill>
          <a:latin typeface="Arial" charset="0"/>
        </a:defRPr>
      </a:lvl3pPr>
      <a:lvl4pPr algn="l" rtl="0" eaLnBrk="1" fontAlgn="base" hangingPunct="1">
        <a:spcBef>
          <a:spcPct val="0"/>
        </a:spcBef>
        <a:spcAft>
          <a:spcPct val="0"/>
        </a:spcAft>
        <a:defRPr sz="4400">
          <a:solidFill>
            <a:schemeClr val="tx1"/>
          </a:solidFill>
          <a:latin typeface="Arial" charset="0"/>
        </a:defRPr>
      </a:lvl4pPr>
      <a:lvl5pPr algn="l" rtl="0" eaLnBrk="1" fontAlgn="base" hangingPunct="1">
        <a:spcBef>
          <a:spcPct val="0"/>
        </a:spcBef>
        <a:spcAft>
          <a:spcPct val="0"/>
        </a:spcAft>
        <a:defRPr sz="4400">
          <a:solidFill>
            <a:schemeClr val="tx1"/>
          </a:solidFill>
          <a:latin typeface="Arial" charset="0"/>
        </a:defRPr>
      </a:lvl5pPr>
      <a:lvl6pPr marL="457200" algn="l" rtl="0" eaLnBrk="1" fontAlgn="base" hangingPunct="1">
        <a:spcBef>
          <a:spcPct val="0"/>
        </a:spcBef>
        <a:spcAft>
          <a:spcPct val="0"/>
        </a:spcAft>
        <a:defRPr sz="4400">
          <a:solidFill>
            <a:schemeClr val="tx1"/>
          </a:solidFill>
          <a:latin typeface="Arial" charset="0"/>
        </a:defRPr>
      </a:lvl6pPr>
      <a:lvl7pPr marL="914400" algn="l" rtl="0" eaLnBrk="1" fontAlgn="base" hangingPunct="1">
        <a:spcBef>
          <a:spcPct val="0"/>
        </a:spcBef>
        <a:spcAft>
          <a:spcPct val="0"/>
        </a:spcAft>
        <a:defRPr sz="4400">
          <a:solidFill>
            <a:schemeClr val="tx1"/>
          </a:solidFill>
          <a:latin typeface="Arial" charset="0"/>
        </a:defRPr>
      </a:lvl7pPr>
      <a:lvl8pPr marL="1371600" algn="l" rtl="0" eaLnBrk="1" fontAlgn="base" hangingPunct="1">
        <a:spcBef>
          <a:spcPct val="0"/>
        </a:spcBef>
        <a:spcAft>
          <a:spcPct val="0"/>
        </a:spcAft>
        <a:defRPr sz="4400">
          <a:solidFill>
            <a:schemeClr val="tx1"/>
          </a:solidFill>
          <a:latin typeface="Arial" charset="0"/>
        </a:defRPr>
      </a:lvl8pPr>
      <a:lvl9pPr marL="1828800" algn="l" rtl="0" eaLnBrk="1" fontAlgn="base" hangingPunct="1">
        <a:spcBef>
          <a:spcPct val="0"/>
        </a:spcBef>
        <a:spcAft>
          <a:spcPct val="0"/>
        </a:spcAft>
        <a:defRPr sz="4400">
          <a:solidFill>
            <a:schemeClr val="tx1"/>
          </a:solidFill>
          <a:latin typeface="Arial"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1" fontAlgn="base" hangingPunct="1">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3.bin"/><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notesSlide" Target="../notesSlides/notesSlide7.xml"/><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7.bin"/><Relationship Id="rId5" Type="http://schemas.openxmlformats.org/officeDocument/2006/relationships/oleObject" Target="../embeddings/oleObject16.bin"/><Relationship Id="rId4" Type="http://schemas.openxmlformats.org/officeDocument/2006/relationships/oleObject" Target="../embeddings/oleObject15.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oleObject" Target="../embeddings/oleObject20.bin"/><Relationship Id="rId4" Type="http://schemas.openxmlformats.org/officeDocument/2006/relationships/image" Target="../media/image28.png"/></Relationships>
</file>

<file path=ppt/slides/_rels/slide18.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v/mhIOylZMg6Q&amp;feature=shar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t>MSEG 803</a:t>
            </a:r>
            <a:br>
              <a:rPr lang="en-US" sz="4400" dirty="0" smtClean="0"/>
            </a:br>
            <a:r>
              <a:rPr lang="en-US" sz="3200" dirty="0" err="1" smtClean="0"/>
              <a:t>Equilibria</a:t>
            </a:r>
            <a:r>
              <a:rPr lang="en-US" sz="3200" dirty="0" smtClean="0"/>
              <a:t> in Material Systems</a:t>
            </a:r>
            <a:br>
              <a:rPr lang="en-US" sz="3200" dirty="0" smtClean="0"/>
            </a:br>
            <a:r>
              <a:rPr lang="en-US" sz="3200" dirty="0" smtClean="0"/>
              <a:t/>
            </a:r>
            <a:br>
              <a:rPr lang="en-US" sz="3200" dirty="0" smtClean="0"/>
            </a:br>
            <a:r>
              <a:rPr lang="en-US" sz="3200" dirty="0" smtClean="0"/>
              <a:t>2: First Law of TD</a:t>
            </a:r>
            <a:endParaRPr lang="en-US" dirty="0"/>
          </a:p>
        </p:txBody>
      </p:sp>
      <p:sp>
        <p:nvSpPr>
          <p:cNvPr id="3" name="Subtitle 2"/>
          <p:cNvSpPr>
            <a:spLocks noGrp="1"/>
          </p:cNvSpPr>
          <p:nvPr>
            <p:ph type="subTitle" idx="1"/>
          </p:nvPr>
        </p:nvSpPr>
        <p:spPr/>
        <p:txBody>
          <a:bodyPr/>
          <a:lstStyle/>
          <a:p>
            <a:endParaRPr lang="en-US" sz="2800" dirty="0"/>
          </a:p>
          <a:p>
            <a:r>
              <a:rPr lang="en-US" sz="2800" dirty="0" smtClean="0"/>
              <a:t>Prof. Juejun (JJ) Hu</a:t>
            </a:r>
          </a:p>
          <a:p>
            <a:r>
              <a:rPr lang="en-US" sz="2800" dirty="0" smtClean="0"/>
              <a:t>hujuejun@udel.edu</a:t>
            </a:r>
          </a:p>
          <a:p>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1714"/>
            <a:ext cx="8229600" cy="1143000"/>
          </a:xfrm>
        </p:spPr>
        <p:txBody>
          <a:bodyPr/>
          <a:lstStyle/>
          <a:p>
            <a:r>
              <a:rPr lang="en-US" sz="4000" dirty="0" smtClean="0"/>
              <a:t>Heat capacity</a:t>
            </a:r>
            <a:endParaRPr lang="en-US" sz="4000" dirty="0"/>
          </a:p>
        </p:txBody>
      </p:sp>
      <p:sp>
        <p:nvSpPr>
          <p:cNvPr id="3" name="Content Placeholder 2"/>
          <p:cNvSpPr>
            <a:spLocks noGrp="1"/>
          </p:cNvSpPr>
          <p:nvPr>
            <p:ph idx="1"/>
          </p:nvPr>
        </p:nvSpPr>
        <p:spPr>
          <a:xfrm>
            <a:off x="457200" y="1690914"/>
            <a:ext cx="8229600" cy="4267200"/>
          </a:xfrm>
        </p:spPr>
        <p:txBody>
          <a:bodyPr/>
          <a:lstStyle/>
          <a:p>
            <a:r>
              <a:rPr lang="en-US" sz="2400" dirty="0" smtClean="0"/>
              <a:t>(Molar) heat capacity </a:t>
            </a:r>
            <a:r>
              <a:rPr lang="en-US" sz="2400" i="1" dirty="0" smtClean="0"/>
              <a:t>C</a:t>
            </a:r>
            <a:r>
              <a:rPr lang="en-US" sz="2400" dirty="0" smtClean="0"/>
              <a:t> is the ratio of heat absorbed or given off (by one mole of substance) to the resulting change in temperature</a:t>
            </a:r>
          </a:p>
          <a:p>
            <a:endParaRPr lang="en-US" sz="2400" dirty="0" smtClean="0"/>
          </a:p>
          <a:p>
            <a:endParaRPr lang="en-US" sz="2400" dirty="0" smtClean="0"/>
          </a:p>
          <a:p>
            <a:pPr>
              <a:buNone/>
            </a:pPr>
            <a:r>
              <a:rPr lang="en-US" sz="2400" dirty="0" smtClean="0"/>
              <a:t>	Note: </a:t>
            </a:r>
            <a:r>
              <a:rPr lang="en-US" sz="2400" i="1" dirty="0" smtClean="0"/>
              <a:t>C</a:t>
            </a:r>
            <a:r>
              <a:rPr lang="en-US" sz="2400" dirty="0" smtClean="0"/>
              <a:t> is usually not used when phase change is involved (instead </a:t>
            </a:r>
            <a:r>
              <a:rPr lang="en-US" sz="2400" i="1" dirty="0" smtClean="0">
                <a:latin typeface="Symbol" pitchFamily="18" charset="2"/>
              </a:rPr>
              <a:t>D</a:t>
            </a:r>
            <a:r>
              <a:rPr lang="en-US" sz="2400" i="1" dirty="0" smtClean="0"/>
              <a:t>H</a:t>
            </a:r>
            <a:r>
              <a:rPr lang="en-US" sz="2400" dirty="0" smtClean="0"/>
              <a:t> is invoked)</a:t>
            </a:r>
          </a:p>
          <a:p>
            <a:r>
              <a:rPr lang="en-US" sz="2400" dirty="0" smtClean="0"/>
              <a:t>Heat capacity is extensive while molar heat capacity is intensive</a:t>
            </a:r>
            <a:endParaRPr lang="en-US" sz="2400" dirty="0"/>
          </a:p>
        </p:txBody>
      </p:sp>
      <p:graphicFrame>
        <p:nvGraphicFramePr>
          <p:cNvPr id="4" name="Object 3"/>
          <p:cNvGraphicFramePr>
            <a:graphicFrameLocks noChangeAspect="1"/>
          </p:cNvGraphicFramePr>
          <p:nvPr/>
        </p:nvGraphicFramePr>
        <p:xfrm>
          <a:off x="852488" y="2924402"/>
          <a:ext cx="1030287" cy="760412"/>
        </p:xfrm>
        <a:graphic>
          <a:graphicData uri="http://schemas.openxmlformats.org/presentationml/2006/ole">
            <p:oleObj spid="_x0000_s21506" name="Equation" r:id="rId3" imgW="533160" imgH="393480" progId="Equation.DSMT4">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4000" dirty="0" smtClean="0"/>
              <a:t>Heat capacity (cont’d)</a:t>
            </a:r>
            <a:endParaRPr lang="en-US" sz="4000" dirty="0"/>
          </a:p>
        </p:txBody>
      </p:sp>
      <p:sp>
        <p:nvSpPr>
          <p:cNvPr id="3" name="Content Placeholder 2"/>
          <p:cNvSpPr>
            <a:spLocks noGrp="1"/>
          </p:cNvSpPr>
          <p:nvPr>
            <p:ph idx="1"/>
          </p:nvPr>
        </p:nvSpPr>
        <p:spPr>
          <a:xfrm>
            <a:off x="457200" y="1676400"/>
            <a:ext cx="8229600" cy="4267200"/>
          </a:xfrm>
        </p:spPr>
        <p:txBody>
          <a:bodyPr/>
          <a:lstStyle/>
          <a:p>
            <a:r>
              <a:rPr lang="en-US" sz="2400" dirty="0" smtClean="0"/>
              <a:t>Temperature in itself does not specify the final state; generally heat capacity is defined when a second state variable (e.g. </a:t>
            </a:r>
            <a:r>
              <a:rPr lang="en-US" sz="2400" i="1" dirty="0" smtClean="0"/>
              <a:t>V</a:t>
            </a:r>
            <a:r>
              <a:rPr lang="en-US" sz="2400" dirty="0" smtClean="0"/>
              <a:t>, </a:t>
            </a:r>
            <a:r>
              <a:rPr lang="en-US" sz="2400" i="1" dirty="0" smtClean="0"/>
              <a:t>P</a:t>
            </a:r>
            <a:r>
              <a:rPr lang="en-US" sz="2400" dirty="0" smtClean="0"/>
              <a:t>) is held constant:</a:t>
            </a:r>
          </a:p>
          <a:p>
            <a:endParaRPr lang="en-US" sz="2400" dirty="0" smtClean="0"/>
          </a:p>
          <a:p>
            <a:endParaRPr lang="en-US" sz="2400" dirty="0" smtClean="0"/>
          </a:p>
          <a:p>
            <a:pPr>
              <a:buNone/>
            </a:pPr>
            <a:r>
              <a:rPr lang="en-US" sz="2400" dirty="0" smtClean="0"/>
              <a:t>	For most materials, </a:t>
            </a:r>
            <a:r>
              <a:rPr lang="en-US" sz="2400" i="1" dirty="0" smtClean="0"/>
              <a:t>C</a:t>
            </a:r>
            <a:r>
              <a:rPr lang="en-US" sz="2400" i="1" baseline="-25000" dirty="0" smtClean="0"/>
              <a:t>P</a:t>
            </a:r>
            <a:r>
              <a:rPr lang="en-US" sz="2400" i="1" dirty="0" smtClean="0"/>
              <a:t> &gt; C</a:t>
            </a:r>
            <a:r>
              <a:rPr lang="en-US" sz="2400" i="1" baseline="-25000" dirty="0" smtClean="0"/>
              <a:t>V</a:t>
            </a:r>
          </a:p>
          <a:p>
            <a:r>
              <a:rPr lang="en-US" sz="2400" dirty="0" smtClean="0"/>
              <a:t>At constant pressure, extra work is done by the system due to volume expansion</a:t>
            </a:r>
            <a:endParaRPr lang="en-US" sz="2400" dirty="0"/>
          </a:p>
        </p:txBody>
      </p:sp>
      <p:graphicFrame>
        <p:nvGraphicFramePr>
          <p:cNvPr id="4" name="Object 3"/>
          <p:cNvGraphicFramePr>
            <a:graphicFrameLocks noChangeAspect="1"/>
          </p:cNvGraphicFramePr>
          <p:nvPr/>
        </p:nvGraphicFramePr>
        <p:xfrm>
          <a:off x="865188" y="2909888"/>
          <a:ext cx="2806700" cy="760412"/>
        </p:xfrm>
        <a:graphic>
          <a:graphicData uri="http://schemas.openxmlformats.org/presentationml/2006/ole">
            <p:oleObj spid="_x0000_s22530" name="Equation" r:id="rId4" imgW="1320480" imgH="393480" progId="Equation.DSMT4">
              <p:embed/>
            </p:oleObj>
          </a:graphicData>
        </a:graphic>
      </p:graphicFrame>
      <p:graphicFrame>
        <p:nvGraphicFramePr>
          <p:cNvPr id="22531" name="Object 3"/>
          <p:cNvGraphicFramePr>
            <a:graphicFrameLocks noChangeAspect="1"/>
          </p:cNvGraphicFramePr>
          <p:nvPr/>
        </p:nvGraphicFramePr>
        <p:xfrm>
          <a:off x="4341813" y="2895374"/>
          <a:ext cx="2806700" cy="760412"/>
        </p:xfrm>
        <a:graphic>
          <a:graphicData uri="http://schemas.openxmlformats.org/presentationml/2006/ole">
            <p:oleObj spid="_x0000_s22531" name="Equation" r:id="rId5" imgW="1320480" imgH="393480" progId="Equation.DSMT4">
              <p:embed/>
            </p:oleObj>
          </a:graphicData>
        </a:graphic>
      </p:graphicFrame>
      <p:graphicFrame>
        <p:nvGraphicFramePr>
          <p:cNvPr id="22532" name="Object 4"/>
          <p:cNvGraphicFramePr>
            <a:graphicFrameLocks noChangeAspect="1"/>
          </p:cNvGraphicFramePr>
          <p:nvPr/>
        </p:nvGraphicFramePr>
        <p:xfrm>
          <a:off x="914400" y="5029200"/>
          <a:ext cx="2482850" cy="760413"/>
        </p:xfrm>
        <a:graphic>
          <a:graphicData uri="http://schemas.openxmlformats.org/presentationml/2006/ole">
            <p:oleObj spid="_x0000_s22532" name="Equation" r:id="rId6" imgW="1168200" imgH="393480" progId="Equation.DSMT4">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48024" y="6420337"/>
            <a:ext cx="6978192" cy="307777"/>
          </a:xfrm>
          <a:prstGeom prst="rect">
            <a:avLst/>
          </a:prstGeom>
        </p:spPr>
        <p:txBody>
          <a:bodyPr wrap="none">
            <a:spAutoFit/>
          </a:bodyPr>
          <a:lstStyle/>
          <a:p>
            <a:r>
              <a:rPr lang="en-US" sz="1400" i="1" dirty="0" smtClean="0">
                <a:latin typeface="+mn-lt"/>
              </a:rPr>
              <a:t>The values are quoted for 25</a:t>
            </a:r>
            <a:r>
              <a:rPr lang="en-US" sz="1400" i="1" baseline="0" dirty="0" smtClean="0">
                <a:latin typeface="+mn-lt"/>
              </a:rPr>
              <a:t> °C</a:t>
            </a:r>
            <a:r>
              <a:rPr lang="en-US" sz="1400" i="1" dirty="0" smtClean="0">
                <a:latin typeface="+mn-lt"/>
              </a:rPr>
              <a:t> and</a:t>
            </a:r>
            <a:r>
              <a:rPr lang="en-US" sz="1400" i="1" baseline="0" dirty="0" smtClean="0">
                <a:latin typeface="+mn-lt"/>
              </a:rPr>
              <a:t> 1 </a:t>
            </a:r>
            <a:r>
              <a:rPr lang="en-US" sz="1400" i="1" baseline="0" dirty="0" err="1" smtClean="0">
                <a:latin typeface="+mn-lt"/>
              </a:rPr>
              <a:t>atm</a:t>
            </a:r>
            <a:r>
              <a:rPr lang="en-US" sz="1400" i="1" baseline="0" dirty="0" smtClean="0">
                <a:latin typeface="+mn-lt"/>
              </a:rPr>
              <a:t> pressure for gases unless otherwise</a:t>
            </a:r>
            <a:r>
              <a:rPr lang="en-US" sz="1400" i="1" dirty="0" smtClean="0">
                <a:latin typeface="+mn-lt"/>
              </a:rPr>
              <a:t> noted</a:t>
            </a:r>
            <a:endParaRPr lang="en-US" sz="1400" i="1" dirty="0">
              <a:latin typeface="+mn-lt"/>
            </a:endParaRPr>
          </a:p>
        </p:txBody>
      </p:sp>
      <p:graphicFrame>
        <p:nvGraphicFramePr>
          <p:cNvPr id="16" name="Table 15"/>
          <p:cNvGraphicFramePr>
            <a:graphicFrameLocks noGrp="1"/>
          </p:cNvGraphicFramePr>
          <p:nvPr/>
        </p:nvGraphicFramePr>
        <p:xfrm>
          <a:off x="18" y="26"/>
          <a:ext cx="9143982" cy="1584960"/>
        </p:xfrm>
        <a:graphic>
          <a:graphicData uri="http://schemas.openxmlformats.org/drawingml/2006/table">
            <a:tbl>
              <a:tblPr firstRow="1" bandRow="1">
                <a:tableStyleId>{3C2FFA5D-87B4-456A-9821-1D502468CF0F}</a:tableStyleId>
              </a:tblPr>
              <a:tblGrid>
                <a:gridCol w="1422382"/>
                <a:gridCol w="2032000"/>
                <a:gridCol w="1553029"/>
                <a:gridCol w="1074057"/>
                <a:gridCol w="1524000"/>
                <a:gridCol w="1538514"/>
              </a:tblGrid>
              <a:tr h="413033">
                <a:tc>
                  <a:txBody>
                    <a:bodyPr/>
                    <a:lstStyle/>
                    <a:p>
                      <a:pPr algn="ctr"/>
                      <a:r>
                        <a:rPr lang="en-US" sz="1600" b="0" dirty="0" smtClean="0"/>
                        <a:t>Material</a:t>
                      </a:r>
                      <a:endParaRPr lang="en-US" sz="1600" b="0" dirty="0"/>
                    </a:p>
                  </a:txBody>
                  <a:tcPr anchor="ctr"/>
                </a:tc>
                <a:tc>
                  <a:txBody>
                    <a:bodyPr/>
                    <a:lstStyle/>
                    <a:p>
                      <a:pPr algn="ctr"/>
                      <a:r>
                        <a:rPr lang="en-US" sz="1600" b="0" dirty="0" smtClean="0"/>
                        <a:t>Molar heat</a:t>
                      </a:r>
                      <a:r>
                        <a:rPr lang="en-US" sz="1600" b="0" baseline="0" dirty="0" smtClean="0"/>
                        <a:t> capacity </a:t>
                      </a:r>
                      <a:r>
                        <a:rPr lang="en-US" sz="1600" b="0" i="1" dirty="0" err="1" smtClean="0"/>
                        <a:t>c</a:t>
                      </a:r>
                      <a:r>
                        <a:rPr lang="en-US" sz="1600" b="0" i="1" baseline="-25000" dirty="0" err="1" smtClean="0"/>
                        <a:t>v</a:t>
                      </a:r>
                      <a:r>
                        <a:rPr lang="en-US" sz="1600" b="0" baseline="-25000" dirty="0" smtClean="0"/>
                        <a:t> </a:t>
                      </a:r>
                      <a:r>
                        <a:rPr lang="en-US" sz="1600" b="0" baseline="0" dirty="0" smtClean="0"/>
                        <a:t> (J/mol K)</a:t>
                      </a:r>
                      <a:endParaRPr lang="en-US" sz="1600" b="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i="1" dirty="0" err="1" smtClean="0"/>
                        <a:t>c</a:t>
                      </a:r>
                      <a:r>
                        <a:rPr lang="en-US" sz="1600" b="0" i="1" baseline="-25000" dirty="0" err="1" smtClean="0"/>
                        <a:t>v</a:t>
                      </a:r>
                      <a:r>
                        <a:rPr lang="en-US" sz="1600" b="0" i="1" dirty="0" smtClean="0"/>
                        <a:t>/R</a:t>
                      </a:r>
                    </a:p>
                  </a:txBody>
                  <a:tcPr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dirty="0" smtClean="0"/>
                        <a:t>Type</a:t>
                      </a: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dirty="0" smtClean="0"/>
                        <a:t>Degrees of freedom</a:t>
                      </a:r>
                    </a:p>
                  </a:txBody>
                  <a:tcPr anchor="ctr"/>
                </a:tc>
              </a:tr>
              <a:tr h="244526">
                <a:tc>
                  <a:txBody>
                    <a:bodyPr/>
                    <a:lstStyle/>
                    <a:p>
                      <a:pPr algn="ctr"/>
                      <a:r>
                        <a:rPr lang="en-US" sz="1600" dirty="0" smtClean="0"/>
                        <a:t>He</a:t>
                      </a:r>
                      <a:endParaRPr lang="en-US" sz="1600" dirty="0"/>
                    </a:p>
                  </a:txBody>
                  <a:tcPr anchor="ctr"/>
                </a:tc>
                <a:tc>
                  <a:txBody>
                    <a:bodyPr/>
                    <a:lstStyle/>
                    <a:p>
                      <a:pPr algn="ctr"/>
                      <a:r>
                        <a:rPr lang="en-US" sz="1600" dirty="0" smtClean="0"/>
                        <a:t>12.5</a:t>
                      </a:r>
                      <a:endParaRPr lang="en-US" sz="1600" dirty="0"/>
                    </a:p>
                  </a:txBody>
                  <a:tcPr anchor="ctr"/>
                </a:tc>
                <a:tc>
                  <a:txBody>
                    <a:bodyPr/>
                    <a:lstStyle/>
                    <a:p>
                      <a:pPr algn="ctr"/>
                      <a:r>
                        <a:rPr lang="en-US" sz="1600" dirty="0" smtClean="0"/>
                        <a:t>1.5</a:t>
                      </a:r>
                      <a:endParaRPr lang="en-US" sz="1600" dirty="0"/>
                    </a:p>
                  </a:txBody>
                  <a:tcPr anchor="ctr"/>
                </a:tc>
                <a:tc>
                  <a:txBody>
                    <a:bodyPr/>
                    <a:lstStyle/>
                    <a:p>
                      <a:pPr algn="ctr"/>
                      <a:endParaRPr lang="en-US" sz="1600" dirty="0"/>
                    </a:p>
                  </a:txBody>
                  <a:tcPr anchor="ctr"/>
                </a:tc>
                <a:tc rowSpan="3">
                  <a:txBody>
                    <a:bodyPr/>
                    <a:lstStyle/>
                    <a:p>
                      <a:pPr algn="ctr"/>
                      <a:r>
                        <a:rPr lang="en-US" sz="1600" dirty="0" smtClean="0"/>
                        <a:t>Monatomic gas</a:t>
                      </a:r>
                      <a:endParaRPr lang="en-US" sz="1600" dirty="0"/>
                    </a:p>
                  </a:txBody>
                  <a:tcPr anchor="ctr"/>
                </a:tc>
                <a:tc rowSpan="3">
                  <a:txBody>
                    <a:bodyPr/>
                    <a:lstStyle/>
                    <a:p>
                      <a:pPr algn="ctr"/>
                      <a:r>
                        <a:rPr lang="en-US" sz="1600" dirty="0" smtClean="0"/>
                        <a:t>3 translational</a:t>
                      </a:r>
                    </a:p>
                    <a:p>
                      <a:pPr algn="ctr"/>
                      <a:r>
                        <a:rPr lang="en-US" sz="1600" dirty="0" smtClean="0"/>
                        <a:t>Total </a:t>
                      </a:r>
                      <a:r>
                        <a:rPr lang="en-US" sz="1600" b="1" dirty="0" smtClean="0">
                          <a:solidFill>
                            <a:srgbClr val="FF0000"/>
                          </a:solidFill>
                        </a:rPr>
                        <a:t>3</a:t>
                      </a:r>
                      <a:endParaRPr lang="en-US" sz="1600" b="1" dirty="0">
                        <a:solidFill>
                          <a:srgbClr val="FF0000"/>
                        </a:solidFill>
                      </a:endParaRPr>
                    </a:p>
                  </a:txBody>
                  <a:tcPr anchor="ctr"/>
                </a:tc>
              </a:tr>
              <a:tr h="244526">
                <a:tc>
                  <a:txBody>
                    <a:bodyPr/>
                    <a:lstStyle/>
                    <a:p>
                      <a:pPr algn="ctr"/>
                      <a:r>
                        <a:rPr lang="en-US" sz="1600" dirty="0" smtClean="0"/>
                        <a:t>Ne</a:t>
                      </a:r>
                      <a:endParaRPr lang="en-US"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12.5</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1.5</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r>
              <a:tr h="244526">
                <a:tc>
                  <a:txBody>
                    <a:bodyPr/>
                    <a:lstStyle/>
                    <a:p>
                      <a:pPr algn="ctr"/>
                      <a:r>
                        <a:rPr lang="en-US" sz="1600" dirty="0" err="1" smtClean="0"/>
                        <a:t>Ar</a:t>
                      </a:r>
                      <a:endParaRPr lang="en-US"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12.5</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1.5</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r>
            </a:tbl>
          </a:graphicData>
        </a:graphic>
      </p:graphicFrame>
      <p:graphicFrame>
        <p:nvGraphicFramePr>
          <p:cNvPr id="15" name="Table 14"/>
          <p:cNvGraphicFramePr>
            <a:graphicFrameLocks noGrp="1"/>
          </p:cNvGraphicFramePr>
          <p:nvPr/>
        </p:nvGraphicFramePr>
        <p:xfrm>
          <a:off x="22" y="1582098"/>
          <a:ext cx="9143978" cy="1005840"/>
        </p:xfrm>
        <a:graphic>
          <a:graphicData uri="http://schemas.openxmlformats.org/drawingml/2006/table">
            <a:tbl>
              <a:tblPr bandRow="1">
                <a:tableStyleId>{284E427A-3D55-4303-BF80-6455036E1DE7}</a:tableStyleId>
              </a:tblPr>
              <a:tblGrid>
                <a:gridCol w="1422378"/>
                <a:gridCol w="2032000"/>
                <a:gridCol w="1553029"/>
                <a:gridCol w="1074057"/>
                <a:gridCol w="1524000"/>
                <a:gridCol w="1538514"/>
              </a:tblGrid>
              <a:tr h="0">
                <a:tc>
                  <a:txBody>
                    <a:bodyPr/>
                    <a:lstStyle/>
                    <a:p>
                      <a:pPr algn="ctr"/>
                      <a:r>
                        <a:rPr lang="en-US" sz="1600" dirty="0" smtClean="0"/>
                        <a:t>H</a:t>
                      </a:r>
                      <a:r>
                        <a:rPr lang="en-US" sz="1600" baseline="-25000" dirty="0" smtClean="0"/>
                        <a:t>2</a:t>
                      </a:r>
                      <a:endParaRPr lang="en-US" sz="1600" baseline="-25000" dirty="0"/>
                    </a:p>
                  </a:txBody>
                  <a:tcPr/>
                </a:tc>
                <a:tc>
                  <a:txBody>
                    <a:bodyPr/>
                    <a:lstStyle/>
                    <a:p>
                      <a:pPr algn="ctr"/>
                      <a:r>
                        <a:rPr lang="en-US" sz="1600" dirty="0" smtClean="0"/>
                        <a:t>20.2</a:t>
                      </a:r>
                      <a:endParaRPr lang="en-US" sz="1600" dirty="0"/>
                    </a:p>
                  </a:txBody>
                  <a:tcPr/>
                </a:tc>
                <a:tc>
                  <a:txBody>
                    <a:bodyPr/>
                    <a:lstStyle/>
                    <a:p>
                      <a:pPr algn="ctr"/>
                      <a:r>
                        <a:rPr lang="en-US" sz="1600" dirty="0" smtClean="0"/>
                        <a:t>2.43</a:t>
                      </a:r>
                      <a:endParaRPr lang="en-US" sz="1600" dirty="0"/>
                    </a:p>
                  </a:txBody>
                  <a:tcPr/>
                </a:tc>
                <a:tc>
                  <a:txBody>
                    <a:bodyPr/>
                    <a:lstStyle/>
                    <a:p>
                      <a:pPr algn="ctr"/>
                      <a:endParaRPr lang="en-US" sz="1600" dirty="0"/>
                    </a:p>
                  </a:txBody>
                  <a:tcP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Diatomic gas</a:t>
                      </a:r>
                    </a:p>
                  </a:txBody>
                  <a:tcPr anchor="ctr"/>
                </a:tc>
                <a:tc rowSpan="3">
                  <a:txBody>
                    <a:bodyPr/>
                    <a:lstStyle/>
                    <a:p>
                      <a:pPr algn="ctr"/>
                      <a:r>
                        <a:rPr lang="en-US" sz="1600" dirty="0" smtClean="0"/>
                        <a:t>3 translational</a:t>
                      </a:r>
                      <a:r>
                        <a:rPr lang="en-US" sz="1600" baseline="0" dirty="0"/>
                        <a:t> </a:t>
                      </a:r>
                      <a:r>
                        <a:rPr lang="en-US" sz="1600" baseline="0" dirty="0" smtClean="0"/>
                        <a:t>2 rotational</a:t>
                      </a:r>
                    </a:p>
                    <a:p>
                      <a:pPr algn="ctr"/>
                      <a:r>
                        <a:rPr lang="en-US" sz="1600" baseline="0" dirty="0" smtClean="0"/>
                        <a:t>Total </a:t>
                      </a:r>
                      <a:r>
                        <a:rPr lang="en-US" sz="1600" b="1" baseline="0" dirty="0" smtClean="0">
                          <a:solidFill>
                            <a:srgbClr val="FF0000"/>
                          </a:solidFill>
                        </a:rPr>
                        <a:t>5</a:t>
                      </a:r>
                    </a:p>
                  </a:txBody>
                  <a:tcPr anchor="ctr"/>
                </a:tc>
              </a:tr>
              <a:tr h="0">
                <a:tc>
                  <a:txBody>
                    <a:bodyPr/>
                    <a:lstStyle/>
                    <a:p>
                      <a:pPr algn="ctr"/>
                      <a:r>
                        <a:rPr lang="en-US" sz="1600" dirty="0" smtClean="0"/>
                        <a:t>O</a:t>
                      </a:r>
                      <a:r>
                        <a:rPr lang="en-US" sz="1600" baseline="-25000" dirty="0" smtClean="0"/>
                        <a:t>2</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20.2</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2.43</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r h="0">
                <a:tc>
                  <a:txBody>
                    <a:bodyPr/>
                    <a:lstStyle/>
                    <a:p>
                      <a:pPr algn="ctr"/>
                      <a:r>
                        <a:rPr lang="en-US" sz="1600" dirty="0" smtClean="0"/>
                        <a:t>N</a:t>
                      </a:r>
                      <a:r>
                        <a:rPr lang="en-US" sz="1600" baseline="-25000" dirty="0" smtClean="0"/>
                        <a:t>2</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19.9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2.39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bl>
          </a:graphicData>
        </a:graphic>
      </p:graphicFrame>
      <p:graphicFrame>
        <p:nvGraphicFramePr>
          <p:cNvPr id="18" name="Table 17"/>
          <p:cNvGraphicFramePr>
            <a:graphicFrameLocks noGrp="1"/>
          </p:cNvGraphicFramePr>
          <p:nvPr/>
        </p:nvGraphicFramePr>
        <p:xfrm>
          <a:off x="22" y="2598103"/>
          <a:ext cx="9143978" cy="1005840"/>
        </p:xfrm>
        <a:graphic>
          <a:graphicData uri="http://schemas.openxmlformats.org/drawingml/2006/table">
            <a:tbl>
              <a:tblPr bandRow="1">
                <a:tableStyleId>{69C7853C-536D-4A76-A0AE-DD22124D55A5}</a:tableStyleId>
              </a:tblPr>
              <a:tblGrid>
                <a:gridCol w="1422378"/>
                <a:gridCol w="2032000"/>
                <a:gridCol w="1553029"/>
                <a:gridCol w="1074057"/>
                <a:gridCol w="1524000"/>
                <a:gridCol w="1538514"/>
              </a:tblGrid>
              <a:tr h="0">
                <a:tc>
                  <a:txBody>
                    <a:bodyPr/>
                    <a:lstStyle/>
                    <a:p>
                      <a:pPr algn="ctr"/>
                      <a:r>
                        <a:rPr lang="en-US" sz="1600" dirty="0" smtClean="0"/>
                        <a:t>H</a:t>
                      </a:r>
                      <a:r>
                        <a:rPr lang="en-US" sz="1600" baseline="-25000" dirty="0" smtClean="0"/>
                        <a:t>2</a:t>
                      </a:r>
                      <a:r>
                        <a:rPr lang="en-US" sz="1600" dirty="0" smtClean="0"/>
                        <a:t>S</a:t>
                      </a:r>
                      <a:endParaRPr lang="en-US" sz="1600" baseline="-25000" dirty="0"/>
                    </a:p>
                  </a:txBody>
                  <a:tcPr/>
                </a:tc>
                <a:tc>
                  <a:txBody>
                    <a:bodyPr/>
                    <a:lstStyle/>
                    <a:p>
                      <a:pPr algn="ctr"/>
                      <a:r>
                        <a:rPr lang="en-US" sz="1600" dirty="0" smtClean="0"/>
                        <a:t>26.7</a:t>
                      </a:r>
                      <a:endParaRPr lang="en-US" sz="1600" dirty="0"/>
                    </a:p>
                  </a:txBody>
                  <a:tcPr/>
                </a:tc>
                <a:tc>
                  <a:txBody>
                    <a:bodyPr/>
                    <a:lstStyle/>
                    <a:p>
                      <a:pPr algn="ctr"/>
                      <a:r>
                        <a:rPr lang="en-US" sz="1600" dirty="0" smtClean="0"/>
                        <a:t>3.22</a:t>
                      </a:r>
                      <a:endParaRPr lang="en-US" sz="1600" dirty="0"/>
                    </a:p>
                  </a:txBody>
                  <a:tcPr/>
                </a:tc>
                <a:tc>
                  <a:txBody>
                    <a:bodyPr/>
                    <a:lstStyle/>
                    <a:p>
                      <a:pPr algn="ctr"/>
                      <a:endParaRPr lang="en-US" sz="1600" dirty="0"/>
                    </a:p>
                  </a:txBody>
                  <a:tcPr/>
                </a:tc>
                <a:tc rowSpan="3">
                  <a:txBody>
                    <a:bodyPr/>
                    <a:lstStyle/>
                    <a:p>
                      <a:pPr algn="ctr"/>
                      <a:r>
                        <a:rPr lang="en-US" sz="1600" dirty="0" err="1" smtClean="0"/>
                        <a:t>Triatomic</a:t>
                      </a:r>
                      <a:r>
                        <a:rPr lang="en-US" sz="1600" dirty="0" smtClean="0"/>
                        <a:t> gas</a:t>
                      </a:r>
                      <a:endParaRPr lang="en-US" sz="1600" dirty="0"/>
                    </a:p>
                  </a:txBody>
                  <a:tcPr anchor="ctr"/>
                </a:tc>
                <a:tc rowSpan="3">
                  <a:txBody>
                    <a:bodyPr/>
                    <a:lstStyle/>
                    <a:p>
                      <a:pPr algn="ctr"/>
                      <a:r>
                        <a:rPr lang="en-US" sz="1600" dirty="0" smtClean="0"/>
                        <a:t>Depends on molecular</a:t>
                      </a:r>
                      <a:r>
                        <a:rPr lang="en-US" sz="1600" baseline="0" dirty="0" smtClean="0"/>
                        <a:t> geometry</a:t>
                      </a:r>
                      <a:endParaRPr lang="en-US" sz="1600" dirty="0"/>
                    </a:p>
                  </a:txBody>
                  <a:tcPr anchor="ctr"/>
                </a:tc>
              </a:tr>
              <a:tr h="0">
                <a:tc>
                  <a:txBody>
                    <a:bodyPr/>
                    <a:lstStyle/>
                    <a:p>
                      <a:pPr algn="ctr"/>
                      <a:r>
                        <a:rPr lang="en-US" sz="1600" dirty="0" smtClean="0"/>
                        <a:t>CO</a:t>
                      </a:r>
                      <a:r>
                        <a:rPr lang="en-US" sz="1600" baseline="-25000" dirty="0" smtClean="0"/>
                        <a:t>2</a:t>
                      </a:r>
                      <a:endParaRPr lang="en-US" sz="1600" baseline="-25000" dirty="0"/>
                    </a:p>
                  </a:txBody>
                  <a:tcPr/>
                </a:tc>
                <a:tc>
                  <a:txBody>
                    <a:bodyPr/>
                    <a:lstStyle/>
                    <a:p>
                      <a:pPr algn="ctr"/>
                      <a:r>
                        <a:rPr lang="en-US" sz="1600" dirty="0" smtClean="0"/>
                        <a:t>28.5</a:t>
                      </a:r>
                      <a:endParaRPr lang="en-US" sz="1600" dirty="0"/>
                    </a:p>
                  </a:txBody>
                  <a:tcPr/>
                </a:tc>
                <a:tc>
                  <a:txBody>
                    <a:bodyPr/>
                    <a:lstStyle/>
                    <a:p>
                      <a:pPr algn="ctr"/>
                      <a:r>
                        <a:rPr lang="en-US" sz="1600" dirty="0" smtClean="0"/>
                        <a:t>3.43</a:t>
                      </a:r>
                      <a:endParaRPr lang="en-US" sz="1600" dirty="0"/>
                    </a:p>
                  </a:txBody>
                  <a:tcPr/>
                </a:tc>
                <a:tc>
                  <a:txBody>
                    <a:bodyPr/>
                    <a:lstStyle/>
                    <a:p>
                      <a:pPr algn="ctr"/>
                      <a:endParaRPr lang="en-US" sz="1600" dirty="0"/>
                    </a:p>
                  </a:txBody>
                  <a:tcPr/>
                </a:tc>
                <a:tc vMerge="1">
                  <a:txBody>
                    <a:bodyPr/>
                    <a:lstStyle/>
                    <a:p>
                      <a:pPr algn="ctr"/>
                      <a:endParaRPr lang="en-US" sz="1600" dirty="0"/>
                    </a:p>
                  </a:txBody>
                  <a:tcPr/>
                </a:tc>
                <a:tc vMerge="1">
                  <a:txBody>
                    <a:bodyPr/>
                    <a:lstStyle/>
                    <a:p>
                      <a:pPr algn="ctr"/>
                      <a:endParaRPr lang="en-US" sz="1600" dirty="0"/>
                    </a:p>
                  </a:txBody>
                  <a:tcPr/>
                </a:tc>
              </a:tr>
              <a:tr h="0">
                <a:tc>
                  <a:txBody>
                    <a:bodyPr/>
                    <a:lstStyle/>
                    <a:p>
                      <a:pPr algn="ctr"/>
                      <a:r>
                        <a:rPr lang="en-US" sz="1600" dirty="0" smtClean="0"/>
                        <a:t>H</a:t>
                      </a:r>
                      <a:r>
                        <a:rPr lang="en-US" sz="1600" baseline="-25000" dirty="0" smtClean="0"/>
                        <a:t>2</a:t>
                      </a:r>
                      <a:r>
                        <a:rPr lang="en-US" sz="1600" dirty="0" smtClean="0"/>
                        <a:t>O</a:t>
                      </a:r>
                      <a:r>
                        <a:rPr lang="zh-CN" altLang="en-US" sz="1600" dirty="0" smtClean="0"/>
                        <a:t> </a:t>
                      </a:r>
                      <a:r>
                        <a:rPr lang="en-US" altLang="zh-CN" sz="1600" dirty="0" smtClean="0"/>
                        <a:t>(100 °C)</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28.0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3.37</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bl>
          </a:graphicData>
        </a:graphic>
      </p:graphicFrame>
      <p:graphicFrame>
        <p:nvGraphicFramePr>
          <p:cNvPr id="20" name="Table 19"/>
          <p:cNvGraphicFramePr>
            <a:graphicFrameLocks noGrp="1"/>
          </p:cNvGraphicFramePr>
          <p:nvPr/>
        </p:nvGraphicFramePr>
        <p:xfrm>
          <a:off x="23" y="3599586"/>
          <a:ext cx="9143976" cy="1676400"/>
        </p:xfrm>
        <a:graphic>
          <a:graphicData uri="http://schemas.openxmlformats.org/drawingml/2006/table">
            <a:tbl>
              <a:tblPr bandRow="1">
                <a:tableStyleId>{775DCB02-9BB8-47FD-8907-85C794F793BA}</a:tableStyleId>
              </a:tblPr>
              <a:tblGrid>
                <a:gridCol w="1422377"/>
                <a:gridCol w="2032000"/>
                <a:gridCol w="1553029"/>
                <a:gridCol w="1074057"/>
                <a:gridCol w="1524000"/>
                <a:gridCol w="1538513"/>
              </a:tblGrid>
              <a:tr h="188677">
                <a:tc>
                  <a:txBody>
                    <a:bodyPr/>
                    <a:lstStyle/>
                    <a:p>
                      <a:pPr algn="ctr"/>
                      <a:r>
                        <a:rPr lang="en-US" sz="1600" dirty="0" smtClean="0"/>
                        <a:t>Arsenic</a:t>
                      </a:r>
                      <a:endParaRPr lang="en-US" sz="1600" baseline="-25000" dirty="0"/>
                    </a:p>
                  </a:txBody>
                  <a:tcPr/>
                </a:tc>
                <a:tc>
                  <a:txBody>
                    <a:bodyPr/>
                    <a:lstStyle/>
                    <a:p>
                      <a:pPr algn="ctr"/>
                      <a:r>
                        <a:rPr lang="en-US" sz="1600" dirty="0" smtClean="0"/>
                        <a:t>24.6</a:t>
                      </a:r>
                      <a:endParaRPr lang="en-US" sz="1600" dirty="0"/>
                    </a:p>
                  </a:txBody>
                  <a:tcPr/>
                </a:tc>
                <a:tc>
                  <a:txBody>
                    <a:bodyPr/>
                    <a:lstStyle/>
                    <a:p>
                      <a:pPr algn="ctr"/>
                      <a:r>
                        <a:rPr lang="en-US" sz="1600" dirty="0" smtClean="0"/>
                        <a:t>2.96</a:t>
                      </a:r>
                      <a:endParaRPr lang="en-US" sz="1600" dirty="0"/>
                    </a:p>
                  </a:txBody>
                  <a:tcPr/>
                </a:tc>
                <a:tc>
                  <a:txBody>
                    <a:bodyPr/>
                    <a:lstStyle/>
                    <a:p>
                      <a:pPr algn="ctr"/>
                      <a:endParaRPr lang="en-US" sz="1600" dirty="0"/>
                    </a:p>
                  </a:txBody>
                  <a:tcPr/>
                </a:tc>
                <a:tc rowSpan="5">
                  <a:txBody>
                    <a:bodyPr/>
                    <a:lstStyle/>
                    <a:p>
                      <a:pPr algn="ctr"/>
                      <a:r>
                        <a:rPr lang="en-US" sz="1600" dirty="0" smtClean="0"/>
                        <a:t>Atomic solid</a:t>
                      </a:r>
                      <a:endParaRPr lang="en-US" sz="1600" dirty="0"/>
                    </a:p>
                  </a:txBody>
                  <a:tcPr anchor="ctr"/>
                </a:tc>
                <a:tc rowSpan="5">
                  <a:txBody>
                    <a:bodyPr/>
                    <a:lstStyle/>
                    <a:p>
                      <a:pPr algn="ctr"/>
                      <a:r>
                        <a:rPr lang="en-US" sz="1600" dirty="0" smtClean="0"/>
                        <a:t>3 translational 3 </a:t>
                      </a:r>
                      <a:r>
                        <a:rPr lang="en-US" sz="1600" dirty="0" err="1" smtClean="0"/>
                        <a:t>vibrational</a:t>
                      </a:r>
                      <a:endParaRPr lang="en-US" sz="1600" dirty="0" smtClean="0"/>
                    </a:p>
                    <a:p>
                      <a:pPr algn="ctr"/>
                      <a:r>
                        <a:rPr lang="en-US" sz="1600" dirty="0" smtClean="0"/>
                        <a:t>Total</a:t>
                      </a:r>
                      <a:r>
                        <a:rPr lang="en-US" sz="1600" baseline="0" dirty="0" smtClean="0"/>
                        <a:t> </a:t>
                      </a:r>
                      <a:r>
                        <a:rPr lang="en-US" sz="1600" b="1" baseline="0" dirty="0" smtClean="0">
                          <a:solidFill>
                            <a:srgbClr val="FF0000"/>
                          </a:solidFill>
                        </a:rPr>
                        <a:t>6</a:t>
                      </a:r>
                      <a:endParaRPr lang="en-US" sz="1600" b="1" dirty="0">
                        <a:solidFill>
                          <a:srgbClr val="FF0000"/>
                        </a:solidFill>
                      </a:endParaRPr>
                    </a:p>
                  </a:txBody>
                  <a:tcPr anchor="ctr"/>
                </a:tc>
              </a:tr>
              <a:tr h="188677">
                <a:tc>
                  <a:txBody>
                    <a:bodyPr/>
                    <a:lstStyle/>
                    <a:p>
                      <a:pPr algn="ctr"/>
                      <a:r>
                        <a:rPr lang="en-US" sz="1600" dirty="0" smtClean="0"/>
                        <a:t>Antimony</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25.2</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3.03</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r h="188677">
                <a:tc>
                  <a:txBody>
                    <a:bodyPr/>
                    <a:lstStyle/>
                    <a:p>
                      <a:pPr algn="ctr"/>
                      <a:r>
                        <a:rPr lang="en-US" sz="1600" dirty="0" smtClean="0"/>
                        <a:t>Diamond</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6.1</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0.74</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r h="188677">
                <a:tc>
                  <a:txBody>
                    <a:bodyPr/>
                    <a:lstStyle/>
                    <a:p>
                      <a:pPr algn="ctr"/>
                      <a:r>
                        <a:rPr lang="en-US" sz="1600" dirty="0" smtClean="0"/>
                        <a:t>Copper</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24.5</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2.95</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r h="188677">
                <a:tc>
                  <a:txBody>
                    <a:bodyPr/>
                    <a:lstStyle/>
                    <a:p>
                      <a:pPr algn="ctr"/>
                      <a:r>
                        <a:rPr lang="en-US" sz="1600" dirty="0" smtClean="0"/>
                        <a:t>Silver</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24.9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3.00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bl>
          </a:graphicData>
        </a:graphic>
      </p:graphicFrame>
      <p:graphicFrame>
        <p:nvGraphicFramePr>
          <p:cNvPr id="22" name="Table 21"/>
          <p:cNvGraphicFramePr>
            <a:graphicFrameLocks noGrp="1"/>
          </p:cNvGraphicFramePr>
          <p:nvPr/>
        </p:nvGraphicFramePr>
        <p:xfrm>
          <a:off x="23" y="5268724"/>
          <a:ext cx="9143976" cy="1005840"/>
        </p:xfrm>
        <a:graphic>
          <a:graphicData uri="http://schemas.openxmlformats.org/drawingml/2006/table">
            <a:tbl>
              <a:tblPr bandRow="1">
                <a:tableStyleId>{08FB837D-C827-4EFA-A057-4D05807E0F7C}</a:tableStyleId>
              </a:tblPr>
              <a:tblGrid>
                <a:gridCol w="1422377"/>
                <a:gridCol w="2032000"/>
                <a:gridCol w="1553029"/>
                <a:gridCol w="1074057"/>
                <a:gridCol w="1524000"/>
                <a:gridCol w="1538513"/>
              </a:tblGrid>
              <a:tr h="188677">
                <a:tc>
                  <a:txBody>
                    <a:bodyPr/>
                    <a:lstStyle/>
                    <a:p>
                      <a:pPr algn="ctr"/>
                      <a:r>
                        <a:rPr lang="en-US" sz="1600" dirty="0" smtClean="0"/>
                        <a:t>Mercury</a:t>
                      </a:r>
                      <a:endParaRPr lang="en-US" sz="1600" baseline="-25000" dirty="0"/>
                    </a:p>
                  </a:txBody>
                  <a:tcPr/>
                </a:tc>
                <a:tc>
                  <a:txBody>
                    <a:bodyPr/>
                    <a:lstStyle/>
                    <a:p>
                      <a:pPr algn="ctr"/>
                      <a:r>
                        <a:rPr lang="en-US" sz="1600" dirty="0" smtClean="0"/>
                        <a:t>28.0</a:t>
                      </a:r>
                      <a:endParaRPr lang="en-US" sz="1600" dirty="0"/>
                    </a:p>
                  </a:txBody>
                  <a:tcPr/>
                </a:tc>
                <a:tc>
                  <a:txBody>
                    <a:bodyPr/>
                    <a:lstStyle/>
                    <a:p>
                      <a:pPr algn="ctr"/>
                      <a:r>
                        <a:rPr lang="en-US" sz="1600" dirty="0" smtClean="0"/>
                        <a:t>3.36</a:t>
                      </a:r>
                      <a:endParaRPr lang="en-US" sz="1600" dirty="0"/>
                    </a:p>
                  </a:txBody>
                  <a:tcPr/>
                </a:tc>
                <a:tc>
                  <a:txBody>
                    <a:bodyPr/>
                    <a:lstStyle/>
                    <a:p>
                      <a:pPr algn="ctr"/>
                      <a:endParaRPr lang="en-US" sz="1600" dirty="0"/>
                    </a:p>
                  </a:txBody>
                  <a:tcPr/>
                </a:tc>
                <a:tc rowSpan="3">
                  <a:txBody>
                    <a:bodyPr/>
                    <a:lstStyle/>
                    <a:p>
                      <a:pPr algn="ctr"/>
                      <a:r>
                        <a:rPr lang="en-US" sz="1600" dirty="0" smtClean="0"/>
                        <a:t>Liquid</a:t>
                      </a:r>
                      <a:endParaRPr lang="en-US" sz="1600" dirty="0"/>
                    </a:p>
                  </a:txBody>
                  <a:tcPr anchor="ctr"/>
                </a:tc>
                <a:tc rowSpan="3">
                  <a:txBody>
                    <a:bodyPr/>
                    <a:lstStyle/>
                    <a:p>
                      <a:pPr algn="ctr"/>
                      <a:r>
                        <a:rPr lang="en-US" sz="1600" b="1" dirty="0" smtClean="0">
                          <a:solidFill>
                            <a:srgbClr val="FF0000"/>
                          </a:solidFill>
                        </a:rPr>
                        <a:t>?</a:t>
                      </a:r>
                      <a:endParaRPr lang="en-US" sz="1600" b="1" dirty="0">
                        <a:solidFill>
                          <a:srgbClr val="FF0000"/>
                        </a:solidFill>
                      </a:endParaRPr>
                    </a:p>
                  </a:txBody>
                  <a:tcPr anchor="ctr"/>
                </a:tc>
              </a:tr>
              <a:tr h="188677">
                <a:tc>
                  <a:txBody>
                    <a:bodyPr/>
                    <a:lstStyle/>
                    <a:p>
                      <a:pPr algn="ctr"/>
                      <a:r>
                        <a:rPr lang="en-US" sz="1600" dirty="0" smtClean="0"/>
                        <a:t>H</a:t>
                      </a:r>
                      <a:r>
                        <a:rPr lang="en-US" sz="1600" baseline="-25000" dirty="0" smtClean="0"/>
                        <a:t>2</a:t>
                      </a:r>
                      <a:r>
                        <a:rPr lang="en-US" sz="1600" dirty="0" smtClean="0"/>
                        <a:t>O</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75.3</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9.06</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r h="188677">
                <a:tc>
                  <a:txBody>
                    <a:bodyPr/>
                    <a:lstStyle/>
                    <a:p>
                      <a:pPr algn="ctr"/>
                      <a:r>
                        <a:rPr lang="en-US" sz="1600" dirty="0" smtClean="0"/>
                        <a:t>Gasoline</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229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27.6</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bl>
          </a:graphicData>
        </a:graphic>
      </p:graphicFrame>
      <p:sp>
        <p:nvSpPr>
          <p:cNvPr id="24" name="Rectangle 23"/>
          <p:cNvSpPr/>
          <p:nvPr/>
        </p:nvSpPr>
        <p:spPr bwMode="auto">
          <a:xfrm>
            <a:off x="5021947" y="595086"/>
            <a:ext cx="1059543" cy="3033485"/>
          </a:xfrm>
          <a:prstGeom prst="rect">
            <a:avLst/>
          </a:prstGeom>
          <a:solidFill>
            <a:schemeClr val="bg1">
              <a:lumMod val="85000"/>
            </a:schemeClr>
          </a:solidFill>
          <a:ln w="9525" cap="flat" cmpd="sng" algn="ctr">
            <a:no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mn-lt"/>
              </a:rPr>
              <a:t>Gases</a:t>
            </a:r>
          </a:p>
        </p:txBody>
      </p:sp>
      <p:sp>
        <p:nvSpPr>
          <p:cNvPr id="25" name="Rectangle 24"/>
          <p:cNvSpPr/>
          <p:nvPr/>
        </p:nvSpPr>
        <p:spPr bwMode="auto">
          <a:xfrm>
            <a:off x="5020056" y="3599542"/>
            <a:ext cx="1059543" cy="1030515"/>
          </a:xfrm>
          <a:prstGeom prst="rect">
            <a:avLst/>
          </a:prstGeom>
          <a:solidFill>
            <a:srgbClr val="C00000"/>
          </a:solidFill>
          <a:ln w="9525" cap="flat" cmpd="sng" algn="ctr">
            <a:no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mn-lt"/>
              </a:rPr>
              <a:t>Non-metal solids</a:t>
            </a:r>
            <a:endParaRPr kumimoji="0" lang="en-US" sz="1600" b="0" i="0" u="none" strike="noStrike" cap="none" normalizeH="0" baseline="0" dirty="0" smtClean="0">
              <a:ln>
                <a:noFill/>
              </a:ln>
              <a:solidFill>
                <a:schemeClr val="tx1"/>
              </a:solidFill>
              <a:effectLst/>
              <a:latin typeface="+mn-lt"/>
            </a:endParaRPr>
          </a:p>
        </p:txBody>
      </p:sp>
      <p:sp>
        <p:nvSpPr>
          <p:cNvPr id="26" name="Rectangle 25"/>
          <p:cNvSpPr/>
          <p:nvPr/>
        </p:nvSpPr>
        <p:spPr bwMode="auto">
          <a:xfrm>
            <a:off x="5021947" y="4622799"/>
            <a:ext cx="1059543" cy="674915"/>
          </a:xfrm>
          <a:prstGeom prst="rect">
            <a:avLst/>
          </a:prstGeom>
          <a:solidFill>
            <a:srgbClr val="FFC000"/>
          </a:solidFill>
          <a:ln w="9525" cap="flat" cmpd="sng" algn="ctr">
            <a:no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mn-lt"/>
              </a:rPr>
              <a:t>Metal solids</a:t>
            </a:r>
            <a:endParaRPr kumimoji="0" lang="en-US" sz="1600" b="0" i="0" u="none" strike="noStrike" cap="none" normalizeH="0" baseline="0" dirty="0" smtClean="0">
              <a:ln>
                <a:noFill/>
              </a:ln>
              <a:solidFill>
                <a:schemeClr val="tx1"/>
              </a:solidFill>
              <a:effectLst/>
              <a:latin typeface="+mn-lt"/>
            </a:endParaRPr>
          </a:p>
        </p:txBody>
      </p:sp>
      <p:sp>
        <p:nvSpPr>
          <p:cNvPr id="27" name="Rectangle 26"/>
          <p:cNvSpPr/>
          <p:nvPr/>
        </p:nvSpPr>
        <p:spPr bwMode="auto">
          <a:xfrm>
            <a:off x="5020056" y="5278266"/>
            <a:ext cx="1059543" cy="1001488"/>
          </a:xfrm>
          <a:prstGeom prst="rect">
            <a:avLst/>
          </a:prstGeom>
          <a:solidFill>
            <a:schemeClr val="tx2">
              <a:lumMod val="40000"/>
              <a:lumOff val="60000"/>
            </a:schemeClr>
          </a:solidFill>
          <a:ln w="9525" cap="flat" cmpd="sng" algn="ctr">
            <a:no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mn-lt"/>
              </a:rPr>
              <a:t>Liquids</a:t>
            </a:r>
            <a:endParaRPr kumimoji="0" lang="en-US" sz="1600" b="0" i="0" u="none" strike="noStrike" cap="none" normalizeH="0" baseline="0" dirty="0" smtClean="0">
              <a:ln>
                <a:noFill/>
              </a:ln>
              <a:solidFill>
                <a:schemeClr val="tx1"/>
              </a:solidFill>
              <a:effectLst/>
              <a:latin typeface="+mn-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0848"/>
            <a:ext cx="8229600" cy="1066800"/>
          </a:xfrm>
        </p:spPr>
        <p:txBody>
          <a:bodyPr/>
          <a:lstStyle/>
          <a:p>
            <a:r>
              <a:rPr lang="en-US" sz="3200" dirty="0" smtClean="0"/>
              <a:t>Example: ideal gas</a:t>
            </a:r>
            <a:endParaRPr lang="en-US" sz="3200" dirty="0"/>
          </a:p>
        </p:txBody>
      </p:sp>
      <p:sp>
        <p:nvSpPr>
          <p:cNvPr id="3" name="Content Placeholder 2"/>
          <p:cNvSpPr>
            <a:spLocks noGrp="1"/>
          </p:cNvSpPr>
          <p:nvPr>
            <p:ph idx="1"/>
          </p:nvPr>
        </p:nvSpPr>
        <p:spPr>
          <a:xfrm>
            <a:off x="457200" y="1488744"/>
            <a:ext cx="8229600" cy="3610428"/>
          </a:xfrm>
        </p:spPr>
        <p:txBody>
          <a:bodyPr/>
          <a:lstStyle/>
          <a:p>
            <a:r>
              <a:rPr lang="en-US" sz="2400" dirty="0" smtClean="0"/>
              <a:t>Ideal gas equation: </a:t>
            </a:r>
            <a:r>
              <a:rPr lang="en-US" sz="2400" i="1" dirty="0" smtClean="0"/>
              <a:t>PV = NRT</a:t>
            </a:r>
          </a:p>
          <a:p>
            <a:pPr>
              <a:buNone/>
            </a:pPr>
            <a:r>
              <a:rPr lang="en-US" sz="2400" dirty="0" smtClean="0"/>
              <a:t>	where </a:t>
            </a:r>
            <a:r>
              <a:rPr lang="en-US" sz="2400" i="1" dirty="0" smtClean="0"/>
              <a:t>N</a:t>
            </a:r>
            <a:r>
              <a:rPr lang="en-US" sz="2400" dirty="0" smtClean="0"/>
              <a:t> is the mole number and </a:t>
            </a:r>
            <a:r>
              <a:rPr lang="en-US" sz="2400" i="1" dirty="0" smtClean="0"/>
              <a:t>R = 8.31 J/(</a:t>
            </a:r>
            <a:r>
              <a:rPr lang="en-US" sz="2400" i="1" dirty="0" err="1" smtClean="0"/>
              <a:t>mol·K</a:t>
            </a:r>
            <a:r>
              <a:rPr lang="en-US" sz="2400" i="1" dirty="0" smtClean="0"/>
              <a:t>)</a:t>
            </a:r>
            <a:r>
              <a:rPr lang="en-US" sz="2400" dirty="0" smtClean="0"/>
              <a:t> is the ideal gas constant</a:t>
            </a:r>
          </a:p>
          <a:p>
            <a:pPr>
              <a:buNone/>
            </a:pPr>
            <a:r>
              <a:rPr lang="en-US" sz="2400" dirty="0" smtClean="0"/>
              <a:t>	</a:t>
            </a:r>
            <a:r>
              <a:rPr lang="en-US" sz="2400" i="1" dirty="0" smtClean="0"/>
              <a:t>R = </a:t>
            </a:r>
            <a:r>
              <a:rPr lang="en-US" sz="2400" i="1" dirty="0" err="1" smtClean="0"/>
              <a:t>N</a:t>
            </a:r>
            <a:r>
              <a:rPr lang="en-US" sz="2400" i="1" baseline="-25000" dirty="0" err="1" smtClean="0"/>
              <a:t>A</a:t>
            </a:r>
            <a:r>
              <a:rPr lang="en-US" sz="2400" i="1" dirty="0" err="1" smtClean="0"/>
              <a:t>k</a:t>
            </a:r>
            <a:r>
              <a:rPr lang="en-US" sz="2400" i="1" baseline="-25000" dirty="0" err="1" smtClean="0"/>
              <a:t>B</a:t>
            </a:r>
            <a:r>
              <a:rPr lang="en-US" sz="2400" dirty="0" smtClean="0"/>
              <a:t> (Boltzmann constant </a:t>
            </a:r>
            <a:r>
              <a:rPr lang="en-US" sz="2400" i="1" dirty="0" err="1" smtClean="0"/>
              <a:t>k</a:t>
            </a:r>
            <a:r>
              <a:rPr lang="en-US" sz="2400" i="1" baseline="-25000" dirty="0" err="1" smtClean="0"/>
              <a:t>B</a:t>
            </a:r>
            <a:r>
              <a:rPr lang="en-US" sz="2400" i="1" dirty="0" smtClean="0"/>
              <a:t> = 1.38 </a:t>
            </a:r>
            <a:r>
              <a:rPr lang="en-US" sz="2400" i="1" dirty="0" smtClean="0">
                <a:latin typeface="Arial"/>
                <a:cs typeface="Arial"/>
              </a:rPr>
              <a:t>×</a:t>
            </a:r>
            <a:r>
              <a:rPr lang="en-US" sz="2400" i="1" dirty="0" smtClean="0"/>
              <a:t>10</a:t>
            </a:r>
            <a:r>
              <a:rPr lang="en-US" sz="2400" i="1" baseline="30000" dirty="0" smtClean="0"/>
              <a:t>23</a:t>
            </a:r>
            <a:r>
              <a:rPr lang="en-US" sz="2400" i="1" dirty="0" smtClean="0"/>
              <a:t> J/K</a:t>
            </a:r>
            <a:r>
              <a:rPr lang="en-US" sz="2400" dirty="0" smtClean="0"/>
              <a:t>)</a:t>
            </a:r>
          </a:p>
          <a:p>
            <a:r>
              <a:rPr lang="en-US" sz="2400" dirty="0" smtClean="0"/>
              <a:t>Internal energy: </a:t>
            </a:r>
            <a:r>
              <a:rPr lang="en-US" sz="2400" i="1" dirty="0" smtClean="0"/>
              <a:t>U = </a:t>
            </a:r>
            <a:r>
              <a:rPr lang="en-US" sz="2400" i="1" dirty="0" err="1" smtClean="0"/>
              <a:t>Nc</a:t>
            </a:r>
            <a:r>
              <a:rPr lang="en-US" sz="2400" i="1" baseline="-25000" dirty="0" err="1" smtClean="0"/>
              <a:t>V</a:t>
            </a:r>
            <a:r>
              <a:rPr lang="en-US" sz="2400" i="1" dirty="0" err="1" smtClean="0"/>
              <a:t>T</a:t>
            </a:r>
            <a:r>
              <a:rPr lang="en-US" sz="2400" i="1" dirty="0" smtClean="0"/>
              <a:t> = </a:t>
            </a:r>
            <a:r>
              <a:rPr lang="en-US" sz="2400" i="1" dirty="0" err="1" smtClean="0"/>
              <a:t>c</a:t>
            </a:r>
            <a:r>
              <a:rPr lang="en-US" sz="2400" i="1" baseline="-25000" dirty="0" err="1" smtClean="0"/>
              <a:t>V</a:t>
            </a:r>
            <a:r>
              <a:rPr lang="en-US" sz="2400" i="1" dirty="0" err="1" smtClean="0"/>
              <a:t>PV</a:t>
            </a:r>
            <a:r>
              <a:rPr lang="en-US" sz="2400" i="1" dirty="0" smtClean="0"/>
              <a:t>/R</a:t>
            </a:r>
            <a:endParaRPr lang="en-US" sz="2400" dirty="0" smtClean="0"/>
          </a:p>
          <a:p>
            <a:pPr>
              <a:buNone/>
            </a:pPr>
            <a:r>
              <a:rPr lang="en-US" sz="2400" dirty="0" smtClean="0"/>
              <a:t>	where </a:t>
            </a:r>
            <a:r>
              <a:rPr lang="en-US" sz="2400" i="1" dirty="0" err="1" smtClean="0"/>
              <a:t>c</a:t>
            </a:r>
            <a:r>
              <a:rPr lang="en-US" sz="2400" i="1" baseline="-25000" dirty="0" err="1" smtClean="0"/>
              <a:t>V</a:t>
            </a:r>
            <a:r>
              <a:rPr lang="en-US" sz="2400" dirty="0" smtClean="0"/>
              <a:t> is a constant</a:t>
            </a:r>
            <a:endParaRPr lang="en-US" sz="2400" i="1" dirty="0" smtClean="0"/>
          </a:p>
          <a:p>
            <a:pPr lvl="1">
              <a:spcBef>
                <a:spcPts val="600"/>
              </a:spcBef>
            </a:pPr>
            <a:r>
              <a:rPr lang="en-US" sz="2000" dirty="0" smtClean="0"/>
              <a:t>No interactions between ideal gas molecules</a:t>
            </a:r>
          </a:p>
          <a:p>
            <a:r>
              <a:rPr lang="en-US" sz="2400" dirty="0" smtClean="0"/>
              <a:t>For monatomic gas	</a:t>
            </a:r>
            <a:r>
              <a:rPr lang="en-US" sz="2400" i="1" dirty="0" err="1" smtClean="0"/>
              <a:t>c</a:t>
            </a:r>
            <a:r>
              <a:rPr lang="en-US" sz="2400" i="1" baseline="-25000" dirty="0" err="1" smtClean="0"/>
              <a:t>V</a:t>
            </a:r>
            <a:r>
              <a:rPr lang="en-US" sz="2400" i="1" dirty="0" smtClean="0"/>
              <a:t> ~ 3/2 R</a:t>
            </a:r>
          </a:p>
          <a:p>
            <a:pPr>
              <a:buNone/>
            </a:pPr>
            <a:r>
              <a:rPr lang="en-US" sz="2400" dirty="0" smtClean="0"/>
              <a:t>	For diatomic gas		</a:t>
            </a:r>
            <a:r>
              <a:rPr lang="en-US" sz="2400" i="1" dirty="0" err="1" smtClean="0"/>
              <a:t>c</a:t>
            </a:r>
            <a:r>
              <a:rPr lang="en-US" sz="2400" i="1" baseline="-25000" dirty="0" err="1" smtClean="0"/>
              <a:t>V</a:t>
            </a:r>
            <a:r>
              <a:rPr lang="en-US" sz="2400" i="1" dirty="0" smtClean="0"/>
              <a:t> ~ 5/2 R</a:t>
            </a:r>
            <a:endParaRPr lang="en-US" sz="2400" dirty="0" smtClean="0"/>
          </a:p>
        </p:txBody>
      </p:sp>
      <p:sp>
        <p:nvSpPr>
          <p:cNvPr id="4" name="Rectangle 3"/>
          <p:cNvSpPr/>
          <p:nvPr/>
        </p:nvSpPr>
        <p:spPr bwMode="auto">
          <a:xfrm>
            <a:off x="900752" y="5576248"/>
            <a:ext cx="7239000" cy="762000"/>
          </a:xfrm>
          <a:prstGeom prst="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FFFF00"/>
                </a:solidFill>
                <a:effectLst/>
                <a:latin typeface="Arial" charset="0"/>
              </a:rPr>
              <a:t>Clearly,</a:t>
            </a:r>
            <a:r>
              <a:rPr kumimoji="0" lang="en-US" sz="2400" b="0" i="0" u="none" strike="noStrike" cap="none" normalizeH="0" dirty="0" smtClean="0">
                <a:ln>
                  <a:noFill/>
                </a:ln>
                <a:solidFill>
                  <a:srgbClr val="FFFF00"/>
                </a:solidFill>
                <a:effectLst/>
                <a:latin typeface="Arial" charset="0"/>
              </a:rPr>
              <a:t> </a:t>
            </a:r>
            <a:r>
              <a:rPr kumimoji="0" lang="en-US" sz="2400" b="0" i="1" u="none" strike="noStrike" cap="none" normalizeH="0" dirty="0" smtClean="0">
                <a:ln>
                  <a:noFill/>
                </a:ln>
                <a:solidFill>
                  <a:srgbClr val="FFFF00"/>
                </a:solidFill>
                <a:effectLst/>
                <a:latin typeface="Arial" charset="0"/>
              </a:rPr>
              <a:t>U</a:t>
            </a:r>
            <a:r>
              <a:rPr kumimoji="0" lang="en-US" sz="2400" b="0" i="0" u="none" strike="noStrike" cap="none" normalizeH="0" dirty="0" smtClean="0">
                <a:ln>
                  <a:noFill/>
                </a:ln>
                <a:solidFill>
                  <a:srgbClr val="FFFF00"/>
                </a:solidFill>
                <a:effectLst/>
                <a:latin typeface="Arial" charset="0"/>
              </a:rPr>
              <a:t> is a state variable (only depends on </a:t>
            </a:r>
            <a:r>
              <a:rPr kumimoji="0" lang="en-US" sz="2400" b="0" i="1" u="none" strike="noStrike" cap="none" normalizeH="0" dirty="0" smtClean="0">
                <a:ln>
                  <a:noFill/>
                </a:ln>
                <a:solidFill>
                  <a:srgbClr val="FFFF00"/>
                </a:solidFill>
                <a:effectLst/>
                <a:latin typeface="Arial" charset="0"/>
              </a:rPr>
              <a:t>T</a:t>
            </a:r>
            <a:r>
              <a:rPr kumimoji="0" lang="en-US" sz="2400" b="0" i="0" u="none" strike="noStrike" cap="none" normalizeH="0" dirty="0" smtClean="0">
                <a:ln>
                  <a:noFill/>
                </a:ln>
                <a:solidFill>
                  <a:srgbClr val="FFFF00"/>
                </a:solidFill>
                <a:effectLst/>
                <a:latin typeface="Arial" charset="0"/>
              </a:rPr>
              <a:t>)!</a:t>
            </a:r>
            <a:endParaRPr kumimoji="0" lang="en-US" sz="2400" b="0" i="0" u="none" strike="noStrike" cap="none" normalizeH="0" baseline="0" dirty="0" smtClean="0">
              <a:ln>
                <a:noFill/>
              </a:ln>
              <a:solidFill>
                <a:srgbClr val="FFFF00"/>
              </a:solidFill>
              <a:effectLst/>
              <a:latin typeface="Arial" charset="0"/>
            </a:endParaRPr>
          </a:p>
        </p:txBody>
      </p:sp>
      <p:graphicFrame>
        <p:nvGraphicFramePr>
          <p:cNvPr id="39937" name="Object 1"/>
          <p:cNvGraphicFramePr>
            <a:graphicFrameLocks noChangeAspect="1"/>
          </p:cNvGraphicFramePr>
          <p:nvPr/>
        </p:nvGraphicFramePr>
        <p:xfrm>
          <a:off x="6099175" y="4669268"/>
          <a:ext cx="1673225" cy="441325"/>
        </p:xfrm>
        <a:graphic>
          <a:graphicData uri="http://schemas.openxmlformats.org/presentationml/2006/ole">
            <p:oleObj spid="_x0000_s39937" name="Equation" r:id="rId3" imgW="787320" imgH="228600" progId="Equation.DSMT4">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Untitled.png"/>
          <p:cNvPicPr>
            <a:picLocks noChangeAspect="1"/>
          </p:cNvPicPr>
          <p:nvPr/>
        </p:nvPicPr>
        <p:blipFill>
          <a:blip r:embed="rId3" cstate="print"/>
          <a:stretch>
            <a:fillRect/>
          </a:stretch>
        </p:blipFill>
        <p:spPr>
          <a:xfrm>
            <a:off x="319314" y="838200"/>
            <a:ext cx="2267203" cy="3806514"/>
          </a:xfrm>
          <a:prstGeom prst="rect">
            <a:avLst/>
          </a:prstGeom>
        </p:spPr>
      </p:pic>
      <p:sp>
        <p:nvSpPr>
          <p:cNvPr id="5" name="TextBox 4"/>
          <p:cNvSpPr txBox="1"/>
          <p:nvPr/>
        </p:nvSpPr>
        <p:spPr>
          <a:xfrm>
            <a:off x="2605314" y="656772"/>
            <a:ext cx="6248400" cy="2031325"/>
          </a:xfrm>
          <a:prstGeom prst="rect">
            <a:avLst/>
          </a:prstGeom>
          <a:noFill/>
        </p:spPr>
        <p:txBody>
          <a:bodyPr wrap="square" rtlCol="0">
            <a:spAutoFit/>
          </a:bodyPr>
          <a:lstStyle/>
          <a:p>
            <a:r>
              <a:rPr lang="en-US" dirty="0" smtClean="0"/>
              <a:t>Consider one mole of monatomic gas characterized by the equations in the last slide.</a:t>
            </a:r>
          </a:p>
          <a:p>
            <a:pPr marL="342900" indent="-342900">
              <a:buAutoNum type="arabicParenR"/>
            </a:pPr>
            <a:r>
              <a:rPr lang="en-US" dirty="0" smtClean="0"/>
              <a:t>Calculate </a:t>
            </a:r>
            <a:r>
              <a:rPr lang="en-US" i="1" dirty="0" smtClean="0">
                <a:latin typeface="Symbol" pitchFamily="18" charset="2"/>
              </a:rPr>
              <a:t>D</a:t>
            </a:r>
            <a:r>
              <a:rPr lang="en-US" i="1" dirty="0" smtClean="0"/>
              <a:t>U</a:t>
            </a:r>
            <a:r>
              <a:rPr lang="en-US" dirty="0" smtClean="0"/>
              <a:t>, </a:t>
            </a:r>
            <a:r>
              <a:rPr lang="en-US" i="1" dirty="0" smtClean="0">
                <a:latin typeface="Symbol" pitchFamily="18" charset="2"/>
              </a:rPr>
              <a:t>D</a:t>
            </a:r>
            <a:r>
              <a:rPr lang="en-US" i="1" dirty="0" smtClean="0"/>
              <a:t>W</a:t>
            </a:r>
            <a:r>
              <a:rPr lang="en-US" dirty="0" smtClean="0"/>
              <a:t> and </a:t>
            </a:r>
            <a:r>
              <a:rPr lang="en-US" i="1" dirty="0" smtClean="0">
                <a:latin typeface="Symbol" pitchFamily="18" charset="2"/>
              </a:rPr>
              <a:t>D</a:t>
            </a:r>
            <a:r>
              <a:rPr lang="en-US" i="1" dirty="0" smtClean="0"/>
              <a:t>Q</a:t>
            </a:r>
            <a:r>
              <a:rPr lang="en-US" dirty="0" smtClean="0"/>
              <a:t> when the gas quasi-statically change from state A: </a:t>
            </a:r>
            <a:r>
              <a:rPr lang="en-US" i="1" dirty="0" smtClean="0"/>
              <a:t>P</a:t>
            </a:r>
            <a:r>
              <a:rPr lang="en-US" dirty="0" smtClean="0"/>
              <a:t> = 1 </a:t>
            </a:r>
            <a:r>
              <a:rPr lang="en-US" dirty="0" err="1" smtClean="0"/>
              <a:t>atm</a:t>
            </a:r>
            <a:r>
              <a:rPr lang="en-US" dirty="0" smtClean="0"/>
              <a:t> (10</a:t>
            </a:r>
            <a:r>
              <a:rPr lang="en-US" baseline="30000" dirty="0" smtClean="0"/>
              <a:t>5</a:t>
            </a:r>
            <a:r>
              <a:rPr lang="en-US" dirty="0" smtClean="0"/>
              <a:t> Pa), </a:t>
            </a:r>
            <a:r>
              <a:rPr lang="en-US" i="1" dirty="0" smtClean="0"/>
              <a:t>V</a:t>
            </a:r>
            <a:r>
              <a:rPr lang="en-US" dirty="0" smtClean="0"/>
              <a:t> = 22.4 L to state B: </a:t>
            </a:r>
            <a:r>
              <a:rPr lang="en-US" i="1" dirty="0" smtClean="0"/>
              <a:t>P</a:t>
            </a:r>
            <a:r>
              <a:rPr lang="en-US" dirty="0" smtClean="0"/>
              <a:t> = 0.1 </a:t>
            </a:r>
            <a:r>
              <a:rPr lang="en-US" dirty="0" err="1" smtClean="0"/>
              <a:t>atm</a:t>
            </a:r>
            <a:r>
              <a:rPr lang="en-US" dirty="0" smtClean="0"/>
              <a:t>, </a:t>
            </a:r>
            <a:r>
              <a:rPr lang="en-US" i="1" dirty="0" smtClean="0"/>
              <a:t>V</a:t>
            </a:r>
            <a:r>
              <a:rPr lang="en-US" dirty="0" smtClean="0"/>
              <a:t> = 112 L along the curves;</a:t>
            </a:r>
          </a:p>
          <a:p>
            <a:pPr marL="342900" indent="-342900">
              <a:buAutoNum type="arabicParenR"/>
            </a:pPr>
            <a:r>
              <a:rPr lang="en-US" dirty="0" smtClean="0"/>
              <a:t>Derive the equations of isotherms and </a:t>
            </a:r>
            <a:r>
              <a:rPr lang="en-US" dirty="0" err="1" smtClean="0"/>
              <a:t>adiabats</a:t>
            </a:r>
            <a:r>
              <a:rPr lang="en-US" dirty="0" smtClean="0"/>
              <a:t> in the P-V plane.</a:t>
            </a:r>
          </a:p>
        </p:txBody>
      </p:sp>
      <p:sp>
        <p:nvSpPr>
          <p:cNvPr id="9" name="Arc 8"/>
          <p:cNvSpPr/>
          <p:nvPr/>
        </p:nvSpPr>
        <p:spPr bwMode="auto">
          <a:xfrm flipH="1" flipV="1">
            <a:off x="4786086" y="1571172"/>
            <a:ext cx="2619828" cy="3810000"/>
          </a:xfrm>
          <a:prstGeom prst="arc">
            <a:avLst/>
          </a:pr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10" name="Straight Connector 9"/>
          <p:cNvCxnSpPr/>
          <p:nvPr/>
        </p:nvCxnSpPr>
        <p:spPr bwMode="auto">
          <a:xfrm>
            <a:off x="4786086" y="3490686"/>
            <a:ext cx="1981200" cy="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rot="5400000">
            <a:off x="5852886" y="4405086"/>
            <a:ext cx="1828800" cy="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5486400" y="3490686"/>
            <a:ext cx="595086" cy="0"/>
          </a:xfrm>
          <a:prstGeom prst="line">
            <a:avLst/>
          </a:prstGeom>
          <a:solidFill>
            <a:schemeClr val="accent1"/>
          </a:solidFill>
          <a:ln w="25400" cap="flat" cmpd="sng" algn="ctr">
            <a:solidFill>
              <a:schemeClr val="tx1"/>
            </a:solidFill>
            <a:prstDash val="solid"/>
            <a:round/>
            <a:headEnd type="none" w="med" len="med"/>
            <a:tailEnd type="stealth" w="lg" len="lg"/>
          </a:ln>
          <a:effectLst/>
        </p:spPr>
      </p:cxnSp>
      <p:cxnSp>
        <p:nvCxnSpPr>
          <p:cNvPr id="25" name="Straight Connector 24"/>
          <p:cNvCxnSpPr/>
          <p:nvPr/>
        </p:nvCxnSpPr>
        <p:spPr bwMode="auto">
          <a:xfrm rot="5400000">
            <a:off x="6462486" y="4241802"/>
            <a:ext cx="609600" cy="0"/>
          </a:xfrm>
          <a:prstGeom prst="line">
            <a:avLst/>
          </a:prstGeom>
          <a:solidFill>
            <a:schemeClr val="accent1"/>
          </a:solidFill>
          <a:ln w="25400" cap="flat" cmpd="sng" algn="ctr">
            <a:solidFill>
              <a:schemeClr val="tx1"/>
            </a:solidFill>
            <a:prstDash val="solid"/>
            <a:round/>
            <a:headEnd type="none" w="med" len="med"/>
            <a:tailEnd type="stealth" w="lg" len="lg"/>
          </a:ln>
          <a:effectLst/>
        </p:spPr>
      </p:cxnSp>
      <p:cxnSp>
        <p:nvCxnSpPr>
          <p:cNvPr id="27" name="Straight Connector 26"/>
          <p:cNvCxnSpPr/>
          <p:nvPr/>
        </p:nvCxnSpPr>
        <p:spPr bwMode="auto">
          <a:xfrm rot="16200000" flipH="1">
            <a:off x="4956048" y="4521709"/>
            <a:ext cx="109728" cy="47172"/>
          </a:xfrm>
          <a:prstGeom prst="line">
            <a:avLst/>
          </a:prstGeom>
          <a:solidFill>
            <a:schemeClr val="accent1"/>
          </a:solidFill>
          <a:ln w="25400" cap="flat" cmpd="sng" algn="ctr">
            <a:solidFill>
              <a:schemeClr val="tx1"/>
            </a:solidFill>
            <a:prstDash val="solid"/>
            <a:round/>
            <a:headEnd type="none" w="med" len="med"/>
            <a:tailEnd type="stealth" w="lg" len="lg"/>
          </a:ln>
          <a:effectLst/>
        </p:spPr>
      </p:cxnSp>
      <p:sp>
        <p:nvSpPr>
          <p:cNvPr id="28" name="TextBox 27"/>
          <p:cNvSpPr txBox="1"/>
          <p:nvPr/>
        </p:nvSpPr>
        <p:spPr>
          <a:xfrm>
            <a:off x="4372428" y="3262086"/>
            <a:ext cx="351378" cy="369332"/>
          </a:xfrm>
          <a:prstGeom prst="rect">
            <a:avLst/>
          </a:prstGeom>
          <a:noFill/>
        </p:spPr>
        <p:txBody>
          <a:bodyPr wrap="none" rtlCol="0">
            <a:spAutoFit/>
          </a:bodyPr>
          <a:lstStyle/>
          <a:p>
            <a:r>
              <a:rPr lang="en-US" b="1" dirty="0" smtClean="0">
                <a:solidFill>
                  <a:srgbClr val="920000"/>
                </a:solidFill>
              </a:rPr>
              <a:t>A</a:t>
            </a:r>
            <a:endParaRPr lang="en-US" b="1" dirty="0">
              <a:solidFill>
                <a:srgbClr val="920000"/>
              </a:solidFill>
            </a:endParaRPr>
          </a:p>
        </p:txBody>
      </p:sp>
      <p:sp>
        <p:nvSpPr>
          <p:cNvPr id="29" name="TextBox 28"/>
          <p:cNvSpPr txBox="1"/>
          <p:nvPr/>
        </p:nvSpPr>
        <p:spPr>
          <a:xfrm>
            <a:off x="6811422" y="5254954"/>
            <a:ext cx="351378" cy="369332"/>
          </a:xfrm>
          <a:prstGeom prst="rect">
            <a:avLst/>
          </a:prstGeom>
          <a:noFill/>
        </p:spPr>
        <p:txBody>
          <a:bodyPr wrap="none" rtlCol="0">
            <a:spAutoFit/>
          </a:bodyPr>
          <a:lstStyle/>
          <a:p>
            <a:r>
              <a:rPr lang="en-US" b="1" dirty="0" smtClean="0">
                <a:solidFill>
                  <a:srgbClr val="0000FF"/>
                </a:solidFill>
              </a:rPr>
              <a:t>B</a:t>
            </a:r>
            <a:endParaRPr lang="en-US" b="1" dirty="0">
              <a:solidFill>
                <a:srgbClr val="0000FF"/>
              </a:solidFill>
            </a:endParaRPr>
          </a:p>
        </p:txBody>
      </p:sp>
      <p:sp>
        <p:nvSpPr>
          <p:cNvPr id="30" name="TextBox 29"/>
          <p:cNvSpPr txBox="1"/>
          <p:nvPr/>
        </p:nvSpPr>
        <p:spPr>
          <a:xfrm>
            <a:off x="5029200" y="3962400"/>
            <a:ext cx="1143000" cy="646331"/>
          </a:xfrm>
          <a:prstGeom prst="rect">
            <a:avLst/>
          </a:prstGeom>
          <a:noFill/>
        </p:spPr>
        <p:txBody>
          <a:bodyPr wrap="square" rtlCol="0">
            <a:spAutoFit/>
          </a:bodyPr>
          <a:lstStyle/>
          <a:p>
            <a:r>
              <a:rPr lang="en-US" i="1" dirty="0" smtClean="0"/>
              <a:t>P</a:t>
            </a:r>
            <a:r>
              <a:rPr lang="en-US" i="1" baseline="30000" dirty="0" smtClean="0"/>
              <a:t>3</a:t>
            </a:r>
            <a:r>
              <a:rPr lang="en-US" i="1" dirty="0" smtClean="0"/>
              <a:t>V</a:t>
            </a:r>
            <a:r>
              <a:rPr lang="en-US" i="1" baseline="30000" dirty="0" smtClean="0"/>
              <a:t>5</a:t>
            </a:r>
            <a:r>
              <a:rPr lang="en-US" i="1" dirty="0" smtClean="0"/>
              <a:t> = constant</a:t>
            </a:r>
            <a:endParaRPr lang="en-US" i="1" dirty="0"/>
          </a:p>
        </p:txBody>
      </p:sp>
      <p:cxnSp>
        <p:nvCxnSpPr>
          <p:cNvPr id="32" name="Straight Connector 31"/>
          <p:cNvCxnSpPr>
            <a:stCxn id="9" idx="0"/>
          </p:cNvCxnSpPr>
          <p:nvPr/>
        </p:nvCxnSpPr>
        <p:spPr bwMode="auto">
          <a:xfrm>
            <a:off x="6095998" y="5381172"/>
            <a:ext cx="700316" cy="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34" name="Straight Connector 33"/>
          <p:cNvCxnSpPr/>
          <p:nvPr/>
        </p:nvCxnSpPr>
        <p:spPr bwMode="auto">
          <a:xfrm>
            <a:off x="6186714" y="5381172"/>
            <a:ext cx="290286" cy="0"/>
          </a:xfrm>
          <a:prstGeom prst="line">
            <a:avLst/>
          </a:prstGeom>
          <a:solidFill>
            <a:schemeClr val="accent1"/>
          </a:solidFill>
          <a:ln w="25400" cap="flat" cmpd="sng" algn="ctr">
            <a:solidFill>
              <a:schemeClr val="tx1"/>
            </a:solidFill>
            <a:prstDash val="solid"/>
            <a:round/>
            <a:headEnd type="none" w="med" len="med"/>
            <a:tailEnd type="stealth" w="lg" len="lg"/>
          </a:ln>
          <a:effectLst/>
        </p:spPr>
      </p:cxnSp>
      <p:cxnSp>
        <p:nvCxnSpPr>
          <p:cNvPr id="19" name="Straight Connector 18"/>
          <p:cNvCxnSpPr/>
          <p:nvPr/>
        </p:nvCxnSpPr>
        <p:spPr bwMode="auto">
          <a:xfrm rot="5400000">
            <a:off x="3857172" y="4459512"/>
            <a:ext cx="1828800" cy="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20" name="Straight Connector 19"/>
          <p:cNvCxnSpPr/>
          <p:nvPr/>
        </p:nvCxnSpPr>
        <p:spPr bwMode="auto">
          <a:xfrm rot="5400000">
            <a:off x="4466772" y="4296228"/>
            <a:ext cx="609600" cy="0"/>
          </a:xfrm>
          <a:prstGeom prst="line">
            <a:avLst/>
          </a:prstGeom>
          <a:solidFill>
            <a:schemeClr val="accent1"/>
          </a:solidFill>
          <a:ln w="25400" cap="flat" cmpd="sng" algn="ctr">
            <a:solidFill>
              <a:schemeClr val="tx1"/>
            </a:solidFill>
            <a:prstDash val="solid"/>
            <a:round/>
            <a:headEnd type="none" w="med" len="med"/>
            <a:tailEnd type="stealth" w="lg" len="lg"/>
          </a:ln>
          <a:effectLst/>
        </p:spPr>
      </p:cxnSp>
      <p:cxnSp>
        <p:nvCxnSpPr>
          <p:cNvPr id="22" name="Straight Connector 21"/>
          <p:cNvCxnSpPr/>
          <p:nvPr/>
        </p:nvCxnSpPr>
        <p:spPr bwMode="auto">
          <a:xfrm>
            <a:off x="4767942" y="5381172"/>
            <a:ext cx="1981200" cy="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a:off x="4800600" y="5381172"/>
            <a:ext cx="595086" cy="0"/>
          </a:xfrm>
          <a:prstGeom prst="line">
            <a:avLst/>
          </a:prstGeom>
          <a:solidFill>
            <a:schemeClr val="accent1"/>
          </a:solidFill>
          <a:ln w="25400" cap="flat" cmpd="sng" algn="ctr">
            <a:solidFill>
              <a:schemeClr val="tx1"/>
            </a:solidFill>
            <a:prstDash val="solid"/>
            <a:round/>
            <a:headEnd type="none" w="med" len="med"/>
            <a:tailEnd type="stealth" w="lg" len="lg"/>
          </a:ln>
          <a:effectLst/>
        </p:spPr>
      </p:cxnSp>
      <p:sp>
        <p:nvSpPr>
          <p:cNvPr id="24" name="TextBox 23"/>
          <p:cNvSpPr txBox="1"/>
          <p:nvPr/>
        </p:nvSpPr>
        <p:spPr>
          <a:xfrm>
            <a:off x="6778170" y="3262086"/>
            <a:ext cx="351378" cy="369332"/>
          </a:xfrm>
          <a:prstGeom prst="rect">
            <a:avLst/>
          </a:prstGeom>
          <a:noFill/>
        </p:spPr>
        <p:txBody>
          <a:bodyPr wrap="none" rtlCol="0">
            <a:spAutoFit/>
          </a:bodyPr>
          <a:lstStyle/>
          <a:p>
            <a:r>
              <a:rPr lang="en-US" b="1" dirty="0" smtClean="0"/>
              <a:t>C</a:t>
            </a:r>
            <a:endParaRPr lang="en-US" b="1" dirty="0"/>
          </a:p>
        </p:txBody>
      </p:sp>
      <p:sp>
        <p:nvSpPr>
          <p:cNvPr id="26" name="TextBox 25"/>
          <p:cNvSpPr txBox="1"/>
          <p:nvPr/>
        </p:nvSpPr>
        <p:spPr>
          <a:xfrm>
            <a:off x="4419600" y="5181600"/>
            <a:ext cx="351378" cy="369332"/>
          </a:xfrm>
          <a:prstGeom prst="rect">
            <a:avLst/>
          </a:prstGeom>
          <a:noFill/>
        </p:spPr>
        <p:txBody>
          <a:bodyPr wrap="none" rtlCol="0">
            <a:spAutoFit/>
          </a:bodyPr>
          <a:lstStyle/>
          <a:p>
            <a:r>
              <a:rPr lang="en-US" b="1" dirty="0" smtClean="0"/>
              <a:t>D</a:t>
            </a:r>
            <a:endParaRPr lang="en-US" b="1" dirty="0"/>
          </a:p>
        </p:txBody>
      </p:sp>
      <p:sp>
        <p:nvSpPr>
          <p:cNvPr id="31" name="TextBox 30"/>
          <p:cNvSpPr txBox="1"/>
          <p:nvPr/>
        </p:nvSpPr>
        <p:spPr>
          <a:xfrm>
            <a:off x="5897022" y="5410200"/>
            <a:ext cx="351378" cy="369332"/>
          </a:xfrm>
          <a:prstGeom prst="rect">
            <a:avLst/>
          </a:prstGeom>
          <a:noFill/>
        </p:spPr>
        <p:txBody>
          <a:bodyPr wrap="none" rtlCol="0">
            <a:spAutoFit/>
          </a:bodyPr>
          <a:lstStyle/>
          <a:p>
            <a:r>
              <a:rPr lang="en-US" b="1" dirty="0" smtClean="0"/>
              <a:t>E</a:t>
            </a:r>
            <a:endParaRPr lang="en-US" b="1" dirty="0"/>
          </a:p>
        </p:txBody>
      </p:sp>
      <p:pic>
        <p:nvPicPr>
          <p:cNvPr id="6" name="Picture 5" descr="Graph1.PNG"/>
          <p:cNvPicPr>
            <a:picLocks noChangeAspect="1"/>
          </p:cNvPicPr>
          <p:nvPr/>
        </p:nvPicPr>
        <p:blipFill>
          <a:blip r:embed="rId4" cstate="print">
            <a:clrChange>
              <a:clrFrom>
                <a:srgbClr val="FFFFFF"/>
              </a:clrFrom>
              <a:clrTo>
                <a:srgbClr val="FFFFFF">
                  <a:alpha val="0"/>
                </a:srgbClr>
              </a:clrTo>
            </a:clrChange>
          </a:blip>
          <a:srcRect l="4495" t="10000" r="12222" b="2751"/>
          <a:stretch>
            <a:fillRect/>
          </a:stretch>
        </p:blipFill>
        <p:spPr>
          <a:xfrm>
            <a:off x="3200400" y="2870199"/>
            <a:ext cx="4495800" cy="3639457"/>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86" y="566058"/>
            <a:ext cx="8382000" cy="1143000"/>
          </a:xfrm>
        </p:spPr>
        <p:txBody>
          <a:bodyPr/>
          <a:lstStyle/>
          <a:p>
            <a:r>
              <a:rPr lang="en-US" sz="3000" dirty="0" smtClean="0"/>
              <a:t>Quasi-static isothermal and adiabatic processes of ideal gas</a:t>
            </a:r>
            <a:endParaRPr lang="en-US" sz="3000" dirty="0"/>
          </a:p>
        </p:txBody>
      </p:sp>
      <p:sp>
        <p:nvSpPr>
          <p:cNvPr id="3" name="Content Placeholder 2"/>
          <p:cNvSpPr>
            <a:spLocks noGrp="1"/>
          </p:cNvSpPr>
          <p:nvPr>
            <p:ph idx="1"/>
          </p:nvPr>
        </p:nvSpPr>
        <p:spPr>
          <a:xfrm>
            <a:off x="428172" y="1793336"/>
            <a:ext cx="8229600" cy="3200400"/>
          </a:xfrm>
        </p:spPr>
        <p:txBody>
          <a:bodyPr/>
          <a:lstStyle/>
          <a:p>
            <a:r>
              <a:rPr lang="en-US" sz="2600" dirty="0" smtClean="0"/>
              <a:t>Isothermal process</a:t>
            </a:r>
          </a:p>
          <a:p>
            <a:pPr lvl="1"/>
            <a:r>
              <a:rPr lang="en-US" sz="2200" i="1" dirty="0" smtClean="0"/>
              <a:t>T = T</a:t>
            </a:r>
            <a:r>
              <a:rPr lang="en-US" sz="2200" i="1" baseline="-25000" dirty="0" smtClean="0"/>
              <a:t>0</a:t>
            </a:r>
            <a:r>
              <a:rPr lang="en-US" sz="2200" i="1" dirty="0" smtClean="0"/>
              <a:t> (constant)</a:t>
            </a:r>
            <a:r>
              <a:rPr lang="en-US" sz="2200" dirty="0" smtClean="0"/>
              <a:t>, </a:t>
            </a:r>
            <a:r>
              <a:rPr lang="en-US" sz="2200" i="1" dirty="0" smtClean="0"/>
              <a:t>PV = NRT</a:t>
            </a:r>
            <a:r>
              <a:rPr lang="en-US" sz="2200" i="1" baseline="-25000" dirty="0" smtClean="0"/>
              <a:t>0</a:t>
            </a:r>
          </a:p>
          <a:p>
            <a:pPr lvl="1"/>
            <a:r>
              <a:rPr lang="en-US" sz="2200" i="1" dirty="0" smtClean="0"/>
              <a:t>U = </a:t>
            </a:r>
            <a:r>
              <a:rPr lang="en-US" sz="2000" i="1" dirty="0" smtClean="0"/>
              <a:t>Nc</a:t>
            </a:r>
            <a:r>
              <a:rPr lang="en-US" sz="2000" i="1" baseline="-25000" dirty="0" smtClean="0"/>
              <a:t>V</a:t>
            </a:r>
            <a:r>
              <a:rPr lang="en-US" sz="2000" i="1" dirty="0" smtClean="0"/>
              <a:t>T</a:t>
            </a:r>
            <a:r>
              <a:rPr lang="en-US" sz="2000" i="1" baseline="-25000" dirty="0" smtClean="0"/>
              <a:t>0</a:t>
            </a:r>
            <a:r>
              <a:rPr lang="en-US" sz="2000" i="1" dirty="0" smtClean="0"/>
              <a:t> (constant)</a:t>
            </a:r>
            <a:r>
              <a:rPr lang="en-US" sz="2000" dirty="0" smtClean="0"/>
              <a:t>, i.e. </a:t>
            </a:r>
            <a:r>
              <a:rPr lang="en-US" sz="2000" i="1" dirty="0" err="1" smtClean="0"/>
              <a:t>dU</a:t>
            </a:r>
            <a:r>
              <a:rPr lang="en-US" sz="2000" i="1" dirty="0" smtClean="0"/>
              <a:t> = 0</a:t>
            </a:r>
          </a:p>
          <a:p>
            <a:pPr lvl="1"/>
            <a:endParaRPr lang="en-US" sz="2200" dirty="0" smtClean="0"/>
          </a:p>
          <a:p>
            <a:pPr lvl="1"/>
            <a:endParaRPr lang="en-US" sz="2200" dirty="0" smtClean="0"/>
          </a:p>
          <a:p>
            <a:r>
              <a:rPr lang="en-US" sz="2600" dirty="0" smtClean="0"/>
              <a:t>Adiabatic process</a:t>
            </a:r>
          </a:p>
          <a:p>
            <a:pPr lvl="1"/>
            <a:r>
              <a:rPr lang="en-US" sz="2200" i="1" dirty="0" err="1" smtClean="0">
                <a:latin typeface="Symbol" pitchFamily="18" charset="2"/>
              </a:rPr>
              <a:t>d</a:t>
            </a:r>
            <a:r>
              <a:rPr lang="en-US" sz="2200" i="1" dirty="0" err="1" smtClean="0"/>
              <a:t>Q</a:t>
            </a:r>
            <a:r>
              <a:rPr lang="en-US" sz="2200" i="1" dirty="0" smtClean="0"/>
              <a:t> = 0, </a:t>
            </a:r>
            <a:r>
              <a:rPr lang="en-US" sz="2200" i="1" dirty="0" err="1" smtClean="0"/>
              <a:t>dU</a:t>
            </a:r>
            <a:r>
              <a:rPr lang="en-US" sz="2200" i="1" dirty="0" smtClean="0"/>
              <a:t> - </a:t>
            </a:r>
            <a:r>
              <a:rPr lang="en-US" sz="2200" i="1" dirty="0" err="1" smtClean="0">
                <a:latin typeface="Symbol" pitchFamily="18" charset="2"/>
              </a:rPr>
              <a:t>d</a:t>
            </a:r>
            <a:r>
              <a:rPr lang="en-US" sz="2200" i="1" dirty="0" err="1" smtClean="0"/>
              <a:t>W</a:t>
            </a:r>
            <a:r>
              <a:rPr lang="en-US" sz="2200" i="1" dirty="0" smtClean="0"/>
              <a:t> = 0</a:t>
            </a:r>
          </a:p>
        </p:txBody>
      </p:sp>
      <p:graphicFrame>
        <p:nvGraphicFramePr>
          <p:cNvPr id="36866" name="Object 2"/>
          <p:cNvGraphicFramePr>
            <a:graphicFrameLocks noChangeAspect="1"/>
          </p:cNvGraphicFramePr>
          <p:nvPr/>
        </p:nvGraphicFramePr>
        <p:xfrm>
          <a:off x="963160" y="3116858"/>
          <a:ext cx="6627812" cy="857250"/>
        </p:xfrm>
        <a:graphic>
          <a:graphicData uri="http://schemas.openxmlformats.org/presentationml/2006/ole">
            <p:oleObj spid="_x0000_s36866" name="Equation" r:id="rId4" imgW="3314520" imgH="444240" progId="Equation.DSMT4">
              <p:embed/>
            </p:oleObj>
          </a:graphicData>
        </a:graphic>
      </p:graphicFrame>
      <p:graphicFrame>
        <p:nvGraphicFramePr>
          <p:cNvPr id="36868" name="Object 4"/>
          <p:cNvGraphicFramePr>
            <a:graphicFrameLocks noChangeAspect="1"/>
          </p:cNvGraphicFramePr>
          <p:nvPr/>
        </p:nvGraphicFramePr>
        <p:xfrm>
          <a:off x="976086" y="4779650"/>
          <a:ext cx="7035800" cy="755650"/>
        </p:xfrm>
        <a:graphic>
          <a:graphicData uri="http://schemas.openxmlformats.org/presentationml/2006/ole">
            <p:oleObj spid="_x0000_s36868" name="Equation" r:id="rId5" imgW="3517560" imgH="393480" progId="Equation.DSMT4">
              <p:embed/>
            </p:oleObj>
          </a:graphicData>
        </a:graphic>
      </p:graphicFrame>
      <p:graphicFrame>
        <p:nvGraphicFramePr>
          <p:cNvPr id="36869" name="Object 5"/>
          <p:cNvGraphicFramePr>
            <a:graphicFrameLocks noChangeAspect="1"/>
          </p:cNvGraphicFramePr>
          <p:nvPr/>
        </p:nvGraphicFramePr>
        <p:xfrm>
          <a:off x="939573" y="5562600"/>
          <a:ext cx="3124200" cy="704476"/>
        </p:xfrm>
        <a:graphic>
          <a:graphicData uri="http://schemas.openxmlformats.org/presentationml/2006/ole">
            <p:oleObj spid="_x0000_s36869" name="Equation" r:id="rId6" imgW="1295280" imgH="304560" progId="Equation.DSMT4">
              <p:embed/>
            </p:oleObj>
          </a:graphicData>
        </a:graphic>
      </p:graphicFrame>
      <p:sp>
        <p:nvSpPr>
          <p:cNvPr id="8" name="TextBox 7"/>
          <p:cNvSpPr txBox="1"/>
          <p:nvPr/>
        </p:nvSpPr>
        <p:spPr>
          <a:xfrm>
            <a:off x="4292373" y="5682342"/>
            <a:ext cx="2223686" cy="815608"/>
          </a:xfrm>
          <a:prstGeom prst="rect">
            <a:avLst/>
          </a:prstGeom>
          <a:noFill/>
        </p:spPr>
        <p:txBody>
          <a:bodyPr wrap="none" rtlCol="0">
            <a:spAutoFit/>
          </a:bodyPr>
          <a:lstStyle/>
          <a:p>
            <a:r>
              <a:rPr lang="en-US" dirty="0" smtClean="0"/>
              <a:t>For monatomic gas:</a:t>
            </a:r>
          </a:p>
          <a:p>
            <a:endParaRPr lang="en-US" sz="1000" dirty="0" smtClean="0"/>
          </a:p>
          <a:p>
            <a:r>
              <a:rPr lang="en-US" dirty="0" smtClean="0"/>
              <a:t>For diatomic gas:</a:t>
            </a:r>
            <a:endParaRPr lang="en-US" dirty="0"/>
          </a:p>
        </p:txBody>
      </p:sp>
      <p:graphicFrame>
        <p:nvGraphicFramePr>
          <p:cNvPr id="36870" name="Object 6"/>
          <p:cNvGraphicFramePr>
            <a:graphicFrameLocks noChangeAspect="1"/>
          </p:cNvGraphicFramePr>
          <p:nvPr/>
        </p:nvGraphicFramePr>
        <p:xfrm>
          <a:off x="6440487" y="5620656"/>
          <a:ext cx="2246313" cy="405531"/>
        </p:xfrm>
        <a:graphic>
          <a:graphicData uri="http://schemas.openxmlformats.org/presentationml/2006/ole">
            <p:oleObj spid="_x0000_s36870" name="Equation" r:id="rId7" imgW="1079280" imgH="203040" progId="Equation.DSMT4">
              <p:embed/>
            </p:oleObj>
          </a:graphicData>
        </a:graphic>
      </p:graphicFrame>
      <p:graphicFrame>
        <p:nvGraphicFramePr>
          <p:cNvPr id="36871" name="Object 7"/>
          <p:cNvGraphicFramePr>
            <a:graphicFrameLocks noChangeAspect="1"/>
          </p:cNvGraphicFramePr>
          <p:nvPr/>
        </p:nvGraphicFramePr>
        <p:xfrm>
          <a:off x="6425973" y="6063342"/>
          <a:ext cx="2246312" cy="404812"/>
        </p:xfrm>
        <a:graphic>
          <a:graphicData uri="http://schemas.openxmlformats.org/presentationml/2006/ole">
            <p:oleObj spid="_x0000_s36871" name="Equation" r:id="rId8" imgW="1079280" imgH="203040" progId="Equation.DSMT4">
              <p:embed/>
            </p:oleObj>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7914"/>
            <a:ext cx="8229600" cy="1066800"/>
          </a:xfrm>
        </p:spPr>
        <p:txBody>
          <a:bodyPr/>
          <a:lstStyle/>
          <a:p>
            <a:r>
              <a:rPr lang="en-US" sz="3200" dirty="0" smtClean="0"/>
              <a:t>Adiabatic free expansion (non-quasi-static)</a:t>
            </a:r>
            <a:endParaRPr lang="en-US" sz="3200" dirty="0"/>
          </a:p>
        </p:txBody>
      </p:sp>
      <p:sp>
        <p:nvSpPr>
          <p:cNvPr id="4" name="Rectangle 3"/>
          <p:cNvSpPr/>
          <p:nvPr/>
        </p:nvSpPr>
        <p:spPr bwMode="auto">
          <a:xfrm>
            <a:off x="580514" y="1928681"/>
            <a:ext cx="1447800" cy="1246894"/>
          </a:xfrm>
          <a:prstGeom prst="rect">
            <a:avLst/>
          </a:prstGeom>
          <a:ln w="63500">
            <a:noFill/>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6" name="TextBox 5"/>
          <p:cNvSpPr txBox="1"/>
          <p:nvPr/>
        </p:nvSpPr>
        <p:spPr>
          <a:xfrm>
            <a:off x="852715" y="2380917"/>
            <a:ext cx="914400" cy="369332"/>
          </a:xfrm>
          <a:prstGeom prst="rect">
            <a:avLst/>
          </a:prstGeom>
          <a:noFill/>
        </p:spPr>
        <p:txBody>
          <a:bodyPr wrap="square" rtlCol="0">
            <a:spAutoFit/>
          </a:bodyPr>
          <a:lstStyle/>
          <a:p>
            <a:r>
              <a:rPr lang="en-US" i="1" dirty="0" smtClean="0"/>
              <a:t>T, P, V</a:t>
            </a:r>
            <a:r>
              <a:rPr lang="en-US" i="1" baseline="-25000" dirty="0" smtClean="0"/>
              <a:t>i</a:t>
            </a:r>
            <a:endParaRPr lang="en-US" i="1" dirty="0"/>
          </a:p>
        </p:txBody>
      </p:sp>
      <p:sp>
        <p:nvSpPr>
          <p:cNvPr id="5" name="Rectangle 4"/>
          <p:cNvSpPr/>
          <p:nvPr/>
        </p:nvSpPr>
        <p:spPr bwMode="auto">
          <a:xfrm>
            <a:off x="1952114" y="1928681"/>
            <a:ext cx="228600" cy="1246894"/>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10" name="Straight Connector 9"/>
          <p:cNvCxnSpPr/>
          <p:nvPr/>
        </p:nvCxnSpPr>
        <p:spPr bwMode="auto">
          <a:xfrm rot="10800000">
            <a:off x="1919457" y="3295317"/>
            <a:ext cx="304800" cy="0"/>
          </a:xfrm>
          <a:prstGeom prst="line">
            <a:avLst/>
          </a:prstGeom>
          <a:solidFill>
            <a:schemeClr val="accent1"/>
          </a:solidFill>
          <a:ln w="47625" cap="flat" cmpd="sng" algn="ctr">
            <a:solidFill>
              <a:schemeClr val="tx1"/>
            </a:solidFill>
            <a:prstDash val="solid"/>
            <a:round/>
            <a:headEnd type="none" w="med" len="med"/>
            <a:tailEnd type="none" w="med" len="med"/>
          </a:ln>
          <a:effectLst/>
        </p:spPr>
      </p:cxnSp>
      <p:sp>
        <p:nvSpPr>
          <p:cNvPr id="11" name="TextBox 10"/>
          <p:cNvSpPr txBox="1"/>
          <p:nvPr/>
        </p:nvSpPr>
        <p:spPr>
          <a:xfrm>
            <a:off x="457200" y="3378982"/>
            <a:ext cx="3595856" cy="369332"/>
          </a:xfrm>
          <a:prstGeom prst="rect">
            <a:avLst/>
          </a:prstGeom>
          <a:noFill/>
        </p:spPr>
        <p:txBody>
          <a:bodyPr wrap="none" rtlCol="0">
            <a:spAutoFit/>
          </a:bodyPr>
          <a:lstStyle/>
          <a:p>
            <a:r>
              <a:rPr lang="en-US" dirty="0" smtClean="0"/>
              <a:t>Constraint with respect to volume</a:t>
            </a:r>
            <a:endParaRPr lang="en-US" dirty="0"/>
          </a:p>
        </p:txBody>
      </p:sp>
      <p:sp>
        <p:nvSpPr>
          <p:cNvPr id="17" name="Rectangle 16"/>
          <p:cNvSpPr/>
          <p:nvPr/>
        </p:nvSpPr>
        <p:spPr bwMode="auto">
          <a:xfrm>
            <a:off x="5468256" y="1934028"/>
            <a:ext cx="3051630" cy="1246894"/>
          </a:xfrm>
          <a:prstGeom prst="rect">
            <a:avLst/>
          </a:prstGeom>
          <a:ln w="63500">
            <a:noFill/>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2000" i="1" dirty="0" smtClean="0"/>
              <a:t>T, P, V</a:t>
            </a:r>
            <a:r>
              <a:rPr lang="en-US" sz="2000" i="1" baseline="-25000" dirty="0" smtClean="0"/>
              <a:t>i</a:t>
            </a:r>
            <a:endParaRPr lang="en-US" sz="2000" i="1" dirty="0" smtClean="0"/>
          </a:p>
        </p:txBody>
      </p:sp>
      <p:sp>
        <p:nvSpPr>
          <p:cNvPr id="18" name="Rectangle 17"/>
          <p:cNvSpPr/>
          <p:nvPr/>
        </p:nvSpPr>
        <p:spPr bwMode="auto">
          <a:xfrm>
            <a:off x="5439170" y="1928681"/>
            <a:ext cx="3080716" cy="1246894"/>
          </a:xfrm>
          <a:prstGeom prst="rect">
            <a:avLst/>
          </a:prstGeom>
          <a:noFill/>
          <a:ln w="6350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4" name="Right Arrow 23"/>
          <p:cNvSpPr/>
          <p:nvPr/>
        </p:nvSpPr>
        <p:spPr bwMode="auto">
          <a:xfrm>
            <a:off x="4114800" y="2315028"/>
            <a:ext cx="914400" cy="457200"/>
          </a:xfrm>
          <a:prstGeom prst="righ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5" name="TextBox 24"/>
          <p:cNvSpPr txBox="1"/>
          <p:nvPr/>
        </p:nvSpPr>
        <p:spPr>
          <a:xfrm>
            <a:off x="3810000" y="1668697"/>
            <a:ext cx="1447800" cy="646331"/>
          </a:xfrm>
          <a:prstGeom prst="rect">
            <a:avLst/>
          </a:prstGeom>
          <a:noFill/>
        </p:spPr>
        <p:txBody>
          <a:bodyPr wrap="square" rtlCol="0">
            <a:spAutoFit/>
          </a:bodyPr>
          <a:lstStyle/>
          <a:p>
            <a:pPr algn="ctr"/>
            <a:r>
              <a:rPr lang="en-US" dirty="0" smtClean="0"/>
              <a:t>Removal of constraint</a:t>
            </a:r>
            <a:endParaRPr lang="en-US" dirty="0"/>
          </a:p>
        </p:txBody>
      </p:sp>
      <p:sp>
        <p:nvSpPr>
          <p:cNvPr id="26" name="Content Placeholder 2"/>
          <p:cNvSpPr>
            <a:spLocks noGrp="1"/>
          </p:cNvSpPr>
          <p:nvPr>
            <p:ph idx="1"/>
          </p:nvPr>
        </p:nvSpPr>
        <p:spPr>
          <a:xfrm>
            <a:off x="410028" y="3915228"/>
            <a:ext cx="8305800" cy="2503716"/>
          </a:xfrm>
        </p:spPr>
        <p:txBody>
          <a:bodyPr/>
          <a:lstStyle/>
          <a:p>
            <a:r>
              <a:rPr lang="en-US" sz="2200" dirty="0" smtClean="0">
                <a:latin typeface="Arial" pitchFamily="34" charset="0"/>
                <a:cs typeface="Arial" pitchFamily="34" charset="0"/>
              </a:rPr>
              <a:t>Free expansion usually occurs so rapidly that heat transfer is negligible in the process: </a:t>
            </a:r>
            <a:r>
              <a:rPr lang="en-US" sz="2200" i="1" dirty="0" err="1" smtClean="0">
                <a:latin typeface="Symbol" pitchFamily="18" charset="2"/>
              </a:rPr>
              <a:t>d</a:t>
            </a:r>
            <a:r>
              <a:rPr lang="en-US" sz="2200" i="1" dirty="0" err="1" smtClean="0"/>
              <a:t>Q</a:t>
            </a:r>
            <a:r>
              <a:rPr lang="en-US" sz="2200" i="1" dirty="0" smtClean="0"/>
              <a:t> = 0</a:t>
            </a:r>
            <a:endParaRPr lang="en-US" sz="2200" dirty="0" smtClean="0">
              <a:latin typeface="Arial" pitchFamily="34" charset="0"/>
              <a:cs typeface="Arial" pitchFamily="34" charset="0"/>
            </a:endParaRPr>
          </a:p>
          <a:p>
            <a:r>
              <a:rPr lang="en-US" sz="2200" dirty="0" smtClean="0"/>
              <a:t>Rigid walls:</a:t>
            </a:r>
            <a:r>
              <a:rPr lang="en-US" sz="2200" i="1" dirty="0" smtClean="0"/>
              <a:t> </a:t>
            </a:r>
            <a:r>
              <a:rPr lang="en-US" sz="2200" i="1" dirty="0" err="1" smtClean="0">
                <a:latin typeface="Symbol" pitchFamily="18" charset="2"/>
              </a:rPr>
              <a:t>d</a:t>
            </a:r>
            <a:r>
              <a:rPr lang="en-US" sz="2200" i="1" dirty="0" err="1" smtClean="0"/>
              <a:t>W</a:t>
            </a:r>
            <a:r>
              <a:rPr lang="en-US" sz="2200" i="1" dirty="0" smtClean="0"/>
              <a:t> = 0</a:t>
            </a:r>
          </a:p>
          <a:p>
            <a:r>
              <a:rPr lang="en-US" sz="2200" i="1" dirty="0" err="1" smtClean="0"/>
              <a:t>dU</a:t>
            </a:r>
            <a:r>
              <a:rPr lang="en-US" sz="2200" i="1" dirty="0" smtClean="0"/>
              <a:t> = 0</a:t>
            </a:r>
            <a:r>
              <a:rPr lang="en-US" sz="2200" dirty="0" smtClean="0"/>
              <a:t>, </a:t>
            </a:r>
            <a:r>
              <a:rPr lang="en-US" sz="2200" i="1" dirty="0" smtClean="0"/>
              <a:t>T = constant</a:t>
            </a:r>
            <a:r>
              <a:rPr lang="en-US" sz="2200" dirty="0" smtClean="0"/>
              <a:t> for ideal gas (for non-ideal gas </a:t>
            </a:r>
            <a:r>
              <a:rPr lang="en-US" sz="2200" i="1" dirty="0" smtClean="0"/>
              <a:t>T</a:t>
            </a:r>
            <a:r>
              <a:rPr lang="en-US" sz="2200" dirty="0" smtClean="0"/>
              <a:t> may change!)</a:t>
            </a:r>
            <a:endParaRPr lang="en-US" sz="2200" i="1" dirty="0" smtClean="0"/>
          </a:p>
          <a:p>
            <a:r>
              <a:rPr lang="en-US" sz="2200" dirty="0" smtClean="0"/>
              <a:t>Different from adiabatic quasi-static expansion where </a:t>
            </a:r>
            <a:r>
              <a:rPr lang="en-US" sz="2200" i="1" dirty="0" err="1" smtClean="0">
                <a:latin typeface="Symbol" pitchFamily="18" charset="2"/>
              </a:rPr>
              <a:t>d</a:t>
            </a:r>
            <a:r>
              <a:rPr lang="en-US" sz="2200" i="1" dirty="0" err="1" smtClean="0"/>
              <a:t>W</a:t>
            </a:r>
            <a:r>
              <a:rPr lang="en-US" sz="2200" i="1" dirty="0" smtClean="0"/>
              <a:t> &lt; 0</a:t>
            </a:r>
            <a:r>
              <a:rPr lang="en-US" sz="2200" dirty="0" smtClean="0"/>
              <a:t> !</a:t>
            </a:r>
          </a:p>
        </p:txBody>
      </p:sp>
      <p:sp>
        <p:nvSpPr>
          <p:cNvPr id="8" name="Rectangle 7"/>
          <p:cNvSpPr/>
          <p:nvPr/>
        </p:nvSpPr>
        <p:spPr bwMode="auto">
          <a:xfrm>
            <a:off x="580514" y="1928681"/>
            <a:ext cx="3077086" cy="1246894"/>
          </a:xfrm>
          <a:prstGeom prst="rect">
            <a:avLst/>
          </a:prstGeom>
          <a:noFill/>
          <a:ln w="6350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9" name="Straight Connector 8"/>
          <p:cNvCxnSpPr/>
          <p:nvPr/>
        </p:nvCxnSpPr>
        <p:spPr bwMode="auto">
          <a:xfrm rot="5400000">
            <a:off x="1881356" y="3122961"/>
            <a:ext cx="381000" cy="0"/>
          </a:xfrm>
          <a:prstGeom prst="line">
            <a:avLst/>
          </a:prstGeom>
          <a:solidFill>
            <a:schemeClr val="accent1"/>
          </a:solidFill>
          <a:ln w="47625" cap="flat" cmpd="sng" algn="ctr">
            <a:solidFill>
              <a:schemeClr val="tx1"/>
            </a:solidFill>
            <a:prstDash val="solid"/>
            <a:round/>
            <a:headEnd type="none" w="med" len="med"/>
            <a:tailEnd type="none" w="med" len="med"/>
          </a:ln>
          <a:effectLst/>
        </p:spPr>
      </p:cxnSp>
      <p:sp>
        <p:nvSpPr>
          <p:cNvPr id="15" name="TextBox 14"/>
          <p:cNvSpPr txBox="1"/>
          <p:nvPr/>
        </p:nvSpPr>
        <p:spPr>
          <a:xfrm>
            <a:off x="2344056" y="2391228"/>
            <a:ext cx="1143000" cy="369332"/>
          </a:xfrm>
          <a:prstGeom prst="rect">
            <a:avLst/>
          </a:prstGeom>
          <a:noFill/>
        </p:spPr>
        <p:txBody>
          <a:bodyPr wrap="square" rtlCol="0">
            <a:spAutoFit/>
          </a:bodyPr>
          <a:lstStyle/>
          <a:p>
            <a:pPr algn="ctr"/>
            <a:r>
              <a:rPr lang="en-US" dirty="0" smtClean="0"/>
              <a:t>Vacuum</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lstStyle/>
          <a:p>
            <a:r>
              <a:rPr lang="en-US" sz="3200" dirty="0" smtClean="0"/>
              <a:t>Joule-Thomson (throttling) process</a:t>
            </a:r>
            <a:endParaRPr lang="en-US" sz="3200" dirty="0"/>
          </a:p>
        </p:txBody>
      </p:sp>
      <p:sp>
        <p:nvSpPr>
          <p:cNvPr id="7" name="Rectangle 6"/>
          <p:cNvSpPr/>
          <p:nvPr/>
        </p:nvSpPr>
        <p:spPr bwMode="auto">
          <a:xfrm>
            <a:off x="2119086" y="1707724"/>
            <a:ext cx="1752600" cy="1430990"/>
          </a:xfrm>
          <a:prstGeom prst="rect">
            <a:avLst/>
          </a:prstGeom>
          <a:ln>
            <a:no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 name="Rectangle 7"/>
          <p:cNvSpPr/>
          <p:nvPr/>
        </p:nvSpPr>
        <p:spPr bwMode="auto">
          <a:xfrm>
            <a:off x="518886" y="1694544"/>
            <a:ext cx="1447800" cy="1444170"/>
          </a:xfrm>
          <a:prstGeom prst="rect">
            <a:avLst/>
          </a:prstGeom>
          <a:ln w="63500">
            <a:noFill/>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9" name="Rectangle 8"/>
          <p:cNvSpPr/>
          <p:nvPr/>
        </p:nvSpPr>
        <p:spPr bwMode="auto">
          <a:xfrm>
            <a:off x="1890486" y="1694544"/>
            <a:ext cx="228600" cy="1444170"/>
          </a:xfrm>
          <a:prstGeom prst="rect">
            <a:avLst/>
          </a:prstGeom>
          <a:ln>
            <a:noFill/>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0" name="TextBox 9"/>
          <p:cNvSpPr txBox="1"/>
          <p:nvPr/>
        </p:nvSpPr>
        <p:spPr>
          <a:xfrm>
            <a:off x="989987" y="2195286"/>
            <a:ext cx="519499" cy="461665"/>
          </a:xfrm>
          <a:prstGeom prst="rect">
            <a:avLst/>
          </a:prstGeom>
          <a:noFill/>
        </p:spPr>
        <p:txBody>
          <a:bodyPr wrap="square" rtlCol="0">
            <a:spAutoFit/>
          </a:bodyPr>
          <a:lstStyle/>
          <a:p>
            <a:r>
              <a:rPr lang="en-US" sz="2400" i="1" dirty="0" smtClean="0"/>
              <a:t>P</a:t>
            </a:r>
            <a:r>
              <a:rPr lang="en-US" sz="2400" i="1" baseline="-25000" dirty="0" smtClean="0"/>
              <a:t>1</a:t>
            </a:r>
            <a:endParaRPr lang="en-US" sz="2400" i="1" dirty="0"/>
          </a:p>
        </p:txBody>
      </p:sp>
      <p:sp>
        <p:nvSpPr>
          <p:cNvPr id="12" name="Rectangle 11"/>
          <p:cNvSpPr/>
          <p:nvPr/>
        </p:nvSpPr>
        <p:spPr bwMode="auto">
          <a:xfrm>
            <a:off x="518886" y="1694544"/>
            <a:ext cx="3352800" cy="1444170"/>
          </a:xfrm>
          <a:prstGeom prst="rect">
            <a:avLst/>
          </a:prstGeom>
          <a:noFill/>
          <a:ln w="6350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3" name="TextBox 12"/>
          <p:cNvSpPr txBox="1"/>
          <p:nvPr/>
        </p:nvSpPr>
        <p:spPr>
          <a:xfrm>
            <a:off x="2728073" y="2198916"/>
            <a:ext cx="519499" cy="461665"/>
          </a:xfrm>
          <a:prstGeom prst="rect">
            <a:avLst/>
          </a:prstGeom>
          <a:noFill/>
        </p:spPr>
        <p:txBody>
          <a:bodyPr wrap="square" rtlCol="0">
            <a:spAutoFit/>
          </a:bodyPr>
          <a:lstStyle/>
          <a:p>
            <a:r>
              <a:rPr lang="en-US" sz="2400" i="1" dirty="0" smtClean="0"/>
              <a:t>P</a:t>
            </a:r>
            <a:r>
              <a:rPr lang="en-US" sz="2400" i="1" baseline="-25000" dirty="0" smtClean="0"/>
              <a:t>2</a:t>
            </a:r>
            <a:endParaRPr lang="en-US" sz="2400" i="1" dirty="0"/>
          </a:p>
        </p:txBody>
      </p:sp>
      <p:sp>
        <p:nvSpPr>
          <p:cNvPr id="15" name="Rectangle 14"/>
          <p:cNvSpPr/>
          <p:nvPr/>
        </p:nvSpPr>
        <p:spPr bwMode="auto">
          <a:xfrm>
            <a:off x="1875972" y="2376714"/>
            <a:ext cx="274320" cy="91440"/>
          </a:xfrm>
          <a:prstGeom prst="rect">
            <a:avLst/>
          </a:prstGeom>
          <a:ln>
            <a:noFill/>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17" name="Straight Arrow Connector 16"/>
          <p:cNvCxnSpPr/>
          <p:nvPr/>
        </p:nvCxnSpPr>
        <p:spPr bwMode="auto">
          <a:xfrm>
            <a:off x="1785258" y="2409372"/>
            <a:ext cx="4572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8" name="Content Placeholder 2"/>
          <p:cNvSpPr>
            <a:spLocks noGrp="1"/>
          </p:cNvSpPr>
          <p:nvPr>
            <p:ph idx="1"/>
          </p:nvPr>
        </p:nvSpPr>
        <p:spPr>
          <a:xfrm>
            <a:off x="428172" y="3490686"/>
            <a:ext cx="3624942" cy="2895600"/>
          </a:xfrm>
        </p:spPr>
        <p:txBody>
          <a:bodyPr/>
          <a:lstStyle/>
          <a:p>
            <a:r>
              <a:rPr lang="en-US" sz="2400" i="1" dirty="0" err="1" smtClean="0"/>
              <a:t>dH</a:t>
            </a:r>
            <a:r>
              <a:rPr lang="en-US" sz="2400" i="1" dirty="0" smtClean="0"/>
              <a:t> = 0</a:t>
            </a:r>
            <a:r>
              <a:rPr lang="en-US" sz="2400" dirty="0" smtClean="0"/>
              <a:t> (i.e. </a:t>
            </a:r>
            <a:r>
              <a:rPr lang="en-US" sz="2400" i="1" dirty="0" smtClean="0"/>
              <a:t>U + PV = constant</a:t>
            </a:r>
            <a:r>
              <a:rPr lang="en-US" sz="2400" dirty="0" smtClean="0"/>
              <a:t>) in a Joule-Thomson process</a:t>
            </a:r>
          </a:p>
          <a:p>
            <a:r>
              <a:rPr lang="en-US" sz="2400" dirty="0" smtClean="0">
                <a:latin typeface="Arial" pitchFamily="34" charset="0"/>
                <a:cs typeface="Arial" pitchFamily="34" charset="0"/>
              </a:rPr>
              <a:t>For ideal gas, </a:t>
            </a:r>
            <a:r>
              <a:rPr lang="en-US" sz="2400" i="1" dirty="0" err="1" smtClean="0">
                <a:latin typeface="Arial" pitchFamily="34" charset="0"/>
                <a:cs typeface="Arial" pitchFamily="34" charset="0"/>
              </a:rPr>
              <a:t>dT</a:t>
            </a:r>
            <a:r>
              <a:rPr lang="en-US" sz="2400" i="1" dirty="0" smtClean="0">
                <a:latin typeface="Arial" pitchFamily="34" charset="0"/>
                <a:cs typeface="Arial" pitchFamily="34" charset="0"/>
              </a:rPr>
              <a:t> = 0</a:t>
            </a: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For real gas, </a:t>
            </a:r>
            <a:r>
              <a:rPr lang="en-US" sz="2400" i="1" dirty="0" err="1" smtClean="0">
                <a:latin typeface="Arial" pitchFamily="34" charset="0"/>
                <a:cs typeface="Arial" pitchFamily="34" charset="0"/>
              </a:rPr>
              <a:t>dT</a:t>
            </a:r>
            <a:r>
              <a:rPr lang="en-US" sz="2400" dirty="0" smtClean="0">
                <a:latin typeface="Arial" pitchFamily="34" charset="0"/>
                <a:cs typeface="Arial" pitchFamily="34" charset="0"/>
              </a:rPr>
              <a:t> can either be greater or smaller than zero</a:t>
            </a:r>
          </a:p>
        </p:txBody>
      </p:sp>
      <p:pic>
        <p:nvPicPr>
          <p:cNvPr id="43010" name="Picture 2"/>
          <p:cNvPicPr>
            <a:picLocks noChangeAspect="1" noChangeArrowheads="1"/>
          </p:cNvPicPr>
          <p:nvPr/>
        </p:nvPicPr>
        <p:blipFill>
          <a:blip r:embed="rId4" cstate="print"/>
          <a:srcRect/>
          <a:stretch>
            <a:fillRect/>
          </a:stretch>
        </p:blipFill>
        <p:spPr bwMode="auto">
          <a:xfrm>
            <a:off x="4161106" y="1600200"/>
            <a:ext cx="4739780" cy="3429000"/>
          </a:xfrm>
          <a:prstGeom prst="rect">
            <a:avLst/>
          </a:prstGeom>
          <a:noFill/>
          <a:ln w="9525">
            <a:noFill/>
            <a:miter lim="800000"/>
            <a:headEnd/>
            <a:tailEnd/>
          </a:ln>
        </p:spPr>
      </p:pic>
      <p:sp>
        <p:nvSpPr>
          <p:cNvPr id="14" name="Content Placeholder 2"/>
          <p:cNvSpPr txBox="1">
            <a:spLocks/>
          </p:cNvSpPr>
          <p:nvPr/>
        </p:nvSpPr>
        <p:spPr bwMode="auto">
          <a:xfrm>
            <a:off x="4510314" y="5210628"/>
            <a:ext cx="3624942"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100000"/>
              </a:lnSpc>
              <a:spcBef>
                <a:spcPct val="20000"/>
              </a:spcBef>
              <a:spcAft>
                <a:spcPct val="0"/>
              </a:spcAft>
              <a:buClr>
                <a:schemeClr val="tx2"/>
              </a:buClr>
              <a:buSzPct val="75000"/>
              <a:tabLst/>
              <a:defRPr/>
            </a:pPr>
            <a:r>
              <a:rPr kumimoji="0" lang="en-US" sz="2000" b="0" u="none" strike="noStrike" kern="0" cap="none" spc="0" normalizeH="0" baseline="0" noProof="0" dirty="0" smtClean="0">
                <a:ln>
                  <a:noFill/>
                </a:ln>
                <a:solidFill>
                  <a:schemeClr val="tx1"/>
                </a:solidFill>
                <a:effectLst/>
                <a:uLnTx/>
                <a:uFillTx/>
                <a:latin typeface="+mn-lt"/>
                <a:ea typeface="+mn-ea"/>
                <a:cs typeface="+mn-cs"/>
              </a:rPr>
              <a:t>Inversion </a:t>
            </a:r>
            <a:r>
              <a:rPr kumimoji="0" lang="en-US" sz="2000" b="0" u="none" strike="noStrike" kern="0" cap="none" spc="0" normalizeH="0" baseline="0" noProof="0" dirty="0" smtClean="0">
                <a:ln>
                  <a:noFill/>
                </a:ln>
                <a:solidFill>
                  <a:schemeClr val="tx1"/>
                </a:solidFill>
                <a:effectLst/>
                <a:uLnTx/>
                <a:uFillTx/>
                <a:latin typeface="+mn-lt"/>
                <a:ea typeface="+mn-ea"/>
                <a:cs typeface="+mn-cs"/>
              </a:rPr>
              <a:t>point:</a:t>
            </a:r>
            <a:endParaRPr kumimoji="0" lang="en-US" sz="2000" b="0" u="none" strike="noStrike" kern="0" cap="none" spc="0" normalizeH="0" baseline="0" noProof="0" dirty="0" smtClean="0">
              <a:ln>
                <a:noFill/>
              </a:ln>
              <a:solidFill>
                <a:schemeClr val="tx1"/>
              </a:solidFill>
              <a:effectLst/>
              <a:uLnTx/>
              <a:uFillTx/>
              <a:latin typeface="Arial" pitchFamily="34" charset="0"/>
              <a:ea typeface="+mn-ea"/>
              <a:cs typeface="Arial" pitchFamily="34" charset="0"/>
            </a:endParaRPr>
          </a:p>
        </p:txBody>
      </p:sp>
      <p:cxnSp>
        <p:nvCxnSpPr>
          <p:cNvPr id="19" name="Straight Arrow Connector 18"/>
          <p:cNvCxnSpPr/>
          <p:nvPr/>
        </p:nvCxnSpPr>
        <p:spPr bwMode="auto">
          <a:xfrm rot="16200000" flipH="1">
            <a:off x="7124700" y="2077356"/>
            <a:ext cx="381000" cy="1524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0" name="Content Placeholder 2"/>
          <p:cNvSpPr txBox="1">
            <a:spLocks/>
          </p:cNvSpPr>
          <p:nvPr/>
        </p:nvSpPr>
        <p:spPr bwMode="auto">
          <a:xfrm>
            <a:off x="5791200" y="1524000"/>
            <a:ext cx="2710542"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100000"/>
              </a:lnSpc>
              <a:spcBef>
                <a:spcPct val="20000"/>
              </a:spcBef>
              <a:spcAft>
                <a:spcPct val="0"/>
              </a:spcAft>
              <a:buClr>
                <a:schemeClr val="tx2"/>
              </a:buClr>
              <a:buSzPct val="75000"/>
              <a:tabLst/>
              <a:defRPr/>
            </a:pPr>
            <a:r>
              <a:rPr kumimoji="0" lang="en-US" sz="2400" b="0" u="none" strike="noStrike" kern="0" cap="none" spc="0" normalizeH="0" baseline="0" noProof="0" dirty="0" smtClean="0">
                <a:ln>
                  <a:noFill/>
                </a:ln>
                <a:solidFill>
                  <a:schemeClr val="tx1"/>
                </a:solidFill>
                <a:effectLst/>
                <a:uLnTx/>
                <a:uFillTx/>
                <a:latin typeface="+mn-lt"/>
                <a:ea typeface="+mn-ea"/>
                <a:cs typeface="+mn-cs"/>
              </a:rPr>
              <a:t>Isenthalpic curves</a:t>
            </a:r>
            <a:endParaRPr kumimoji="0" lang="en-US" sz="2400" b="0" u="none" strike="noStrike" kern="0" cap="none" spc="0" normalizeH="0" baseline="0" noProof="0" dirty="0" smtClean="0">
              <a:ln>
                <a:noFill/>
              </a:ln>
              <a:solidFill>
                <a:schemeClr val="tx1"/>
              </a:solidFill>
              <a:effectLst/>
              <a:uLnTx/>
              <a:uFillTx/>
              <a:latin typeface="Arial" pitchFamily="34" charset="0"/>
              <a:ea typeface="+mn-ea"/>
              <a:cs typeface="Arial" pitchFamily="34" charset="0"/>
            </a:endParaRPr>
          </a:p>
        </p:txBody>
      </p:sp>
      <p:graphicFrame>
        <p:nvGraphicFramePr>
          <p:cNvPr id="43012" name="Object 4"/>
          <p:cNvGraphicFramePr>
            <a:graphicFrameLocks noChangeAspect="1"/>
          </p:cNvGraphicFramePr>
          <p:nvPr/>
        </p:nvGraphicFramePr>
        <p:xfrm>
          <a:off x="6459538" y="5042353"/>
          <a:ext cx="1312862" cy="774700"/>
        </p:xfrm>
        <a:graphic>
          <a:graphicData uri="http://schemas.openxmlformats.org/presentationml/2006/ole">
            <p:oleObj spid="_x0000_s43012" name="Equation" r:id="rId5" imgW="723600" imgH="444240" progId="Equation.DSMT4">
              <p:embed/>
            </p:oleObj>
          </a:graphicData>
        </a:graphic>
      </p:graphicFrame>
      <p:sp>
        <p:nvSpPr>
          <p:cNvPr id="21" name="Content Placeholder 2"/>
          <p:cNvSpPr txBox="1">
            <a:spLocks/>
          </p:cNvSpPr>
          <p:nvPr/>
        </p:nvSpPr>
        <p:spPr bwMode="auto">
          <a:xfrm>
            <a:off x="4481286" y="5791200"/>
            <a:ext cx="45720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100000"/>
              </a:lnSpc>
              <a:spcBef>
                <a:spcPct val="20000"/>
              </a:spcBef>
              <a:spcAft>
                <a:spcPct val="0"/>
              </a:spcAft>
              <a:buClr>
                <a:schemeClr val="tx2"/>
              </a:buClr>
              <a:buSzPct val="75000"/>
              <a:tabLst/>
              <a:defRPr/>
            </a:pPr>
            <a:r>
              <a:rPr lang="en-US" sz="2000" i="1" kern="0" dirty="0" smtClean="0"/>
              <a:t>P</a:t>
            </a:r>
            <a:r>
              <a:rPr kumimoji="0" lang="en-US" sz="2000" b="0" i="1" u="none" strike="noStrike" kern="0" cap="none" spc="0" normalizeH="0" baseline="0" noProof="0" dirty="0" smtClean="0">
                <a:ln>
                  <a:noFill/>
                </a:ln>
                <a:solidFill>
                  <a:schemeClr val="tx1"/>
                </a:solidFill>
                <a:effectLst/>
                <a:uLnTx/>
                <a:uFillTx/>
                <a:latin typeface="+mn-lt"/>
                <a:ea typeface="+mn-ea"/>
                <a:cs typeface="+mn-cs"/>
              </a:rPr>
              <a:t> &gt; </a:t>
            </a:r>
            <a:r>
              <a:rPr kumimoji="0" lang="en-US" sz="2000" b="0" i="1" u="none" strike="noStrike" kern="0" cap="none" spc="0" normalizeH="0" baseline="0" noProof="0" dirty="0" err="1" smtClean="0">
                <a:ln>
                  <a:noFill/>
                </a:ln>
                <a:solidFill>
                  <a:schemeClr val="tx1"/>
                </a:solidFill>
                <a:effectLst/>
                <a:uLnTx/>
                <a:uFillTx/>
                <a:latin typeface="+mn-lt"/>
                <a:ea typeface="+mn-ea"/>
                <a:cs typeface="+mn-cs"/>
              </a:rPr>
              <a:t>P</a:t>
            </a:r>
            <a:r>
              <a:rPr kumimoji="0" lang="en-US" sz="2000" b="0" i="1" u="none" strike="noStrike" kern="0" cap="none" spc="0" normalizeH="0" baseline="-25000" noProof="0" dirty="0" err="1" smtClean="0">
                <a:ln>
                  <a:noFill/>
                </a:ln>
                <a:solidFill>
                  <a:schemeClr val="tx1"/>
                </a:solidFill>
                <a:effectLst/>
                <a:uLnTx/>
                <a:uFillTx/>
                <a:latin typeface="+mn-lt"/>
                <a:ea typeface="+mn-ea"/>
                <a:cs typeface="+mn-cs"/>
              </a:rPr>
              <a:t>inv</a:t>
            </a:r>
            <a:r>
              <a:rPr kumimoji="0" lang="en-US" sz="2000" b="0" u="none" strike="noStrike" kern="0" cap="none" spc="0" normalizeH="0" baseline="0" noProof="0" dirty="0" smtClean="0">
                <a:ln>
                  <a:noFill/>
                </a:ln>
                <a:solidFill>
                  <a:schemeClr val="tx1"/>
                </a:solidFill>
                <a:effectLst/>
                <a:uLnTx/>
                <a:uFillTx/>
                <a:latin typeface="+mn-lt"/>
                <a:ea typeface="+mn-ea"/>
                <a:cs typeface="+mn-cs"/>
              </a:rPr>
              <a:t>, J-T process leads</a:t>
            </a:r>
            <a:r>
              <a:rPr kumimoji="0" lang="en-US" sz="2000" b="0" u="none" strike="noStrike" kern="0" cap="none" spc="0" normalizeH="0" noProof="0" dirty="0" smtClean="0">
                <a:ln>
                  <a:noFill/>
                </a:ln>
                <a:solidFill>
                  <a:schemeClr val="tx1"/>
                </a:solidFill>
                <a:effectLst/>
                <a:uLnTx/>
                <a:uFillTx/>
                <a:latin typeface="+mn-lt"/>
                <a:ea typeface="+mn-ea"/>
                <a:cs typeface="+mn-cs"/>
              </a:rPr>
              <a:t> to heating</a:t>
            </a:r>
          </a:p>
          <a:p>
            <a:pPr fontAlgn="base">
              <a:spcBef>
                <a:spcPct val="20000"/>
              </a:spcBef>
              <a:spcAft>
                <a:spcPct val="0"/>
              </a:spcAft>
              <a:buClr>
                <a:schemeClr val="tx2"/>
              </a:buClr>
              <a:buSzPct val="75000"/>
            </a:pPr>
            <a:r>
              <a:rPr lang="en-US" sz="2000" i="1" kern="0" dirty="0" smtClean="0"/>
              <a:t>P &lt; </a:t>
            </a:r>
            <a:r>
              <a:rPr lang="en-US" sz="2000" i="1" kern="0" dirty="0" err="1" smtClean="0"/>
              <a:t>P</a:t>
            </a:r>
            <a:r>
              <a:rPr lang="en-US" sz="2000" i="1" kern="0" baseline="-25000" dirty="0" err="1" smtClean="0"/>
              <a:t>inv</a:t>
            </a:r>
            <a:r>
              <a:rPr lang="en-US" sz="2000" kern="0" dirty="0" smtClean="0"/>
              <a:t>, J-T process leads to cooling</a:t>
            </a:r>
            <a:endParaRPr lang="en-US" sz="2000" kern="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Arrow Connector 16"/>
          <p:cNvCxnSpPr/>
          <p:nvPr/>
        </p:nvCxnSpPr>
        <p:spPr bwMode="auto">
          <a:xfrm>
            <a:off x="1462314" y="1328058"/>
            <a:ext cx="381000" cy="1588"/>
          </a:xfrm>
          <a:prstGeom prst="straightConnector1">
            <a:avLst/>
          </a:prstGeom>
          <a:solidFill>
            <a:schemeClr val="accent1"/>
          </a:solidFill>
          <a:ln w="25400" cap="flat" cmpd="sng" algn="ctr">
            <a:solidFill>
              <a:schemeClr val="tx1"/>
            </a:solidFill>
            <a:prstDash val="solid"/>
            <a:round/>
            <a:headEnd type="none" w="med" len="med"/>
            <a:tailEnd type="arrow"/>
          </a:ln>
          <a:effectLst/>
        </p:spPr>
      </p:cxnSp>
      <p:sp>
        <p:nvSpPr>
          <p:cNvPr id="2" name="Title 1"/>
          <p:cNvSpPr>
            <a:spLocks noGrp="1"/>
          </p:cNvSpPr>
          <p:nvPr>
            <p:ph type="title"/>
          </p:nvPr>
        </p:nvSpPr>
        <p:spPr>
          <a:xfrm>
            <a:off x="3886200" y="609600"/>
            <a:ext cx="4572000" cy="1219200"/>
          </a:xfrm>
        </p:spPr>
        <p:txBody>
          <a:bodyPr/>
          <a:lstStyle/>
          <a:p>
            <a:r>
              <a:rPr lang="en-US" sz="3200" dirty="0" smtClean="0"/>
              <a:t>Releasing gas from a compressed air cylinder</a:t>
            </a:r>
            <a:endParaRPr lang="en-US" sz="3200" dirty="0"/>
          </a:p>
        </p:txBody>
      </p:sp>
      <p:pic>
        <p:nvPicPr>
          <p:cNvPr id="16" name="Picture 15" descr="1632171_lg.jpg"/>
          <p:cNvPicPr>
            <a:picLocks noChangeAspect="1"/>
          </p:cNvPicPr>
          <p:nvPr/>
        </p:nvPicPr>
        <p:blipFill>
          <a:blip r:embed="rId3" cstate="print">
            <a:clrChange>
              <a:clrFrom>
                <a:srgbClr val="FFFFFF"/>
              </a:clrFrom>
              <a:clrTo>
                <a:srgbClr val="FFFFFF">
                  <a:alpha val="0"/>
                </a:srgbClr>
              </a:clrTo>
            </a:clrChange>
          </a:blip>
          <a:srcRect l="34000" r="34000"/>
          <a:stretch>
            <a:fillRect/>
          </a:stretch>
        </p:blipFill>
        <p:spPr>
          <a:xfrm>
            <a:off x="665480" y="914400"/>
            <a:ext cx="1219200" cy="3810000"/>
          </a:xfrm>
          <a:prstGeom prst="rect">
            <a:avLst/>
          </a:prstGeom>
        </p:spPr>
      </p:pic>
      <p:sp>
        <p:nvSpPr>
          <p:cNvPr id="20" name="TextBox 19"/>
          <p:cNvSpPr txBox="1"/>
          <p:nvPr/>
        </p:nvSpPr>
        <p:spPr>
          <a:xfrm>
            <a:off x="1822994" y="1123890"/>
            <a:ext cx="1391920" cy="400110"/>
          </a:xfrm>
          <a:prstGeom prst="rect">
            <a:avLst/>
          </a:prstGeom>
          <a:noFill/>
        </p:spPr>
        <p:txBody>
          <a:bodyPr wrap="none" rtlCol="0">
            <a:spAutoFit/>
          </a:bodyPr>
          <a:lstStyle/>
          <a:p>
            <a:r>
              <a:rPr lang="en-US" sz="2000" dirty="0" smtClean="0"/>
              <a:t>T change?</a:t>
            </a:r>
            <a:endParaRPr lang="en-US" sz="2000" dirty="0"/>
          </a:p>
        </p:txBody>
      </p:sp>
      <p:grpSp>
        <p:nvGrpSpPr>
          <p:cNvPr id="37" name="Group 36"/>
          <p:cNvGrpSpPr/>
          <p:nvPr/>
        </p:nvGrpSpPr>
        <p:grpSpPr>
          <a:xfrm>
            <a:off x="990600" y="1143000"/>
            <a:ext cx="7543800" cy="5257800"/>
            <a:chOff x="990600" y="1143000"/>
            <a:chExt cx="7543800" cy="5257800"/>
          </a:xfrm>
        </p:grpSpPr>
        <p:sp>
          <p:nvSpPr>
            <p:cNvPr id="4" name="Rectangle 3"/>
            <p:cNvSpPr/>
            <p:nvPr/>
          </p:nvSpPr>
          <p:spPr bwMode="auto">
            <a:xfrm>
              <a:off x="4267200" y="2438400"/>
              <a:ext cx="1524000" cy="1295400"/>
            </a:xfrm>
            <a:prstGeom prst="rect">
              <a:avLst/>
            </a:prstGeom>
            <a:ln>
              <a:no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5" name="Rectangle 4"/>
            <p:cNvSpPr/>
            <p:nvPr/>
          </p:nvSpPr>
          <p:spPr bwMode="auto">
            <a:xfrm>
              <a:off x="2743200" y="2438400"/>
              <a:ext cx="1524000" cy="1295400"/>
            </a:xfrm>
            <a:prstGeom prst="rect">
              <a:avLst/>
            </a:prstGeom>
            <a:ln w="63500">
              <a:noFill/>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7" name="TextBox 6"/>
            <p:cNvSpPr txBox="1"/>
            <p:nvPr/>
          </p:nvSpPr>
          <p:spPr>
            <a:xfrm>
              <a:off x="2819400" y="2514600"/>
              <a:ext cx="519499" cy="461665"/>
            </a:xfrm>
            <a:prstGeom prst="rect">
              <a:avLst/>
            </a:prstGeom>
            <a:noFill/>
          </p:spPr>
          <p:txBody>
            <a:bodyPr wrap="square" rtlCol="0">
              <a:spAutoFit/>
            </a:bodyPr>
            <a:lstStyle/>
            <a:p>
              <a:r>
                <a:rPr lang="en-US" sz="2400" i="1" dirty="0" smtClean="0"/>
                <a:t>P</a:t>
              </a:r>
              <a:r>
                <a:rPr lang="en-US" sz="2400" i="1" baseline="-25000" dirty="0" smtClean="0"/>
                <a:t>1</a:t>
              </a:r>
              <a:endParaRPr lang="en-US" sz="2400" i="1" dirty="0"/>
            </a:p>
          </p:txBody>
        </p:sp>
        <p:sp>
          <p:nvSpPr>
            <p:cNvPr id="9" name="TextBox 8"/>
            <p:cNvSpPr txBox="1"/>
            <p:nvPr/>
          </p:nvSpPr>
          <p:spPr>
            <a:xfrm>
              <a:off x="5257800" y="2500086"/>
              <a:ext cx="519499" cy="461665"/>
            </a:xfrm>
            <a:prstGeom prst="rect">
              <a:avLst/>
            </a:prstGeom>
            <a:noFill/>
          </p:spPr>
          <p:txBody>
            <a:bodyPr wrap="square" rtlCol="0">
              <a:spAutoFit/>
            </a:bodyPr>
            <a:lstStyle/>
            <a:p>
              <a:r>
                <a:rPr lang="en-US" sz="2400" i="1" dirty="0" smtClean="0"/>
                <a:t>P</a:t>
              </a:r>
              <a:r>
                <a:rPr lang="en-US" sz="2400" i="1" baseline="-25000" dirty="0" smtClean="0"/>
                <a:t>2</a:t>
              </a:r>
              <a:endParaRPr lang="en-US" sz="2400" i="1" dirty="0"/>
            </a:p>
          </p:txBody>
        </p:sp>
        <p:cxnSp>
          <p:nvCxnSpPr>
            <p:cNvPr id="22" name="Straight Connector 21"/>
            <p:cNvCxnSpPr/>
            <p:nvPr/>
          </p:nvCxnSpPr>
          <p:spPr bwMode="auto">
            <a:xfrm rot="5400000">
              <a:off x="3619500" y="3086100"/>
              <a:ext cx="1295400" cy="0"/>
            </a:xfrm>
            <a:prstGeom prst="line">
              <a:avLst/>
            </a:prstGeom>
            <a:solidFill>
              <a:schemeClr val="accent1"/>
            </a:solidFill>
            <a:ln w="63500" cap="flat" cmpd="sng" algn="ctr">
              <a:solidFill>
                <a:schemeClr val="tx2">
                  <a:lumMod val="60000"/>
                  <a:lumOff val="40000"/>
                </a:schemeClr>
              </a:solidFill>
              <a:prstDash val="solid"/>
              <a:round/>
              <a:headEnd type="none" w="med" len="med"/>
              <a:tailEnd type="none" w="med" len="med"/>
            </a:ln>
            <a:effectLst/>
          </p:spPr>
        </p:cxnSp>
        <p:sp>
          <p:nvSpPr>
            <p:cNvPr id="12" name="Rectangle 11"/>
            <p:cNvSpPr/>
            <p:nvPr/>
          </p:nvSpPr>
          <p:spPr bwMode="auto">
            <a:xfrm>
              <a:off x="3733800" y="2819400"/>
              <a:ext cx="1066800" cy="533400"/>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11" name="Straight Arrow Connector 10"/>
            <p:cNvCxnSpPr/>
            <p:nvPr/>
          </p:nvCxnSpPr>
          <p:spPr bwMode="auto">
            <a:xfrm>
              <a:off x="3429000" y="3093584"/>
              <a:ext cx="533400" cy="1588"/>
            </a:xfrm>
            <a:prstGeom prst="straightConnector1">
              <a:avLst/>
            </a:prstGeom>
            <a:solidFill>
              <a:schemeClr val="accent1"/>
            </a:solidFill>
            <a:ln w="25400" cap="flat" cmpd="sng" algn="ctr">
              <a:solidFill>
                <a:schemeClr val="tx1"/>
              </a:solidFill>
              <a:prstDash val="solid"/>
              <a:round/>
              <a:headEnd type="none" w="med" len="med"/>
              <a:tailEnd type="arrow"/>
            </a:ln>
            <a:effectLst/>
          </p:spPr>
        </p:cxnSp>
        <p:cxnSp>
          <p:nvCxnSpPr>
            <p:cNvPr id="28" name="Straight Arrow Connector 27"/>
            <p:cNvCxnSpPr/>
            <p:nvPr/>
          </p:nvCxnSpPr>
          <p:spPr bwMode="auto">
            <a:xfrm>
              <a:off x="4633686" y="3106056"/>
              <a:ext cx="533400" cy="1588"/>
            </a:xfrm>
            <a:prstGeom prst="straightConnector1">
              <a:avLst/>
            </a:prstGeom>
            <a:solidFill>
              <a:schemeClr val="accent1"/>
            </a:solidFill>
            <a:ln w="25400" cap="flat" cmpd="sng" algn="ctr">
              <a:solidFill>
                <a:schemeClr val="tx1"/>
              </a:solidFill>
              <a:prstDash val="solid"/>
              <a:round/>
              <a:headEnd type="none" w="med" len="med"/>
              <a:tailEnd type="arrow"/>
            </a:ln>
            <a:effectLst/>
          </p:spPr>
        </p:cxnSp>
        <p:sp>
          <p:nvSpPr>
            <p:cNvPr id="29" name="Rectangle 28"/>
            <p:cNvSpPr/>
            <p:nvPr/>
          </p:nvSpPr>
          <p:spPr bwMode="auto">
            <a:xfrm>
              <a:off x="990600" y="1143000"/>
              <a:ext cx="609600" cy="533400"/>
            </a:xfrm>
            <a:prstGeom prst="rect">
              <a:avLst/>
            </a:prstGeom>
            <a:noFill/>
            <a:ln w="34925" cap="flat" cmpd="sng" algn="ctr">
              <a:solidFill>
                <a:srgbClr val="FF000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31" name="Straight Connector 30"/>
            <p:cNvCxnSpPr/>
            <p:nvPr/>
          </p:nvCxnSpPr>
          <p:spPr bwMode="auto">
            <a:xfrm rot="16200000" flipH="1">
              <a:off x="838200" y="1828800"/>
              <a:ext cx="2057400" cy="1752600"/>
            </a:xfrm>
            <a:prstGeom prst="line">
              <a:avLst/>
            </a:prstGeom>
            <a:solidFill>
              <a:schemeClr val="accent1"/>
            </a:solidFill>
            <a:ln w="34925" cap="flat" cmpd="sng" algn="ctr">
              <a:solidFill>
                <a:srgbClr val="FF0000"/>
              </a:solidFill>
              <a:prstDash val="dash"/>
              <a:round/>
              <a:headEnd type="none" w="med" len="med"/>
              <a:tailEnd type="none" w="med" len="med"/>
            </a:ln>
            <a:effectLst/>
          </p:spPr>
        </p:cxnSp>
        <p:cxnSp>
          <p:nvCxnSpPr>
            <p:cNvPr id="32" name="Straight Connector 31"/>
            <p:cNvCxnSpPr/>
            <p:nvPr/>
          </p:nvCxnSpPr>
          <p:spPr bwMode="auto">
            <a:xfrm>
              <a:off x="1600200" y="1143000"/>
              <a:ext cx="4191000" cy="1295400"/>
            </a:xfrm>
            <a:prstGeom prst="line">
              <a:avLst/>
            </a:prstGeom>
            <a:solidFill>
              <a:schemeClr val="accent1"/>
            </a:solidFill>
            <a:ln w="34925" cap="flat" cmpd="sng" algn="ctr">
              <a:solidFill>
                <a:srgbClr val="FF0000"/>
              </a:solidFill>
              <a:prstDash val="dash"/>
              <a:round/>
              <a:headEnd type="none" w="med" len="med"/>
              <a:tailEnd type="none" w="med" len="med"/>
            </a:ln>
            <a:effectLst/>
          </p:spPr>
        </p:cxnSp>
        <p:sp>
          <p:nvSpPr>
            <p:cNvPr id="35" name="Content Placeholder 2"/>
            <p:cNvSpPr txBox="1">
              <a:spLocks/>
            </p:cNvSpPr>
            <p:nvPr/>
          </p:nvSpPr>
          <p:spPr bwMode="auto">
            <a:xfrm>
              <a:off x="2362200" y="4191000"/>
              <a:ext cx="6172200" cy="2209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tx2"/>
                </a:buClr>
                <a:buSzPct val="75000"/>
                <a:buFont typeface="Wingdings" pitchFamily="2" charset="2"/>
                <a:buChar char="n"/>
                <a:tabLst/>
                <a:defRPr/>
              </a:pPr>
              <a:r>
                <a:rPr kumimoji="0" lang="en-US" sz="26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rPr>
                <a:t>Gas passing through the valve: </a:t>
              </a:r>
              <a:r>
                <a:rPr kumimoji="0" lang="en-US" sz="2600" b="0" i="1" u="none" strike="noStrike" kern="0" cap="none" spc="0" normalizeH="0" baseline="0" noProof="0" dirty="0" err="1" smtClean="0">
                  <a:ln>
                    <a:noFill/>
                  </a:ln>
                  <a:solidFill>
                    <a:schemeClr val="tx1"/>
                  </a:solidFill>
                  <a:effectLst/>
                  <a:uLnTx/>
                  <a:uFillTx/>
                  <a:latin typeface="+mn-lt"/>
                  <a:ea typeface="+mn-ea"/>
                  <a:cs typeface="+mn-cs"/>
                </a:rPr>
                <a:t>dH</a:t>
              </a:r>
              <a:r>
                <a:rPr kumimoji="0" lang="en-US" sz="2600" b="0" i="1" u="none" strike="noStrike" kern="0" cap="none" spc="0" normalizeH="0" baseline="0" noProof="0" dirty="0" smtClean="0">
                  <a:ln>
                    <a:noFill/>
                  </a:ln>
                  <a:solidFill>
                    <a:schemeClr val="tx1"/>
                  </a:solidFill>
                  <a:effectLst/>
                  <a:uLnTx/>
                  <a:uFillTx/>
                  <a:latin typeface="+mn-lt"/>
                  <a:ea typeface="+mn-ea"/>
                  <a:cs typeface="+mn-cs"/>
                </a:rPr>
                <a:t> = 0</a:t>
              </a:r>
              <a:endParaRPr kumimoji="0" lang="en-US" sz="2600" b="0" i="0" u="none" strike="noStrike" kern="0" cap="none" spc="0" normalizeH="0" baseline="0" noProof="0" dirty="0" smtClean="0">
                <a:ln>
                  <a:noFill/>
                </a:ln>
                <a:solidFill>
                  <a:schemeClr val="tx1"/>
                </a:solidFill>
                <a:effectLst/>
                <a:uLnTx/>
                <a:uFillTx/>
                <a:latin typeface="Arial" pitchFamily="34" charset="0"/>
                <a:ea typeface="+mn-ea"/>
                <a:cs typeface="Arial" pitchFamily="34" charset="0"/>
              </a:endParaRPr>
            </a:p>
            <a:p>
              <a:pPr marL="342900" marR="0" lvl="0" indent="-342900" algn="l" defTabSz="914400" rtl="0" eaLnBrk="1" fontAlgn="base" latinLnBrk="0" hangingPunct="1">
                <a:lnSpc>
                  <a:spcPct val="100000"/>
                </a:lnSpc>
                <a:spcBef>
                  <a:spcPct val="20000"/>
                </a:spcBef>
                <a:spcAft>
                  <a:spcPct val="0"/>
                </a:spcAft>
                <a:buClr>
                  <a:schemeClr val="tx2"/>
                </a:buClr>
                <a:buSzPct val="75000"/>
                <a:buFont typeface="Wingdings" pitchFamily="2" charset="2"/>
                <a:buChar char="n"/>
                <a:tabLst/>
                <a:defRPr/>
              </a:pPr>
              <a:r>
                <a:rPr kumimoji="0" lang="en-US" sz="2600" b="0" i="0" u="none" strike="noStrike" kern="0" cap="none" spc="0" normalizeH="0" baseline="0" noProof="0" dirty="0" smtClean="0">
                  <a:ln>
                    <a:noFill/>
                  </a:ln>
                  <a:solidFill>
                    <a:schemeClr val="tx1"/>
                  </a:solidFill>
                  <a:effectLst/>
                  <a:uLnTx/>
                  <a:uFillTx/>
                  <a:latin typeface="+mn-lt"/>
                  <a:ea typeface="+mn-ea"/>
                  <a:cs typeface="+mn-cs"/>
                </a:rPr>
                <a:t>Gas remaining in the cylinder:</a:t>
              </a:r>
              <a:r>
                <a:rPr kumimoji="0" lang="en-US" sz="2600" b="0" i="1" u="none" strike="noStrike" kern="0" cap="none" spc="0" normalizeH="0" baseline="0" noProof="0" dirty="0" smtClean="0">
                  <a:ln>
                    <a:noFill/>
                  </a:ln>
                  <a:solidFill>
                    <a:schemeClr val="tx1"/>
                  </a:solidFill>
                  <a:effectLst/>
                  <a:uLnTx/>
                  <a:uFillTx/>
                  <a:latin typeface="Symbol" pitchFamily="18" charset="2"/>
                  <a:ea typeface="+mn-ea"/>
                  <a:cs typeface="+mn-cs"/>
                </a:rPr>
                <a:t> </a:t>
              </a:r>
              <a:r>
                <a:rPr kumimoji="0" lang="en-US" sz="2600" b="0" i="1" u="none" strike="noStrike" kern="0" cap="none" spc="0" normalizeH="0" baseline="0" noProof="0" dirty="0" err="1" smtClean="0">
                  <a:ln>
                    <a:noFill/>
                  </a:ln>
                  <a:solidFill>
                    <a:schemeClr val="tx1"/>
                  </a:solidFill>
                  <a:effectLst/>
                  <a:uLnTx/>
                  <a:uFillTx/>
                  <a:latin typeface="Symbol" pitchFamily="18" charset="2"/>
                  <a:ea typeface="+mn-ea"/>
                  <a:cs typeface="+mn-cs"/>
                </a:rPr>
                <a:t>d</a:t>
              </a:r>
              <a:r>
                <a:rPr kumimoji="0" lang="en-US" altLang="zh-CN" sz="2600" b="0" i="1" u="none" strike="noStrike" kern="0" cap="none" spc="0" normalizeH="0" baseline="0" noProof="0" dirty="0" err="1" smtClean="0">
                  <a:ln>
                    <a:noFill/>
                  </a:ln>
                  <a:solidFill>
                    <a:schemeClr val="tx1"/>
                  </a:solidFill>
                  <a:effectLst/>
                  <a:uLnTx/>
                  <a:uFillTx/>
                  <a:latin typeface="+mn-lt"/>
                  <a:ea typeface="+mn-ea"/>
                  <a:cs typeface="+mn-cs"/>
                </a:rPr>
                <a:t>Q</a:t>
              </a:r>
              <a:r>
                <a:rPr kumimoji="0" lang="en-US" sz="2600" b="0" i="1" u="none" strike="noStrike" kern="0" cap="none" spc="0" normalizeH="0" baseline="0" noProof="0" dirty="0" smtClean="0">
                  <a:ln>
                    <a:noFill/>
                  </a:ln>
                  <a:solidFill>
                    <a:schemeClr val="tx1"/>
                  </a:solidFill>
                  <a:effectLst/>
                  <a:uLnTx/>
                  <a:uFillTx/>
                  <a:latin typeface="+mn-lt"/>
                  <a:ea typeface="+mn-ea"/>
                  <a:cs typeface="+mn-cs"/>
                </a:rPr>
                <a:t> </a:t>
              </a:r>
              <a:r>
                <a:rPr kumimoji="0" lang="en-US" altLang="zh-CN" sz="2600" b="0" i="1" u="none" strike="noStrike" kern="0" cap="none" spc="0" normalizeH="0" baseline="0" noProof="0" dirty="0" smtClean="0">
                  <a:ln>
                    <a:noFill/>
                  </a:ln>
                  <a:solidFill>
                    <a:schemeClr val="tx1"/>
                  </a:solidFill>
                  <a:effectLst/>
                  <a:uLnTx/>
                  <a:uFillTx/>
                  <a:latin typeface="+mn-lt"/>
                  <a:ea typeface="+mn-ea"/>
                  <a:cs typeface="+mn-cs"/>
                </a:rPr>
                <a:t>=</a:t>
              </a:r>
              <a:r>
                <a:rPr kumimoji="0" lang="en-US" sz="2600" b="0" i="1" u="none" strike="noStrike" kern="0" cap="none" spc="0" normalizeH="0" baseline="0" noProof="0" dirty="0" smtClean="0">
                  <a:ln>
                    <a:noFill/>
                  </a:ln>
                  <a:solidFill>
                    <a:schemeClr val="tx1"/>
                  </a:solidFill>
                  <a:effectLst/>
                  <a:uLnTx/>
                  <a:uFillTx/>
                  <a:latin typeface="+mn-lt"/>
                  <a:ea typeface="+mn-ea"/>
                  <a:cs typeface="+mn-cs"/>
                </a:rPr>
                <a:t> 0</a:t>
              </a:r>
              <a:r>
                <a:rPr kumimoji="0" lang="en-US" sz="2600" b="0" i="0" u="none" strike="noStrike" kern="0" cap="none" spc="0" normalizeH="0" baseline="0" noProof="0" dirty="0" smtClean="0">
                  <a:ln>
                    <a:noFill/>
                  </a:ln>
                  <a:solidFill>
                    <a:schemeClr val="tx1"/>
                  </a:solidFill>
                  <a:effectLst/>
                  <a:uLnTx/>
                  <a:uFillTx/>
                  <a:latin typeface="+mn-lt"/>
                  <a:ea typeface="+mn-ea"/>
                  <a:cs typeface="+mn-cs"/>
                </a:rPr>
                <a:t>,</a:t>
              </a:r>
              <a:r>
                <a:rPr kumimoji="0" lang="en-US" sz="2600" b="0" i="1" u="none" strike="noStrike" kern="0" cap="none" spc="0" normalizeH="0" baseline="0" noProof="0" dirty="0" smtClean="0">
                  <a:ln>
                    <a:noFill/>
                  </a:ln>
                  <a:solidFill>
                    <a:schemeClr val="tx1"/>
                  </a:solidFill>
                  <a:effectLst/>
                  <a:uLnTx/>
                  <a:uFillTx/>
                  <a:latin typeface="+mn-lt"/>
                  <a:ea typeface="+mn-ea"/>
                  <a:cs typeface="+mn-cs"/>
                </a:rPr>
                <a:t> </a:t>
              </a:r>
              <a:r>
                <a:rPr kumimoji="0" lang="en-US" sz="2600" b="0" i="1" u="none" strike="noStrike" kern="0" cap="none" spc="0" normalizeH="0" baseline="0" noProof="0" dirty="0" err="1" smtClean="0">
                  <a:ln>
                    <a:noFill/>
                  </a:ln>
                  <a:solidFill>
                    <a:schemeClr val="tx1"/>
                  </a:solidFill>
                  <a:effectLst/>
                  <a:uLnTx/>
                  <a:uFillTx/>
                  <a:latin typeface="Symbol" pitchFamily="18" charset="2"/>
                  <a:ea typeface="+mn-ea"/>
                  <a:cs typeface="+mn-cs"/>
                </a:rPr>
                <a:t>d</a:t>
              </a:r>
              <a:r>
                <a:rPr kumimoji="0" lang="en-US" sz="2600" b="0" i="1" u="none" strike="noStrike" kern="0" cap="none" spc="0" normalizeH="0" baseline="0" noProof="0" dirty="0" err="1" smtClean="0">
                  <a:ln>
                    <a:noFill/>
                  </a:ln>
                  <a:solidFill>
                    <a:schemeClr val="tx1"/>
                  </a:solidFill>
                  <a:effectLst/>
                  <a:uLnTx/>
                  <a:uFillTx/>
                  <a:latin typeface="+mn-lt"/>
                  <a:ea typeface="+mn-ea"/>
                  <a:cs typeface="+mn-cs"/>
                </a:rPr>
                <a:t>W</a:t>
              </a:r>
              <a:r>
                <a:rPr kumimoji="0" lang="en-US" sz="2600" b="0" i="1" u="none" strike="noStrike" kern="0" cap="none" spc="0" normalizeH="0" baseline="0" noProof="0" dirty="0" smtClean="0">
                  <a:ln>
                    <a:noFill/>
                  </a:ln>
                  <a:solidFill>
                    <a:schemeClr val="tx1"/>
                  </a:solidFill>
                  <a:effectLst/>
                  <a:uLnTx/>
                  <a:uFillTx/>
                  <a:latin typeface="+mn-lt"/>
                  <a:ea typeface="+mn-ea"/>
                  <a:cs typeface="+mn-cs"/>
                </a:rPr>
                <a:t> &lt; 0</a:t>
              </a:r>
              <a:r>
                <a:rPr kumimoji="0" lang="en-US" sz="2600" b="0" i="0" u="none" strike="noStrike" kern="0" cap="none" spc="0" normalizeH="0" baseline="0" noProof="0" dirty="0" smtClean="0">
                  <a:ln>
                    <a:noFill/>
                  </a:ln>
                  <a:solidFill>
                    <a:schemeClr val="tx1"/>
                  </a:solidFill>
                  <a:effectLst/>
                  <a:uLnTx/>
                  <a:uFillTx/>
                  <a:latin typeface="+mn-lt"/>
                  <a:ea typeface="+mn-ea"/>
                  <a:cs typeface="+mn-cs"/>
                </a:rPr>
                <a:t>,</a:t>
              </a:r>
              <a:r>
                <a:rPr kumimoji="0" lang="en-US" sz="2600" b="0" i="1" u="none" strike="noStrike" kern="0" cap="none" spc="0" normalizeH="0" baseline="0" noProof="0" dirty="0" smtClean="0">
                  <a:ln>
                    <a:noFill/>
                  </a:ln>
                  <a:solidFill>
                    <a:schemeClr val="tx1"/>
                  </a:solidFill>
                  <a:effectLst/>
                  <a:uLnTx/>
                  <a:uFillTx/>
                  <a:latin typeface="+mn-lt"/>
                  <a:ea typeface="+mn-ea"/>
                  <a:cs typeface="+mn-cs"/>
                </a:rPr>
                <a:t> </a:t>
              </a:r>
              <a:r>
                <a:rPr kumimoji="0" lang="en-US" sz="2600" b="0" i="1" u="none" strike="noStrike" kern="0" cap="none" spc="0" normalizeH="0" baseline="0" noProof="0" dirty="0" err="1" smtClean="0">
                  <a:ln>
                    <a:noFill/>
                  </a:ln>
                  <a:solidFill>
                    <a:schemeClr val="tx1"/>
                  </a:solidFill>
                  <a:effectLst/>
                  <a:uLnTx/>
                  <a:uFillTx/>
                  <a:latin typeface="+mn-lt"/>
                  <a:ea typeface="+mn-ea"/>
                  <a:cs typeface="+mn-cs"/>
                </a:rPr>
                <a:t>dU</a:t>
              </a:r>
              <a:r>
                <a:rPr kumimoji="0" lang="en-US" sz="2600" b="0" i="1" u="none" strike="noStrike" kern="0" cap="none" spc="0" normalizeH="0" baseline="0" noProof="0" dirty="0" smtClean="0">
                  <a:ln>
                    <a:noFill/>
                  </a:ln>
                  <a:solidFill>
                    <a:schemeClr val="tx1"/>
                  </a:solidFill>
                  <a:effectLst/>
                  <a:uLnTx/>
                  <a:uFillTx/>
                  <a:latin typeface="+mn-lt"/>
                  <a:ea typeface="+mn-ea"/>
                  <a:cs typeface="+mn-cs"/>
                </a:rPr>
                <a:t> &lt; 0</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dissolve">
                                      <p:cBhvr>
                                        <p:cTn id="7"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62302"/>
            <a:ext cx="8153400" cy="898634"/>
          </a:xfrm>
        </p:spPr>
        <p:txBody>
          <a:bodyPr/>
          <a:lstStyle/>
          <a:p>
            <a:r>
              <a:rPr lang="en-US" sz="3600" dirty="0" smtClean="0"/>
              <a:t>Early theory of heat: the caloric fluid</a:t>
            </a:r>
            <a:endParaRPr lang="en-US" sz="3600" dirty="0"/>
          </a:p>
        </p:txBody>
      </p:sp>
      <p:sp>
        <p:nvSpPr>
          <p:cNvPr id="3" name="Content Placeholder 2"/>
          <p:cNvSpPr>
            <a:spLocks noGrp="1"/>
          </p:cNvSpPr>
          <p:nvPr>
            <p:ph idx="1"/>
          </p:nvPr>
        </p:nvSpPr>
        <p:spPr>
          <a:xfrm>
            <a:off x="533400" y="1828800"/>
            <a:ext cx="4419600" cy="4419600"/>
          </a:xfrm>
        </p:spPr>
        <p:txBody>
          <a:bodyPr/>
          <a:lstStyle/>
          <a:p>
            <a:r>
              <a:rPr lang="en-US" sz="2000" dirty="0" smtClean="0"/>
              <a:t>Developed by Antoine Lavoisier in 1783</a:t>
            </a:r>
            <a:endParaRPr lang="en-US" sz="2000" i="1" dirty="0" smtClean="0"/>
          </a:p>
          <a:p>
            <a:pPr>
              <a:buNone/>
            </a:pPr>
            <a:r>
              <a:rPr lang="en-US" sz="2000" i="1" dirty="0" smtClean="0"/>
              <a:t>	‘The substance of heat is a subtle fluid called caloric… the quantity of this substance is constant throughout the universe, and it flows from warmer to colder bodies.’</a:t>
            </a:r>
          </a:p>
          <a:p>
            <a:r>
              <a:rPr lang="en-US" sz="2000" dirty="0" smtClean="0"/>
              <a:t>The caloric fluid was listed as an element in the first table of elements made by Lavoisier, along with hydrogen, oxygen, sulfur, etc. and light.</a:t>
            </a:r>
          </a:p>
        </p:txBody>
      </p:sp>
      <p:pic>
        <p:nvPicPr>
          <p:cNvPr id="6" name="Picture 5" descr="441px-David_-_Portrait_of_Monsieur_Lavoisier_and_His_Wife.jpg"/>
          <p:cNvPicPr>
            <a:picLocks noChangeAspect="1"/>
          </p:cNvPicPr>
          <p:nvPr/>
        </p:nvPicPr>
        <p:blipFill>
          <a:blip r:embed="rId2" cstate="print"/>
          <a:stretch>
            <a:fillRect/>
          </a:stretch>
        </p:blipFill>
        <p:spPr>
          <a:xfrm>
            <a:off x="5257800" y="1736834"/>
            <a:ext cx="3372008" cy="4587766"/>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752" y="914400"/>
            <a:ext cx="2743200" cy="1371600"/>
          </a:xfrm>
        </p:spPr>
        <p:txBody>
          <a:bodyPr/>
          <a:lstStyle/>
          <a:p>
            <a:pPr algn="ctr"/>
            <a:r>
              <a:rPr lang="en-US" sz="4000" dirty="0" smtClean="0"/>
              <a:t>Rumford’s experiment</a:t>
            </a:r>
            <a:endParaRPr lang="en-US" sz="4000" dirty="0"/>
          </a:p>
        </p:txBody>
      </p:sp>
      <p:sp>
        <p:nvSpPr>
          <p:cNvPr id="3" name="Content Placeholder 2"/>
          <p:cNvSpPr>
            <a:spLocks noGrp="1"/>
          </p:cNvSpPr>
          <p:nvPr>
            <p:ph idx="1"/>
          </p:nvPr>
        </p:nvSpPr>
        <p:spPr>
          <a:xfrm>
            <a:off x="457200" y="2971800"/>
            <a:ext cx="8229600" cy="3505200"/>
          </a:xfrm>
        </p:spPr>
        <p:txBody>
          <a:bodyPr/>
          <a:lstStyle/>
          <a:p>
            <a:r>
              <a:rPr lang="en-US" sz="2600" dirty="0" smtClean="0"/>
              <a:t>Boring cannons (1798): the friction of the iron bit on the brass generated heat… LOTS of heat!</a:t>
            </a:r>
          </a:p>
          <a:p>
            <a:r>
              <a:rPr lang="en-US" sz="2600" i="1" dirty="0" smtClean="0"/>
              <a:t>‘… the source of the heat generated by friction, in these experiments, appeared evidently to be inexhaustible.’</a:t>
            </a:r>
          </a:p>
          <a:p>
            <a:r>
              <a:rPr lang="en-US" sz="2600" dirty="0" smtClean="0"/>
              <a:t>Heat is not a conserved quantity</a:t>
            </a:r>
          </a:p>
          <a:p>
            <a:r>
              <a:rPr lang="en-US" sz="2600" dirty="0" smtClean="0"/>
              <a:t>Heat is NOT a substance</a:t>
            </a:r>
            <a:endParaRPr lang="en-US" sz="2600" dirty="0"/>
          </a:p>
        </p:txBody>
      </p:sp>
      <p:pic>
        <p:nvPicPr>
          <p:cNvPr id="5" name="Picture 4" descr="3051738361_d32e43524c.jpg"/>
          <p:cNvPicPr>
            <a:picLocks noChangeAspect="1"/>
          </p:cNvPicPr>
          <p:nvPr/>
        </p:nvPicPr>
        <p:blipFill>
          <a:blip r:embed="rId3" cstate="print"/>
          <a:stretch>
            <a:fillRect/>
          </a:stretch>
        </p:blipFill>
        <p:spPr>
          <a:xfrm>
            <a:off x="3657600" y="798342"/>
            <a:ext cx="5060950" cy="1868658"/>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sz="3300" dirty="0" smtClean="0"/>
              <a:t>Joule experiment</a:t>
            </a:r>
            <a:endParaRPr lang="en-US" sz="3300" dirty="0"/>
          </a:p>
        </p:txBody>
      </p:sp>
      <p:sp>
        <p:nvSpPr>
          <p:cNvPr id="6" name="Rectangle 5"/>
          <p:cNvSpPr/>
          <p:nvPr/>
        </p:nvSpPr>
        <p:spPr bwMode="auto">
          <a:xfrm>
            <a:off x="1966687" y="2299648"/>
            <a:ext cx="1295400" cy="144780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Water (system)</a:t>
            </a:r>
          </a:p>
        </p:txBody>
      </p:sp>
      <p:sp>
        <p:nvSpPr>
          <p:cNvPr id="7" name="TextBox 6"/>
          <p:cNvSpPr txBox="1"/>
          <p:nvPr/>
        </p:nvSpPr>
        <p:spPr>
          <a:xfrm>
            <a:off x="1738087" y="1537648"/>
            <a:ext cx="1752599" cy="646331"/>
          </a:xfrm>
          <a:prstGeom prst="rect">
            <a:avLst/>
          </a:prstGeom>
          <a:noFill/>
        </p:spPr>
        <p:txBody>
          <a:bodyPr wrap="square" rtlCol="0">
            <a:spAutoFit/>
          </a:bodyPr>
          <a:lstStyle/>
          <a:p>
            <a:pPr algn="ctr"/>
            <a:r>
              <a:rPr lang="en-US" dirty="0" smtClean="0"/>
              <a:t>Enclosed by an adiabatic wall</a:t>
            </a:r>
            <a:endParaRPr lang="en-US" dirty="0"/>
          </a:p>
        </p:txBody>
      </p:sp>
      <p:cxnSp>
        <p:nvCxnSpPr>
          <p:cNvPr id="9" name="Straight Arrow Connector 8"/>
          <p:cNvCxnSpPr>
            <a:endCxn id="6" idx="1"/>
          </p:cNvCxnSpPr>
          <p:nvPr/>
        </p:nvCxnSpPr>
        <p:spPr bwMode="auto">
          <a:xfrm flipV="1">
            <a:off x="976087" y="3023548"/>
            <a:ext cx="990600" cy="0"/>
          </a:xfrm>
          <a:prstGeom prst="straightConnector1">
            <a:avLst/>
          </a:prstGeom>
          <a:solidFill>
            <a:schemeClr val="accent1"/>
          </a:solidFill>
          <a:ln w="22225" cap="flat" cmpd="sng" algn="ctr">
            <a:solidFill>
              <a:schemeClr val="tx1"/>
            </a:solidFill>
            <a:prstDash val="solid"/>
            <a:round/>
            <a:headEnd type="none" w="med" len="med"/>
            <a:tailEnd type="stealth" w="lg" len="lg"/>
          </a:ln>
          <a:effectLst/>
        </p:spPr>
      </p:cxnSp>
      <p:sp>
        <p:nvSpPr>
          <p:cNvPr id="12" name="TextBox 11"/>
          <p:cNvSpPr txBox="1"/>
          <p:nvPr/>
        </p:nvSpPr>
        <p:spPr>
          <a:xfrm>
            <a:off x="442687" y="2262917"/>
            <a:ext cx="1371600" cy="646331"/>
          </a:xfrm>
          <a:prstGeom prst="rect">
            <a:avLst/>
          </a:prstGeom>
          <a:noFill/>
        </p:spPr>
        <p:txBody>
          <a:bodyPr wrap="square" rtlCol="0">
            <a:spAutoFit/>
          </a:bodyPr>
          <a:lstStyle/>
          <a:p>
            <a:pPr algn="ctr"/>
            <a:r>
              <a:rPr lang="en-US" dirty="0" smtClean="0"/>
              <a:t>Mechanical work </a:t>
            </a:r>
            <a:r>
              <a:rPr lang="en-US" i="1" dirty="0" smtClean="0"/>
              <a:t>W</a:t>
            </a:r>
            <a:endParaRPr lang="en-US" i="1" dirty="0"/>
          </a:p>
        </p:txBody>
      </p:sp>
      <p:sp>
        <p:nvSpPr>
          <p:cNvPr id="13" name="Right Arrow 12"/>
          <p:cNvSpPr/>
          <p:nvPr/>
        </p:nvSpPr>
        <p:spPr bwMode="auto">
          <a:xfrm>
            <a:off x="3476172" y="2756848"/>
            <a:ext cx="457200" cy="533400"/>
          </a:xfrm>
          <a:prstGeom prst="rightArrow">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1" name="Rectangle 10"/>
          <p:cNvSpPr/>
          <p:nvPr/>
        </p:nvSpPr>
        <p:spPr bwMode="auto">
          <a:xfrm>
            <a:off x="4114800" y="2285134"/>
            <a:ext cx="1295400" cy="1447800"/>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Water (system)</a:t>
            </a:r>
          </a:p>
        </p:txBody>
      </p:sp>
      <p:grpSp>
        <p:nvGrpSpPr>
          <p:cNvPr id="23" name="Group 22"/>
          <p:cNvGrpSpPr/>
          <p:nvPr/>
        </p:nvGrpSpPr>
        <p:grpSpPr>
          <a:xfrm>
            <a:off x="442686" y="4142096"/>
            <a:ext cx="5058227" cy="2209800"/>
            <a:chOff x="442686" y="4267200"/>
            <a:chExt cx="5058227" cy="2209800"/>
          </a:xfrm>
        </p:grpSpPr>
        <p:sp>
          <p:nvSpPr>
            <p:cNvPr id="14" name="Rectangle 13"/>
            <p:cNvSpPr/>
            <p:nvPr/>
          </p:nvSpPr>
          <p:spPr bwMode="auto">
            <a:xfrm>
              <a:off x="2057400" y="5029200"/>
              <a:ext cx="1295400" cy="144780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Water (system)</a:t>
              </a:r>
            </a:p>
          </p:txBody>
        </p:sp>
        <p:sp>
          <p:nvSpPr>
            <p:cNvPr id="15" name="TextBox 14"/>
            <p:cNvSpPr txBox="1"/>
            <p:nvPr/>
          </p:nvSpPr>
          <p:spPr>
            <a:xfrm>
              <a:off x="1553028" y="4267200"/>
              <a:ext cx="2286000" cy="646331"/>
            </a:xfrm>
            <a:prstGeom prst="rect">
              <a:avLst/>
            </a:prstGeom>
            <a:noFill/>
          </p:spPr>
          <p:txBody>
            <a:bodyPr wrap="square" rtlCol="0">
              <a:spAutoFit/>
            </a:bodyPr>
            <a:lstStyle/>
            <a:p>
              <a:pPr algn="ctr"/>
              <a:r>
                <a:rPr lang="en-US" dirty="0" smtClean="0"/>
                <a:t>Enclosed by a rigid, </a:t>
              </a:r>
              <a:r>
                <a:rPr lang="en-US" dirty="0" err="1" smtClean="0"/>
                <a:t>diathermal</a:t>
              </a:r>
              <a:r>
                <a:rPr lang="en-US" dirty="0" smtClean="0"/>
                <a:t> wall</a:t>
              </a:r>
              <a:endParaRPr lang="en-US" dirty="0"/>
            </a:p>
          </p:txBody>
        </p:sp>
        <p:cxnSp>
          <p:nvCxnSpPr>
            <p:cNvPr id="16" name="Straight Arrow Connector 15"/>
            <p:cNvCxnSpPr>
              <a:endCxn id="14" idx="1"/>
            </p:cNvCxnSpPr>
            <p:nvPr/>
          </p:nvCxnSpPr>
          <p:spPr bwMode="auto">
            <a:xfrm flipV="1">
              <a:off x="1066800" y="5753100"/>
              <a:ext cx="990600" cy="0"/>
            </a:xfrm>
            <a:prstGeom prst="straightConnector1">
              <a:avLst/>
            </a:prstGeom>
            <a:solidFill>
              <a:schemeClr val="accent1"/>
            </a:solidFill>
            <a:ln w="22225" cap="flat" cmpd="sng" algn="ctr">
              <a:solidFill>
                <a:schemeClr val="tx1"/>
              </a:solidFill>
              <a:prstDash val="solid"/>
              <a:round/>
              <a:headEnd type="none" w="med" len="med"/>
              <a:tailEnd type="stealth" w="lg" len="lg"/>
            </a:ln>
            <a:effectLst/>
          </p:spPr>
        </p:cxnSp>
        <p:sp>
          <p:nvSpPr>
            <p:cNvPr id="17" name="TextBox 16"/>
            <p:cNvSpPr txBox="1"/>
            <p:nvPr/>
          </p:nvSpPr>
          <p:spPr>
            <a:xfrm>
              <a:off x="442686" y="5269468"/>
              <a:ext cx="1371600" cy="369332"/>
            </a:xfrm>
            <a:prstGeom prst="rect">
              <a:avLst/>
            </a:prstGeom>
            <a:noFill/>
          </p:spPr>
          <p:txBody>
            <a:bodyPr wrap="square" rtlCol="0">
              <a:spAutoFit/>
            </a:bodyPr>
            <a:lstStyle/>
            <a:p>
              <a:pPr algn="ctr"/>
              <a:r>
                <a:rPr lang="en-US" dirty="0" smtClean="0"/>
                <a:t>Heat flux </a:t>
              </a:r>
              <a:r>
                <a:rPr lang="en-US" i="1" dirty="0" smtClean="0"/>
                <a:t>Q</a:t>
              </a:r>
              <a:endParaRPr lang="en-US" i="1" dirty="0"/>
            </a:p>
          </p:txBody>
        </p:sp>
        <p:sp>
          <p:nvSpPr>
            <p:cNvPr id="18" name="Right Arrow 17"/>
            <p:cNvSpPr/>
            <p:nvPr/>
          </p:nvSpPr>
          <p:spPr bwMode="auto">
            <a:xfrm>
              <a:off x="3566885" y="5486400"/>
              <a:ext cx="457200" cy="533400"/>
            </a:xfrm>
            <a:prstGeom prst="rightArrow">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9" name="Rectangle 18"/>
            <p:cNvSpPr/>
            <p:nvPr/>
          </p:nvSpPr>
          <p:spPr bwMode="auto">
            <a:xfrm>
              <a:off x="4205513" y="5014686"/>
              <a:ext cx="1295400" cy="1447800"/>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charset="0"/>
                </a:rPr>
                <a:t>Water (system)</a:t>
              </a:r>
            </a:p>
          </p:txBody>
        </p:sp>
        <p:sp>
          <p:nvSpPr>
            <p:cNvPr id="21" name="TextBox 20"/>
            <p:cNvSpPr txBox="1"/>
            <p:nvPr/>
          </p:nvSpPr>
          <p:spPr>
            <a:xfrm>
              <a:off x="533400" y="4343400"/>
              <a:ext cx="561372" cy="461665"/>
            </a:xfrm>
            <a:prstGeom prst="rect">
              <a:avLst/>
            </a:prstGeom>
            <a:noFill/>
          </p:spPr>
          <p:txBody>
            <a:bodyPr wrap="none" rtlCol="0">
              <a:spAutoFit/>
            </a:bodyPr>
            <a:lstStyle/>
            <a:p>
              <a:r>
                <a:rPr lang="en-US" sz="2400" dirty="0" smtClean="0"/>
                <a:t>(2)</a:t>
              </a:r>
              <a:endParaRPr lang="en-US" sz="2400" dirty="0"/>
            </a:p>
          </p:txBody>
        </p:sp>
      </p:grpSp>
      <p:sp>
        <p:nvSpPr>
          <p:cNvPr id="22" name="TextBox 21"/>
          <p:cNvSpPr txBox="1"/>
          <p:nvPr/>
        </p:nvSpPr>
        <p:spPr>
          <a:xfrm>
            <a:off x="533400" y="1537648"/>
            <a:ext cx="561372" cy="461665"/>
          </a:xfrm>
          <a:prstGeom prst="rect">
            <a:avLst/>
          </a:prstGeom>
          <a:noFill/>
        </p:spPr>
        <p:txBody>
          <a:bodyPr wrap="none" rtlCol="0">
            <a:spAutoFit/>
          </a:bodyPr>
          <a:lstStyle/>
          <a:p>
            <a:r>
              <a:rPr lang="en-US" sz="2400" dirty="0" smtClean="0"/>
              <a:t>(1)</a:t>
            </a:r>
            <a:endParaRPr lang="en-US" sz="2400" dirty="0"/>
          </a:p>
        </p:txBody>
      </p:sp>
      <p:sp>
        <p:nvSpPr>
          <p:cNvPr id="24" name="TextBox 23"/>
          <p:cNvSpPr txBox="1"/>
          <p:nvPr/>
        </p:nvSpPr>
        <p:spPr>
          <a:xfrm>
            <a:off x="6096000" y="4706036"/>
            <a:ext cx="2667000" cy="1569660"/>
          </a:xfrm>
          <a:prstGeom prst="rect">
            <a:avLst/>
          </a:prstGeom>
          <a:noFill/>
        </p:spPr>
        <p:txBody>
          <a:bodyPr wrap="square" rtlCol="0">
            <a:spAutoFit/>
          </a:bodyPr>
          <a:lstStyle/>
          <a:p>
            <a:r>
              <a:rPr lang="en-US" sz="2400" i="1" dirty="0" smtClean="0"/>
              <a:t>Q</a:t>
            </a:r>
            <a:r>
              <a:rPr lang="en-US" sz="2400" dirty="0" smtClean="0"/>
              <a:t> and </a:t>
            </a:r>
            <a:r>
              <a:rPr lang="en-US" sz="2400" i="1" dirty="0" smtClean="0"/>
              <a:t>W</a:t>
            </a:r>
            <a:r>
              <a:rPr lang="en-US" sz="2400" dirty="0" smtClean="0"/>
              <a:t> can equivalently change the state of the system!</a:t>
            </a:r>
            <a:endParaRPr lang="en-US" sz="2400" dirty="0"/>
          </a:p>
        </p:txBody>
      </p:sp>
      <p:pic>
        <p:nvPicPr>
          <p:cNvPr id="2049" name="Picture 1" descr="C:\Users\hjj\Desktop\joule_apparatus.jpg"/>
          <p:cNvPicPr>
            <a:picLocks noChangeAspect="1" noChangeArrowheads="1"/>
          </p:cNvPicPr>
          <p:nvPr/>
        </p:nvPicPr>
        <p:blipFill>
          <a:blip r:embed="rId2" cstate="print"/>
          <a:srcRect/>
          <a:stretch>
            <a:fillRect/>
          </a:stretch>
        </p:blipFill>
        <p:spPr bwMode="auto">
          <a:xfrm>
            <a:off x="5774944" y="1309048"/>
            <a:ext cx="3026008" cy="249396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dissolv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6477000" cy="1371600"/>
          </a:xfrm>
        </p:spPr>
        <p:txBody>
          <a:bodyPr/>
          <a:lstStyle/>
          <a:p>
            <a:r>
              <a:rPr lang="en-US" sz="3600" dirty="0" smtClean="0"/>
              <a:t>First law of thermodynamics (the conservation of energy)</a:t>
            </a:r>
            <a:endParaRPr lang="en-US" sz="3600" dirty="0"/>
          </a:p>
        </p:txBody>
      </p:sp>
      <p:sp>
        <p:nvSpPr>
          <p:cNvPr id="3" name="Content Placeholder 2"/>
          <p:cNvSpPr>
            <a:spLocks noGrp="1"/>
          </p:cNvSpPr>
          <p:nvPr>
            <p:ph idx="1"/>
          </p:nvPr>
        </p:nvSpPr>
        <p:spPr>
          <a:xfrm>
            <a:off x="457200" y="1981200"/>
            <a:ext cx="8229600" cy="4448628"/>
          </a:xfrm>
        </p:spPr>
        <p:txBody>
          <a:bodyPr/>
          <a:lstStyle/>
          <a:p>
            <a:r>
              <a:rPr lang="en-US" sz="2400" dirty="0" smtClean="0"/>
              <a:t>The change in the internal energy of a system equals the sum of heat flux into the system and work done on the system in the process.</a:t>
            </a:r>
          </a:p>
          <a:p>
            <a:pPr>
              <a:buNone/>
            </a:pPr>
            <a:r>
              <a:rPr lang="en-US" sz="2400" dirty="0" smtClean="0"/>
              <a:t>	</a:t>
            </a:r>
            <a:r>
              <a:rPr lang="en-US" sz="2400" i="1" dirty="0" smtClean="0">
                <a:latin typeface="Symbol" pitchFamily="18" charset="2"/>
              </a:rPr>
              <a:t>D</a:t>
            </a:r>
            <a:r>
              <a:rPr lang="en-US" sz="2400" i="1" dirty="0" smtClean="0"/>
              <a:t>U = </a:t>
            </a:r>
            <a:r>
              <a:rPr lang="en-US" sz="2400" i="1" dirty="0" smtClean="0">
                <a:latin typeface="Symbol" pitchFamily="18" charset="2"/>
              </a:rPr>
              <a:t>D</a:t>
            </a:r>
            <a:r>
              <a:rPr lang="en-US" sz="2400" i="1" dirty="0" smtClean="0"/>
              <a:t>Q + </a:t>
            </a:r>
            <a:r>
              <a:rPr lang="en-US" sz="2400" i="1" dirty="0" smtClean="0">
                <a:latin typeface="Symbol" pitchFamily="18" charset="2"/>
              </a:rPr>
              <a:t>D</a:t>
            </a:r>
            <a:r>
              <a:rPr lang="en-US" sz="2400" i="1" dirty="0" smtClean="0"/>
              <a:t>W		</a:t>
            </a:r>
            <a:r>
              <a:rPr lang="en-US" sz="2400" i="1" dirty="0" err="1" smtClean="0"/>
              <a:t>dU</a:t>
            </a:r>
            <a:r>
              <a:rPr lang="en-US" sz="2400" i="1" dirty="0" smtClean="0"/>
              <a:t> = </a:t>
            </a:r>
            <a:r>
              <a:rPr lang="en-US" sz="2400" i="1" dirty="0" err="1" smtClean="0">
                <a:latin typeface="Symbol" pitchFamily="18" charset="2"/>
              </a:rPr>
              <a:t>d</a:t>
            </a:r>
            <a:r>
              <a:rPr lang="en-US" sz="2400" i="1" dirty="0" err="1" smtClean="0"/>
              <a:t>Q</a:t>
            </a:r>
            <a:r>
              <a:rPr lang="en-US" sz="2400" i="1" dirty="0" smtClean="0"/>
              <a:t> + </a:t>
            </a:r>
            <a:r>
              <a:rPr lang="en-US" sz="2400" i="1" dirty="0" err="1" smtClean="0">
                <a:latin typeface="Symbol" pitchFamily="18" charset="2"/>
              </a:rPr>
              <a:t>d</a:t>
            </a:r>
            <a:r>
              <a:rPr lang="en-US" sz="2400" i="1" dirty="0" err="1" smtClean="0"/>
              <a:t>W</a:t>
            </a:r>
            <a:r>
              <a:rPr lang="en-US" sz="2400" i="1" dirty="0" smtClean="0"/>
              <a:t> = </a:t>
            </a:r>
            <a:r>
              <a:rPr lang="en-US" sz="2400" i="1" dirty="0" err="1" smtClean="0">
                <a:latin typeface="Symbol" pitchFamily="18" charset="2"/>
              </a:rPr>
              <a:t>d</a:t>
            </a:r>
            <a:r>
              <a:rPr lang="en-US" sz="2400" i="1" dirty="0" err="1" smtClean="0"/>
              <a:t>Q</a:t>
            </a:r>
            <a:r>
              <a:rPr lang="en-US" sz="2400" i="1" dirty="0" smtClean="0"/>
              <a:t> - </a:t>
            </a:r>
            <a:r>
              <a:rPr lang="en-US" sz="2400" i="1" dirty="0" err="1" smtClean="0"/>
              <a:t>PdV</a:t>
            </a:r>
            <a:endParaRPr lang="en-US" sz="2400" i="1" dirty="0" smtClean="0"/>
          </a:p>
          <a:p>
            <a:r>
              <a:rPr lang="en-US" sz="2400" i="1" dirty="0" err="1" smtClean="0">
                <a:latin typeface="Symbol" pitchFamily="18" charset="2"/>
              </a:rPr>
              <a:t>d</a:t>
            </a:r>
            <a:r>
              <a:rPr lang="en-US" sz="2400" i="1" dirty="0" err="1" smtClean="0"/>
              <a:t>Q</a:t>
            </a:r>
            <a:r>
              <a:rPr lang="en-US" sz="2400" dirty="0" smtClean="0"/>
              <a:t> and </a:t>
            </a:r>
            <a:r>
              <a:rPr lang="en-US" sz="2400" i="1" dirty="0" err="1" smtClean="0">
                <a:latin typeface="Symbol" pitchFamily="18" charset="2"/>
              </a:rPr>
              <a:t>d</a:t>
            </a:r>
            <a:r>
              <a:rPr lang="en-US" sz="2400" i="1" dirty="0" err="1" smtClean="0"/>
              <a:t>W</a:t>
            </a:r>
            <a:r>
              <a:rPr lang="en-US" sz="2400" dirty="0" smtClean="0"/>
              <a:t> are related to a process but not a state</a:t>
            </a:r>
          </a:p>
          <a:p>
            <a:r>
              <a:rPr lang="en-US" sz="2400" i="1" dirty="0" err="1" smtClean="0">
                <a:latin typeface="Symbol" pitchFamily="18" charset="2"/>
              </a:rPr>
              <a:t>d</a:t>
            </a:r>
            <a:r>
              <a:rPr lang="en-US" sz="2400" i="1" dirty="0" err="1" smtClean="0"/>
              <a:t>Q</a:t>
            </a:r>
            <a:r>
              <a:rPr lang="en-US" sz="2400" dirty="0" smtClean="0"/>
              <a:t> and </a:t>
            </a:r>
            <a:r>
              <a:rPr lang="en-US" sz="2400" i="1" dirty="0" err="1" smtClean="0">
                <a:latin typeface="Symbol" pitchFamily="18" charset="2"/>
              </a:rPr>
              <a:t>d</a:t>
            </a:r>
            <a:r>
              <a:rPr lang="en-US" sz="2400" i="1" dirty="0" err="1" smtClean="0"/>
              <a:t>W</a:t>
            </a:r>
            <a:r>
              <a:rPr lang="en-US" sz="2400" i="1" dirty="0" smtClean="0"/>
              <a:t> </a:t>
            </a:r>
            <a:r>
              <a:rPr lang="en-US" sz="2400" dirty="0" smtClean="0"/>
              <a:t>: inexact/imperfect differentials</a:t>
            </a:r>
          </a:p>
          <a:p>
            <a:pPr marL="798513" lvl="1" indent="-341313"/>
            <a:r>
              <a:rPr lang="en-US" sz="2000" dirty="0" smtClean="0"/>
              <a:t>Path dependence:</a:t>
            </a:r>
          </a:p>
          <a:p>
            <a:pPr marL="798513" lvl="1" indent="-341313"/>
            <a:r>
              <a:rPr lang="en-US" sz="2000" i="1" dirty="0" smtClean="0"/>
              <a:t>- </a:t>
            </a:r>
            <a:r>
              <a:rPr lang="en-US" sz="2000" i="1" dirty="0" err="1" smtClean="0"/>
              <a:t>PdV</a:t>
            </a:r>
            <a:r>
              <a:rPr lang="en-US" sz="2000" i="1" dirty="0" smtClean="0"/>
              <a:t> = </a:t>
            </a:r>
            <a:r>
              <a:rPr lang="en-US" sz="2000" i="1" dirty="0" err="1" smtClean="0">
                <a:latin typeface="Symbol" pitchFamily="18" charset="2"/>
              </a:rPr>
              <a:t>d</a:t>
            </a:r>
            <a:r>
              <a:rPr lang="en-US" sz="2000" i="1" dirty="0" err="1" smtClean="0"/>
              <a:t>W</a:t>
            </a:r>
            <a:r>
              <a:rPr lang="en-US" sz="2000" i="1" dirty="0" smtClean="0"/>
              <a:t> </a:t>
            </a:r>
            <a:r>
              <a:rPr lang="en-US" sz="2000" dirty="0" smtClean="0"/>
              <a:t>only for quasi-static processes in simple systems</a:t>
            </a:r>
          </a:p>
          <a:p>
            <a:pPr marL="798513" lvl="1" indent="-341313"/>
            <a:r>
              <a:rPr lang="en-US" sz="2000" i="1" dirty="0" smtClean="0"/>
              <a:t>- </a:t>
            </a:r>
            <a:r>
              <a:rPr lang="en-US" sz="2000" i="1" dirty="0" err="1" smtClean="0"/>
              <a:t>dV</a:t>
            </a:r>
            <a:r>
              <a:rPr lang="en-US" sz="2000" dirty="0" smtClean="0"/>
              <a:t> is an exact differential but </a:t>
            </a:r>
            <a:r>
              <a:rPr lang="en-US" sz="2000" i="1" dirty="0" smtClean="0"/>
              <a:t>- </a:t>
            </a:r>
            <a:r>
              <a:rPr lang="en-US" sz="2000" i="1" dirty="0" err="1" smtClean="0"/>
              <a:t>PdV</a:t>
            </a:r>
            <a:r>
              <a:rPr lang="en-US" sz="2000" dirty="0" smtClean="0"/>
              <a:t> is not (</a:t>
            </a:r>
            <a:r>
              <a:rPr lang="en-US" sz="2000" dirty="0" err="1" smtClean="0"/>
              <a:t>Reif</a:t>
            </a:r>
            <a:r>
              <a:rPr lang="en-US" sz="2000" dirty="0" smtClean="0"/>
              <a:t> 2.11)!</a:t>
            </a:r>
          </a:p>
          <a:p>
            <a:r>
              <a:rPr lang="en-US" sz="2400" dirty="0" smtClean="0"/>
              <a:t>Consequence of the translational symmetry of time</a:t>
            </a:r>
          </a:p>
          <a:p>
            <a:pPr lvl="1"/>
            <a:r>
              <a:rPr lang="en-US" sz="2000" dirty="0" smtClean="0"/>
              <a:t>Ch. 21 </a:t>
            </a:r>
            <a:r>
              <a:rPr lang="en-US" sz="2000" dirty="0" err="1" smtClean="0"/>
              <a:t>Callen</a:t>
            </a:r>
            <a:r>
              <a:rPr lang="en-US" sz="2000" dirty="0" smtClean="0"/>
              <a:t> book</a:t>
            </a:r>
          </a:p>
        </p:txBody>
      </p:sp>
      <p:graphicFrame>
        <p:nvGraphicFramePr>
          <p:cNvPr id="4" name="Object 3"/>
          <p:cNvGraphicFramePr>
            <a:graphicFrameLocks noChangeAspect="1"/>
          </p:cNvGraphicFramePr>
          <p:nvPr/>
        </p:nvGraphicFramePr>
        <p:xfrm>
          <a:off x="3477491" y="4414422"/>
          <a:ext cx="2237509" cy="553092"/>
        </p:xfrm>
        <a:graphic>
          <a:graphicData uri="http://schemas.openxmlformats.org/presentationml/2006/ole">
            <p:oleObj spid="_x0000_s1026" name="Equation" r:id="rId4" imgW="1130040" imgH="279360" progId="Equation.DSMT4">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6228"/>
            <a:ext cx="8229600" cy="1037772"/>
          </a:xfrm>
        </p:spPr>
        <p:txBody>
          <a:bodyPr/>
          <a:lstStyle/>
          <a:p>
            <a:r>
              <a:rPr lang="en-US" sz="3600" dirty="0" smtClean="0"/>
              <a:t>Internal energy </a:t>
            </a:r>
            <a:r>
              <a:rPr lang="en-US" sz="3600" i="1" dirty="0" smtClean="0"/>
              <a:t>U</a:t>
            </a:r>
            <a:endParaRPr lang="en-US" sz="3600" i="1" dirty="0"/>
          </a:p>
        </p:txBody>
      </p:sp>
      <p:sp>
        <p:nvSpPr>
          <p:cNvPr id="3" name="Content Placeholder 2"/>
          <p:cNvSpPr>
            <a:spLocks noGrp="1"/>
          </p:cNvSpPr>
          <p:nvPr>
            <p:ph idx="1"/>
          </p:nvPr>
        </p:nvSpPr>
        <p:spPr>
          <a:xfrm>
            <a:off x="457200" y="1553028"/>
            <a:ext cx="8229600" cy="5000172"/>
          </a:xfrm>
        </p:spPr>
        <p:txBody>
          <a:bodyPr/>
          <a:lstStyle/>
          <a:p>
            <a:r>
              <a:rPr lang="en-US" sz="2400" dirty="0" smtClean="0"/>
              <a:t>Extensive state variable: </a:t>
            </a:r>
            <a:r>
              <a:rPr lang="en-US" sz="2400" dirty="0" smtClean="0">
                <a:solidFill>
                  <a:srgbClr val="FF0000"/>
                </a:solidFill>
              </a:rPr>
              <a:t>path independent</a:t>
            </a:r>
          </a:p>
          <a:p>
            <a:pPr marL="798513" lvl="1" indent="-341313"/>
            <a:r>
              <a:rPr lang="en-US" sz="2000" i="1" dirty="0" smtClean="0"/>
              <a:t>u = U/N </a:t>
            </a:r>
            <a:r>
              <a:rPr lang="en-US" sz="2000" dirty="0" smtClean="0"/>
              <a:t>: the internal energy of a system of one mole (intensive)</a:t>
            </a:r>
          </a:p>
          <a:p>
            <a:r>
              <a:rPr lang="en-US" sz="2400" dirty="0" smtClean="0"/>
              <a:t>Only relative values of </a:t>
            </a:r>
            <a:r>
              <a:rPr lang="en-US" sz="2400" i="1" dirty="0" smtClean="0"/>
              <a:t>U</a:t>
            </a:r>
            <a:r>
              <a:rPr lang="en-US" sz="2400" dirty="0" smtClean="0"/>
              <a:t> (i.e. internal energy change) matters!</a:t>
            </a:r>
            <a:endParaRPr lang="en-US" sz="2400" i="1" dirty="0" smtClean="0"/>
          </a:p>
          <a:p>
            <a:r>
              <a:rPr lang="en-US" sz="2400" dirty="0" smtClean="0"/>
              <a:t>Forms:</a:t>
            </a:r>
          </a:p>
          <a:p>
            <a:pPr marL="855663" lvl="1" indent="-398463"/>
            <a:r>
              <a:rPr lang="en-US" sz="2000" dirty="0" smtClean="0"/>
              <a:t>Kinetic energy;</a:t>
            </a:r>
          </a:p>
          <a:p>
            <a:pPr marL="855663" lvl="1" indent="-398463"/>
            <a:r>
              <a:rPr lang="en-US" sz="2000" dirty="0" smtClean="0"/>
              <a:t>Potential energy (e.g. gravitational potential energy);</a:t>
            </a:r>
          </a:p>
          <a:p>
            <a:pPr marL="855663" lvl="1" indent="-398463">
              <a:buNone/>
            </a:pPr>
            <a:r>
              <a:rPr lang="en-US" sz="2000" dirty="0" smtClean="0"/>
              <a:t>	</a:t>
            </a:r>
            <a:r>
              <a:rPr lang="en-US" sz="2000" dirty="0" smtClean="0">
                <a:hlinkClick r:id="rId3"/>
              </a:rPr>
              <a:t>Conservation of mechanical energy</a:t>
            </a:r>
            <a:endParaRPr lang="en-US" sz="2000" dirty="0" smtClean="0"/>
          </a:p>
          <a:p>
            <a:pPr marL="855663" lvl="1" indent="-398463"/>
            <a:r>
              <a:rPr lang="en-US" sz="2000" dirty="0" smtClean="0"/>
              <a:t>Thermal energy (atomic motion and vibration);</a:t>
            </a:r>
          </a:p>
          <a:p>
            <a:pPr marL="855663" lvl="1" indent="-398463"/>
            <a:r>
              <a:rPr lang="en-US" sz="2000" dirty="0" smtClean="0"/>
              <a:t>Electric polarization energy;</a:t>
            </a:r>
          </a:p>
          <a:p>
            <a:pPr marL="855663" lvl="1" indent="-398463"/>
            <a:r>
              <a:rPr lang="en-US" sz="2000" dirty="0" smtClean="0"/>
              <a:t>Magnetic polarization energy;</a:t>
            </a:r>
          </a:p>
          <a:p>
            <a:pPr marL="855663" lvl="1" indent="-398463"/>
            <a:r>
              <a:rPr lang="en-US" sz="2000" dirty="0" smtClean="0"/>
              <a:t>Relativistic rest-mass energy;</a:t>
            </a:r>
          </a:p>
          <a:p>
            <a:pPr marL="855663" lvl="1" indent="-398463"/>
            <a:r>
              <a:rPr lang="en-US" sz="2000" dirty="0" smtClean="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Generalized “work”</a:t>
            </a:r>
            <a:endParaRPr lang="en-US" dirty="0"/>
          </a:p>
        </p:txBody>
      </p:sp>
      <p:sp>
        <p:nvSpPr>
          <p:cNvPr id="3" name="Content Placeholder 2"/>
          <p:cNvSpPr>
            <a:spLocks noGrp="1"/>
          </p:cNvSpPr>
          <p:nvPr>
            <p:ph idx="1"/>
          </p:nvPr>
        </p:nvSpPr>
        <p:spPr>
          <a:xfrm>
            <a:off x="457200" y="1905000"/>
            <a:ext cx="8229600" cy="3962400"/>
          </a:xfrm>
        </p:spPr>
        <p:txBody>
          <a:bodyPr/>
          <a:lstStyle/>
          <a:p>
            <a:r>
              <a:rPr lang="en-US" sz="2800" dirty="0" smtClean="0"/>
              <a:t>Change of electric polarization energy:</a:t>
            </a:r>
          </a:p>
          <a:p>
            <a:r>
              <a:rPr lang="en-US" sz="2800" dirty="0" smtClean="0"/>
              <a:t>Change of magnetic polarization energy:</a:t>
            </a:r>
          </a:p>
        </p:txBody>
      </p:sp>
      <p:grpSp>
        <p:nvGrpSpPr>
          <p:cNvPr id="14" name="Group 13"/>
          <p:cNvGrpSpPr/>
          <p:nvPr/>
        </p:nvGrpSpPr>
        <p:grpSpPr>
          <a:xfrm>
            <a:off x="1371600" y="3581400"/>
            <a:ext cx="6289816" cy="1920349"/>
            <a:chOff x="957942" y="1894116"/>
            <a:chExt cx="6289816" cy="1920349"/>
          </a:xfrm>
        </p:grpSpPr>
        <p:graphicFrame>
          <p:nvGraphicFramePr>
            <p:cNvPr id="4" name="Object 3"/>
            <p:cNvGraphicFramePr>
              <a:graphicFrameLocks noChangeAspect="1"/>
            </p:cNvGraphicFramePr>
            <p:nvPr/>
          </p:nvGraphicFramePr>
          <p:xfrm>
            <a:off x="957942" y="1894116"/>
            <a:ext cx="5147734" cy="914400"/>
          </p:xfrm>
          <a:graphic>
            <a:graphicData uri="http://schemas.openxmlformats.org/presentationml/2006/ole">
              <p:oleObj spid="_x0000_s28673" name="Equation" r:id="rId4" imgW="1930320" imgH="342720" progId="Equation.DSMT4">
                <p:embed/>
              </p:oleObj>
            </a:graphicData>
          </a:graphic>
        </p:graphicFrame>
        <p:cxnSp>
          <p:nvCxnSpPr>
            <p:cNvPr id="6" name="Straight Connector 5"/>
            <p:cNvCxnSpPr/>
            <p:nvPr/>
          </p:nvCxnSpPr>
          <p:spPr bwMode="auto">
            <a:xfrm>
              <a:off x="5181600" y="2590800"/>
              <a:ext cx="381000" cy="0"/>
            </a:xfrm>
            <a:prstGeom prst="line">
              <a:avLst/>
            </a:prstGeom>
            <a:solidFill>
              <a:schemeClr val="accent1"/>
            </a:solidFill>
            <a:ln w="47625" cap="flat" cmpd="sng" algn="ctr">
              <a:solidFill>
                <a:srgbClr val="FF0000"/>
              </a:solidFill>
              <a:prstDash val="solid"/>
              <a:round/>
              <a:headEnd type="none" w="med" len="med"/>
              <a:tailEnd type="none" w="med" len="med"/>
            </a:ln>
            <a:effectLst/>
          </p:spPr>
        </p:cxnSp>
        <p:cxnSp>
          <p:nvCxnSpPr>
            <p:cNvPr id="7" name="Straight Connector 6"/>
            <p:cNvCxnSpPr/>
            <p:nvPr/>
          </p:nvCxnSpPr>
          <p:spPr bwMode="auto">
            <a:xfrm>
              <a:off x="5671458" y="2590800"/>
              <a:ext cx="381000" cy="0"/>
            </a:xfrm>
            <a:prstGeom prst="line">
              <a:avLst/>
            </a:prstGeom>
            <a:solidFill>
              <a:schemeClr val="accent1"/>
            </a:solidFill>
            <a:ln w="47625" cap="flat" cmpd="sng" algn="ctr">
              <a:solidFill>
                <a:srgbClr val="0000FF"/>
              </a:solidFill>
              <a:prstDash val="solid"/>
              <a:round/>
              <a:headEnd type="none" w="med" len="med"/>
              <a:tailEnd type="none" w="med" len="med"/>
            </a:ln>
            <a:effectLst/>
          </p:spPr>
        </p:cxnSp>
        <p:cxnSp>
          <p:nvCxnSpPr>
            <p:cNvPr id="9" name="Straight Arrow Connector 8"/>
            <p:cNvCxnSpPr/>
            <p:nvPr/>
          </p:nvCxnSpPr>
          <p:spPr bwMode="auto">
            <a:xfrm rot="5400000">
              <a:off x="4838700" y="2781300"/>
              <a:ext cx="685800" cy="304800"/>
            </a:xfrm>
            <a:prstGeom prst="straightConnector1">
              <a:avLst/>
            </a:prstGeom>
            <a:solidFill>
              <a:schemeClr val="accent1"/>
            </a:solidFill>
            <a:ln w="47625" cap="flat" cmpd="sng" algn="ctr">
              <a:solidFill>
                <a:srgbClr val="FF0000"/>
              </a:solidFill>
              <a:prstDash val="solid"/>
              <a:round/>
              <a:headEnd type="none" w="med" len="med"/>
              <a:tailEnd type="stealth" w="lg" len="lg"/>
            </a:ln>
            <a:effectLst/>
          </p:spPr>
        </p:cxnSp>
        <p:cxnSp>
          <p:nvCxnSpPr>
            <p:cNvPr id="10" name="Straight Arrow Connector 9"/>
            <p:cNvCxnSpPr/>
            <p:nvPr/>
          </p:nvCxnSpPr>
          <p:spPr bwMode="auto">
            <a:xfrm rot="16200000" flipH="1">
              <a:off x="5676900" y="2781300"/>
              <a:ext cx="685800" cy="304800"/>
            </a:xfrm>
            <a:prstGeom prst="straightConnector1">
              <a:avLst/>
            </a:prstGeom>
            <a:solidFill>
              <a:schemeClr val="accent1"/>
            </a:solidFill>
            <a:ln w="47625" cap="flat" cmpd="sng" algn="ctr">
              <a:solidFill>
                <a:srgbClr val="0000FF"/>
              </a:solidFill>
              <a:prstDash val="solid"/>
              <a:round/>
              <a:headEnd type="none" w="med" len="med"/>
              <a:tailEnd type="stealth" w="lg" len="lg"/>
            </a:ln>
            <a:effectLst/>
          </p:spPr>
        </p:cxnSp>
        <p:sp>
          <p:nvSpPr>
            <p:cNvPr id="12" name="TextBox 11"/>
            <p:cNvSpPr txBox="1"/>
            <p:nvPr/>
          </p:nvSpPr>
          <p:spPr>
            <a:xfrm>
              <a:off x="4114800" y="3352800"/>
              <a:ext cx="1401346" cy="461665"/>
            </a:xfrm>
            <a:prstGeom prst="rect">
              <a:avLst/>
            </a:prstGeom>
            <a:noFill/>
          </p:spPr>
          <p:txBody>
            <a:bodyPr wrap="none" rtlCol="0">
              <a:spAutoFit/>
            </a:bodyPr>
            <a:lstStyle/>
            <a:p>
              <a:r>
                <a:rPr lang="en-US" sz="2400" dirty="0" smtClean="0">
                  <a:solidFill>
                    <a:srgbClr val="FF0000"/>
                  </a:solidFill>
                </a:rPr>
                <a:t>intensive</a:t>
              </a:r>
              <a:endParaRPr lang="en-US" sz="2400" dirty="0">
                <a:solidFill>
                  <a:srgbClr val="FF0000"/>
                </a:solidFill>
              </a:endParaRPr>
            </a:p>
          </p:txBody>
        </p:sp>
        <p:sp>
          <p:nvSpPr>
            <p:cNvPr id="13" name="TextBox 12"/>
            <p:cNvSpPr txBox="1"/>
            <p:nvPr/>
          </p:nvSpPr>
          <p:spPr>
            <a:xfrm>
              <a:off x="5761454" y="3352800"/>
              <a:ext cx="1486304" cy="461665"/>
            </a:xfrm>
            <a:prstGeom prst="rect">
              <a:avLst/>
            </a:prstGeom>
            <a:noFill/>
          </p:spPr>
          <p:txBody>
            <a:bodyPr wrap="none" rtlCol="0">
              <a:spAutoFit/>
            </a:bodyPr>
            <a:lstStyle/>
            <a:p>
              <a:r>
                <a:rPr lang="en-US" sz="2400" dirty="0" smtClean="0">
                  <a:solidFill>
                    <a:srgbClr val="0000FF"/>
                  </a:solidFill>
                </a:rPr>
                <a:t>extensive</a:t>
              </a:r>
              <a:endParaRPr lang="en-US" sz="2400" dirty="0">
                <a:solidFill>
                  <a:srgbClr val="0000FF"/>
                </a:solidFill>
              </a:endParaRPr>
            </a:p>
          </p:txBody>
        </p:sp>
      </p:grpSp>
      <p:graphicFrame>
        <p:nvGraphicFramePr>
          <p:cNvPr id="28675" name="Object 3"/>
          <p:cNvGraphicFramePr>
            <a:graphicFrameLocks noChangeAspect="1"/>
          </p:cNvGraphicFramePr>
          <p:nvPr/>
        </p:nvGraphicFramePr>
        <p:xfrm>
          <a:off x="7456488" y="2423087"/>
          <a:ext cx="1230312" cy="521725"/>
        </p:xfrm>
        <a:graphic>
          <a:graphicData uri="http://schemas.openxmlformats.org/presentationml/2006/ole">
            <p:oleObj spid="_x0000_s28675" name="Equation" r:id="rId5" imgW="507960" imgH="215640" progId="Equation.DSMT4">
              <p:embed/>
            </p:oleObj>
          </a:graphicData>
        </a:graphic>
      </p:graphicFrame>
      <p:graphicFrame>
        <p:nvGraphicFramePr>
          <p:cNvPr id="28676" name="Object 4"/>
          <p:cNvGraphicFramePr>
            <a:graphicFrameLocks noChangeAspect="1"/>
          </p:cNvGraphicFramePr>
          <p:nvPr/>
        </p:nvGraphicFramePr>
        <p:xfrm>
          <a:off x="7087508" y="1830388"/>
          <a:ext cx="1077913" cy="619125"/>
        </p:xfrm>
        <a:graphic>
          <a:graphicData uri="http://schemas.openxmlformats.org/presentationml/2006/ole">
            <p:oleObj spid="_x0000_s28676" name="Equation" r:id="rId6" imgW="419040" imgH="241200" progId="Equation.DSMT4">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0572"/>
            <a:ext cx="8229600" cy="914400"/>
          </a:xfrm>
        </p:spPr>
        <p:txBody>
          <a:bodyPr/>
          <a:lstStyle/>
          <a:p>
            <a:r>
              <a:rPr lang="en-US" sz="3600" dirty="0" smtClean="0"/>
              <a:t>Different quasi-static processes</a:t>
            </a:r>
            <a:endParaRPr lang="en-US" sz="3600" dirty="0"/>
          </a:p>
        </p:txBody>
      </p:sp>
      <p:sp>
        <p:nvSpPr>
          <p:cNvPr id="3" name="Content Placeholder 2"/>
          <p:cNvSpPr>
            <a:spLocks noGrp="1"/>
          </p:cNvSpPr>
          <p:nvPr>
            <p:ph idx="1"/>
          </p:nvPr>
        </p:nvSpPr>
        <p:spPr>
          <a:xfrm>
            <a:off x="457200" y="1600200"/>
            <a:ext cx="8229600" cy="4876800"/>
          </a:xfrm>
        </p:spPr>
        <p:txBody>
          <a:bodyPr/>
          <a:lstStyle/>
          <a:p>
            <a:r>
              <a:rPr lang="en-US" sz="2400" dirty="0" smtClean="0"/>
              <a:t>Adiabatic: </a:t>
            </a:r>
            <a:r>
              <a:rPr lang="en-US" sz="2400" i="1" dirty="0" err="1" smtClean="0">
                <a:latin typeface="Symbol" pitchFamily="18" charset="2"/>
              </a:rPr>
              <a:t>d</a:t>
            </a:r>
            <a:r>
              <a:rPr lang="en-US" sz="2400" i="1" dirty="0" err="1" smtClean="0"/>
              <a:t>Q</a:t>
            </a:r>
            <a:r>
              <a:rPr lang="en-US" sz="2400" i="1" dirty="0" smtClean="0"/>
              <a:t> = 0, </a:t>
            </a:r>
            <a:r>
              <a:rPr lang="en-US" sz="2400" i="1" dirty="0" err="1" smtClean="0"/>
              <a:t>dU</a:t>
            </a:r>
            <a:r>
              <a:rPr lang="en-US" sz="2400" i="1" dirty="0" smtClean="0"/>
              <a:t> = </a:t>
            </a:r>
            <a:r>
              <a:rPr lang="en-US" sz="2400" i="1" dirty="0" err="1" smtClean="0"/>
              <a:t>dW</a:t>
            </a:r>
            <a:r>
              <a:rPr lang="en-US" sz="2400" i="1" dirty="0" smtClean="0"/>
              <a:t> = - </a:t>
            </a:r>
            <a:r>
              <a:rPr lang="en-US" sz="2400" i="1" dirty="0" err="1" smtClean="0"/>
              <a:t>PdV</a:t>
            </a:r>
            <a:endParaRPr lang="en-US" sz="2400" dirty="0" smtClean="0"/>
          </a:p>
          <a:p>
            <a:r>
              <a:rPr lang="en-US" sz="2400" dirty="0" smtClean="0"/>
              <a:t>Isochoric: </a:t>
            </a:r>
            <a:r>
              <a:rPr lang="en-US" sz="2400" i="1" dirty="0" err="1" smtClean="0"/>
              <a:t>dV</a:t>
            </a:r>
            <a:r>
              <a:rPr lang="en-US" sz="2400" i="1" dirty="0" smtClean="0"/>
              <a:t> = 0, </a:t>
            </a:r>
            <a:r>
              <a:rPr lang="en-US" sz="2400" i="1" dirty="0" err="1" smtClean="0">
                <a:latin typeface="Symbol" pitchFamily="18" charset="2"/>
              </a:rPr>
              <a:t>d</a:t>
            </a:r>
            <a:r>
              <a:rPr lang="en-US" sz="2400" i="1" dirty="0" err="1" smtClean="0"/>
              <a:t>W</a:t>
            </a:r>
            <a:r>
              <a:rPr lang="en-US" sz="2400" i="1" dirty="0" smtClean="0"/>
              <a:t> = 0, </a:t>
            </a:r>
            <a:r>
              <a:rPr lang="en-US" sz="2400" i="1" dirty="0" err="1" smtClean="0"/>
              <a:t>dU</a:t>
            </a:r>
            <a:r>
              <a:rPr lang="en-US" sz="2400" i="1" dirty="0" smtClean="0"/>
              <a:t> = </a:t>
            </a:r>
            <a:r>
              <a:rPr lang="en-US" sz="2400" i="1" dirty="0" err="1" smtClean="0"/>
              <a:t>dQ</a:t>
            </a:r>
            <a:endParaRPr lang="en-US" sz="2400" i="1" dirty="0" smtClean="0"/>
          </a:p>
          <a:p>
            <a:r>
              <a:rPr lang="en-US" sz="2400" dirty="0" smtClean="0"/>
              <a:t>Isobaric: </a:t>
            </a:r>
            <a:r>
              <a:rPr lang="en-US" sz="2400" i="1" dirty="0" smtClean="0"/>
              <a:t>P = constant</a:t>
            </a:r>
          </a:p>
          <a:p>
            <a:endParaRPr lang="en-US" sz="2400" i="1" dirty="0" smtClean="0"/>
          </a:p>
          <a:p>
            <a:endParaRPr lang="en-US" sz="2400" i="1" dirty="0" smtClean="0"/>
          </a:p>
          <a:p>
            <a:endParaRPr lang="en-US" sz="2400" i="1" dirty="0" smtClean="0"/>
          </a:p>
          <a:p>
            <a:endParaRPr lang="en-US" sz="2400" i="1" dirty="0" smtClean="0"/>
          </a:p>
          <a:p>
            <a:endParaRPr lang="en-US" sz="2400" i="1" dirty="0" smtClean="0"/>
          </a:p>
          <a:p>
            <a:pPr>
              <a:buNone/>
            </a:pPr>
            <a:r>
              <a:rPr lang="en-US" sz="2400" i="1" dirty="0" smtClean="0"/>
              <a:t>	</a:t>
            </a:r>
            <a:r>
              <a:rPr lang="en-US" sz="2400" dirty="0" smtClean="0"/>
              <a:t>Enthalpy: </a:t>
            </a:r>
            <a:r>
              <a:rPr lang="en-US" sz="2400" i="1" dirty="0" smtClean="0"/>
              <a:t>H = U + PV</a:t>
            </a:r>
            <a:r>
              <a:rPr lang="en-US" sz="2400" dirty="0" smtClean="0"/>
              <a:t>	Also a </a:t>
            </a:r>
            <a:r>
              <a:rPr lang="en-US" sz="2400" dirty="0" smtClean="0">
                <a:solidFill>
                  <a:srgbClr val="FF0000"/>
                </a:solidFill>
              </a:rPr>
              <a:t>state variable</a:t>
            </a:r>
            <a:r>
              <a:rPr lang="en-US" sz="2400" dirty="0" smtClean="0"/>
              <a:t>!</a:t>
            </a:r>
            <a:endParaRPr lang="en-US" sz="2400" i="1" dirty="0" smtClean="0"/>
          </a:p>
          <a:p>
            <a:pPr>
              <a:buNone/>
            </a:pPr>
            <a:r>
              <a:rPr lang="en-US" sz="2400" i="1" dirty="0" smtClean="0"/>
              <a:t>	</a:t>
            </a:r>
            <a:r>
              <a:rPr lang="en-US" sz="2400" dirty="0" smtClean="0"/>
              <a:t>Enthalpy change in an </a:t>
            </a:r>
            <a:r>
              <a:rPr lang="en-US" sz="2400" u="sng" dirty="0" smtClean="0"/>
              <a:t>isobaric</a:t>
            </a:r>
            <a:r>
              <a:rPr lang="en-US" sz="2400" dirty="0" smtClean="0"/>
              <a:t> process is equal to heat taken in or given out from the </a:t>
            </a:r>
            <a:r>
              <a:rPr lang="en-US" sz="2400" u="sng" dirty="0" smtClean="0"/>
              <a:t>simple</a:t>
            </a:r>
            <a:r>
              <a:rPr lang="en-US" sz="2400" dirty="0" smtClean="0"/>
              <a:t> system</a:t>
            </a:r>
            <a:endParaRPr lang="en-US" sz="2400" i="1" dirty="0" smtClean="0"/>
          </a:p>
        </p:txBody>
      </p:sp>
      <p:graphicFrame>
        <p:nvGraphicFramePr>
          <p:cNvPr id="4" name="Object 3"/>
          <p:cNvGraphicFramePr>
            <a:graphicFrameLocks noChangeAspect="1"/>
          </p:cNvGraphicFramePr>
          <p:nvPr/>
        </p:nvGraphicFramePr>
        <p:xfrm>
          <a:off x="838200" y="2957513"/>
          <a:ext cx="4002088" cy="685800"/>
        </p:xfrm>
        <a:graphic>
          <a:graphicData uri="http://schemas.openxmlformats.org/presentationml/2006/ole">
            <p:oleObj spid="_x0000_s20482" name="Equation" r:id="rId3" imgW="1854000" imgH="330120" progId="Equation.DSMT4">
              <p:embed/>
            </p:oleObj>
          </a:graphicData>
        </a:graphic>
      </p:graphicFrame>
      <p:graphicFrame>
        <p:nvGraphicFramePr>
          <p:cNvPr id="20483" name="Object 3"/>
          <p:cNvGraphicFramePr>
            <a:graphicFrameLocks noChangeAspect="1"/>
          </p:cNvGraphicFramePr>
          <p:nvPr/>
        </p:nvGraphicFramePr>
        <p:xfrm>
          <a:off x="838200" y="3810000"/>
          <a:ext cx="4826000" cy="500063"/>
        </p:xfrm>
        <a:graphic>
          <a:graphicData uri="http://schemas.openxmlformats.org/presentationml/2006/ole">
            <p:oleObj spid="_x0000_s20483" name="Equation" r:id="rId4" imgW="2234880" imgH="241200" progId="Equation.DSMT4">
              <p:embed/>
            </p:oleObj>
          </a:graphicData>
        </a:graphic>
      </p:graphicFrame>
      <p:graphicFrame>
        <p:nvGraphicFramePr>
          <p:cNvPr id="20484" name="Object 4"/>
          <p:cNvGraphicFramePr>
            <a:graphicFrameLocks noChangeAspect="1"/>
          </p:cNvGraphicFramePr>
          <p:nvPr/>
        </p:nvGraphicFramePr>
        <p:xfrm>
          <a:off x="854528" y="4529138"/>
          <a:ext cx="4113213" cy="500062"/>
        </p:xfrm>
        <a:graphic>
          <a:graphicData uri="http://schemas.openxmlformats.org/presentationml/2006/ole">
            <p:oleObj spid="_x0000_s20484" name="Equation" r:id="rId5" imgW="1904760" imgH="241200" progId="Equation.DSMT4">
              <p:embed/>
            </p:oleObj>
          </a:graphicData>
        </a:graphic>
      </p:graphicFrame>
      <p:graphicFrame>
        <p:nvGraphicFramePr>
          <p:cNvPr id="20485" name="Object 5"/>
          <p:cNvGraphicFramePr>
            <a:graphicFrameLocks noChangeAspect="1"/>
          </p:cNvGraphicFramePr>
          <p:nvPr/>
        </p:nvGraphicFramePr>
        <p:xfrm>
          <a:off x="5661025" y="4529138"/>
          <a:ext cx="2797175" cy="500062"/>
        </p:xfrm>
        <a:graphic>
          <a:graphicData uri="http://schemas.openxmlformats.org/presentationml/2006/ole">
            <p:oleObj spid="_x0000_s20485" name="Equation" r:id="rId6" imgW="1295280" imgH="241200" progId="Equation.DSMT4">
              <p:embed/>
            </p:oleObj>
          </a:graphicData>
        </a:graphic>
      </p:graphicFrame>
      <p:graphicFrame>
        <p:nvGraphicFramePr>
          <p:cNvPr id="20486" name="Object 6"/>
          <p:cNvGraphicFramePr>
            <a:graphicFrameLocks noChangeAspect="1"/>
          </p:cNvGraphicFramePr>
          <p:nvPr/>
        </p:nvGraphicFramePr>
        <p:xfrm>
          <a:off x="5119914" y="4586514"/>
          <a:ext cx="411162" cy="314325"/>
        </p:xfrm>
        <a:graphic>
          <a:graphicData uri="http://schemas.openxmlformats.org/presentationml/2006/ole">
            <p:oleObj spid="_x0000_s20486" name="Equation" r:id="rId7" imgW="190440" imgH="152280" progId="Equation.DSMT4">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4000" dirty="0" smtClean="0"/>
              <a:t>Enthalpy of phase change</a:t>
            </a:r>
            <a:endParaRPr lang="en-US" sz="4000" dirty="0"/>
          </a:p>
        </p:txBody>
      </p:sp>
      <p:sp>
        <p:nvSpPr>
          <p:cNvPr id="3" name="Content Placeholder 2"/>
          <p:cNvSpPr>
            <a:spLocks noGrp="1"/>
          </p:cNvSpPr>
          <p:nvPr>
            <p:ph idx="1"/>
          </p:nvPr>
        </p:nvSpPr>
        <p:spPr>
          <a:xfrm>
            <a:off x="457200" y="1647372"/>
            <a:ext cx="8229600" cy="4738914"/>
          </a:xfrm>
        </p:spPr>
        <p:txBody>
          <a:bodyPr/>
          <a:lstStyle/>
          <a:p>
            <a:r>
              <a:rPr lang="en-US" sz="2400" dirty="0" smtClean="0"/>
              <a:t>Vaporization</a:t>
            </a:r>
          </a:p>
          <a:p>
            <a:pPr marL="798513" lvl="1" indent="-341313"/>
            <a:r>
              <a:rPr lang="en-US" sz="2000" dirty="0" smtClean="0"/>
              <a:t>The difference in enthalpy per mole of molecules between the gaseous and liquid states of a substance is called the enthalpy of vaporization, </a:t>
            </a:r>
            <a:r>
              <a:rPr lang="en-US" sz="2000" i="1" dirty="0" err="1" smtClean="0">
                <a:latin typeface="Symbol" pitchFamily="18" charset="2"/>
              </a:rPr>
              <a:t>D</a:t>
            </a:r>
            <a:r>
              <a:rPr lang="en-US" sz="2000" i="1" dirty="0" err="1" smtClean="0"/>
              <a:t>H</a:t>
            </a:r>
            <a:r>
              <a:rPr lang="en-US" sz="2000" i="1" baseline="-25000" dirty="0" err="1" smtClean="0"/>
              <a:t>vap</a:t>
            </a:r>
            <a:endParaRPr lang="en-US" sz="2000" i="1" baseline="-25000" dirty="0" smtClean="0"/>
          </a:p>
          <a:p>
            <a:r>
              <a:rPr lang="en-US" sz="2400" dirty="0" smtClean="0"/>
              <a:t>Fusion/melting</a:t>
            </a:r>
          </a:p>
          <a:p>
            <a:pPr marL="798513" lvl="1" indent="-341313"/>
            <a:r>
              <a:rPr lang="en-US" sz="2000" dirty="0" smtClean="0"/>
              <a:t>The difference in enthalpy per mole of molecules between the liquid and solid states of a substance is called the enthalpy of fusion, </a:t>
            </a:r>
            <a:r>
              <a:rPr lang="en-US" sz="2000" i="1" dirty="0" err="1" smtClean="0">
                <a:latin typeface="Symbol" pitchFamily="18" charset="2"/>
              </a:rPr>
              <a:t>D</a:t>
            </a:r>
            <a:r>
              <a:rPr lang="en-US" sz="2000" i="1" dirty="0" err="1" smtClean="0"/>
              <a:t>H</a:t>
            </a:r>
            <a:r>
              <a:rPr lang="en-US" sz="2000" i="1" baseline="-25000" dirty="0" err="1" smtClean="0"/>
              <a:t>fus</a:t>
            </a:r>
            <a:r>
              <a:rPr lang="en-US" sz="2000" i="1" dirty="0" smtClean="0"/>
              <a:t> ~ </a:t>
            </a:r>
            <a:r>
              <a:rPr lang="en-US" sz="2000" i="1" dirty="0" err="1" smtClean="0">
                <a:latin typeface="Symbol" pitchFamily="18" charset="2"/>
              </a:rPr>
              <a:t>D</a:t>
            </a:r>
            <a:r>
              <a:rPr lang="en-US" sz="2000" i="1" dirty="0" err="1" smtClean="0"/>
              <a:t>U</a:t>
            </a:r>
            <a:r>
              <a:rPr lang="en-US" sz="2000" i="1" baseline="-25000" dirty="0" err="1" smtClean="0"/>
              <a:t>fus</a:t>
            </a:r>
            <a:endParaRPr lang="en-US" sz="2000" i="1" baseline="-25000" dirty="0" smtClean="0"/>
          </a:p>
          <a:p>
            <a:r>
              <a:rPr lang="en-US" sz="2400" dirty="0" smtClean="0"/>
              <a:t>Sublimation</a:t>
            </a:r>
          </a:p>
          <a:p>
            <a:pPr marL="798513" lvl="1" indent="-341313"/>
            <a:r>
              <a:rPr lang="en-US" sz="2000" dirty="0" smtClean="0"/>
              <a:t>The difference in enthalpy per mole of molecules between the gaseous and solid states of a substance is called the enthalpy of sublimation, </a:t>
            </a:r>
            <a:r>
              <a:rPr lang="en-US" sz="2000" i="1" dirty="0" err="1" smtClean="0">
                <a:latin typeface="Symbol" pitchFamily="18" charset="2"/>
              </a:rPr>
              <a:t>D</a:t>
            </a:r>
            <a:r>
              <a:rPr lang="en-US" sz="2000" i="1" dirty="0" err="1" smtClean="0"/>
              <a:t>H</a:t>
            </a:r>
            <a:r>
              <a:rPr lang="en-US" sz="2000" i="1" baseline="-25000" dirty="0" err="1" smtClean="0"/>
              <a:t>sub</a:t>
            </a:r>
            <a:endParaRPr lang="en-US" sz="2000" i="1" baseline="-25000" dirty="0" smtClean="0"/>
          </a:p>
          <a:p>
            <a:pPr marL="798513" lvl="1" indent="-341313"/>
            <a:r>
              <a:rPr lang="en-US" sz="2000" i="1" dirty="0" err="1" smtClean="0">
                <a:latin typeface="Symbol" pitchFamily="18" charset="2"/>
              </a:rPr>
              <a:t>D</a:t>
            </a:r>
            <a:r>
              <a:rPr lang="en-US" sz="2000" i="1" dirty="0" err="1" smtClean="0"/>
              <a:t>H</a:t>
            </a:r>
            <a:r>
              <a:rPr lang="en-US" sz="2000" i="1" baseline="-25000" dirty="0" err="1" smtClean="0"/>
              <a:t>sub</a:t>
            </a:r>
            <a:r>
              <a:rPr lang="en-US" sz="2000" i="1" dirty="0" smtClean="0"/>
              <a:t> = </a:t>
            </a:r>
            <a:r>
              <a:rPr lang="en-US" sz="2000" i="1" dirty="0" err="1" smtClean="0">
                <a:latin typeface="Symbol" pitchFamily="18" charset="2"/>
              </a:rPr>
              <a:t>D</a:t>
            </a:r>
            <a:r>
              <a:rPr lang="en-US" sz="2000" i="1" dirty="0" err="1" smtClean="0"/>
              <a:t>H</a:t>
            </a:r>
            <a:r>
              <a:rPr lang="en-US" sz="2000" i="1" baseline="-25000" dirty="0" err="1" smtClean="0"/>
              <a:t>vap</a:t>
            </a:r>
            <a:r>
              <a:rPr lang="en-US" sz="2000" i="1" dirty="0" smtClean="0"/>
              <a:t> + </a:t>
            </a:r>
            <a:r>
              <a:rPr lang="en-US" sz="2000" i="1" dirty="0" err="1" smtClean="0">
                <a:latin typeface="Symbol" pitchFamily="18" charset="2"/>
              </a:rPr>
              <a:t>D</a:t>
            </a:r>
            <a:r>
              <a:rPr lang="en-US" sz="2000" i="1" dirty="0" err="1" smtClean="0"/>
              <a:t>H</a:t>
            </a:r>
            <a:r>
              <a:rPr lang="en-US" sz="2000" i="1" baseline="-25000" dirty="0" err="1" smtClean="0"/>
              <a:t>fus</a:t>
            </a:r>
            <a:endParaRPr lang="en-US" sz="2000" i="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ix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Guided Wave Optics</Template>
  <TotalTime>2785</TotalTime>
  <Words>1172</Words>
  <Application>Microsoft Office PowerPoint</Application>
  <PresentationFormat>On-screen Show (4:3)</PresentationFormat>
  <Paragraphs>239</Paragraphs>
  <Slides>18</Slides>
  <Notes>10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1" baseType="lpstr">
      <vt:lpstr>Pixel</vt:lpstr>
      <vt:lpstr>Equation</vt:lpstr>
      <vt:lpstr>MathType 6.0 Equation</vt:lpstr>
      <vt:lpstr>MSEG 803 Equilibria in Material Systems  2: First Law of TD</vt:lpstr>
      <vt:lpstr>Early theory of heat: the caloric fluid</vt:lpstr>
      <vt:lpstr>Rumford’s experiment</vt:lpstr>
      <vt:lpstr>Joule experiment</vt:lpstr>
      <vt:lpstr>First law of thermodynamics (the conservation of energy)</vt:lpstr>
      <vt:lpstr>Internal energy U</vt:lpstr>
      <vt:lpstr>Generalized “work”</vt:lpstr>
      <vt:lpstr>Different quasi-static processes</vt:lpstr>
      <vt:lpstr>Enthalpy of phase change</vt:lpstr>
      <vt:lpstr>Heat capacity</vt:lpstr>
      <vt:lpstr>Heat capacity (cont’d)</vt:lpstr>
      <vt:lpstr>Slide 12</vt:lpstr>
      <vt:lpstr>Example: ideal gas</vt:lpstr>
      <vt:lpstr>Slide 14</vt:lpstr>
      <vt:lpstr>Quasi-static isothermal and adiabatic processes of ideal gas</vt:lpstr>
      <vt:lpstr>Adiabatic free expansion (non-quasi-static)</vt:lpstr>
      <vt:lpstr>Joule-Thomson (throttling) process</vt:lpstr>
      <vt:lpstr>Releasing gas from a compressed air cylinder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MSEG 803 Equilibria in Material Systems</dc:title>
  <dc:creator>hjj</dc:creator>
  <cp:lastModifiedBy>hjj</cp:lastModifiedBy>
  <cp:revision>323</cp:revision>
  <dcterms:created xsi:type="dcterms:W3CDTF">2006-08-16T00:00:00Z</dcterms:created>
  <dcterms:modified xsi:type="dcterms:W3CDTF">2012-09-20T23:11:44Z</dcterms:modified>
</cp:coreProperties>
</file>