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4" r:id="rId9"/>
    <p:sldId id="269" r:id="rId10"/>
    <p:sldId id="263" r:id="rId11"/>
    <p:sldId id="261" r:id="rId12"/>
    <p:sldId id="266" r:id="rId13"/>
    <p:sldId id="267" r:id="rId14"/>
    <p:sldId id="280" r:id="rId15"/>
    <p:sldId id="281" r:id="rId16"/>
    <p:sldId id="282" r:id="rId17"/>
    <p:sldId id="279" r:id="rId18"/>
    <p:sldId id="278" r:id="rId19"/>
    <p:sldId id="268" r:id="rId20"/>
    <p:sldId id="271" r:id="rId21"/>
    <p:sldId id="272" r:id="rId22"/>
    <p:sldId id="273" r:id="rId23"/>
    <p:sldId id="274" r:id="rId24"/>
    <p:sldId id="275" r:id="rId25"/>
    <p:sldId id="277" r:id="rId26"/>
    <p:sldId id="276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9CC40"/>
    <a:srgbClr val="D1E1FF"/>
    <a:srgbClr val="ABC7FF"/>
    <a:srgbClr val="8FB7FF"/>
    <a:srgbClr val="F7FAFF"/>
    <a:srgbClr val="E1EBFF"/>
    <a:srgbClr val="9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351" autoAdjust="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37833-43BC-4FA6-B6ED-20722D09112F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137F9067-47A0-4EC9-924A-8648987DB383}">
      <dgm:prSet phldrT="[Text]" custT="1"/>
      <dgm:spPr/>
      <dgm:t>
        <a:bodyPr/>
        <a:lstStyle/>
        <a:p>
          <a:r>
            <a:rPr lang="en-US" sz="2400" dirty="0" smtClean="0"/>
            <a:t>Fix temperature</a:t>
          </a:r>
          <a:endParaRPr lang="en-US" sz="2400" dirty="0"/>
        </a:p>
      </dgm:t>
    </dgm:pt>
    <dgm:pt modelId="{4E563FCA-EDD6-4444-B0C3-AB4649004661}" type="parTrans" cxnId="{93B2F222-2194-48F1-B8FF-7DB19DE9B1AE}">
      <dgm:prSet/>
      <dgm:spPr/>
      <dgm:t>
        <a:bodyPr/>
        <a:lstStyle/>
        <a:p>
          <a:endParaRPr lang="en-US"/>
        </a:p>
      </dgm:t>
    </dgm:pt>
    <dgm:pt modelId="{95055D0B-4B08-461A-B4C6-FECE17BF5042}" type="sibTrans" cxnId="{93B2F222-2194-48F1-B8FF-7DB19DE9B1AE}">
      <dgm:prSet/>
      <dgm:spPr/>
      <dgm:t>
        <a:bodyPr/>
        <a:lstStyle/>
        <a:p>
          <a:endParaRPr lang="en-US"/>
        </a:p>
      </dgm:t>
    </dgm:pt>
    <dgm:pt modelId="{0010DFBE-68AC-4BD9-96AD-C65A30F369D8}">
      <dgm:prSet phldrT="[Text]"/>
      <dgm:spPr/>
      <dgm:t>
        <a:bodyPr/>
        <a:lstStyle/>
        <a:p>
          <a:r>
            <a:rPr lang="en-US" dirty="0" smtClean="0"/>
            <a:t>Calculate partition function </a:t>
          </a:r>
          <a:r>
            <a:rPr lang="en-US" i="1" dirty="0" smtClean="0"/>
            <a:t>Z</a:t>
          </a:r>
          <a:endParaRPr lang="en-US" i="1" dirty="0"/>
        </a:p>
      </dgm:t>
    </dgm:pt>
    <dgm:pt modelId="{4C5E2200-4CE4-4F14-8314-6937E52A08DB}" type="parTrans" cxnId="{76EC8115-A9D1-4B14-B83C-57E64B4FDB38}">
      <dgm:prSet/>
      <dgm:spPr/>
      <dgm:t>
        <a:bodyPr/>
        <a:lstStyle/>
        <a:p>
          <a:endParaRPr lang="en-US"/>
        </a:p>
      </dgm:t>
    </dgm:pt>
    <dgm:pt modelId="{CBFC3F74-EE4E-4ED8-B326-E306A6D92D3C}" type="sibTrans" cxnId="{76EC8115-A9D1-4B14-B83C-57E64B4FDB38}">
      <dgm:prSet/>
      <dgm:spPr/>
      <dgm:t>
        <a:bodyPr/>
        <a:lstStyle/>
        <a:p>
          <a:endParaRPr lang="en-US"/>
        </a:p>
      </dgm:t>
    </dgm:pt>
    <dgm:pt modelId="{FCC534F9-F103-49B6-AB17-3D092C518065}">
      <dgm:prSet phldrT="[Text]"/>
      <dgm:spPr/>
      <dgm:t>
        <a:bodyPr/>
        <a:lstStyle/>
        <a:p>
          <a:r>
            <a:rPr lang="en-US" dirty="0" smtClean="0"/>
            <a:t>Calculate average particle # which minimizes </a:t>
          </a:r>
          <a:r>
            <a:rPr lang="en-US" i="1" dirty="0" smtClean="0"/>
            <a:t>Z</a:t>
          </a:r>
          <a:endParaRPr lang="en-US" i="1" dirty="0"/>
        </a:p>
      </dgm:t>
    </dgm:pt>
    <dgm:pt modelId="{2FF73054-AEB2-4034-88B2-11B31EAEDF22}" type="parTrans" cxnId="{F6AFC74C-FC2A-4829-9A70-E7DB5105FB27}">
      <dgm:prSet/>
      <dgm:spPr/>
      <dgm:t>
        <a:bodyPr/>
        <a:lstStyle/>
        <a:p>
          <a:endParaRPr lang="en-US"/>
        </a:p>
      </dgm:t>
    </dgm:pt>
    <dgm:pt modelId="{0A1A2D40-0321-4AFB-BE04-1A6004C991C9}" type="sibTrans" cxnId="{F6AFC74C-FC2A-4829-9A70-E7DB5105FB27}">
      <dgm:prSet/>
      <dgm:spPr/>
      <dgm:t>
        <a:bodyPr/>
        <a:lstStyle/>
        <a:p>
          <a:endParaRPr lang="en-US"/>
        </a:p>
      </dgm:t>
    </dgm:pt>
    <dgm:pt modelId="{05A1CAE6-E9F3-4CAA-9117-4286052A539F}" type="pres">
      <dgm:prSet presAssocID="{DE037833-43BC-4FA6-B6ED-20722D09112F}" presName="Name0" presStyleCnt="0">
        <dgm:presLayoutVars>
          <dgm:dir/>
          <dgm:resizeHandles val="exact"/>
        </dgm:presLayoutVars>
      </dgm:prSet>
      <dgm:spPr/>
    </dgm:pt>
    <dgm:pt modelId="{C22721D8-28DA-4E8C-9686-5EA133BA07F8}" type="pres">
      <dgm:prSet presAssocID="{137F9067-47A0-4EC9-924A-8648987DB383}" presName="node" presStyleLbl="node1" presStyleIdx="0" presStyleCnt="3" custScaleY="125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851A6-6C37-4F45-99A9-AAA1104789F7}" type="pres">
      <dgm:prSet presAssocID="{95055D0B-4B08-461A-B4C6-FECE17BF50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5FA9B4-A6AC-4087-B30E-9009C3581958}" type="pres">
      <dgm:prSet presAssocID="{95055D0B-4B08-461A-B4C6-FECE17BF50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F4CA9A3-D2C5-4C59-B939-2FDB2615C845}" type="pres">
      <dgm:prSet presAssocID="{0010DFBE-68AC-4BD9-96AD-C65A30F369D8}" presName="node" presStyleLbl="node1" presStyleIdx="1" presStyleCnt="3" custScaleY="125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37E31-289E-4D93-9601-44F85041F1D7}" type="pres">
      <dgm:prSet presAssocID="{CBFC3F74-EE4E-4ED8-B326-E306A6D92D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C66409E-35D8-4AC4-A489-8B108673C9A3}" type="pres">
      <dgm:prSet presAssocID="{CBFC3F74-EE4E-4ED8-B326-E306A6D92D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E0BEF20-2767-41DD-9E7F-19E2B7625D21}" type="pres">
      <dgm:prSet presAssocID="{FCC534F9-F103-49B6-AB17-3D092C518065}" presName="node" presStyleLbl="node1" presStyleIdx="2" presStyleCnt="3" custScaleY="125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02586-29E9-4947-BA84-27418E716690}" type="presOf" srcId="{DE037833-43BC-4FA6-B6ED-20722D09112F}" destId="{05A1CAE6-E9F3-4CAA-9117-4286052A539F}" srcOrd="0" destOrd="0" presId="urn:microsoft.com/office/officeart/2005/8/layout/process1"/>
    <dgm:cxn modelId="{68E8247F-D264-46D7-A37A-1B84B0FD9DA0}" type="presOf" srcId="{137F9067-47A0-4EC9-924A-8648987DB383}" destId="{C22721D8-28DA-4E8C-9686-5EA133BA07F8}" srcOrd="0" destOrd="0" presId="urn:microsoft.com/office/officeart/2005/8/layout/process1"/>
    <dgm:cxn modelId="{4B10BED1-7DE8-4EEF-ACD4-00985F0BBBB4}" type="presOf" srcId="{CBFC3F74-EE4E-4ED8-B326-E306A6D92D3C}" destId="{5D737E31-289E-4D93-9601-44F85041F1D7}" srcOrd="0" destOrd="0" presId="urn:microsoft.com/office/officeart/2005/8/layout/process1"/>
    <dgm:cxn modelId="{93B2F222-2194-48F1-B8FF-7DB19DE9B1AE}" srcId="{DE037833-43BC-4FA6-B6ED-20722D09112F}" destId="{137F9067-47A0-4EC9-924A-8648987DB383}" srcOrd="0" destOrd="0" parTransId="{4E563FCA-EDD6-4444-B0C3-AB4649004661}" sibTransId="{95055D0B-4B08-461A-B4C6-FECE17BF5042}"/>
    <dgm:cxn modelId="{3AAB4EE8-4769-43D3-B37D-C6A555D046E9}" type="presOf" srcId="{CBFC3F74-EE4E-4ED8-B326-E306A6D92D3C}" destId="{BC66409E-35D8-4AC4-A489-8B108673C9A3}" srcOrd="1" destOrd="0" presId="urn:microsoft.com/office/officeart/2005/8/layout/process1"/>
    <dgm:cxn modelId="{33E6ACE5-A5DC-43AA-B48E-1D1E8288E4A5}" type="presOf" srcId="{0010DFBE-68AC-4BD9-96AD-C65A30F369D8}" destId="{5F4CA9A3-D2C5-4C59-B939-2FDB2615C845}" srcOrd="0" destOrd="0" presId="urn:microsoft.com/office/officeart/2005/8/layout/process1"/>
    <dgm:cxn modelId="{A11EA0B4-1423-44F2-8E3A-155E8356D3FD}" type="presOf" srcId="{95055D0B-4B08-461A-B4C6-FECE17BF5042}" destId="{F7E851A6-6C37-4F45-99A9-AAA1104789F7}" srcOrd="0" destOrd="0" presId="urn:microsoft.com/office/officeart/2005/8/layout/process1"/>
    <dgm:cxn modelId="{F6AFC74C-FC2A-4829-9A70-E7DB5105FB27}" srcId="{DE037833-43BC-4FA6-B6ED-20722D09112F}" destId="{FCC534F9-F103-49B6-AB17-3D092C518065}" srcOrd="2" destOrd="0" parTransId="{2FF73054-AEB2-4034-88B2-11B31EAEDF22}" sibTransId="{0A1A2D40-0321-4AFB-BE04-1A6004C991C9}"/>
    <dgm:cxn modelId="{76EC8115-A9D1-4B14-B83C-57E64B4FDB38}" srcId="{DE037833-43BC-4FA6-B6ED-20722D09112F}" destId="{0010DFBE-68AC-4BD9-96AD-C65A30F369D8}" srcOrd="1" destOrd="0" parTransId="{4C5E2200-4CE4-4F14-8314-6937E52A08DB}" sibTransId="{CBFC3F74-EE4E-4ED8-B326-E306A6D92D3C}"/>
    <dgm:cxn modelId="{109D685A-5006-4D82-8B58-2748CA5F1A6B}" type="presOf" srcId="{FCC534F9-F103-49B6-AB17-3D092C518065}" destId="{CE0BEF20-2767-41DD-9E7F-19E2B7625D21}" srcOrd="0" destOrd="0" presId="urn:microsoft.com/office/officeart/2005/8/layout/process1"/>
    <dgm:cxn modelId="{AF4B9D54-11F4-4D94-9201-B7E9939E4395}" type="presOf" srcId="{95055D0B-4B08-461A-B4C6-FECE17BF5042}" destId="{995FA9B4-A6AC-4087-B30E-9009C3581958}" srcOrd="1" destOrd="0" presId="urn:microsoft.com/office/officeart/2005/8/layout/process1"/>
    <dgm:cxn modelId="{EE2895B1-6516-4B0F-ABDA-2904323174FD}" type="presParOf" srcId="{05A1CAE6-E9F3-4CAA-9117-4286052A539F}" destId="{C22721D8-28DA-4E8C-9686-5EA133BA07F8}" srcOrd="0" destOrd="0" presId="urn:microsoft.com/office/officeart/2005/8/layout/process1"/>
    <dgm:cxn modelId="{BFA26F86-53A7-4A32-9750-640A0D6F4FA6}" type="presParOf" srcId="{05A1CAE6-E9F3-4CAA-9117-4286052A539F}" destId="{F7E851A6-6C37-4F45-99A9-AAA1104789F7}" srcOrd="1" destOrd="0" presId="urn:microsoft.com/office/officeart/2005/8/layout/process1"/>
    <dgm:cxn modelId="{782497CC-D4BE-42B7-A355-37A9CE1EB983}" type="presParOf" srcId="{F7E851A6-6C37-4F45-99A9-AAA1104789F7}" destId="{995FA9B4-A6AC-4087-B30E-9009C3581958}" srcOrd="0" destOrd="0" presId="urn:microsoft.com/office/officeart/2005/8/layout/process1"/>
    <dgm:cxn modelId="{BBE6D923-B8C0-4180-9EB3-FBFA09F87A6A}" type="presParOf" srcId="{05A1CAE6-E9F3-4CAA-9117-4286052A539F}" destId="{5F4CA9A3-D2C5-4C59-B939-2FDB2615C845}" srcOrd="2" destOrd="0" presId="urn:microsoft.com/office/officeart/2005/8/layout/process1"/>
    <dgm:cxn modelId="{B812EEAD-4F50-458C-84AD-3C4CB801020B}" type="presParOf" srcId="{05A1CAE6-E9F3-4CAA-9117-4286052A539F}" destId="{5D737E31-289E-4D93-9601-44F85041F1D7}" srcOrd="3" destOrd="0" presId="urn:microsoft.com/office/officeart/2005/8/layout/process1"/>
    <dgm:cxn modelId="{DB46B9BB-15B9-41B8-8345-7629F233BCA0}" type="presParOf" srcId="{5D737E31-289E-4D93-9601-44F85041F1D7}" destId="{BC66409E-35D8-4AC4-A489-8B108673C9A3}" srcOrd="0" destOrd="0" presId="urn:microsoft.com/office/officeart/2005/8/layout/process1"/>
    <dgm:cxn modelId="{01BF5915-EB03-44E0-B21A-955ED8A913FA}" type="presParOf" srcId="{05A1CAE6-E9F3-4CAA-9117-4286052A539F}" destId="{CE0BEF20-2767-41DD-9E7F-19E2B7625D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37833-43BC-4FA6-B6ED-20722D09112F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137F9067-47A0-4EC9-924A-8648987DB383}">
      <dgm:prSet phldrT="[Text]" custT="1"/>
      <dgm:spPr/>
      <dgm:t>
        <a:bodyPr/>
        <a:lstStyle/>
        <a:p>
          <a:r>
            <a:rPr lang="en-US" sz="2400" dirty="0" smtClean="0"/>
            <a:t>Fix internal energy</a:t>
          </a:r>
          <a:endParaRPr lang="en-US" sz="2400" dirty="0"/>
        </a:p>
      </dgm:t>
    </dgm:pt>
    <dgm:pt modelId="{4E563FCA-EDD6-4444-B0C3-AB4649004661}" type="parTrans" cxnId="{93B2F222-2194-48F1-B8FF-7DB19DE9B1AE}">
      <dgm:prSet/>
      <dgm:spPr/>
      <dgm:t>
        <a:bodyPr/>
        <a:lstStyle/>
        <a:p>
          <a:endParaRPr lang="en-US"/>
        </a:p>
      </dgm:t>
    </dgm:pt>
    <dgm:pt modelId="{95055D0B-4B08-461A-B4C6-FECE17BF5042}" type="sibTrans" cxnId="{93B2F222-2194-48F1-B8FF-7DB19DE9B1AE}">
      <dgm:prSet/>
      <dgm:spPr/>
      <dgm:t>
        <a:bodyPr/>
        <a:lstStyle/>
        <a:p>
          <a:endParaRPr lang="en-US"/>
        </a:p>
      </dgm:t>
    </dgm:pt>
    <dgm:pt modelId="{0010DFBE-68AC-4BD9-96AD-C65A30F369D8}">
      <dgm:prSet phldrT="[Text]"/>
      <dgm:spPr/>
      <dgm:t>
        <a:bodyPr/>
        <a:lstStyle/>
        <a:p>
          <a:r>
            <a:rPr lang="en-US" smtClean="0"/>
            <a:t>Calculate # </a:t>
          </a:r>
          <a:r>
            <a:rPr lang="en-US" dirty="0" smtClean="0"/>
            <a:t>of states </a:t>
          </a:r>
          <a:r>
            <a:rPr lang="en-US" i="1" dirty="0" smtClean="0">
              <a:latin typeface="Symbol" pitchFamily="18" charset="2"/>
            </a:rPr>
            <a:t>W</a:t>
          </a:r>
          <a:endParaRPr lang="en-US" i="1" dirty="0">
            <a:latin typeface="Symbol" pitchFamily="18" charset="2"/>
          </a:endParaRPr>
        </a:p>
      </dgm:t>
    </dgm:pt>
    <dgm:pt modelId="{4C5E2200-4CE4-4F14-8314-6937E52A08DB}" type="parTrans" cxnId="{76EC8115-A9D1-4B14-B83C-57E64B4FDB38}">
      <dgm:prSet/>
      <dgm:spPr/>
      <dgm:t>
        <a:bodyPr/>
        <a:lstStyle/>
        <a:p>
          <a:endParaRPr lang="en-US"/>
        </a:p>
      </dgm:t>
    </dgm:pt>
    <dgm:pt modelId="{CBFC3F74-EE4E-4ED8-B326-E306A6D92D3C}" type="sibTrans" cxnId="{76EC8115-A9D1-4B14-B83C-57E64B4FDB38}">
      <dgm:prSet/>
      <dgm:spPr/>
      <dgm:t>
        <a:bodyPr/>
        <a:lstStyle/>
        <a:p>
          <a:endParaRPr lang="en-US"/>
        </a:p>
      </dgm:t>
    </dgm:pt>
    <dgm:pt modelId="{FCC534F9-F103-49B6-AB17-3D092C518065}">
      <dgm:prSet phldrT="[Text]"/>
      <dgm:spPr/>
      <dgm:t>
        <a:bodyPr/>
        <a:lstStyle/>
        <a:p>
          <a:r>
            <a:rPr lang="en-US" dirty="0" smtClean="0"/>
            <a:t>Calculate average particle # which maximizes </a:t>
          </a:r>
          <a:r>
            <a:rPr lang="en-US" i="1" dirty="0" smtClean="0">
              <a:latin typeface="Symbol" pitchFamily="18" charset="2"/>
            </a:rPr>
            <a:t>W</a:t>
          </a:r>
          <a:endParaRPr lang="en-US" i="1" dirty="0">
            <a:latin typeface="Symbol" pitchFamily="18" charset="2"/>
          </a:endParaRPr>
        </a:p>
      </dgm:t>
    </dgm:pt>
    <dgm:pt modelId="{2FF73054-AEB2-4034-88B2-11B31EAEDF22}" type="parTrans" cxnId="{F6AFC74C-FC2A-4829-9A70-E7DB5105FB27}">
      <dgm:prSet/>
      <dgm:spPr/>
      <dgm:t>
        <a:bodyPr/>
        <a:lstStyle/>
        <a:p>
          <a:endParaRPr lang="en-US"/>
        </a:p>
      </dgm:t>
    </dgm:pt>
    <dgm:pt modelId="{0A1A2D40-0321-4AFB-BE04-1A6004C991C9}" type="sibTrans" cxnId="{F6AFC74C-FC2A-4829-9A70-E7DB5105FB27}">
      <dgm:prSet/>
      <dgm:spPr/>
      <dgm:t>
        <a:bodyPr/>
        <a:lstStyle/>
        <a:p>
          <a:endParaRPr lang="en-US"/>
        </a:p>
      </dgm:t>
    </dgm:pt>
    <dgm:pt modelId="{05A1CAE6-E9F3-4CAA-9117-4286052A539F}" type="pres">
      <dgm:prSet presAssocID="{DE037833-43BC-4FA6-B6ED-20722D09112F}" presName="Name0" presStyleCnt="0">
        <dgm:presLayoutVars>
          <dgm:dir/>
          <dgm:resizeHandles val="exact"/>
        </dgm:presLayoutVars>
      </dgm:prSet>
      <dgm:spPr/>
    </dgm:pt>
    <dgm:pt modelId="{C22721D8-28DA-4E8C-9686-5EA133BA07F8}" type="pres">
      <dgm:prSet presAssocID="{137F9067-47A0-4EC9-924A-8648987DB383}" presName="node" presStyleLbl="node1" presStyleIdx="0" presStyleCnt="3" custScaleY="1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851A6-6C37-4F45-99A9-AAA1104789F7}" type="pres">
      <dgm:prSet presAssocID="{95055D0B-4B08-461A-B4C6-FECE17BF50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5FA9B4-A6AC-4087-B30E-9009C3581958}" type="pres">
      <dgm:prSet presAssocID="{95055D0B-4B08-461A-B4C6-FECE17BF50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F4CA9A3-D2C5-4C59-B939-2FDB2615C845}" type="pres">
      <dgm:prSet presAssocID="{0010DFBE-68AC-4BD9-96AD-C65A30F369D8}" presName="node" presStyleLbl="node1" presStyleIdx="1" presStyleCnt="3" custScaleY="1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37E31-289E-4D93-9601-44F85041F1D7}" type="pres">
      <dgm:prSet presAssocID="{CBFC3F74-EE4E-4ED8-B326-E306A6D92D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C66409E-35D8-4AC4-A489-8B108673C9A3}" type="pres">
      <dgm:prSet presAssocID="{CBFC3F74-EE4E-4ED8-B326-E306A6D92D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E0BEF20-2767-41DD-9E7F-19E2B7625D21}" type="pres">
      <dgm:prSet presAssocID="{FCC534F9-F103-49B6-AB17-3D092C518065}" presName="node" presStyleLbl="node1" presStyleIdx="2" presStyleCnt="3" custScaleY="1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BE7E8-1214-466E-9FCF-B23597759E98}" type="presOf" srcId="{137F9067-47A0-4EC9-924A-8648987DB383}" destId="{C22721D8-28DA-4E8C-9686-5EA133BA07F8}" srcOrd="0" destOrd="0" presId="urn:microsoft.com/office/officeart/2005/8/layout/process1"/>
    <dgm:cxn modelId="{93B2F222-2194-48F1-B8FF-7DB19DE9B1AE}" srcId="{DE037833-43BC-4FA6-B6ED-20722D09112F}" destId="{137F9067-47A0-4EC9-924A-8648987DB383}" srcOrd="0" destOrd="0" parTransId="{4E563FCA-EDD6-4444-B0C3-AB4649004661}" sibTransId="{95055D0B-4B08-461A-B4C6-FECE17BF5042}"/>
    <dgm:cxn modelId="{015E67E6-527A-4F02-9C5D-7D7DA4364131}" type="presOf" srcId="{CBFC3F74-EE4E-4ED8-B326-E306A6D92D3C}" destId="{BC66409E-35D8-4AC4-A489-8B108673C9A3}" srcOrd="1" destOrd="0" presId="urn:microsoft.com/office/officeart/2005/8/layout/process1"/>
    <dgm:cxn modelId="{CE1665FB-D9F1-4EA9-A5DC-61053F0C4D7D}" type="presOf" srcId="{95055D0B-4B08-461A-B4C6-FECE17BF5042}" destId="{F7E851A6-6C37-4F45-99A9-AAA1104789F7}" srcOrd="0" destOrd="0" presId="urn:microsoft.com/office/officeart/2005/8/layout/process1"/>
    <dgm:cxn modelId="{F6AFC74C-FC2A-4829-9A70-E7DB5105FB27}" srcId="{DE037833-43BC-4FA6-B6ED-20722D09112F}" destId="{FCC534F9-F103-49B6-AB17-3D092C518065}" srcOrd="2" destOrd="0" parTransId="{2FF73054-AEB2-4034-88B2-11B31EAEDF22}" sibTransId="{0A1A2D40-0321-4AFB-BE04-1A6004C991C9}"/>
    <dgm:cxn modelId="{76EC8115-A9D1-4B14-B83C-57E64B4FDB38}" srcId="{DE037833-43BC-4FA6-B6ED-20722D09112F}" destId="{0010DFBE-68AC-4BD9-96AD-C65A30F369D8}" srcOrd="1" destOrd="0" parTransId="{4C5E2200-4CE4-4F14-8314-6937E52A08DB}" sibTransId="{CBFC3F74-EE4E-4ED8-B326-E306A6D92D3C}"/>
    <dgm:cxn modelId="{8D70322A-CE31-4ADD-A360-9DC67F951A68}" type="presOf" srcId="{FCC534F9-F103-49B6-AB17-3D092C518065}" destId="{CE0BEF20-2767-41DD-9E7F-19E2B7625D21}" srcOrd="0" destOrd="0" presId="urn:microsoft.com/office/officeart/2005/8/layout/process1"/>
    <dgm:cxn modelId="{B4C9A170-BB57-43C0-8DB1-190FEE948B37}" type="presOf" srcId="{0010DFBE-68AC-4BD9-96AD-C65A30F369D8}" destId="{5F4CA9A3-D2C5-4C59-B939-2FDB2615C845}" srcOrd="0" destOrd="0" presId="urn:microsoft.com/office/officeart/2005/8/layout/process1"/>
    <dgm:cxn modelId="{A24DCD6F-2610-452B-A28E-0BC5897D1CD5}" type="presOf" srcId="{CBFC3F74-EE4E-4ED8-B326-E306A6D92D3C}" destId="{5D737E31-289E-4D93-9601-44F85041F1D7}" srcOrd="0" destOrd="0" presId="urn:microsoft.com/office/officeart/2005/8/layout/process1"/>
    <dgm:cxn modelId="{16747EBD-8D1C-448A-878D-AF7EA5E549A1}" type="presOf" srcId="{95055D0B-4B08-461A-B4C6-FECE17BF5042}" destId="{995FA9B4-A6AC-4087-B30E-9009C3581958}" srcOrd="1" destOrd="0" presId="urn:microsoft.com/office/officeart/2005/8/layout/process1"/>
    <dgm:cxn modelId="{16B1CE2D-092F-45BE-B615-A89954D97D6F}" type="presOf" srcId="{DE037833-43BC-4FA6-B6ED-20722D09112F}" destId="{05A1CAE6-E9F3-4CAA-9117-4286052A539F}" srcOrd="0" destOrd="0" presId="urn:microsoft.com/office/officeart/2005/8/layout/process1"/>
    <dgm:cxn modelId="{6F371F12-D3F4-4CF7-AD9F-997E748E9D0B}" type="presParOf" srcId="{05A1CAE6-E9F3-4CAA-9117-4286052A539F}" destId="{C22721D8-28DA-4E8C-9686-5EA133BA07F8}" srcOrd="0" destOrd="0" presId="urn:microsoft.com/office/officeart/2005/8/layout/process1"/>
    <dgm:cxn modelId="{FDB36F62-37FE-499F-A4A6-301BA62BDB00}" type="presParOf" srcId="{05A1CAE6-E9F3-4CAA-9117-4286052A539F}" destId="{F7E851A6-6C37-4F45-99A9-AAA1104789F7}" srcOrd="1" destOrd="0" presId="urn:microsoft.com/office/officeart/2005/8/layout/process1"/>
    <dgm:cxn modelId="{57AF15DB-2497-4294-943C-77307E8682E8}" type="presParOf" srcId="{F7E851A6-6C37-4F45-99A9-AAA1104789F7}" destId="{995FA9B4-A6AC-4087-B30E-9009C3581958}" srcOrd="0" destOrd="0" presId="urn:microsoft.com/office/officeart/2005/8/layout/process1"/>
    <dgm:cxn modelId="{D1E39898-D6E5-406F-8D00-FA27EA0B6A9B}" type="presParOf" srcId="{05A1CAE6-E9F3-4CAA-9117-4286052A539F}" destId="{5F4CA9A3-D2C5-4C59-B939-2FDB2615C845}" srcOrd="2" destOrd="0" presId="urn:microsoft.com/office/officeart/2005/8/layout/process1"/>
    <dgm:cxn modelId="{FD33B0E9-8BF4-42D6-884D-A79B51F176E1}" type="presParOf" srcId="{05A1CAE6-E9F3-4CAA-9117-4286052A539F}" destId="{5D737E31-289E-4D93-9601-44F85041F1D7}" srcOrd="3" destOrd="0" presId="urn:microsoft.com/office/officeart/2005/8/layout/process1"/>
    <dgm:cxn modelId="{127EFC1F-D6C7-4598-9CB3-F822675A652D}" type="presParOf" srcId="{5D737E31-289E-4D93-9601-44F85041F1D7}" destId="{BC66409E-35D8-4AC4-A489-8B108673C9A3}" srcOrd="0" destOrd="0" presId="urn:microsoft.com/office/officeart/2005/8/layout/process1"/>
    <dgm:cxn modelId="{9BE50CFB-CF20-4C4A-813C-8E356A061AF8}" type="presParOf" srcId="{05A1CAE6-E9F3-4CAA-9117-4286052A539F}" destId="{CE0BEF20-2767-41DD-9E7F-19E2B7625D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721D8-28DA-4E8C-9686-5EA133BA07F8}">
      <dsp:nvSpPr>
        <dsp:cNvPr id="0" name=""/>
        <dsp:cNvSpPr/>
      </dsp:nvSpPr>
      <dsp:spPr>
        <a:xfrm>
          <a:off x="6563" y="213361"/>
          <a:ext cx="1961703" cy="1473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 temperature</a:t>
          </a:r>
          <a:endParaRPr lang="en-US" sz="2400" kern="1200" dirty="0"/>
        </a:p>
      </dsp:txBody>
      <dsp:txXfrm>
        <a:off x="6563" y="213361"/>
        <a:ext cx="1961703" cy="1473196"/>
      </dsp:txXfrm>
    </dsp:sp>
    <dsp:sp modelId="{F7E851A6-6C37-4F45-99A9-AAA1104789F7}">
      <dsp:nvSpPr>
        <dsp:cNvPr id="0" name=""/>
        <dsp:cNvSpPr/>
      </dsp:nvSpPr>
      <dsp:spPr>
        <a:xfrm>
          <a:off x="2164437" y="70670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64437" y="706708"/>
        <a:ext cx="415881" cy="486502"/>
      </dsp:txXfrm>
    </dsp:sp>
    <dsp:sp modelId="{5F4CA9A3-D2C5-4C59-B939-2FDB2615C845}">
      <dsp:nvSpPr>
        <dsp:cNvPr id="0" name=""/>
        <dsp:cNvSpPr/>
      </dsp:nvSpPr>
      <dsp:spPr>
        <a:xfrm>
          <a:off x="2752948" y="213361"/>
          <a:ext cx="1961703" cy="1473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Calculate partition function </a:t>
          </a:r>
          <a:r>
            <a:rPr lang="en-US" sz="1900" i="1" kern="1200" dirty="0" smtClean="0"/>
            <a:t>Z</a:t>
          </a:r>
          <a:endParaRPr lang="en-US" sz="1900" i="1" kern="1200" dirty="0"/>
        </a:p>
      </dsp:txBody>
      <dsp:txXfrm>
        <a:off x="2752948" y="213361"/>
        <a:ext cx="1961703" cy="1473196"/>
      </dsp:txXfrm>
    </dsp:sp>
    <dsp:sp modelId="{5D737E31-289E-4D93-9601-44F85041F1D7}">
      <dsp:nvSpPr>
        <dsp:cNvPr id="0" name=""/>
        <dsp:cNvSpPr/>
      </dsp:nvSpPr>
      <dsp:spPr>
        <a:xfrm>
          <a:off x="4910822" y="70670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10822" y="706708"/>
        <a:ext cx="415881" cy="486502"/>
      </dsp:txXfrm>
    </dsp:sp>
    <dsp:sp modelId="{CE0BEF20-2767-41DD-9E7F-19E2B7625D21}">
      <dsp:nvSpPr>
        <dsp:cNvPr id="0" name=""/>
        <dsp:cNvSpPr/>
      </dsp:nvSpPr>
      <dsp:spPr>
        <a:xfrm>
          <a:off x="5499333" y="213361"/>
          <a:ext cx="1961703" cy="1473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Calculate average particle # which minimizes </a:t>
          </a:r>
          <a:r>
            <a:rPr lang="en-US" sz="1900" i="1" kern="1200" dirty="0" smtClean="0"/>
            <a:t>Z</a:t>
          </a:r>
          <a:endParaRPr lang="en-US" sz="1900" i="1" kern="1200" dirty="0"/>
        </a:p>
      </dsp:txBody>
      <dsp:txXfrm>
        <a:off x="5499333" y="213361"/>
        <a:ext cx="1961703" cy="14731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721D8-28DA-4E8C-9686-5EA133BA07F8}">
      <dsp:nvSpPr>
        <dsp:cNvPr id="0" name=""/>
        <dsp:cNvSpPr/>
      </dsp:nvSpPr>
      <dsp:spPr>
        <a:xfrm>
          <a:off x="6563" y="284479"/>
          <a:ext cx="1961703" cy="152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 internal energy</a:t>
          </a:r>
          <a:endParaRPr lang="en-US" sz="2400" kern="1200" dirty="0"/>
        </a:p>
      </dsp:txBody>
      <dsp:txXfrm>
        <a:off x="6563" y="284479"/>
        <a:ext cx="1961703" cy="1529081"/>
      </dsp:txXfrm>
    </dsp:sp>
    <dsp:sp modelId="{F7E851A6-6C37-4F45-99A9-AAA1104789F7}">
      <dsp:nvSpPr>
        <dsp:cNvPr id="0" name=""/>
        <dsp:cNvSpPr/>
      </dsp:nvSpPr>
      <dsp:spPr>
        <a:xfrm>
          <a:off x="2164437" y="80576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64437" y="805768"/>
        <a:ext cx="415881" cy="486502"/>
      </dsp:txXfrm>
    </dsp:sp>
    <dsp:sp modelId="{5F4CA9A3-D2C5-4C59-B939-2FDB2615C845}">
      <dsp:nvSpPr>
        <dsp:cNvPr id="0" name=""/>
        <dsp:cNvSpPr/>
      </dsp:nvSpPr>
      <dsp:spPr>
        <a:xfrm>
          <a:off x="2752948" y="284479"/>
          <a:ext cx="1961703" cy="152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Calculate # </a:t>
          </a:r>
          <a:r>
            <a:rPr lang="en-US" sz="1900" kern="1200" dirty="0" smtClean="0"/>
            <a:t>of states </a:t>
          </a:r>
          <a:r>
            <a:rPr lang="en-US" sz="1900" i="1" kern="1200" dirty="0" smtClean="0">
              <a:latin typeface="Symbol" pitchFamily="18" charset="2"/>
            </a:rPr>
            <a:t>W</a:t>
          </a:r>
          <a:endParaRPr lang="en-US" sz="1900" i="1" kern="1200" dirty="0">
            <a:latin typeface="Symbol" pitchFamily="18" charset="2"/>
          </a:endParaRPr>
        </a:p>
      </dsp:txBody>
      <dsp:txXfrm>
        <a:off x="2752948" y="284479"/>
        <a:ext cx="1961703" cy="1529081"/>
      </dsp:txXfrm>
    </dsp:sp>
    <dsp:sp modelId="{5D737E31-289E-4D93-9601-44F85041F1D7}">
      <dsp:nvSpPr>
        <dsp:cNvPr id="0" name=""/>
        <dsp:cNvSpPr/>
      </dsp:nvSpPr>
      <dsp:spPr>
        <a:xfrm>
          <a:off x="4910822" y="80576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10822" y="805768"/>
        <a:ext cx="415881" cy="486502"/>
      </dsp:txXfrm>
    </dsp:sp>
    <dsp:sp modelId="{CE0BEF20-2767-41DD-9E7F-19E2B7625D21}">
      <dsp:nvSpPr>
        <dsp:cNvPr id="0" name=""/>
        <dsp:cNvSpPr/>
      </dsp:nvSpPr>
      <dsp:spPr>
        <a:xfrm>
          <a:off x="5499333" y="284479"/>
          <a:ext cx="1961703" cy="152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Calculate average particle # which maximizes </a:t>
          </a:r>
          <a:r>
            <a:rPr lang="en-US" sz="1900" i="1" kern="1200" dirty="0" smtClean="0">
              <a:latin typeface="Symbol" pitchFamily="18" charset="2"/>
            </a:rPr>
            <a:t>W</a:t>
          </a:r>
          <a:endParaRPr lang="en-US" sz="1900" i="1" kern="1200" dirty="0">
            <a:latin typeface="Symbol" pitchFamily="18" charset="2"/>
          </a:endParaRPr>
        </a:p>
      </dsp:txBody>
      <dsp:txXfrm>
        <a:off x="5499333" y="284479"/>
        <a:ext cx="1961703" cy="152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2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89.wmf"/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5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40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Social Clustering Index SCI = # of states where particles share a single level / total # of states – Bosons have the highest SCI and Fermions the smallest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two methods are</a:t>
            </a:r>
            <a:r>
              <a:rPr lang="en-US" dirty="0" smtClean="0"/>
              <a:t> in close analogy with the derivation of equivalence</a:t>
            </a:r>
            <a:r>
              <a:rPr lang="en-US" baseline="0" dirty="0" smtClean="0"/>
              <a:t> between</a:t>
            </a:r>
            <a:r>
              <a:rPr lang="en-US" dirty="0" smtClean="0"/>
              <a:t> internal energy</a:t>
            </a:r>
            <a:r>
              <a:rPr lang="en-US" baseline="0" dirty="0" smtClean="0"/>
              <a:t> minimization &amp; entropy maximization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http://www.ece.rutgers.edu/~maparker/classes/582-Chapters/Ch08-StatMech/Ch08S05DerivFermiDirac.pdf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Entropy becomes negative if the chemical potential as average Gibbs free energy is higher than any single-particle energy level; note that the PV term is negligible in a system of macroscopic size (a simple example is the particle in a box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jpe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75.bin"/><Relationship Id="rId7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gif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MSEG 803</a:t>
            </a:r>
            <a:br>
              <a:rPr lang="en-US" sz="4400" dirty="0" smtClean="0"/>
            </a:br>
            <a:r>
              <a:rPr lang="en-US" sz="3200" dirty="0" err="1" smtClean="0"/>
              <a:t>Equilibria</a:t>
            </a:r>
            <a:r>
              <a:rPr lang="en-US" sz="3200" dirty="0" smtClean="0"/>
              <a:t> in Material Systems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9: Ideal Gas Quantum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Prof. Juejun (JJ) Hu</a:t>
            </a:r>
          </a:p>
          <a:p>
            <a:r>
              <a:rPr lang="en-US" sz="2800" dirty="0" smtClean="0"/>
              <a:t>hujuejun@udel.edu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px-FD_e_mu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75" y="1752600"/>
            <a:ext cx="4275752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Fermi-Dirac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495800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i="1" dirty="0" smtClean="0"/>
              <a:t>T = 0 K</a:t>
            </a:r>
            <a:r>
              <a:rPr lang="en-US" dirty="0" smtClean="0"/>
              <a:t>, FD distribution is a step function and the chemical potential defines the Fermi surface</a:t>
            </a:r>
          </a:p>
          <a:p>
            <a:pPr lvl="1"/>
            <a:r>
              <a:rPr lang="en-US" dirty="0" smtClean="0"/>
              <a:t>Electrons in metals</a:t>
            </a:r>
          </a:p>
          <a:p>
            <a:r>
              <a:rPr lang="en-US" dirty="0" smtClean="0"/>
              <a:t>When		 , FD distribution can be approximated by the classical MB distribution</a:t>
            </a:r>
          </a:p>
          <a:p>
            <a:pPr lvl="1"/>
            <a:r>
              <a:rPr lang="en-US" dirty="0" smtClean="0"/>
              <a:t>Electrons in the conduction band of semiconductors or insulators</a:t>
            </a:r>
            <a:endParaRPr lang="en-US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98320" y="3531553"/>
          <a:ext cx="1651000" cy="415925"/>
        </p:xfrm>
        <a:graphic>
          <a:graphicData uri="http://schemas.openxmlformats.org/presentationml/2006/ole">
            <p:oleObj spid="_x0000_s58372" name="Equation" r:id="rId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000" dirty="0" smtClean="0"/>
              <a:t>Bose-Einstein distribution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513588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i="1" baseline="-25000" dirty="0" smtClean="0"/>
              <a:t>r</a:t>
            </a:r>
            <a:r>
              <a:rPr lang="en-US" dirty="0" smtClean="0"/>
              <a:t> can be any positive integer,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Chemical potential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is determined by</a:t>
            </a:r>
          </a:p>
          <a:p>
            <a:r>
              <a:rPr lang="en-US" dirty="0" smtClean="0"/>
              <a:t>For a system comprised of conservative Bosons,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is always lower than any single-particle energy level</a:t>
            </a:r>
          </a:p>
          <a:p>
            <a:r>
              <a:rPr lang="en-US" dirty="0" smtClean="0"/>
              <a:t>Partition function: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983480" y="1325880"/>
          <a:ext cx="1219200" cy="600075"/>
        </p:xfrm>
        <a:graphic>
          <a:graphicData uri="http://schemas.openxmlformats.org/presentationml/2006/ole">
            <p:oleObj spid="_x0000_s57346" name="Equation" r:id="rId4" imgW="634680" imgH="34272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79120" y="1920241"/>
          <a:ext cx="7315200" cy="2857988"/>
        </p:xfrm>
        <a:graphic>
          <a:graphicData uri="http://schemas.openxmlformats.org/presentationml/2006/ole">
            <p:oleObj spid="_x0000_s57347" name="Equation" r:id="rId5" imgW="3974760" imgH="1701720" progId="Equation.DSMT4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050280" y="4724400"/>
          <a:ext cx="1219200" cy="600075"/>
        </p:xfrm>
        <a:graphic>
          <a:graphicData uri="http://schemas.openxmlformats.org/presentationml/2006/ole">
            <p:oleObj spid="_x0000_s57355" name="Equation" r:id="rId6" imgW="634680" imgH="342720" progId="Equation.DSMT4">
              <p:embed/>
            </p:oleObj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3291840" y="5991860"/>
          <a:ext cx="4513263" cy="622300"/>
        </p:xfrm>
        <a:graphic>
          <a:graphicData uri="http://schemas.openxmlformats.org/presentationml/2006/ole">
            <p:oleObj spid="_x0000_s57356" name="Equation" r:id="rId7" imgW="234936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Bose-Einstein condensate (BEC)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7924800" cy="4267200"/>
          </a:xfrm>
        </p:spPr>
        <p:txBody>
          <a:bodyPr/>
          <a:lstStyle/>
          <a:p>
            <a:r>
              <a:rPr lang="en-US" dirty="0" smtClean="0"/>
              <a:t>At low temperature, Bosons tends to cluster at the lowest energy quantum mechanical state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" y="2529840"/>
            <a:ext cx="4749546" cy="3505200"/>
          </a:xfrm>
          <a:prstGeom prst="rect">
            <a:avLst/>
          </a:prstGeom>
        </p:spPr>
      </p:pic>
      <p:pic>
        <p:nvPicPr>
          <p:cNvPr id="6" name="Picture 5" descr="800px-Bose_Einstein_condens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608481"/>
            <a:ext cx="3245019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4848761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Velocity-distribution data of a gas of </a:t>
            </a:r>
            <a:r>
              <a:rPr lang="en-US" sz="1600" dirty="0" err="1" smtClean="0"/>
              <a:t>Rb</a:t>
            </a:r>
            <a:r>
              <a:rPr lang="en-US" sz="1600" dirty="0" smtClean="0"/>
              <a:t> atoms. Left: just before the appearance of BEC. Center: just after the appearance of BEC. Right: nearly pure BEC.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"/>
            <a:ext cx="8229600" cy="1066800"/>
          </a:xfrm>
        </p:spPr>
        <p:txBody>
          <a:bodyPr/>
          <a:lstStyle/>
          <a:p>
            <a:r>
              <a:rPr lang="en-US" dirty="0" smtClean="0"/>
              <a:t>Photon statistics (Planck statistics)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 smtClean="0"/>
              <a:t>Photons are Bosons</a:t>
            </a:r>
          </a:p>
          <a:p>
            <a:r>
              <a:rPr lang="en-US" dirty="0" smtClean="0"/>
              <a:t>The total number of photons is NOT conserved: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= 0</a:t>
            </a:r>
            <a:endParaRPr lang="en-US" dirty="0"/>
          </a:p>
          <a:p>
            <a:pPr>
              <a:buNone/>
            </a:pPr>
            <a:r>
              <a:rPr lang="en-US" dirty="0" smtClean="0"/>
              <a:t>	In equilibrium: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condition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 = 0 only applies to photons in thermal equilibrium with a blackbody!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855344" y="3811905"/>
          <a:ext cx="4219576" cy="774700"/>
        </p:xfrm>
        <a:graphic>
          <a:graphicData uri="http://schemas.openxmlformats.org/presentationml/2006/ole">
            <p:oleObj spid="_x0000_s80898" name="Equation" r:id="rId3" imgW="2209680" imgH="444240" progId="Equation.DSMT4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853440" y="2941320"/>
          <a:ext cx="3417888" cy="354013"/>
        </p:xfrm>
        <a:graphic>
          <a:graphicData uri="http://schemas.openxmlformats.org/presentationml/2006/ole">
            <p:oleObj spid="_x0000_s80899" name="Equation" r:id="rId4" imgW="1790640" imgH="203040" progId="Equation.DSMT4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352800" y="3420745"/>
          <a:ext cx="896937" cy="309563"/>
        </p:xfrm>
        <a:graphic>
          <a:graphicData uri="http://schemas.openxmlformats.org/presentationml/2006/ole">
            <p:oleObj spid="_x0000_s80900" name="Equation" r:id="rId5" imgW="469800" imgH="177480" progId="Equation.DSMT4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221480" y="2956560"/>
          <a:ext cx="1406525" cy="796925"/>
        </p:xfrm>
        <a:graphic>
          <a:graphicData uri="http://schemas.openxmlformats.org/presentationml/2006/ole">
            <p:oleObj spid="_x0000_s80901" name="Equation" r:id="rId6" imgW="736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blackbody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343400"/>
          </a:xfrm>
        </p:spPr>
        <p:txBody>
          <a:bodyPr/>
          <a:lstStyle/>
          <a:p>
            <a:r>
              <a:rPr lang="en-US" dirty="0" smtClean="0"/>
              <a:t>Blackbody: an idealized physical body that absorbs all incident electromagnetic radiation</a:t>
            </a:r>
          </a:p>
          <a:p>
            <a:r>
              <a:rPr lang="en-US" dirty="0" smtClean="0"/>
              <a:t>Wave vector quantization condition: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Photon energy: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86600" y="2895600"/>
            <a:ext cx="990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2514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8077200" y="2514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086600" y="26670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7406640" y="21945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L</a:t>
            </a:r>
            <a:endParaRPr lang="en-US" sz="2400" i="1" dirty="0"/>
          </a:p>
        </p:txBody>
      </p:sp>
      <p:sp>
        <p:nvSpPr>
          <p:cNvPr id="9" name="Freeform 8"/>
          <p:cNvSpPr/>
          <p:nvPr/>
        </p:nvSpPr>
        <p:spPr bwMode="auto">
          <a:xfrm>
            <a:off x="7086600" y="3063240"/>
            <a:ext cx="990600" cy="558800"/>
          </a:xfrm>
          <a:custGeom>
            <a:avLst/>
            <a:gdLst>
              <a:gd name="connsiteX0" fmla="*/ 0 w 1478280"/>
              <a:gd name="connsiteY0" fmla="*/ 444500 h 863600"/>
              <a:gd name="connsiteX1" fmla="*/ 365760 w 1478280"/>
              <a:gd name="connsiteY1" fmla="*/ 2540 h 863600"/>
              <a:gd name="connsiteX2" fmla="*/ 731520 w 1478280"/>
              <a:gd name="connsiteY2" fmla="*/ 429260 h 863600"/>
              <a:gd name="connsiteX3" fmla="*/ 1112520 w 1478280"/>
              <a:gd name="connsiteY3" fmla="*/ 855980 h 863600"/>
              <a:gd name="connsiteX4" fmla="*/ 1478280 w 1478280"/>
              <a:gd name="connsiteY4" fmla="*/ 38354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0" h="863600">
                <a:moveTo>
                  <a:pt x="0" y="444500"/>
                </a:moveTo>
                <a:cubicBezTo>
                  <a:pt x="121920" y="224790"/>
                  <a:pt x="243840" y="5080"/>
                  <a:pt x="365760" y="2540"/>
                </a:cubicBezTo>
                <a:cubicBezTo>
                  <a:pt x="487680" y="0"/>
                  <a:pt x="607060" y="287020"/>
                  <a:pt x="731520" y="429260"/>
                </a:cubicBezTo>
                <a:cubicBezTo>
                  <a:pt x="855980" y="571500"/>
                  <a:pt x="988060" y="863600"/>
                  <a:pt x="1112520" y="855980"/>
                </a:cubicBezTo>
                <a:cubicBezTo>
                  <a:pt x="1236980" y="848360"/>
                  <a:pt x="1357630" y="615950"/>
                  <a:pt x="1478280" y="38354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478087" y="2972753"/>
          <a:ext cx="950913" cy="422275"/>
        </p:xfrm>
        <a:graphic>
          <a:graphicData uri="http://schemas.openxmlformats.org/presentationml/2006/ole">
            <p:oleObj spid="_x0000_s104451" name="Equation" r:id="rId3" imgW="495000" imgH="241200" progId="Equation.DSMT4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835659" y="3749040"/>
          <a:ext cx="5168901" cy="688975"/>
        </p:xfrm>
        <a:graphic>
          <a:graphicData uri="http://schemas.openxmlformats.org/presentationml/2006/ole">
            <p:oleObj spid="_x0000_s104452" name="Equation" r:id="rId4" imgW="2692080" imgH="393480" progId="Equation.DSMT4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822960" y="4983480"/>
          <a:ext cx="4802187" cy="688975"/>
        </p:xfrm>
        <a:graphic>
          <a:graphicData uri="http://schemas.openxmlformats.org/presentationml/2006/ole">
            <p:oleObj spid="_x0000_s104454" name="Equation" r:id="rId5" imgW="2501640" imgH="393480" progId="Equation.DSMT4">
              <p:embed/>
            </p:oleObj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868680" y="2838450"/>
          <a:ext cx="1243012" cy="688975"/>
        </p:xfrm>
        <a:graphic>
          <a:graphicData uri="http://schemas.openxmlformats.org/presentationml/2006/ole">
            <p:oleObj spid="_x0000_s104455" name="Equation" r:id="rId6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blackbody radiation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5486400" cy="4343400"/>
          </a:xfrm>
        </p:spPr>
        <p:txBody>
          <a:bodyPr/>
          <a:lstStyle/>
          <a:p>
            <a:r>
              <a:rPr lang="en-US" dirty="0" smtClean="0"/>
              <a:t>The volume each state occupies in the phase space:</a:t>
            </a:r>
          </a:p>
          <a:p>
            <a:endParaRPr lang="en-US" dirty="0" smtClean="0"/>
          </a:p>
          <a:p>
            <a:endParaRPr lang="en-US" sz="3200" dirty="0" smtClean="0"/>
          </a:p>
          <a:p>
            <a:r>
              <a:rPr lang="en-US" dirty="0" smtClean="0"/>
              <a:t>Photon Density of States (PDOS):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868680" y="2408238"/>
          <a:ext cx="3194050" cy="822325"/>
        </p:xfrm>
        <a:graphic>
          <a:graphicData uri="http://schemas.openxmlformats.org/presentationml/2006/ole">
            <p:oleObj spid="_x0000_s105474" name="Equation" r:id="rId3" imgW="1663560" imgH="46980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6008534" y="3398520"/>
            <a:ext cx="256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258214" y="2087880"/>
            <a:ext cx="0" cy="2560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74563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6849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849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4563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2277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849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563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2277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277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07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3707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81421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9135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8370734" y="3368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9135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8142134" y="31394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81421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913534" y="29108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563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6849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2277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2277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4563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6849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6849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4563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2277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83707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9135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81421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81421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9135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8370734" y="26822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8370734" y="24536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79135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8142134" y="2225040"/>
            <a:ext cx="54864" cy="5486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6084734" y="2225040"/>
            <a:ext cx="2340864" cy="2340864"/>
            <a:chOff x="6084734" y="1844039"/>
            <a:chExt cx="2340864" cy="2340864"/>
          </a:xfrm>
        </p:grpSpPr>
        <p:sp>
          <p:nvSpPr>
            <p:cNvPr id="24" name="Oval 23"/>
            <p:cNvSpPr/>
            <p:nvPr/>
          </p:nvSpPr>
          <p:spPr bwMode="auto">
            <a:xfrm>
              <a:off x="6999134" y="3215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999134" y="2987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999134" y="2758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999134" y="2529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99134" y="4130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999134" y="3901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999134" y="3672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999134" y="3444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7227734" y="3215639"/>
              <a:ext cx="1197864" cy="969264"/>
              <a:chOff x="7227734" y="3215639"/>
              <a:chExt cx="1197864" cy="969264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2277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4563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6849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4563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6849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6849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4563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2277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72277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4563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76849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6849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74563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72277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72277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79135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81421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8370734" y="32156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83707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83707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79135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81421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81421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9135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8370734" y="41300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8370734" y="39014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79135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8142134" y="36728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81421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913534" y="3444239"/>
                <a:ext cx="54864" cy="54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6999134" y="2301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999134" y="2072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999134" y="1844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6770534" y="2758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770534" y="2529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6313334" y="3215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6541934" y="3215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541934" y="2987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313334" y="2987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70534" y="3215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770534" y="2987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6313334" y="2758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541934" y="2758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541934" y="2529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313334" y="2529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770534" y="3672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770534" y="3444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6313334" y="4130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6541934" y="4130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6541934" y="3901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313334" y="3901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770534" y="4130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6770534" y="3901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6313334" y="3672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6541934" y="3672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6541934" y="3444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313334" y="3444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770534" y="1844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6313334" y="2301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6541934" y="2301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6541934" y="2072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6313334" y="2072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770534" y="2301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770534" y="2072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313334" y="1844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6541934" y="1844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6084734" y="3215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084734" y="2987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6084734" y="2758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6084734" y="2529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084734" y="4130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6084734" y="39014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084734" y="36728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084734" y="3444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084734" y="23012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084734" y="20726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084734" y="1844039"/>
              <a:ext cx="54864" cy="548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8462174" y="3429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x</a:t>
            </a:r>
            <a:endParaRPr lang="en-US" i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7242974" y="17947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y</a:t>
            </a:r>
            <a:endParaRPr lang="en-US" i="1" dirty="0"/>
          </a:p>
        </p:txBody>
      </p:sp>
      <p:sp>
        <p:nvSpPr>
          <p:cNvPr id="174" name="Right Brace 173"/>
          <p:cNvSpPr/>
          <p:nvPr/>
        </p:nvSpPr>
        <p:spPr bwMode="auto">
          <a:xfrm>
            <a:off x="7985760" y="1981201"/>
            <a:ext cx="152400" cy="21031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7957503" y="1447800"/>
          <a:ext cx="239712" cy="517525"/>
        </p:xfrm>
        <a:graphic>
          <a:graphicData uri="http://schemas.openxmlformats.org/presentationml/2006/ole">
            <p:oleObj spid="_x0000_s105478" name="Equation" r:id="rId4" imgW="164880" imgH="393480" progId="Equation.DSMT4">
              <p:embed/>
            </p:oleObj>
          </a:graphicData>
        </a:graphic>
      </p:graphicFrame>
      <p:grpSp>
        <p:nvGrpSpPr>
          <p:cNvPr id="189" name="Group 188"/>
          <p:cNvGrpSpPr/>
          <p:nvPr/>
        </p:nvGrpSpPr>
        <p:grpSpPr>
          <a:xfrm>
            <a:off x="6237134" y="2240280"/>
            <a:ext cx="2419541" cy="2148840"/>
            <a:chOff x="6237134" y="1859279"/>
            <a:chExt cx="2419541" cy="2148840"/>
          </a:xfrm>
        </p:grpSpPr>
        <p:sp>
          <p:nvSpPr>
            <p:cNvPr id="176" name="Oval 175"/>
            <p:cNvSpPr/>
            <p:nvPr/>
          </p:nvSpPr>
          <p:spPr bwMode="auto">
            <a:xfrm>
              <a:off x="6328574" y="2087879"/>
              <a:ext cx="1828800" cy="18288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6237134" y="1996439"/>
              <a:ext cx="2011680" cy="2011680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502054" y="22402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773100" y="1859279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E +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dE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182" name="Straight Arrow Connector 181"/>
            <p:cNvCxnSpPr>
              <a:endCxn id="176" idx="5"/>
            </p:cNvCxnSpPr>
            <p:nvPr/>
          </p:nvCxnSpPr>
          <p:spPr bwMode="auto">
            <a:xfrm>
              <a:off x="7266249" y="3033868"/>
              <a:ext cx="623303" cy="6149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05479" name="Object 7"/>
            <p:cNvGraphicFramePr>
              <a:graphicFrameLocks noChangeAspect="1"/>
            </p:cNvGraphicFramePr>
            <p:nvPr/>
          </p:nvGraphicFramePr>
          <p:xfrm>
            <a:off x="6979920" y="3429000"/>
            <a:ext cx="681038" cy="377825"/>
          </p:xfrm>
          <a:graphic>
            <a:graphicData uri="http://schemas.openxmlformats.org/presentationml/2006/ole">
              <p:oleObj spid="_x0000_s105479" name="Equation" r:id="rId5" imgW="355320" imgH="215640" progId="Equation.DSMT4">
                <p:embed/>
              </p:oleObj>
            </a:graphicData>
          </a:graphic>
        </p:graphicFrame>
      </p:grp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812800" y="3916363"/>
          <a:ext cx="4140200" cy="1733550"/>
        </p:xfrm>
        <a:graphic>
          <a:graphicData uri="http://schemas.openxmlformats.org/presentationml/2006/ole">
            <p:oleObj spid="_x0000_s105480" name="Equation" r:id="rId6" imgW="2158920" imgH="990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blackbody radiation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60"/>
            <a:ext cx="7772400" cy="4343400"/>
          </a:xfrm>
        </p:spPr>
        <p:txBody>
          <a:bodyPr/>
          <a:lstStyle/>
          <a:p>
            <a:r>
              <a:rPr lang="en-US" dirty="0" smtClean="0"/>
              <a:t>Total # of photons with energy between </a:t>
            </a:r>
            <a:r>
              <a:rPr lang="en-US" i="1" dirty="0" smtClean="0"/>
              <a:t>E</a:t>
            </a:r>
            <a:r>
              <a:rPr lang="en-US" dirty="0" smtClean="0"/>
              <a:t> to </a:t>
            </a:r>
            <a:r>
              <a:rPr lang="en-US" i="1" dirty="0" smtClean="0"/>
              <a:t>E</a:t>
            </a:r>
            <a:r>
              <a:rPr lang="en-US" dirty="0" smtClean="0"/>
              <a:t> + </a:t>
            </a:r>
            <a:r>
              <a:rPr lang="en-US" i="1" dirty="0" err="1" smtClean="0"/>
              <a:t>dE</a:t>
            </a:r>
            <a:r>
              <a:rPr lang="en-US" i="1" dirty="0" smtClean="0"/>
              <a:t>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3200" dirty="0" smtClean="0"/>
          </a:p>
          <a:p>
            <a:r>
              <a:rPr lang="en-US" dirty="0" smtClean="0"/>
              <a:t>Total number of photons with frequency between </a:t>
            </a:r>
            <a:r>
              <a:rPr lang="en-US" i="1" dirty="0" smtClean="0">
                <a:latin typeface="Symbol" pitchFamily="18" charset="2"/>
              </a:rPr>
              <a:t>n </a:t>
            </a:r>
            <a:r>
              <a:rPr lang="en-US" dirty="0" smtClean="0"/>
              <a:t> to </a:t>
            </a:r>
            <a:r>
              <a:rPr lang="en-US" i="1" dirty="0" smtClean="0">
                <a:latin typeface="Symbol" pitchFamily="18" charset="2"/>
              </a:rPr>
              <a:t>n </a:t>
            </a:r>
            <a:r>
              <a:rPr lang="zh-CN" altLang="en-US" i="1" dirty="0" smtClean="0">
                <a:latin typeface="Symbol" pitchFamily="18" charset="2"/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d</a:t>
            </a:r>
            <a:r>
              <a:rPr lang="en-US" i="1" dirty="0" err="1" smtClean="0">
                <a:latin typeface="Symbol" pitchFamily="18" charset="2"/>
              </a:rPr>
              <a:t>n</a:t>
            </a:r>
            <a:r>
              <a:rPr lang="en-US" dirty="0" smtClean="0">
                <a:latin typeface="+mj-lt"/>
              </a:rPr>
              <a:t>  per unit volume:</a:t>
            </a:r>
          </a:p>
          <a:p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Total energy of photons having frequencies </a:t>
            </a:r>
            <a:r>
              <a:rPr lang="en-US" dirty="0" smtClean="0"/>
              <a:t>between </a:t>
            </a:r>
            <a:r>
              <a:rPr lang="en-US" i="1" dirty="0" smtClean="0">
                <a:latin typeface="Symbol" pitchFamily="18" charset="2"/>
              </a:rPr>
              <a:t>n </a:t>
            </a:r>
            <a:r>
              <a:rPr lang="en-US" dirty="0" smtClean="0"/>
              <a:t> to </a:t>
            </a:r>
            <a:r>
              <a:rPr lang="en-US" i="1" dirty="0" smtClean="0">
                <a:latin typeface="Symbol" pitchFamily="18" charset="2"/>
              </a:rPr>
              <a:t>n </a:t>
            </a:r>
            <a:r>
              <a:rPr lang="zh-CN" altLang="en-US" i="1" dirty="0" smtClean="0">
                <a:latin typeface="Symbol" pitchFamily="18" charset="2"/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d</a:t>
            </a:r>
            <a:r>
              <a:rPr lang="en-US" i="1" dirty="0" err="1" smtClean="0">
                <a:latin typeface="Symbol" pitchFamily="18" charset="2"/>
              </a:rPr>
              <a:t>n</a:t>
            </a:r>
            <a:r>
              <a:rPr lang="en-US" dirty="0" smtClean="0"/>
              <a:t>  per unit volume:</a:t>
            </a:r>
            <a:r>
              <a:rPr lang="en-US" dirty="0" smtClean="0">
                <a:latin typeface="+mj-lt"/>
              </a:rPr>
              <a:t> </a:t>
            </a:r>
            <a:endParaRPr lang="en-US" dirty="0" smtClean="0"/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868680" y="2047240"/>
          <a:ext cx="5029200" cy="857513"/>
        </p:xfrm>
        <a:graphic>
          <a:graphicData uri="http://schemas.openxmlformats.org/presentationml/2006/ole">
            <p:oleObj spid="_x0000_s107525" name="Equation" r:id="rId3" imgW="2514600" imgH="469800" progId="Equation.DSMT4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838200" y="3834237"/>
          <a:ext cx="6705600" cy="920643"/>
        </p:xfrm>
        <a:graphic>
          <a:graphicData uri="http://schemas.openxmlformats.org/presentationml/2006/ole">
            <p:oleObj spid="_x0000_s107526" name="Equation" r:id="rId4" imgW="3377880" imgH="507960" progId="Equation.DSMT4">
              <p:embed/>
            </p:oleObj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868680" y="5638800"/>
          <a:ext cx="4135438" cy="760413"/>
        </p:xfrm>
        <a:graphic>
          <a:graphicData uri="http://schemas.openxmlformats.org/presentationml/2006/ole">
            <p:oleObj spid="_x0000_s107527" name="Equation" r:id="rId5" imgW="20826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Planck’s law and the Stefan-Boltzmann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 smtClean="0"/>
              <a:t>Blackbody spectral irradiance:</a:t>
            </a:r>
          </a:p>
          <a:p>
            <a:endParaRPr lang="en-US" dirty="0" smtClean="0"/>
          </a:p>
          <a:p>
            <a:endParaRPr lang="en-US" sz="3600" dirty="0" smtClean="0"/>
          </a:p>
          <a:p>
            <a:r>
              <a:rPr lang="en-US" dirty="0" smtClean="0"/>
              <a:t>Total energy emitted from a blackbody per unit area per unit time: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882968" y="2118678"/>
          <a:ext cx="4407552" cy="792162"/>
        </p:xfrm>
        <a:graphic>
          <a:graphicData uri="http://schemas.openxmlformats.org/presentationml/2006/ole">
            <p:oleObj spid="_x0000_s101378" name="Equation" r:id="rId3" imgW="2387520" imgH="469800" progId="Equation.DSMT4">
              <p:embed/>
            </p:oleObj>
          </a:graphicData>
        </a:graphic>
      </p:graphicFrame>
      <p:pic>
        <p:nvPicPr>
          <p:cNvPr id="101379" name="Picture 3" descr="C:\Users\hjj\Desktop\blackbodyradiationcurv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5720" y="3756949"/>
            <a:ext cx="4648200" cy="2618769"/>
          </a:xfrm>
          <a:prstGeom prst="rect">
            <a:avLst/>
          </a:prstGeom>
          <a:noFill/>
        </p:spPr>
      </p:pic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854075" y="3992880"/>
          <a:ext cx="2498725" cy="1328738"/>
        </p:xfrm>
        <a:graphic>
          <a:graphicData uri="http://schemas.openxmlformats.org/presentationml/2006/ole">
            <p:oleObj spid="_x0000_s101380" name="Equation" r:id="rId5" imgW="1307880" imgH="7617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6232" y="5562600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7.57 </a:t>
            </a:r>
            <a:r>
              <a:rPr lang="en-US" sz="2000" dirty="0" smtClean="0">
                <a:latin typeface="Times New Roman"/>
                <a:cs typeface="Times New Roman"/>
              </a:rPr>
              <a:t>× 10</a:t>
            </a:r>
            <a:r>
              <a:rPr lang="en-US" sz="2000" baseline="30000" dirty="0" smtClean="0">
                <a:latin typeface="Times New Roman"/>
                <a:cs typeface="Times New Roman"/>
              </a:rPr>
              <a:t>-16</a:t>
            </a:r>
            <a:r>
              <a:rPr lang="en-US" sz="2000" dirty="0" smtClean="0">
                <a:latin typeface="Times New Roman"/>
                <a:cs typeface="Times New Roman"/>
              </a:rPr>
              <a:t> J·m</a:t>
            </a:r>
            <a:r>
              <a:rPr lang="en-US" sz="2000" baseline="30000" dirty="0" smtClean="0">
                <a:latin typeface="Times New Roman"/>
                <a:cs typeface="Times New Roman"/>
              </a:rPr>
              <a:t>-3</a:t>
            </a:r>
            <a:r>
              <a:rPr lang="en-US" sz="2000" dirty="0" smtClean="0">
                <a:latin typeface="Times New Roman"/>
                <a:cs typeface="Times New Roman"/>
              </a:rPr>
              <a:t>·K</a:t>
            </a:r>
            <a:r>
              <a:rPr lang="en-US" sz="2000" baseline="30000" dirty="0" smtClean="0">
                <a:latin typeface="Times New Roman"/>
                <a:cs typeface="Times New Roman"/>
              </a:rPr>
              <a:t>-4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1" name="Picture 5" descr="C:\Users\hjj\Desktop\1_Terrorist_thermal_imager.jpg"/>
          <p:cNvPicPr>
            <a:picLocks noChangeAspect="1" noChangeArrowheads="1"/>
          </p:cNvPicPr>
          <p:nvPr/>
        </p:nvPicPr>
        <p:blipFill>
          <a:blip r:embed="rId6" cstate="print"/>
          <a:srcRect l="20630" t="3784" r="2273" b="14487"/>
          <a:stretch>
            <a:fillRect/>
          </a:stretch>
        </p:blipFill>
        <p:spPr bwMode="auto">
          <a:xfrm>
            <a:off x="5638800" y="1600202"/>
            <a:ext cx="1600200" cy="1273629"/>
          </a:xfrm>
          <a:prstGeom prst="rect">
            <a:avLst/>
          </a:prstGeom>
          <a:noFill/>
        </p:spPr>
      </p:pic>
      <p:pic>
        <p:nvPicPr>
          <p:cNvPr id="4" name="Picture 5" descr="C:\Users\hjj\Desktop\IR_picture0001.bmp"/>
          <p:cNvPicPr>
            <a:picLocks noChangeAspect="1" noChangeArrowheads="1"/>
          </p:cNvPicPr>
          <p:nvPr/>
        </p:nvPicPr>
        <p:blipFill>
          <a:blip r:embed="rId7" cstate="print"/>
          <a:srcRect r="23261"/>
          <a:stretch>
            <a:fillRect/>
          </a:stretch>
        </p:blipFill>
        <p:spPr bwMode="auto">
          <a:xfrm>
            <a:off x="7315200" y="1600200"/>
            <a:ext cx="1219200" cy="127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Heaven is hotter than Hell – a thermodynamic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760"/>
            <a:ext cx="7924800" cy="4343400"/>
          </a:xfrm>
        </p:spPr>
        <p:txBody>
          <a:bodyPr/>
          <a:lstStyle/>
          <a:p>
            <a:r>
              <a:rPr lang="en-US" dirty="0" smtClean="0"/>
              <a:t>The Bible, Isaiah 30:26:</a:t>
            </a:r>
          </a:p>
          <a:p>
            <a:pPr marL="688975" lvl="1"/>
            <a:r>
              <a:rPr lang="en-US" dirty="0" smtClean="0"/>
              <a:t>“</a:t>
            </a:r>
            <a:r>
              <a:rPr lang="en-US" i="1" dirty="0" smtClean="0"/>
              <a:t>Moreover, the light of the moon shall be as the light of the sun and the light of the sun shall be sevenfold as the light of seven days.</a:t>
            </a:r>
            <a:r>
              <a:rPr lang="en-US" dirty="0" smtClean="0"/>
              <a:t>”</a:t>
            </a:r>
          </a:p>
          <a:p>
            <a:endParaRPr lang="en-US" sz="3600" dirty="0" smtClean="0"/>
          </a:p>
          <a:p>
            <a:r>
              <a:rPr lang="en-US" dirty="0" smtClean="0"/>
              <a:t>The Bible, Revelations 21:8:</a:t>
            </a:r>
          </a:p>
          <a:p>
            <a:pPr marL="688975" lvl="1"/>
            <a:r>
              <a:rPr lang="en-US" i="1" dirty="0" smtClean="0"/>
              <a:t>“But the fearful and unbelieving... shall have their part in the lake which </a:t>
            </a:r>
            <a:r>
              <a:rPr lang="en-US" i="1" dirty="0" err="1" smtClean="0"/>
              <a:t>burneth</a:t>
            </a:r>
            <a:r>
              <a:rPr lang="en-US" i="1" dirty="0" smtClean="0"/>
              <a:t> with fire and brimstone.“</a:t>
            </a:r>
          </a:p>
          <a:p>
            <a:pPr marL="688975" lvl="1"/>
            <a:r>
              <a:rPr lang="en-US" dirty="0" smtClean="0"/>
              <a:t>A lake of sulfur (brimstone):</a:t>
            </a:r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1173479" y="3322320"/>
          <a:ext cx="6261797" cy="533400"/>
        </p:xfrm>
        <a:graphic>
          <a:graphicData uri="http://schemas.openxmlformats.org/presentationml/2006/ole">
            <p:oleObj spid="_x0000_s102401" name="Equation" r:id="rId3" imgW="2997000" imgH="279360" progId="Equation.DSMT4">
              <p:embed/>
            </p:oleObj>
          </a:graphicData>
        </a:graphic>
      </p:graphicFrame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171893" y="5501640"/>
          <a:ext cx="2439987" cy="485775"/>
        </p:xfrm>
        <a:graphic>
          <a:graphicData uri="http://schemas.openxmlformats.org/presentationml/2006/ole">
            <p:oleObj spid="_x0000_s102402" name="Equation" r:id="rId4" imgW="1168200" imgH="25380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061169" y="5802868"/>
            <a:ext cx="316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Appl. Opt. </a:t>
            </a:r>
            <a:r>
              <a:rPr lang="en-US" b="1" dirty="0" smtClean="0"/>
              <a:t>11</a:t>
            </a:r>
            <a:r>
              <a:rPr lang="en-US" dirty="0" smtClean="0"/>
              <a:t>(8), A14 (1972).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"/>
            <a:ext cx="8229600" cy="1066800"/>
          </a:xfrm>
        </p:spPr>
        <p:txBody>
          <a:bodyPr/>
          <a:lstStyle/>
          <a:p>
            <a:r>
              <a:rPr lang="en-US" dirty="0" smtClean="0"/>
              <a:t>Classical limit of quantum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343400"/>
          </a:xfrm>
        </p:spPr>
        <p:txBody>
          <a:bodyPr/>
          <a:lstStyle/>
          <a:p>
            <a:r>
              <a:rPr lang="en-US" dirty="0" smtClean="0"/>
              <a:t>In a dilute ideal gas,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Partition function</a:t>
            </a:r>
          </a:p>
          <a:p>
            <a:endParaRPr lang="en-US" sz="3600" dirty="0" smtClean="0"/>
          </a:p>
          <a:p>
            <a:r>
              <a:rPr lang="en-US" dirty="0" smtClean="0"/>
              <a:t>Maxwell-Boltzmann partition function</a:t>
            </a:r>
            <a:endParaRPr 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688080" y="1554480"/>
          <a:ext cx="855663" cy="433388"/>
        </p:xfrm>
        <a:graphic>
          <a:graphicData uri="http://schemas.openxmlformats.org/presentationml/2006/ole">
            <p:oleObj spid="_x0000_s84994" name="Equation" r:id="rId3" imgW="457200" imgH="253800" progId="Equation.DSMT4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4602480" y="1554480"/>
          <a:ext cx="2970212" cy="476250"/>
        </p:xfrm>
        <a:graphic>
          <a:graphicData uri="http://schemas.openxmlformats.org/presentationml/2006/ole">
            <p:oleObj spid="_x0000_s84998" name="Equation" r:id="rId4" imgW="1587240" imgH="279360" progId="Equation.DSMT4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885825" y="2118360"/>
          <a:ext cx="7267575" cy="622300"/>
        </p:xfrm>
        <a:graphic>
          <a:graphicData uri="http://schemas.openxmlformats.org/presentationml/2006/ole">
            <p:oleObj spid="_x0000_s84999" name="Equation" r:id="rId5" imgW="3784320" imgH="355320" progId="Equation.DSMT4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838200" y="2815590"/>
          <a:ext cx="3146425" cy="933450"/>
        </p:xfrm>
        <a:graphic>
          <a:graphicData uri="http://schemas.openxmlformats.org/presentationml/2006/ole">
            <p:oleObj spid="_x0000_s85000" name="Equation" r:id="rId6" imgW="1638000" imgH="533160" progId="Equation.DSMT4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4053840" y="2788920"/>
          <a:ext cx="2970213" cy="952500"/>
        </p:xfrm>
        <a:graphic>
          <a:graphicData uri="http://schemas.openxmlformats.org/presentationml/2006/ole">
            <p:oleObj spid="_x0000_s85001" name="Equation" r:id="rId7" imgW="1587240" imgH="558720" progId="Equation.DSMT4">
              <p:embed/>
            </p:oleObj>
          </a:graphicData>
        </a:graphic>
      </p:graphicFrame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868680" y="4053840"/>
          <a:ext cx="6269038" cy="800100"/>
        </p:xfrm>
        <a:graphic>
          <a:graphicData uri="http://schemas.openxmlformats.org/presentationml/2006/ole">
            <p:oleObj spid="_x0000_s85003" name="Equation" r:id="rId8" imgW="3263760" imgH="457200" progId="Equation.DSMT4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853440" y="5319078"/>
          <a:ext cx="7732713" cy="800100"/>
        </p:xfrm>
        <a:graphic>
          <a:graphicData uri="http://schemas.openxmlformats.org/presentationml/2006/ole">
            <p:oleObj spid="_x0000_s85004" name="Equation" r:id="rId9" imgW="40258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en-US" sz="3000" dirty="0" smtClean="0"/>
              <a:t>Ideal gas: systems consisting of particles with negligible mutual interactions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560"/>
            <a:ext cx="8229600" cy="4038600"/>
          </a:xfrm>
        </p:spPr>
        <p:txBody>
          <a:bodyPr/>
          <a:lstStyle/>
          <a:p>
            <a:r>
              <a:rPr lang="en-US" dirty="0" smtClean="0"/>
              <a:t>Classical ideal gas (</a:t>
            </a:r>
            <a:r>
              <a:rPr lang="en-US" dirty="0" smtClean="0">
                <a:solidFill>
                  <a:srgbClr val="C00000"/>
                </a:solidFill>
              </a:rPr>
              <a:t>Maxwell-Boltzmann MB statistics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particles are distinguishable</a:t>
            </a:r>
          </a:p>
          <a:p>
            <a:r>
              <a:rPr lang="en-US" dirty="0" smtClean="0"/>
              <a:t>Quantum statistics</a:t>
            </a:r>
          </a:p>
          <a:p>
            <a:pPr lvl="1"/>
            <a:r>
              <a:rPr lang="en-US" dirty="0" smtClean="0"/>
              <a:t>Indistinguishable particles: interchanging two particles does not lead to a new state</a:t>
            </a:r>
          </a:p>
          <a:p>
            <a:pPr lvl="1"/>
            <a:r>
              <a:rPr lang="en-US" dirty="0" smtClean="0"/>
              <a:t>Particles with integral spin (Bosons in </a:t>
            </a:r>
            <a:r>
              <a:rPr lang="en-US" dirty="0" smtClean="0">
                <a:solidFill>
                  <a:srgbClr val="006600"/>
                </a:solidFill>
              </a:rPr>
              <a:t>Bose-Einstein BE statistics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Particles with half-integral spin (Fermions in </a:t>
            </a:r>
            <a:r>
              <a:rPr lang="en-US" dirty="0" smtClean="0">
                <a:solidFill>
                  <a:srgbClr val="0070C0"/>
                </a:solidFill>
              </a:rPr>
              <a:t>Fermi-Dirac FD statistics</a:t>
            </a:r>
            <a:r>
              <a:rPr lang="en-US" dirty="0" smtClean="0"/>
              <a:t>): one single particle state can only be occupied by one particle (Pauli exclusion principle)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Thermodynamic properties of ideal gas: MB classical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560"/>
            <a:ext cx="8229600" cy="4648200"/>
          </a:xfrm>
        </p:spPr>
        <p:txBody>
          <a:bodyPr/>
          <a:lstStyle/>
          <a:p>
            <a:r>
              <a:rPr lang="en-US" dirty="0" smtClean="0"/>
              <a:t>Internal energy of monatomic gas:</a:t>
            </a:r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593080" y="1645920"/>
          <a:ext cx="2217738" cy="814387"/>
        </p:xfrm>
        <a:graphic>
          <a:graphicData uri="http://schemas.openxmlformats.org/presentationml/2006/ole">
            <p:oleObj spid="_x0000_s91138" name="Equation" r:id="rId3" imgW="1206360" imgH="444240" progId="Equation.DSMT4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30860" y="2442210"/>
          <a:ext cx="8079740" cy="2687638"/>
        </p:xfrm>
        <a:graphic>
          <a:graphicData uri="http://schemas.openxmlformats.org/presentationml/2006/ole">
            <p:oleObj spid="_x0000_s91139" name="Equation" r:id="rId4" imgW="4508280" imgH="1523880" progId="Equation.DSMT4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526415" y="5276850"/>
          <a:ext cx="4746625" cy="895350"/>
        </p:xfrm>
        <a:graphic>
          <a:graphicData uri="http://schemas.openxmlformats.org/presentationml/2006/ole">
            <p:oleObj spid="_x0000_s91141" name="Equation" r:id="rId5" imgW="2590560" imgH="507960" progId="Equation.DSMT4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5883275" y="5517198"/>
          <a:ext cx="363538" cy="358775"/>
        </p:xfrm>
        <a:graphic>
          <a:graphicData uri="http://schemas.openxmlformats.org/presentationml/2006/ole">
            <p:oleObj spid="_x0000_s91142" name="Equation" r:id="rId6" imgW="20304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539496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molecule partition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Thermodynamic properties of ideal gas: MB classical treatment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567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Partition function: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r>
              <a:rPr lang="en-US" dirty="0" smtClean="0"/>
              <a:t>Pressure:</a:t>
            </a:r>
          </a:p>
          <a:p>
            <a:endParaRPr lang="en-US" dirty="0" smtClean="0"/>
          </a:p>
          <a:p>
            <a:r>
              <a:rPr lang="en-US" dirty="0" smtClean="0"/>
              <a:t>Internal energy:</a:t>
            </a:r>
          </a:p>
          <a:p>
            <a:endParaRPr lang="en-US" dirty="0" smtClean="0"/>
          </a:p>
          <a:p>
            <a:r>
              <a:rPr lang="en-US" dirty="0" smtClean="0"/>
              <a:t>Entropy: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</a:t>
            </a:r>
            <a:endParaRPr lang="en-US" dirty="0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340100" y="1706563"/>
          <a:ext cx="4508500" cy="895350"/>
        </p:xfrm>
        <a:graphic>
          <a:graphicData uri="http://schemas.openxmlformats.org/presentationml/2006/ole">
            <p:oleObj spid="_x0000_s92165" name="Equation" r:id="rId3" imgW="2463480" imgH="507960" progId="Equation.DSMT4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2281555" y="2697163"/>
          <a:ext cx="3625850" cy="739775"/>
        </p:xfrm>
        <a:graphic>
          <a:graphicData uri="http://schemas.openxmlformats.org/presentationml/2006/ole">
            <p:oleObj spid="_x0000_s92166" name="Equation" r:id="rId4" imgW="1981080" imgH="419040" progId="Equation.DSMT4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3096895" y="3587750"/>
          <a:ext cx="3578225" cy="739775"/>
        </p:xfrm>
        <a:graphic>
          <a:graphicData uri="http://schemas.openxmlformats.org/presentationml/2006/ole">
            <p:oleObj spid="_x0000_s92167" name="Equation" r:id="rId5" imgW="1955520" imgH="419040" progId="Equation.DSMT4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6943725" y="3581400"/>
          <a:ext cx="1022350" cy="695325"/>
        </p:xfrm>
        <a:graphic>
          <a:graphicData uri="http://schemas.openxmlformats.org/presentationml/2006/ole">
            <p:oleObj spid="_x0000_s92168" name="Equation" r:id="rId6" imgW="558720" imgH="393480" progId="Equation.DSMT4">
              <p:embed/>
            </p:oleObj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2154555" y="4425950"/>
          <a:ext cx="5343525" cy="762000"/>
        </p:xfrm>
        <a:graphic>
          <a:graphicData uri="http://schemas.openxmlformats.org/presentationml/2006/ole">
            <p:oleObj spid="_x0000_s92169" name="Equation" r:id="rId7" imgW="2920680" imgH="431640" progId="Equation.DSMT4">
              <p:embed/>
            </p:oleObj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1844040" y="5262563"/>
          <a:ext cx="2557463" cy="849312"/>
        </p:xfrm>
        <a:graphic>
          <a:graphicData uri="http://schemas.openxmlformats.org/presentationml/2006/ole">
            <p:oleObj spid="_x0000_s92170" name="Equation" r:id="rId8" imgW="1396800" imgH="48240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102209" y="2865120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Ideal gas equation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Thermodynamic properties of ideal gas: classical limit of quantum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 smtClean="0"/>
              <a:t>Partition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Internal energy:</a:t>
            </a:r>
          </a:p>
          <a:p>
            <a:endParaRPr lang="en-US" dirty="0" smtClean="0"/>
          </a:p>
          <a:p>
            <a:r>
              <a:rPr lang="en-US" dirty="0" smtClean="0"/>
              <a:t>Entropy: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dirty="0" smtClean="0"/>
              <a:t>	where</a:t>
            </a:r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873125" y="2216150"/>
          <a:ext cx="4857750" cy="1589088"/>
        </p:xfrm>
        <a:graphic>
          <a:graphicData uri="http://schemas.openxmlformats.org/presentationml/2006/ole">
            <p:oleObj spid="_x0000_s93186" name="Equation" r:id="rId3" imgW="2616120" imgH="939600" progId="Equation.DSMT4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056890" y="3932238"/>
          <a:ext cx="3322638" cy="739775"/>
        </p:xfrm>
        <a:graphic>
          <a:graphicData uri="http://schemas.openxmlformats.org/presentationml/2006/ole">
            <p:oleObj spid="_x0000_s93187" name="Equation" r:id="rId4" imgW="1815840" imgH="419040" progId="Equation.DSMT4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2195513" y="4800600"/>
          <a:ext cx="4833937" cy="762000"/>
        </p:xfrm>
        <a:graphic>
          <a:graphicData uri="http://schemas.openxmlformats.org/presentationml/2006/ole">
            <p:oleObj spid="_x0000_s93189" name="Equation" r:id="rId5" imgW="2641320" imgH="431640" progId="Equation.DSMT4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1892300" y="5563553"/>
          <a:ext cx="2498725" cy="730250"/>
        </p:xfrm>
        <a:graphic>
          <a:graphicData uri="http://schemas.openxmlformats.org/presentationml/2006/ole">
            <p:oleObj spid="_x0000_s93190" name="Equation" r:id="rId6" imgW="1346040" imgH="431640" progId="Equation.DSMT4">
              <p:embed/>
            </p:oleObj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4782185" y="5562600"/>
          <a:ext cx="3695700" cy="762000"/>
        </p:xfrm>
        <a:graphic>
          <a:graphicData uri="http://schemas.openxmlformats.org/presentationml/2006/ole">
            <p:oleObj spid="_x0000_s93191" name="Equation" r:id="rId7" imgW="2019240" imgH="431640" progId="Equation.DSMT4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6019800" y="3017520"/>
          <a:ext cx="966787" cy="709612"/>
        </p:xfrm>
        <a:graphic>
          <a:graphicData uri="http://schemas.openxmlformats.org/presentationml/2006/ole">
            <p:oleObj spid="_x0000_s93192" name="Equation" r:id="rId8" imgW="5205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 smtClean="0"/>
              <a:t>Mixing two parts of ideal gas of </a:t>
            </a:r>
            <a:r>
              <a:rPr lang="en-US" dirty="0" smtClean="0">
                <a:solidFill>
                  <a:srgbClr val="FF0000"/>
                </a:solidFill>
              </a:rPr>
              <a:t>identical</a:t>
            </a:r>
            <a:r>
              <a:rPr lang="en-US" dirty="0" smtClean="0"/>
              <a:t> composition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Maxwell-Boltzmann statistics</a:t>
            </a:r>
          </a:p>
          <a:p>
            <a:pPr>
              <a:spcAft>
                <a:spcPts val="0"/>
              </a:spcAft>
              <a:buNone/>
            </a:pPr>
            <a:r>
              <a:rPr lang="en-US" dirty="0" smtClean="0"/>
              <a:t>	Before mixing:</a:t>
            </a:r>
          </a:p>
          <a:p>
            <a:pPr>
              <a:spcAft>
                <a:spcPts val="0"/>
              </a:spcAft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After mixing:</a:t>
            </a:r>
          </a:p>
          <a:p>
            <a:endParaRPr lang="en-US" sz="1600" dirty="0" smtClean="0"/>
          </a:p>
          <a:p>
            <a:r>
              <a:rPr lang="en-US" dirty="0" smtClean="0"/>
              <a:t>Quantum statistics in the classical limit</a:t>
            </a:r>
          </a:p>
          <a:p>
            <a:endParaRPr lang="en-US" sz="8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altLang="zh-CN" dirty="0" smtClean="0"/>
              <a:t>Before mixing: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After mixing:</a:t>
            </a:r>
            <a:endParaRPr lang="en-US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890838" y="2454275"/>
          <a:ext cx="3486150" cy="762000"/>
        </p:xfrm>
        <a:graphic>
          <a:graphicData uri="http://schemas.openxmlformats.org/presentationml/2006/ole">
            <p:oleObj spid="_x0000_s94210" name="Equation" r:id="rId3" imgW="1904760" imgH="431640" progId="Equation.DSMT4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667000" y="3336925"/>
          <a:ext cx="4670425" cy="762000"/>
        </p:xfrm>
        <a:graphic>
          <a:graphicData uri="http://schemas.openxmlformats.org/presentationml/2006/ole">
            <p:oleObj spid="_x0000_s94211" name="Equation" r:id="rId4" imgW="2552400" imgH="431640" progId="Equation.DSMT4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2912110" y="4648200"/>
          <a:ext cx="3368675" cy="762000"/>
        </p:xfrm>
        <a:graphic>
          <a:graphicData uri="http://schemas.openxmlformats.org/presentationml/2006/ole">
            <p:oleObj spid="_x0000_s94213" name="Equation" r:id="rId5" imgW="1841400" imgH="431640" progId="Equation.DSMT4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667000" y="5532438"/>
          <a:ext cx="3925887" cy="762000"/>
        </p:xfrm>
        <a:graphic>
          <a:graphicData uri="http://schemas.openxmlformats.org/presentationml/2006/ole">
            <p:oleObj spid="_x0000_s94214" name="Equation" r:id="rId6" imgW="2145960" imgH="431640" progId="Equation.DSMT4">
              <p:embed/>
            </p:oleObj>
          </a:graphicData>
        </a:graphic>
      </p:graphicFrame>
      <p:pic>
        <p:nvPicPr>
          <p:cNvPr id="8" name="Picture 7" descr="tick.jpg"/>
          <p:cNvPicPr>
            <a:picLocks noChangeAspect="1"/>
          </p:cNvPicPr>
          <p:nvPr/>
        </p:nvPicPr>
        <p:blipFill>
          <a:blip r:embed="rId7" cstate="print"/>
          <a:srcRect t="11143" r="5556"/>
          <a:stretch>
            <a:fillRect/>
          </a:stretch>
        </p:blipFill>
        <p:spPr>
          <a:xfrm>
            <a:off x="7353912" y="4815840"/>
            <a:ext cx="1332888" cy="1219200"/>
          </a:xfrm>
          <a:prstGeom prst="rect">
            <a:avLst/>
          </a:prstGeom>
        </p:spPr>
      </p:pic>
      <p:pic>
        <p:nvPicPr>
          <p:cNvPr id="9" name="Picture 8" descr="119498563188281957tasto_8_architetto_franc_01_svg_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00385" y="2773680"/>
            <a:ext cx="781615" cy="78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Vapor-solid phase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Equilibrium condition: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Partition function of vapor:</a:t>
            </a:r>
          </a:p>
          <a:p>
            <a:r>
              <a:rPr lang="en-US" dirty="0" smtClean="0"/>
              <a:t>Chemical potential of vapor: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Chemical potential of solid:</a:t>
            </a:r>
            <a:endParaRPr lang="en-US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4541520" y="1984375"/>
          <a:ext cx="1060450" cy="709613"/>
        </p:xfrm>
        <a:graphic>
          <a:graphicData uri="http://schemas.openxmlformats.org/presentationml/2006/ole">
            <p:oleObj spid="_x0000_s96258" name="Equation" r:id="rId3" imgW="571320" imgH="419040" progId="Equation.DSMT4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896938" y="3154363"/>
          <a:ext cx="6908800" cy="901700"/>
        </p:xfrm>
        <a:graphic>
          <a:graphicData uri="http://schemas.openxmlformats.org/presentationml/2006/ole">
            <p:oleObj spid="_x0000_s96259" name="Equation" r:id="rId4" imgW="3720960" imgH="533160" progId="Equation.DSMT4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886200" y="1554480"/>
          <a:ext cx="895350" cy="387350"/>
        </p:xfrm>
        <a:graphic>
          <a:graphicData uri="http://schemas.openxmlformats.org/presentationml/2006/ole">
            <p:oleObj spid="_x0000_s96260" name="Equation" r:id="rId5" imgW="482400" imgH="228600" progId="Equation.DSMT4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868680" y="4513263"/>
          <a:ext cx="3676650" cy="858837"/>
        </p:xfrm>
        <a:graphic>
          <a:graphicData uri="http://schemas.openxmlformats.org/presentationml/2006/ole">
            <p:oleObj spid="_x0000_s96261" name="Equation" r:id="rId6" imgW="1981080" imgH="507960" progId="Equation.DSMT4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837248" y="5486400"/>
          <a:ext cx="3795712" cy="773113"/>
        </p:xfrm>
        <a:graphic>
          <a:graphicData uri="http://schemas.openxmlformats.org/presentationml/2006/ole">
            <p:oleObj spid="_x0000_s96262" name="Equation" r:id="rId7" imgW="2044440" imgH="457200" progId="Equation.DSMT4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4800600" y="5760720"/>
          <a:ext cx="354013" cy="257175"/>
        </p:xfrm>
        <a:graphic>
          <a:graphicData uri="http://schemas.openxmlformats.org/presentationml/2006/ole">
            <p:oleObj spid="_x0000_s96264" name="Equation" r:id="rId8" imgW="190440" imgH="152280" progId="Equation.DSMT4">
              <p:embed/>
            </p:oleObj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5243513" y="5501640"/>
          <a:ext cx="3443287" cy="730250"/>
        </p:xfrm>
        <a:graphic>
          <a:graphicData uri="http://schemas.openxmlformats.org/presentationml/2006/ole">
            <p:oleObj spid="_x0000_s96265" name="Equation" r:id="rId9" imgW="185400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7400" y="2179320"/>
            <a:ext cx="2326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 from MB 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Vapor-solid phase equilibrium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Chemical potential of solid: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864870" y="2052003"/>
          <a:ext cx="3371850" cy="601662"/>
        </p:xfrm>
        <a:graphic>
          <a:graphicData uri="http://schemas.openxmlformats.org/presentationml/2006/ole">
            <p:oleObj spid="_x0000_s99334" name="Equation" r:id="rId3" imgW="1815840" imgH="355320" progId="Equation.DSMT4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4827588" y="3861753"/>
          <a:ext cx="1298575" cy="428625"/>
        </p:xfrm>
        <a:graphic>
          <a:graphicData uri="http://schemas.openxmlformats.org/presentationml/2006/ole">
            <p:oleObj spid="_x0000_s99335" name="Equation" r:id="rId4" imgW="698400" imgH="253800" progId="Equation.DSMT4">
              <p:embed/>
            </p:oleObj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822960" y="3657600"/>
          <a:ext cx="3676650" cy="774700"/>
        </p:xfrm>
        <a:graphic>
          <a:graphicData uri="http://schemas.openxmlformats.org/presentationml/2006/ole">
            <p:oleObj spid="_x0000_s99336" name="Equation" r:id="rId5" imgW="1981080" imgH="457200" progId="Equation.DSMT4">
              <p:embed/>
            </p:oleObj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812483" y="4545013"/>
          <a:ext cx="5329237" cy="749300"/>
        </p:xfrm>
        <a:graphic>
          <a:graphicData uri="http://schemas.openxmlformats.org/presentationml/2006/ole">
            <p:oleObj spid="_x0000_s99338" name="Equation" r:id="rId6" imgW="2869920" imgH="444240" progId="Equation.DSMT4">
              <p:embed/>
            </p:oleObj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818198" y="5441950"/>
          <a:ext cx="6862762" cy="815975"/>
        </p:xfrm>
        <a:graphic>
          <a:graphicData uri="http://schemas.openxmlformats.org/presentationml/2006/ole">
            <p:oleObj spid="_x0000_s99339" name="Equation" r:id="rId7" imgW="3695400" imgH="482400" progId="Equation.DSMT4">
              <p:embed/>
            </p:oleObj>
          </a:graphicData>
        </a:graphic>
      </p:graphicFrame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6248400" y="4786630"/>
          <a:ext cx="354013" cy="257175"/>
        </p:xfrm>
        <a:graphic>
          <a:graphicData uri="http://schemas.openxmlformats.org/presentationml/2006/ole">
            <p:oleObj spid="_x0000_s99340" name="Equation" r:id="rId8" imgW="190440" imgH="152280" progId="Equation.DSMT4">
              <p:embed/>
            </p:oleObj>
          </a:graphicData>
        </a:graphic>
      </p:graphicFrame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845502" y="2727325"/>
          <a:ext cx="7780338" cy="817563"/>
        </p:xfrm>
        <a:graphic>
          <a:graphicData uri="http://schemas.openxmlformats.org/presentationml/2006/ole">
            <p:oleObj spid="_x0000_s99341" name="Equation" r:id="rId9" imgW="41907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Vapor-solid phase equilibrium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Equilibrium condition:</a:t>
            </a:r>
          </a:p>
          <a:p>
            <a:pPr>
              <a:spcAft>
                <a:spcPts val="1200"/>
              </a:spcAft>
            </a:pPr>
            <a:endParaRPr lang="en-US" sz="4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Equilibrium vapor pressure:</a:t>
            </a:r>
          </a:p>
        </p:txBody>
      </p:sp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883920" y="2118360"/>
          <a:ext cx="7594600" cy="901700"/>
        </p:xfrm>
        <a:graphic>
          <a:graphicData uri="http://schemas.openxmlformats.org/presentationml/2006/ole">
            <p:oleObj spid="_x0000_s97293" name="Equation" r:id="rId3" imgW="4089240" imgH="533160" progId="Equation.DSMT4">
              <p:embed/>
            </p:oleObj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3886200" y="1554163"/>
          <a:ext cx="895350" cy="387350"/>
        </p:xfrm>
        <a:graphic>
          <a:graphicData uri="http://schemas.openxmlformats.org/presentationml/2006/ole">
            <p:oleObj spid="_x0000_s97294" name="Equation" r:id="rId4" imgW="482400" imgH="228600" progId="Equation.DSMT4">
              <p:embed/>
            </p:oleObj>
          </a:graphicData>
        </a:graphic>
      </p:graphicFrame>
      <p:graphicFrame>
        <p:nvGraphicFramePr>
          <p:cNvPr id="97297" name="Object 17"/>
          <p:cNvGraphicFramePr>
            <a:graphicFrameLocks noChangeAspect="1"/>
          </p:cNvGraphicFramePr>
          <p:nvPr/>
        </p:nvGraphicFramePr>
        <p:xfrm>
          <a:off x="868680" y="3733800"/>
          <a:ext cx="7593013" cy="836612"/>
        </p:xfrm>
        <a:graphic>
          <a:graphicData uri="http://schemas.openxmlformats.org/presentationml/2006/ole">
            <p:oleObj spid="_x0000_s97297" name="Equation" r:id="rId5" imgW="4089240" imgH="495000" progId="Equation.DSMT4">
              <p:embed/>
            </p:oleObj>
          </a:graphicData>
        </a:graphic>
      </p:graphicFrame>
      <p:pic>
        <p:nvPicPr>
          <p:cNvPr id="8" name="Picture 10" descr="C:\Users\hjj\Desktop\vapp3.gif"/>
          <p:cNvPicPr>
            <a:picLocks noChangeAspect="1" noChangeArrowheads="1"/>
          </p:cNvPicPr>
          <p:nvPr/>
        </p:nvPicPr>
        <p:blipFill>
          <a:blip r:embed="rId6" cstate="print"/>
          <a:srcRect r="17766"/>
          <a:stretch>
            <a:fillRect/>
          </a:stretch>
        </p:blipFill>
        <p:spPr bwMode="auto">
          <a:xfrm>
            <a:off x="816374" y="4739640"/>
            <a:ext cx="3527026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498270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Saturated vapor (equilibrium):</a:t>
            </a:r>
          </a:p>
          <a:p>
            <a:pPr algn="ctr"/>
            <a:r>
              <a:rPr lang="en-US" dirty="0" smtClean="0"/>
              <a:t>the rate of molecules impinging on the solid/liquid surface = the rate of vaporization from solid/liquid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644640" y="3429000"/>
            <a:ext cx="990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states for single-particle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0"/>
            <a:ext cx="8229600" cy="4754880"/>
          </a:xfrm>
        </p:spPr>
        <p:txBody>
          <a:bodyPr/>
          <a:lstStyle/>
          <a:p>
            <a:r>
              <a:rPr lang="en-US" dirty="0" smtClean="0"/>
              <a:t>Consider ideal gas occupying a volume </a:t>
            </a:r>
            <a:r>
              <a:rPr lang="en-US" i="1" dirty="0" smtClean="0"/>
              <a:t>V</a:t>
            </a:r>
          </a:p>
          <a:p>
            <a:r>
              <a:rPr lang="en-US" dirty="0" smtClean="0"/>
              <a:t>Plane wave solution time-independent Schrödinger equation:</a:t>
            </a:r>
          </a:p>
          <a:p>
            <a:endParaRPr lang="en-US" sz="3600" dirty="0" smtClean="0"/>
          </a:p>
          <a:p>
            <a:r>
              <a:rPr lang="en-US" dirty="0" smtClean="0"/>
              <a:t>Periodic boundary condition:</a:t>
            </a:r>
          </a:p>
          <a:p>
            <a:endParaRPr lang="en-US" sz="3600" dirty="0" smtClean="0"/>
          </a:p>
          <a:p>
            <a:r>
              <a:rPr lang="en-US" dirty="0" smtClean="0"/>
              <a:t>Quantization of wave vector </a:t>
            </a:r>
            <a:r>
              <a:rPr lang="en-US" i="1" dirty="0" smtClean="0"/>
              <a:t>k 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Density of states:</a:t>
            </a:r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883920" y="2819400"/>
          <a:ext cx="2292350" cy="533400"/>
        </p:xfrm>
        <a:graphic>
          <a:graphicData uri="http://schemas.openxmlformats.org/presentationml/2006/ole">
            <p:oleObj spid="_x0000_s88066" name="Equation" r:id="rId3" imgW="1193760" imgH="304560" progId="Equation.DSMT4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853440" y="3916680"/>
          <a:ext cx="2511425" cy="488950"/>
        </p:xfrm>
        <a:graphic>
          <a:graphicData uri="http://schemas.openxmlformats.org/presentationml/2006/ole">
            <p:oleObj spid="_x0000_s88067" name="Equation" r:id="rId4" imgW="1307880" imgH="279360" progId="Equation.DSMT4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669280" y="3429000"/>
            <a:ext cx="2941320" cy="838200"/>
            <a:chOff x="5425440" y="3657600"/>
            <a:chExt cx="2941320" cy="8382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425440" y="3657600"/>
              <a:ext cx="9906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425440" y="3779520"/>
              <a:ext cx="990600" cy="558800"/>
            </a:xfrm>
            <a:custGeom>
              <a:avLst/>
              <a:gdLst>
                <a:gd name="connsiteX0" fmla="*/ 0 w 1478280"/>
                <a:gd name="connsiteY0" fmla="*/ 444500 h 863600"/>
                <a:gd name="connsiteX1" fmla="*/ 365760 w 1478280"/>
                <a:gd name="connsiteY1" fmla="*/ 2540 h 863600"/>
                <a:gd name="connsiteX2" fmla="*/ 731520 w 1478280"/>
                <a:gd name="connsiteY2" fmla="*/ 429260 h 863600"/>
                <a:gd name="connsiteX3" fmla="*/ 1112520 w 1478280"/>
                <a:gd name="connsiteY3" fmla="*/ 855980 h 863600"/>
                <a:gd name="connsiteX4" fmla="*/ 1478280 w 1478280"/>
                <a:gd name="connsiteY4" fmla="*/ 38354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280" h="863600">
                  <a:moveTo>
                    <a:pt x="0" y="444500"/>
                  </a:moveTo>
                  <a:cubicBezTo>
                    <a:pt x="121920" y="224790"/>
                    <a:pt x="243840" y="5080"/>
                    <a:pt x="365760" y="2540"/>
                  </a:cubicBezTo>
                  <a:cubicBezTo>
                    <a:pt x="487680" y="0"/>
                    <a:pt x="607060" y="287020"/>
                    <a:pt x="731520" y="429260"/>
                  </a:cubicBezTo>
                  <a:cubicBezTo>
                    <a:pt x="855980" y="571500"/>
                    <a:pt x="988060" y="863600"/>
                    <a:pt x="1112520" y="855980"/>
                  </a:cubicBezTo>
                  <a:cubicBezTo>
                    <a:pt x="1236980" y="848360"/>
                    <a:pt x="1357630" y="615950"/>
                    <a:pt x="1478280" y="383540"/>
                  </a:cubicBezTo>
                </a:path>
              </a:pathLst>
            </a:cu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76160" y="3657600"/>
              <a:ext cx="9906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376160" y="3779520"/>
              <a:ext cx="990600" cy="558800"/>
            </a:xfrm>
            <a:custGeom>
              <a:avLst/>
              <a:gdLst>
                <a:gd name="connsiteX0" fmla="*/ 0 w 1478280"/>
                <a:gd name="connsiteY0" fmla="*/ 444500 h 863600"/>
                <a:gd name="connsiteX1" fmla="*/ 365760 w 1478280"/>
                <a:gd name="connsiteY1" fmla="*/ 2540 h 863600"/>
                <a:gd name="connsiteX2" fmla="*/ 731520 w 1478280"/>
                <a:gd name="connsiteY2" fmla="*/ 429260 h 863600"/>
                <a:gd name="connsiteX3" fmla="*/ 1112520 w 1478280"/>
                <a:gd name="connsiteY3" fmla="*/ 855980 h 863600"/>
                <a:gd name="connsiteX4" fmla="*/ 1478280 w 1478280"/>
                <a:gd name="connsiteY4" fmla="*/ 38354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280" h="863600">
                  <a:moveTo>
                    <a:pt x="0" y="444500"/>
                  </a:moveTo>
                  <a:cubicBezTo>
                    <a:pt x="121920" y="224790"/>
                    <a:pt x="243840" y="5080"/>
                    <a:pt x="365760" y="2540"/>
                  </a:cubicBezTo>
                  <a:cubicBezTo>
                    <a:pt x="487680" y="0"/>
                    <a:pt x="607060" y="287020"/>
                    <a:pt x="731520" y="429260"/>
                  </a:cubicBezTo>
                  <a:cubicBezTo>
                    <a:pt x="855980" y="571500"/>
                    <a:pt x="988060" y="863600"/>
                    <a:pt x="1112520" y="855980"/>
                  </a:cubicBezTo>
                  <a:cubicBezTo>
                    <a:pt x="1236980" y="848360"/>
                    <a:pt x="1357630" y="615950"/>
                    <a:pt x="1478280" y="383540"/>
                  </a:cubicBezTo>
                </a:path>
              </a:pathLst>
            </a:cu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6644640" y="3048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635240" y="3048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644640" y="32004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6918960" y="272796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L</a:t>
            </a:r>
            <a:r>
              <a:rPr lang="en-US" sz="2400" i="1" baseline="-25000" dirty="0" smtClean="0"/>
              <a:t>x</a:t>
            </a:r>
            <a:endParaRPr lang="en-US" sz="2400" i="1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6644640" y="3550920"/>
            <a:ext cx="990600" cy="558800"/>
          </a:xfrm>
          <a:custGeom>
            <a:avLst/>
            <a:gdLst>
              <a:gd name="connsiteX0" fmla="*/ 0 w 1478280"/>
              <a:gd name="connsiteY0" fmla="*/ 444500 h 863600"/>
              <a:gd name="connsiteX1" fmla="*/ 365760 w 1478280"/>
              <a:gd name="connsiteY1" fmla="*/ 2540 h 863600"/>
              <a:gd name="connsiteX2" fmla="*/ 731520 w 1478280"/>
              <a:gd name="connsiteY2" fmla="*/ 429260 h 863600"/>
              <a:gd name="connsiteX3" fmla="*/ 1112520 w 1478280"/>
              <a:gd name="connsiteY3" fmla="*/ 855980 h 863600"/>
              <a:gd name="connsiteX4" fmla="*/ 1478280 w 1478280"/>
              <a:gd name="connsiteY4" fmla="*/ 38354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0" h="863600">
                <a:moveTo>
                  <a:pt x="0" y="444500"/>
                </a:moveTo>
                <a:cubicBezTo>
                  <a:pt x="121920" y="224790"/>
                  <a:pt x="243840" y="5080"/>
                  <a:pt x="365760" y="2540"/>
                </a:cubicBezTo>
                <a:cubicBezTo>
                  <a:pt x="487680" y="0"/>
                  <a:pt x="607060" y="287020"/>
                  <a:pt x="731520" y="429260"/>
                </a:cubicBezTo>
                <a:cubicBezTo>
                  <a:pt x="855980" y="571500"/>
                  <a:pt x="988060" y="863600"/>
                  <a:pt x="1112520" y="855980"/>
                </a:cubicBezTo>
                <a:cubicBezTo>
                  <a:pt x="1236980" y="848360"/>
                  <a:pt x="1357630" y="615950"/>
                  <a:pt x="1478280" y="38354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153977" y="4404360"/>
          <a:ext cx="1414463" cy="755650"/>
        </p:xfrm>
        <a:graphic>
          <a:graphicData uri="http://schemas.openxmlformats.org/presentationml/2006/ole">
            <p:oleObj spid="_x0000_s88068" name="Equation" r:id="rId5" imgW="736560" imgH="431640" progId="Equation.DSMT4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429000" y="2865120"/>
          <a:ext cx="877887" cy="422275"/>
        </p:xfrm>
        <a:graphic>
          <a:graphicData uri="http://schemas.openxmlformats.org/presentationml/2006/ole">
            <p:oleObj spid="_x0000_s88069" name="Equation" r:id="rId6" imgW="457200" imgH="241200" progId="Equation.DSMT4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480560" y="2711450"/>
          <a:ext cx="1120775" cy="733425"/>
        </p:xfrm>
        <a:graphic>
          <a:graphicData uri="http://schemas.openxmlformats.org/presentationml/2006/ole">
            <p:oleObj spid="_x0000_s88070" name="Equation" r:id="rId7" imgW="583920" imgH="419040" progId="Equation.DSMT4">
              <p:embed/>
            </p:oleObj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6791007" y="4541520"/>
          <a:ext cx="950913" cy="422275"/>
        </p:xfrm>
        <a:graphic>
          <a:graphicData uri="http://schemas.openxmlformats.org/presentationml/2006/ole">
            <p:oleObj spid="_x0000_s88071" name="Equation" r:id="rId8" imgW="495000" imgH="241200" progId="Equation.DSMT4">
              <p:embed/>
            </p:oleObj>
          </a:graphicData>
        </a:graphic>
      </p:graphicFrame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868680" y="5473700"/>
          <a:ext cx="2255838" cy="782638"/>
        </p:xfrm>
        <a:graphic>
          <a:graphicData uri="http://schemas.openxmlformats.org/presentationml/2006/ole">
            <p:oleObj spid="_x0000_s88072" name="Equation" r:id="rId9" imgW="1231560" imgH="469800" progId="Equation.DSMT4">
              <p:embed/>
            </p:oleObj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3642360" y="5392738"/>
          <a:ext cx="3305175" cy="763587"/>
        </p:xfrm>
        <a:graphic>
          <a:graphicData uri="http://schemas.openxmlformats.org/presentationml/2006/ole">
            <p:oleObj spid="_x0000_s88073" name="Equation" r:id="rId10" imgW="18032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267200"/>
          </a:xfrm>
        </p:spPr>
        <p:txBody>
          <a:bodyPr/>
          <a:lstStyle/>
          <a:p>
            <a:r>
              <a:rPr lang="en-US" sz="2200" dirty="0" smtClean="0"/>
              <a:t>Example: a 2-particle system with 3 single particle states</a:t>
            </a:r>
          </a:p>
          <a:p>
            <a:r>
              <a:rPr lang="en-US" sz="2200" dirty="0" smtClean="0"/>
              <a:t>Single particle states are different from microscopic states of a multi-particle system!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0560" y="3185160"/>
          <a:ext cx="2514600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838200"/>
                <a:gridCol w="8382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3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AB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3000" dirty="0" smtClean="0"/>
              <a:t>Microscopic states of ideal gas systems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2708850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MB Statistics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37560" y="3189030"/>
          <a:ext cx="2514600" cy="224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838200"/>
                <a:gridCol w="8382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3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AA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85119" y="2712720"/>
            <a:ext cx="162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00"/>
                </a:solidFill>
              </a:rPr>
              <a:t>BE Statistics</a:t>
            </a:r>
            <a:endParaRPr lang="en-US" sz="2000" dirty="0">
              <a:solidFill>
                <a:srgbClr val="0066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04560" y="318903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State 3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52120" y="2712720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FD Statistics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6640" y="5715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 greater tendency for particles to bunch together in the BE case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"/>
            <a:ext cx="8229600" cy="1066800"/>
          </a:xfrm>
        </p:spPr>
        <p:txBody>
          <a:bodyPr/>
          <a:lstStyle/>
          <a:p>
            <a:r>
              <a:rPr lang="en-US" dirty="0" smtClean="0"/>
              <a:t>Classical case: Maxwell-Boltzmann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 smtClean="0"/>
              <a:t>Take an individual system in a canonical ensemble as one single classical ideal gas particle. The probability of finding the particle in a specific single-particle level with energy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r</a:t>
            </a:r>
            <a:r>
              <a:rPr lang="en-US" dirty="0" smtClean="0"/>
              <a:t> (in this case also the energy level of the system) is given by the canonical probability distribution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Assumptions: no interactions between particles (ideal gas), all particles are distinguishable</a:t>
            </a:r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871220" y="3977640"/>
          <a:ext cx="2908300" cy="1143000"/>
        </p:xfrm>
        <a:graphic>
          <a:graphicData uri="http://schemas.openxmlformats.org/presentationml/2006/ole">
            <p:oleObj spid="_x0000_s60418" name="Equation" r:id="rId3" imgW="142236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1005840"/>
          </a:xfrm>
        </p:spPr>
        <p:txBody>
          <a:bodyPr/>
          <a:lstStyle/>
          <a:p>
            <a:r>
              <a:rPr lang="en-US" dirty="0" smtClean="0"/>
              <a:t>Two methods of deriving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343400"/>
          </a:xfrm>
        </p:spPr>
        <p:txBody>
          <a:bodyPr/>
          <a:lstStyle/>
          <a:p>
            <a:r>
              <a:rPr lang="en-US" dirty="0" smtClean="0"/>
              <a:t>Model the systems as canonical ensembles</a:t>
            </a:r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the systems as micro-canonical ensembles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920240"/>
          <a:ext cx="7467600" cy="189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38200" y="4287520"/>
          <a:ext cx="7467600" cy="209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29640"/>
          </a:xfrm>
        </p:spPr>
        <p:txBody>
          <a:bodyPr/>
          <a:lstStyle/>
          <a:p>
            <a:r>
              <a:rPr lang="en-US" sz="3000" dirty="0" smtClean="0"/>
              <a:t>Quantum statistics: problem formulation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153400" cy="4953000"/>
          </a:xfrm>
        </p:spPr>
        <p:txBody>
          <a:bodyPr/>
          <a:lstStyle/>
          <a:p>
            <a:r>
              <a:rPr lang="en-US" dirty="0" smtClean="0"/>
              <a:t>Quantum states/levels of a single particle: </a:t>
            </a:r>
            <a:r>
              <a:rPr lang="en-US" i="1" dirty="0" smtClean="0"/>
              <a:t>r, s</a:t>
            </a:r>
          </a:p>
          <a:p>
            <a:r>
              <a:rPr lang="en-US" dirty="0" smtClean="0"/>
              <a:t>Energy of single particle levels </a:t>
            </a:r>
            <a:r>
              <a:rPr lang="en-US" i="1" dirty="0" smtClean="0"/>
              <a:t>r </a:t>
            </a:r>
            <a:r>
              <a:rPr lang="en-US" dirty="0" smtClean="0"/>
              <a:t>or</a:t>
            </a:r>
            <a:r>
              <a:rPr lang="en-US" i="1" dirty="0" smtClean="0"/>
              <a:t> s</a:t>
            </a:r>
            <a:r>
              <a:rPr lang="en-US" dirty="0" smtClean="0"/>
              <a:t>: </a:t>
            </a:r>
            <a:r>
              <a:rPr lang="en-US" i="1" dirty="0" err="1" smtClean="0">
                <a:latin typeface="Symbol" pitchFamily="18" charset="2"/>
              </a:rPr>
              <a:t>e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or</a:t>
            </a:r>
            <a:r>
              <a:rPr lang="en-US" i="1" dirty="0" smtClean="0">
                <a:latin typeface="Symbol" pitchFamily="18" charset="2"/>
              </a:rPr>
              <a:t> </a:t>
            </a:r>
            <a:r>
              <a:rPr lang="en-US" i="1" dirty="0" err="1" smtClean="0">
                <a:latin typeface="Symbol" pitchFamily="18" charset="2"/>
              </a:rPr>
              <a:t>e</a:t>
            </a:r>
            <a:r>
              <a:rPr lang="en-US" i="1" baseline="-25000" dirty="0" err="1" smtClean="0"/>
              <a:t>s</a:t>
            </a:r>
            <a:endParaRPr lang="en-US" i="1" baseline="-25000" dirty="0" smtClean="0"/>
          </a:p>
          <a:p>
            <a:r>
              <a:rPr lang="en-US" dirty="0" smtClean="0"/>
              <a:t>Number of particles in state </a:t>
            </a:r>
            <a:r>
              <a:rPr lang="en-US" i="1" dirty="0" smtClean="0"/>
              <a:t>r</a:t>
            </a:r>
            <a:r>
              <a:rPr lang="en-US" dirty="0" smtClean="0"/>
              <a:t> or </a:t>
            </a: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i="1" dirty="0" smtClean="0"/>
              <a:t>n</a:t>
            </a:r>
            <a:r>
              <a:rPr lang="en-US" i="1" baseline="-25000" dirty="0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n</a:t>
            </a:r>
            <a:r>
              <a:rPr lang="en-US" i="1" baseline="-25000" dirty="0" smtClean="0"/>
              <a:t>s</a:t>
            </a:r>
            <a:endParaRPr lang="en-US" dirty="0" smtClean="0"/>
          </a:p>
          <a:p>
            <a:r>
              <a:rPr lang="en-US" dirty="0" smtClean="0"/>
              <a:t>Quantum state of the entire ideal gas system: </a:t>
            </a:r>
            <a:r>
              <a:rPr lang="en-US" i="1" dirty="0" smtClean="0"/>
              <a:t>R</a:t>
            </a:r>
          </a:p>
          <a:p>
            <a:r>
              <a:rPr lang="en-US" dirty="0" smtClean="0"/>
              <a:t>Energy of the system in state </a:t>
            </a:r>
            <a:r>
              <a:rPr lang="en-US" i="1" dirty="0" smtClean="0"/>
              <a:t>R </a:t>
            </a:r>
            <a:r>
              <a:rPr lang="en-US" dirty="0" smtClean="0"/>
              <a:t>:</a:t>
            </a:r>
          </a:p>
          <a:p>
            <a:endParaRPr lang="en-US" sz="3200" dirty="0" smtClean="0"/>
          </a:p>
          <a:p>
            <a:r>
              <a:rPr lang="en-US" dirty="0" smtClean="0"/>
              <a:t>Canonical partition function:</a:t>
            </a:r>
          </a:p>
          <a:p>
            <a:endParaRPr lang="en-US" sz="3600" dirty="0" smtClean="0"/>
          </a:p>
          <a:p>
            <a:r>
              <a:rPr lang="en-US" dirty="0" smtClean="0"/>
              <a:t>Mean number of particles in a single particle state </a:t>
            </a:r>
            <a:r>
              <a:rPr lang="en-US" i="1" dirty="0" smtClean="0"/>
              <a:t>r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858520" y="3602039"/>
          <a:ext cx="4216400" cy="599398"/>
        </p:xfrm>
        <a:graphic>
          <a:graphicData uri="http://schemas.openxmlformats.org/presentationml/2006/ole">
            <p:oleObj spid="_x0000_s38915" name="Equation" r:id="rId3" imgW="2197080" imgH="342720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885507" y="4617720"/>
          <a:ext cx="6704013" cy="622300"/>
        </p:xfrm>
        <a:graphic>
          <a:graphicData uri="http://schemas.openxmlformats.org/presentationml/2006/ole">
            <p:oleObj spid="_x0000_s38916" name="Equation" r:id="rId4" imgW="3492360" imgH="355320" progId="Equation.DSMT4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875983" y="5715000"/>
          <a:ext cx="7094537" cy="755650"/>
        </p:xfrm>
        <a:graphic>
          <a:graphicData uri="http://schemas.openxmlformats.org/presentationml/2006/ole">
            <p:oleObj spid="_x0000_s38917" name="Equation" r:id="rId5" imgW="36954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Fermi-Dirac distribution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2672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i="1" baseline="-25000" dirty="0" smtClean="0"/>
              <a:t>s</a:t>
            </a:r>
            <a:r>
              <a:rPr lang="en-US" dirty="0" smtClean="0"/>
              <a:t> = 0 or 1,		    ; define:</a:t>
            </a:r>
            <a:endParaRPr lang="en-US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8400" y="1539240"/>
          <a:ext cx="1219200" cy="600075"/>
        </p:xfrm>
        <a:graphic>
          <a:graphicData uri="http://schemas.openxmlformats.org/presentationml/2006/ole">
            <p:oleObj spid="_x0000_s56323" name="Equation" r:id="rId3" imgW="634680" imgH="34272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33401" y="2793047"/>
          <a:ext cx="8077200" cy="1169353"/>
        </p:xfrm>
        <a:graphic>
          <a:graphicData uri="http://schemas.openxmlformats.org/presentationml/2006/ole">
            <p:oleObj spid="_x0000_s56325" name="Equation" r:id="rId4" imgW="4317840" imgH="685800" progId="Equation.DSMT4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836613" y="2133600"/>
          <a:ext cx="6630987" cy="622300"/>
        </p:xfrm>
        <a:graphic>
          <a:graphicData uri="http://schemas.openxmlformats.org/presentationml/2006/ole">
            <p:oleObj spid="_x0000_s56327" name="Equation" r:id="rId5" imgW="3454200" imgH="355320" progId="Equation.DSMT4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518160" y="4038600"/>
          <a:ext cx="3827463" cy="673100"/>
        </p:xfrm>
        <a:graphic>
          <a:graphicData uri="http://schemas.openxmlformats.org/presentationml/2006/ole">
            <p:oleObj spid="_x0000_s56329" name="Equation" r:id="rId6" imgW="2044440" imgH="393480" progId="Equation.DSMT4">
              <p:embed/>
            </p:oleObj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4358640" y="4267200"/>
          <a:ext cx="357187" cy="260350"/>
        </p:xfrm>
        <a:graphic>
          <a:graphicData uri="http://schemas.openxmlformats.org/presentationml/2006/ole">
            <p:oleObj spid="_x0000_s56330" name="Equation" r:id="rId7" imgW="190440" imgH="152280" progId="Equation.DSMT4">
              <p:embed/>
            </p:oleObj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4724400" y="4038600"/>
          <a:ext cx="4113213" cy="738188"/>
        </p:xfrm>
        <a:graphic>
          <a:graphicData uri="http://schemas.openxmlformats.org/presentationml/2006/ole">
            <p:oleObj spid="_x0000_s56331" name="Equation" r:id="rId8" imgW="2197080" imgH="431640" progId="Equation.DSMT4">
              <p:embed/>
            </p:oleObj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4043362" y="4770438"/>
          <a:ext cx="2662238" cy="673100"/>
        </p:xfrm>
        <a:graphic>
          <a:graphicData uri="http://schemas.openxmlformats.org/presentationml/2006/ole">
            <p:oleObj spid="_x0000_s56332" name="Equation" r:id="rId9" imgW="1422360" imgH="39348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486156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prstClr val="black"/>
                </a:solidFill>
              </a:rPr>
              <a:t>In macroscopic systems:</a:t>
            </a:r>
            <a:endParaRPr lang="en-US" dirty="0"/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/>
        </p:nvGraphicFramePr>
        <p:xfrm>
          <a:off x="535622" y="5501640"/>
          <a:ext cx="6840538" cy="822325"/>
        </p:xfrm>
        <a:graphic>
          <a:graphicData uri="http://schemas.openxmlformats.org/presentationml/2006/ole">
            <p:oleObj spid="_x0000_s56334" name="Equation" r:id="rId10" imgW="36576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43400"/>
          </a:xfrm>
        </p:spPr>
        <p:txBody>
          <a:bodyPr/>
          <a:lstStyle/>
          <a:p>
            <a:r>
              <a:rPr lang="en-US" dirty="0" smtClean="0"/>
              <a:t>The different number of ways to distribute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particles over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dirty="0" smtClean="0"/>
              <a:t> degenerate sub-levels of an energy level </a:t>
            </a:r>
            <a:r>
              <a:rPr lang="en-US" i="1" dirty="0" err="1" smtClean="0">
                <a:latin typeface="Symbol" pitchFamily="18" charset="2"/>
              </a:rPr>
              <a:t>e</a:t>
            </a:r>
            <a:r>
              <a:rPr lang="en-US" i="1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:</a:t>
            </a:r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The total number of ways the set of occupation numbers </a:t>
            </a:r>
            <a:r>
              <a:rPr lang="en-US" i="1" dirty="0" smtClean="0"/>
              <a:t>{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}</a:t>
            </a:r>
            <a:r>
              <a:rPr lang="en-US" dirty="0" smtClean="0"/>
              <a:t> can be realized:</a:t>
            </a:r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Maximizing </a:t>
            </a:r>
            <a:r>
              <a:rPr lang="en-US" i="1" dirty="0" smtClean="0">
                <a:latin typeface="Symbol" pitchFamily="18" charset="2"/>
              </a:rPr>
              <a:t>W</a:t>
            </a:r>
            <a:r>
              <a:rPr lang="en-US" dirty="0" smtClean="0"/>
              <a:t>  subjected to the constraints: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1066800"/>
          </a:xfrm>
        </p:spPr>
        <p:txBody>
          <a:bodyPr/>
          <a:lstStyle/>
          <a:p>
            <a:r>
              <a:rPr lang="en-US" sz="3000" dirty="0" smtClean="0"/>
              <a:t>Fermi-Dirac distribution: alternative derivation</a:t>
            </a:r>
            <a:endParaRPr lang="en-US" sz="3000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83920" y="2301240"/>
          <a:ext cx="2019300" cy="757238"/>
        </p:xfrm>
        <a:graphic>
          <a:graphicData uri="http://schemas.openxmlformats.org/presentationml/2006/ole">
            <p:oleObj spid="_x0000_s59394" name="Equation" r:id="rId4" imgW="1079280" imgH="444240" progId="Equation.DSMT4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868045" y="5160645"/>
          <a:ext cx="1195388" cy="600075"/>
        </p:xfrm>
        <a:graphic>
          <a:graphicData uri="http://schemas.openxmlformats.org/presentationml/2006/ole">
            <p:oleObj spid="_x0000_s59395" name="Equation" r:id="rId5" imgW="622080" imgH="342720" progId="Equation.DSMT4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414270" y="5160645"/>
          <a:ext cx="1365250" cy="600075"/>
        </p:xfrm>
        <a:graphic>
          <a:graphicData uri="http://schemas.openxmlformats.org/presentationml/2006/ole">
            <p:oleObj spid="_x0000_s59396" name="Equation" r:id="rId6" imgW="711000" imgH="342720" progId="Equation.DSMT4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853440" y="3870960"/>
          <a:ext cx="3303588" cy="757238"/>
        </p:xfrm>
        <a:graphic>
          <a:graphicData uri="http://schemas.openxmlformats.org/presentationml/2006/ole">
            <p:oleObj spid="_x0000_s59397" name="Equation" r:id="rId7" imgW="1765080" imgH="444240" progId="Equation.DSMT4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765550" y="5342255"/>
          <a:ext cx="4083050" cy="822325"/>
        </p:xfrm>
        <a:graphic>
          <a:graphicData uri="http://schemas.openxmlformats.org/presentationml/2006/ole">
            <p:oleObj spid="_x0000_s59398" name="Equation" r:id="rId8" imgW="2184120" imgH="482400" progId="Equation.DSMT4">
              <p:embed/>
            </p:oleObj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862013" y="5875020"/>
          <a:ext cx="2566987" cy="582613"/>
        </p:xfrm>
        <a:graphic>
          <a:graphicData uri="http://schemas.openxmlformats.org/presentationml/2006/ole">
            <p:oleObj spid="_x0000_s59399" name="Equation" r:id="rId9" imgW="137160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2800" dirty="0" smtClean="0"/>
              <a:t>Partition function of </a:t>
            </a:r>
            <a:r>
              <a:rPr lang="en-US" sz="2800" dirty="0" err="1" smtClean="0"/>
              <a:t>Fermion</a:t>
            </a:r>
            <a:r>
              <a:rPr lang="en-US" sz="2800" dirty="0" smtClean="0"/>
              <a:t> ideal gas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160"/>
            <a:ext cx="8229600" cy="38862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200" dirty="0" smtClean="0"/>
              <a:t>Constraint: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Define				sharply peaking at </a:t>
            </a:r>
            <a:r>
              <a:rPr lang="en-US" sz="2200" i="1" dirty="0" smtClean="0"/>
              <a:t>N’ = N</a:t>
            </a:r>
            <a:endParaRPr lang="en-US" sz="2200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02920" y="1371600"/>
          <a:ext cx="7142163" cy="622300"/>
        </p:xfrm>
        <a:graphic>
          <a:graphicData uri="http://schemas.openxmlformats.org/presentationml/2006/ole">
            <p:oleObj spid="_x0000_s86018" name="Equation" r:id="rId3" imgW="3720960" imgH="355320" progId="Equation.DSMT4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286000" y="2011680"/>
          <a:ext cx="1219200" cy="600075"/>
        </p:xfrm>
        <a:graphic>
          <a:graphicData uri="http://schemas.openxmlformats.org/presentationml/2006/ole">
            <p:oleObj spid="_x0000_s86019" name="Equation" r:id="rId4" imgW="634680" imgH="342720" progId="Equation.DSMT4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809750" y="2575243"/>
          <a:ext cx="3219450" cy="600075"/>
        </p:xfrm>
        <a:graphic>
          <a:graphicData uri="http://schemas.openxmlformats.org/presentationml/2006/ole">
            <p:oleObj spid="_x0000_s86020" name="Equation" r:id="rId5" imgW="1676160" imgH="342720" progId="Equation.DSMT4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787400" y="5471160"/>
          <a:ext cx="5537200" cy="488950"/>
        </p:xfrm>
        <a:graphic>
          <a:graphicData uri="http://schemas.openxmlformats.org/presentationml/2006/ole">
            <p:oleObj spid="_x0000_s86021" name="Equation" r:id="rId6" imgW="2882880" imgH="279360" progId="Equation.DSMT4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807720" y="4632960"/>
          <a:ext cx="5024438" cy="777875"/>
        </p:xfrm>
        <a:graphic>
          <a:graphicData uri="http://schemas.openxmlformats.org/presentationml/2006/ole">
            <p:oleObj spid="_x0000_s86022" name="Equation" r:id="rId7" imgW="2616120" imgH="444240" progId="Equation.DSMT4">
              <p:embed/>
            </p:oleObj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864870" y="3215640"/>
          <a:ext cx="6877050" cy="1289050"/>
        </p:xfrm>
        <a:graphic>
          <a:graphicData uri="http://schemas.openxmlformats.org/presentationml/2006/ole">
            <p:oleObj spid="_x0000_s86024" name="Equation" r:id="rId8" imgW="3581280" imgH="736560" progId="Equation.DSMT4">
              <p:embed/>
            </p:oleObj>
          </a:graphicData>
        </a:graphic>
      </p:graphicFrame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5943600" y="4922520"/>
          <a:ext cx="365125" cy="266700"/>
        </p:xfrm>
        <a:graphic>
          <a:graphicData uri="http://schemas.openxmlformats.org/presentationml/2006/ole">
            <p:oleObj spid="_x0000_s86025" name="Equation" r:id="rId9" imgW="190440" imgH="152280" progId="Equation.DSMT4">
              <p:embed/>
            </p:oleObj>
          </a:graphicData>
        </a:graphic>
      </p:graphicFrame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6400800" y="4709160"/>
          <a:ext cx="2122488" cy="688975"/>
        </p:xfrm>
        <a:graphic>
          <a:graphicData uri="http://schemas.openxmlformats.org/presentationml/2006/ole">
            <p:oleObj spid="_x0000_s86026" name="Equation" r:id="rId10" imgW="1104840" imgH="393480" progId="Equation.DSMT4">
              <p:embed/>
            </p:oleObj>
          </a:graphicData>
        </a:graphic>
      </p:graphicFrame>
      <p:graphicFrame>
        <p:nvGraphicFramePr>
          <p:cNvPr id="86027" name="Object 11"/>
          <p:cNvGraphicFramePr>
            <a:graphicFrameLocks noChangeAspect="1"/>
          </p:cNvGraphicFramePr>
          <p:nvPr/>
        </p:nvGraphicFramePr>
        <p:xfrm>
          <a:off x="776922" y="6022340"/>
          <a:ext cx="6218238" cy="622300"/>
        </p:xfrm>
        <a:graphic>
          <a:graphicData uri="http://schemas.openxmlformats.org/presentationml/2006/ole">
            <p:oleObj spid="_x0000_s86027" name="Equation" r:id="rId11" imgW="32382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10384</TotalTime>
  <Words>1105</Words>
  <Application>Microsoft Office PowerPoint</Application>
  <PresentationFormat>On-screen Show (4:3)</PresentationFormat>
  <Paragraphs>249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Pixel</vt:lpstr>
      <vt:lpstr>Equation</vt:lpstr>
      <vt:lpstr>MathType 6.0 Equation</vt:lpstr>
      <vt:lpstr>MSEG 803 Equilibria in Material Systems  9: Ideal Gas Quantum Statistics</vt:lpstr>
      <vt:lpstr>Ideal gas: systems consisting of particles with negligible mutual interactions</vt:lpstr>
      <vt:lpstr>Microscopic states of ideal gas systems</vt:lpstr>
      <vt:lpstr>Classical case: Maxwell-Boltzmann distribution</vt:lpstr>
      <vt:lpstr>Two methods of deriving distribution functions</vt:lpstr>
      <vt:lpstr>Quantum statistics: problem formulation</vt:lpstr>
      <vt:lpstr>Fermi-Dirac distribution</vt:lpstr>
      <vt:lpstr>Fermi-Dirac distribution: alternative derivation</vt:lpstr>
      <vt:lpstr>Partition function of Fermion ideal gas</vt:lpstr>
      <vt:lpstr>Properties of Fermi-Dirac distribution</vt:lpstr>
      <vt:lpstr>Bose-Einstein distribution</vt:lpstr>
      <vt:lpstr>Bose-Einstein condensate (BEC)</vt:lpstr>
      <vt:lpstr>Photon statistics (Planck statistics)</vt:lpstr>
      <vt:lpstr>Statistics of blackbody radiation</vt:lpstr>
      <vt:lpstr>Statistics of blackbody radiation (cont’d)</vt:lpstr>
      <vt:lpstr>Statistics of blackbody radiation (cont’d)</vt:lpstr>
      <vt:lpstr>Planck’s law and the Stefan-Boltzmann law</vt:lpstr>
      <vt:lpstr>Heaven is hotter than Hell – a thermodynamic proof</vt:lpstr>
      <vt:lpstr>Classical limit of quantum distribution</vt:lpstr>
      <vt:lpstr>Thermodynamic properties of ideal gas: MB classical treatment</vt:lpstr>
      <vt:lpstr>Thermodynamic properties of ideal gas: MB classical treatment (cont’d)</vt:lpstr>
      <vt:lpstr>Thermodynamic properties of ideal gas: classical limit of quantum statistics</vt:lpstr>
      <vt:lpstr>Gibbs paradox</vt:lpstr>
      <vt:lpstr>Vapor-solid phase equilibrium</vt:lpstr>
      <vt:lpstr>Vapor-solid phase equilibrium (cont’d)</vt:lpstr>
      <vt:lpstr>Vapor-solid phase equilibrium (cont’d)</vt:lpstr>
      <vt:lpstr>Density of states for single-particle levels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hjj</cp:lastModifiedBy>
  <cp:revision>1589</cp:revision>
  <dcterms:created xsi:type="dcterms:W3CDTF">2006-08-16T00:00:00Z</dcterms:created>
  <dcterms:modified xsi:type="dcterms:W3CDTF">2012-10-26T21:33:38Z</dcterms:modified>
</cp:coreProperties>
</file>