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1" r:id="rId5"/>
    <p:sldId id="264" r:id="rId6"/>
    <p:sldId id="259" r:id="rId7"/>
    <p:sldId id="260" r:id="rId8"/>
    <p:sldId id="262" r:id="rId9"/>
    <p:sldId id="263" r:id="rId10"/>
    <p:sldId id="266" r:id="rId11"/>
    <p:sldId id="265" r:id="rId12"/>
    <p:sldId id="272" r:id="rId13"/>
    <p:sldId id="271" r:id="rId14"/>
    <p:sldId id="267" r:id="rId15"/>
    <p:sldId id="268"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2040" y="-104"/>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374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D3D2A-BF79-C248-949F-E0D80EF634A3}"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374272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D3D2A-BF79-C248-949F-E0D80EF634A3}"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363147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D3D2A-BF79-C248-949F-E0D80EF634A3}"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57875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D3D2A-BF79-C248-949F-E0D80EF634A3}"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221960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D3D2A-BF79-C248-949F-E0D80EF634A3}"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65382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0D3D2A-BF79-C248-949F-E0D80EF634A3}"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46246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D3D2A-BF79-C248-949F-E0D80EF634A3}" type="datetimeFigureOut">
              <a:rPr lang="en-US" smtClean="0"/>
              <a:t>9/30/13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328321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D3D2A-BF79-C248-949F-E0D80EF634A3}" type="datetimeFigureOut">
              <a:rPr lang="en-US" smtClean="0"/>
              <a:t>9/30/13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293644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D3D2A-BF79-C248-949F-E0D80EF634A3}" type="datetimeFigureOut">
              <a:rPr lang="en-US" smtClean="0"/>
              <a:t>9/30/13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5706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D3D2A-BF79-C248-949F-E0D80EF634A3}"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245959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D3D2A-BF79-C248-949F-E0D80EF634A3}"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83104-0CEE-634C-8F5D-D6D4F2F58FB6}" type="slidenum">
              <a:rPr lang="en-US" smtClean="0"/>
              <a:t>‹#›</a:t>
            </a:fld>
            <a:endParaRPr lang="en-US"/>
          </a:p>
        </p:txBody>
      </p:sp>
    </p:spTree>
    <p:extLst>
      <p:ext uri="{BB962C8B-B14F-4D97-AF65-F5344CB8AC3E}">
        <p14:creationId xmlns:p14="http://schemas.microsoft.com/office/powerpoint/2010/main" val="32967029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D3D2A-BF79-C248-949F-E0D80EF634A3}" type="datetimeFigureOut">
              <a:rPr lang="en-US" smtClean="0"/>
              <a:t>9/30/13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83104-0CEE-634C-8F5D-D6D4F2F58FB6}" type="slidenum">
              <a:rPr lang="en-US" smtClean="0"/>
              <a:t>‹#›</a:t>
            </a:fld>
            <a:endParaRPr lang="en-US"/>
          </a:p>
        </p:txBody>
      </p:sp>
    </p:spTree>
    <p:extLst>
      <p:ext uri="{BB962C8B-B14F-4D97-AF65-F5344CB8AC3E}">
        <p14:creationId xmlns:p14="http://schemas.microsoft.com/office/powerpoint/2010/main" val="341286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908" y="1"/>
            <a:ext cx="7772400" cy="2540230"/>
          </a:xfrm>
        </p:spPr>
        <p:txBody>
          <a:bodyPr>
            <a:normAutofit/>
          </a:bodyPr>
          <a:lstStyle/>
          <a:p>
            <a:r>
              <a:rPr lang="en-US" dirty="0" smtClean="0"/>
              <a:t>MINI PROJECT</a:t>
            </a:r>
            <a:br>
              <a:rPr lang="en-US" dirty="0" smtClean="0"/>
            </a:br>
            <a:r>
              <a:rPr lang="en-US" sz="2800" dirty="0" smtClean="0"/>
              <a:t>Mission 2017</a:t>
            </a:r>
            <a:br>
              <a:rPr lang="en-US" sz="2800" dirty="0" smtClean="0"/>
            </a:br>
            <a:r>
              <a:rPr lang="en-US" sz="2800" dirty="0" smtClean="0"/>
              <a:t>September 30, 2013</a:t>
            </a:r>
            <a:endParaRPr lang="en-US" sz="2800" dirty="0"/>
          </a:p>
        </p:txBody>
      </p:sp>
      <p:sp>
        <p:nvSpPr>
          <p:cNvPr id="3" name="Subtitle 2"/>
          <p:cNvSpPr>
            <a:spLocks noGrp="1"/>
          </p:cNvSpPr>
          <p:nvPr>
            <p:ph type="subTitle" idx="1"/>
          </p:nvPr>
        </p:nvSpPr>
        <p:spPr>
          <a:xfrm>
            <a:off x="685800" y="3165231"/>
            <a:ext cx="7598508" cy="3165231"/>
          </a:xfrm>
        </p:spPr>
        <p:txBody>
          <a:bodyPr>
            <a:normAutofit fontScale="92500" lnSpcReduction="10000"/>
          </a:bodyPr>
          <a:lstStyle/>
          <a:p>
            <a:r>
              <a:rPr lang="en-US" sz="4400" dirty="0">
                <a:solidFill>
                  <a:schemeClr val="tx1"/>
                </a:solidFill>
              </a:rPr>
              <a:t>The Grand Ethiopian Renaissance </a:t>
            </a:r>
            <a:r>
              <a:rPr lang="en-US" sz="4400" dirty="0" smtClean="0">
                <a:solidFill>
                  <a:schemeClr val="tx1"/>
                </a:solidFill>
              </a:rPr>
              <a:t>Dam</a:t>
            </a:r>
          </a:p>
          <a:p>
            <a:endParaRPr lang="en-US" sz="4400" dirty="0" smtClean="0">
              <a:solidFill>
                <a:schemeClr val="tx1"/>
              </a:solidFill>
            </a:endParaRPr>
          </a:p>
          <a:p>
            <a:r>
              <a:rPr lang="en-US" sz="4400" dirty="0" smtClean="0">
                <a:solidFill>
                  <a:schemeClr val="tx1"/>
                </a:solidFill>
              </a:rPr>
              <a:t>(</a:t>
            </a:r>
            <a:r>
              <a:rPr lang="en-US" sz="3600" dirty="0" smtClean="0">
                <a:solidFill>
                  <a:schemeClr val="tx1"/>
                </a:solidFill>
              </a:rPr>
              <a:t>formally known as </a:t>
            </a:r>
            <a:r>
              <a:rPr lang="en-US" sz="3600" dirty="0" err="1" smtClean="0">
                <a:solidFill>
                  <a:schemeClr val="tx1"/>
                </a:solidFill>
              </a:rPr>
              <a:t>Millenium</a:t>
            </a:r>
            <a:r>
              <a:rPr lang="en-US" sz="3600" dirty="0" smtClean="0">
                <a:solidFill>
                  <a:schemeClr val="tx1"/>
                </a:solidFill>
              </a:rPr>
              <a:t> Dam and </a:t>
            </a:r>
            <a:r>
              <a:rPr lang="en-US" sz="3600" dirty="0" err="1" smtClean="0">
                <a:solidFill>
                  <a:schemeClr val="tx1"/>
                </a:solidFill>
              </a:rPr>
              <a:t>Hidase</a:t>
            </a:r>
            <a:r>
              <a:rPr lang="en-US" sz="3600" dirty="0" smtClean="0">
                <a:solidFill>
                  <a:schemeClr val="tx1"/>
                </a:solidFill>
              </a:rPr>
              <a:t> Dam)</a:t>
            </a:r>
            <a:endParaRPr lang="en-US" sz="3600" dirty="0">
              <a:solidFill>
                <a:schemeClr val="tx1"/>
              </a:solidFill>
            </a:endParaRPr>
          </a:p>
        </p:txBody>
      </p:sp>
    </p:spTree>
    <p:extLst>
      <p:ext uri="{BB962C8B-B14F-4D97-AF65-F5344CB8AC3E}">
        <p14:creationId xmlns:p14="http://schemas.microsoft.com/office/powerpoint/2010/main" val="420321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lenniumdam-1024x7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66867"/>
          </a:xfrm>
          <a:prstGeom prst="rect">
            <a:avLst/>
          </a:prstGeom>
        </p:spPr>
      </p:pic>
    </p:spTree>
    <p:extLst>
      <p:ext uri="{BB962C8B-B14F-4D97-AF65-F5344CB8AC3E}">
        <p14:creationId xmlns:p14="http://schemas.microsoft.com/office/powerpoint/2010/main" val="322876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at-renaissance-dam-comple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1104900"/>
            <a:ext cx="7048500" cy="4648200"/>
          </a:xfrm>
          <a:prstGeom prst="rect">
            <a:avLst/>
          </a:prstGeom>
        </p:spPr>
      </p:pic>
    </p:spTree>
    <p:extLst>
      <p:ext uri="{BB962C8B-B14F-4D97-AF65-F5344CB8AC3E}">
        <p14:creationId xmlns:p14="http://schemas.microsoft.com/office/powerpoint/2010/main" val="155522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20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75965"/>
            <a:ext cx="9144000" cy="5706070"/>
          </a:xfrm>
          <a:prstGeom prst="rect">
            <a:avLst/>
          </a:prstGeom>
        </p:spPr>
      </p:pic>
      <p:sp>
        <p:nvSpPr>
          <p:cNvPr id="3" name="Rounded Rectangular Callout 2"/>
          <p:cNvSpPr/>
          <p:nvPr/>
        </p:nvSpPr>
        <p:spPr>
          <a:xfrm>
            <a:off x="409222" y="1072444"/>
            <a:ext cx="3414889" cy="1975556"/>
          </a:xfrm>
          <a:prstGeom prst="wedgeRoundRectCallout">
            <a:avLst>
              <a:gd name="adj1" fmla="val 38408"/>
              <a:gd name="adj2" fmla="val 67500"/>
              <a:gd name="adj3" fmla="val 166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I have asked MIT's Mission 2017 to prepare a report summarizing the issues surrounding the </a:t>
            </a:r>
            <a:r>
              <a:rPr lang="en-US" b="1" dirty="0">
                <a:solidFill>
                  <a:schemeClr val="tx1"/>
                </a:solidFill>
              </a:rPr>
              <a:t>The Grand Ethiopian Renaissance Dam</a:t>
            </a:r>
          </a:p>
          <a:p>
            <a:pPr algn="ctr"/>
            <a:r>
              <a:rPr lang="en-US" b="1" dirty="0" smtClean="0">
                <a:solidFill>
                  <a:srgbClr val="000000"/>
                </a:solidFill>
              </a:rPr>
              <a:t>-- we </a:t>
            </a:r>
            <a:r>
              <a:rPr lang="en-US" b="1" dirty="0">
                <a:solidFill>
                  <a:srgbClr val="000000"/>
                </a:solidFill>
              </a:rPr>
              <a:t>need their help!</a:t>
            </a:r>
            <a:endParaRPr lang="en-US" b="1" dirty="0"/>
          </a:p>
        </p:txBody>
      </p:sp>
    </p:spTree>
    <p:extLst>
      <p:ext uri="{BB962C8B-B14F-4D97-AF65-F5344CB8AC3E}">
        <p14:creationId xmlns:p14="http://schemas.microsoft.com/office/powerpoint/2010/main" val="8325783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47201"/>
          </a:xfrm>
        </p:spPr>
        <p:txBody>
          <a:bodyPr>
            <a:normAutofit fontScale="90000"/>
          </a:bodyPr>
          <a:lstStyle/>
          <a:p>
            <a:r>
              <a:rPr lang="en-US" dirty="0" smtClean="0"/>
              <a:t>Mini Mission</a:t>
            </a:r>
            <a:endParaRPr lang="en-US" dirty="0"/>
          </a:p>
        </p:txBody>
      </p:sp>
      <p:sp>
        <p:nvSpPr>
          <p:cNvPr id="4" name="Content Placeholder 3"/>
          <p:cNvSpPr>
            <a:spLocks noGrp="1"/>
          </p:cNvSpPr>
          <p:nvPr>
            <p:ph idx="1"/>
          </p:nvPr>
        </p:nvSpPr>
        <p:spPr>
          <a:xfrm>
            <a:off x="0" y="1220308"/>
            <a:ext cx="9143999" cy="5454024"/>
          </a:xfrm>
        </p:spPr>
        <p:txBody>
          <a:bodyPr>
            <a:normAutofit lnSpcReduction="10000"/>
          </a:bodyPr>
          <a:lstStyle/>
          <a:p>
            <a:r>
              <a:rPr lang="en-US" dirty="0" smtClean="0"/>
              <a:t>Today </a:t>
            </a:r>
            <a:r>
              <a:rPr lang="en-US" dirty="0"/>
              <a:t>the United Nations has asked Mission 2017 for urgent help in evaluating the sustainability of the Ethiopian Renaissance Dam Project.  The UN fears that a regional resource war could erupt and needs a reliable review done very quickly</a:t>
            </a:r>
            <a:r>
              <a:rPr lang="en-US" dirty="0" smtClean="0"/>
              <a:t>.</a:t>
            </a:r>
            <a:endParaRPr lang="en-US" dirty="0"/>
          </a:p>
          <a:p>
            <a:r>
              <a:rPr lang="en-US" dirty="0"/>
              <a:t>A presentation before a panel is needed on October 9</a:t>
            </a:r>
            <a:r>
              <a:rPr lang="en-US" baseline="30000" dirty="0"/>
              <a:t>th</a:t>
            </a:r>
            <a:r>
              <a:rPr lang="en-US" dirty="0"/>
              <a:t> to review the dam and its implications for Ethiopia, Sudan, Egypt and other surrounding countries</a:t>
            </a:r>
            <a:r>
              <a:rPr lang="en-US" dirty="0" smtClean="0"/>
              <a:t>.</a:t>
            </a:r>
          </a:p>
          <a:p>
            <a:r>
              <a:rPr lang="en-US" dirty="0"/>
              <a:t>The UN would like recommendations and likely outcomes if the dam is built.</a:t>
            </a:r>
          </a:p>
          <a:p>
            <a:endParaRPr lang="en-US" dirty="0"/>
          </a:p>
          <a:p>
            <a:endParaRPr lang="en-US" dirty="0"/>
          </a:p>
        </p:txBody>
      </p:sp>
    </p:spTree>
    <p:extLst>
      <p:ext uri="{BB962C8B-B14F-4D97-AF65-F5344CB8AC3E}">
        <p14:creationId xmlns:p14="http://schemas.microsoft.com/office/powerpoint/2010/main" val="28019069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62846"/>
            <a:ext cx="9143999" cy="5995153"/>
          </a:xfrm>
        </p:spPr>
        <p:txBody>
          <a:bodyPr>
            <a:normAutofit/>
          </a:bodyPr>
          <a:lstStyle/>
          <a:p>
            <a:r>
              <a:rPr lang="en-US" sz="3600" dirty="0"/>
              <a:t>You should clearly state the issues for these countries including water and energy budgets, population, environmental considerations including climate change projections, as well as funding issues.  </a:t>
            </a:r>
          </a:p>
          <a:p>
            <a:r>
              <a:rPr lang="en-US" sz="3600" dirty="0" smtClean="0"/>
              <a:t>Many </a:t>
            </a:r>
            <a:r>
              <a:rPr lang="en-US" sz="3600" dirty="0"/>
              <a:t>countries and organizations outside of Africa also have interests in the outcome including </a:t>
            </a:r>
            <a:r>
              <a:rPr lang="en-US" sz="3600" dirty="0" err="1"/>
              <a:t>Saudia</a:t>
            </a:r>
            <a:r>
              <a:rPr lang="en-US" sz="3600" dirty="0"/>
              <a:t> Arabia, China, USA, Israel: as well as NGOs, religious-based groups </a:t>
            </a:r>
          </a:p>
          <a:p>
            <a:endParaRPr lang="en-US" dirty="0"/>
          </a:p>
        </p:txBody>
      </p:sp>
    </p:spTree>
    <p:extLst>
      <p:ext uri="{BB962C8B-B14F-4D97-AF65-F5344CB8AC3E}">
        <p14:creationId xmlns:p14="http://schemas.microsoft.com/office/powerpoint/2010/main" val="6641874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r>
              <a:rPr lang="en-US" dirty="0" smtClean="0"/>
              <a:t>Can </a:t>
            </a:r>
            <a:r>
              <a:rPr lang="en-US" dirty="0"/>
              <a:t>framework of existing teams provide information</a:t>
            </a:r>
            <a:r>
              <a:rPr lang="en-US" dirty="0" smtClean="0"/>
              <a:t>?  If </a:t>
            </a:r>
            <a:r>
              <a:rPr lang="en-US" dirty="0"/>
              <a:t>not do new teams need to be assembled </a:t>
            </a:r>
            <a:r>
              <a:rPr lang="en-US" dirty="0" smtClean="0"/>
              <a:t>	for </a:t>
            </a:r>
            <a:r>
              <a:rPr lang="en-US" dirty="0"/>
              <a:t>this project</a:t>
            </a:r>
            <a:r>
              <a:rPr lang="en-US" dirty="0" smtClean="0"/>
              <a:t>?</a:t>
            </a:r>
            <a:endParaRPr lang="en-US" dirty="0"/>
          </a:p>
          <a:p>
            <a:r>
              <a:rPr lang="en-US" dirty="0" smtClean="0"/>
              <a:t>Remember you have a limited </a:t>
            </a:r>
            <a:r>
              <a:rPr lang="en-US" dirty="0"/>
              <a:t>time frame—how best to summarize the issues and </a:t>
            </a:r>
            <a:r>
              <a:rPr lang="en-US" dirty="0" smtClean="0"/>
              <a:t>make recommendations</a:t>
            </a:r>
          </a:p>
          <a:p>
            <a:r>
              <a:rPr lang="en-US" dirty="0" smtClean="0"/>
              <a:t>TEAMWORK</a:t>
            </a:r>
            <a:endParaRPr lang="en-US" dirty="0"/>
          </a:p>
        </p:txBody>
      </p:sp>
    </p:spTree>
    <p:extLst>
      <p:ext uri="{BB962C8B-B14F-4D97-AF65-F5344CB8AC3E}">
        <p14:creationId xmlns:p14="http://schemas.microsoft.com/office/powerpoint/2010/main" val="396837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Owns the Nile? Egypt, Sudan, and</a:t>
            </a:r>
            <a:br>
              <a:rPr lang="en-US" dirty="0"/>
            </a:br>
            <a:r>
              <a:rPr lang="en-US" dirty="0"/>
              <a:t>Ethiopia’s History-Changing Dam</a:t>
            </a:r>
          </a:p>
        </p:txBody>
      </p:sp>
      <p:pic>
        <p:nvPicPr>
          <p:cNvPr id="4" name="Content Placeholder 3" descr="who owns the nile.jpg"/>
          <p:cNvPicPr>
            <a:picLocks noGrp="1" noChangeAspect="1"/>
          </p:cNvPicPr>
          <p:nvPr>
            <p:ph idx="1"/>
          </p:nvPr>
        </p:nvPicPr>
        <p:blipFill>
          <a:blip r:embed="rId2">
            <a:extLst>
              <a:ext uri="{28A0092B-C50C-407E-A947-70E740481C1C}">
                <a14:useLocalDpi xmlns:a14="http://schemas.microsoft.com/office/drawing/2010/main" val="0"/>
              </a:ext>
            </a:extLst>
          </a:blip>
          <a:srcRect t="15014" b="15014"/>
          <a:stretch>
            <a:fillRect/>
          </a:stretch>
        </p:blipFill>
        <p:spPr/>
      </p:pic>
    </p:spTree>
    <p:extLst>
      <p:ext uri="{BB962C8B-B14F-4D97-AF65-F5344CB8AC3E}">
        <p14:creationId xmlns:p14="http://schemas.microsoft.com/office/powerpoint/2010/main" val="394161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7127"/>
          </a:xfrm>
        </p:spPr>
        <p:txBody>
          <a:bodyPr>
            <a:normAutofit fontScale="90000"/>
          </a:bodyPr>
          <a:lstStyle/>
          <a:p>
            <a:r>
              <a:rPr lang="en-US" dirty="0" smtClean="0"/>
              <a:t>Dam facts</a:t>
            </a:r>
            <a:endParaRPr lang="en-US" dirty="0"/>
          </a:p>
        </p:txBody>
      </p:sp>
      <p:sp>
        <p:nvSpPr>
          <p:cNvPr id="3" name="Content Placeholder 2"/>
          <p:cNvSpPr>
            <a:spLocks noGrp="1"/>
          </p:cNvSpPr>
          <p:nvPr>
            <p:ph idx="1"/>
          </p:nvPr>
        </p:nvSpPr>
        <p:spPr>
          <a:xfrm>
            <a:off x="300892" y="747127"/>
            <a:ext cx="8686799" cy="5837335"/>
          </a:xfrm>
        </p:spPr>
        <p:txBody>
          <a:bodyPr>
            <a:normAutofit fontScale="55000" lnSpcReduction="20000"/>
          </a:bodyPr>
          <a:lstStyle/>
          <a:p>
            <a:r>
              <a:rPr lang="en-US" sz="5800" dirty="0" smtClean="0"/>
              <a:t>Dam site is is in the </a:t>
            </a:r>
            <a:r>
              <a:rPr lang="en-US" sz="5800" dirty="0" err="1" smtClean="0"/>
              <a:t>Benishangul-Gumez</a:t>
            </a:r>
            <a:r>
              <a:rPr lang="en-US" sz="5800" dirty="0" smtClean="0"/>
              <a:t> region of Ethiopia, about 40 km (25 mi) east of the border with Sudan.  </a:t>
            </a:r>
          </a:p>
          <a:p>
            <a:endParaRPr lang="en-US" sz="5800" baseline="30000" dirty="0"/>
          </a:p>
          <a:p>
            <a:r>
              <a:rPr lang="en-US" sz="5800" dirty="0" smtClean="0"/>
              <a:t>When complete it will generate 6000 MW and will be largest hydro-electric plant in Africa and will hold an estimated 63 billion cubic meters of water.</a:t>
            </a:r>
            <a:r>
              <a:rPr lang="en-US" sz="5800" baseline="30000" dirty="0" smtClean="0"/>
              <a:t> </a:t>
            </a:r>
          </a:p>
          <a:p>
            <a:endParaRPr lang="en-US" sz="5800" baseline="30000" dirty="0"/>
          </a:p>
          <a:p>
            <a:r>
              <a:rPr lang="en-US" sz="5800" dirty="0" smtClean="0"/>
              <a:t>Spanning </a:t>
            </a:r>
            <a:r>
              <a:rPr lang="en-US" sz="5800" dirty="0"/>
              <a:t>more than 4,200 miles, it is the longest river in the world. </a:t>
            </a:r>
            <a:r>
              <a:rPr lang="en-US" sz="5800" dirty="0" smtClean="0"/>
              <a:t>The volume </a:t>
            </a:r>
            <a:r>
              <a:rPr lang="en-US" sz="5800" dirty="0"/>
              <a:t>of water which flows through </a:t>
            </a:r>
            <a:r>
              <a:rPr lang="en-US" sz="5800" dirty="0" smtClean="0"/>
              <a:t>the Nile </a:t>
            </a:r>
            <a:r>
              <a:rPr lang="en-US" sz="5800" dirty="0"/>
              <a:t>is relatively small—a mere </a:t>
            </a:r>
            <a:r>
              <a:rPr lang="en-US" sz="5800" dirty="0" smtClean="0"/>
              <a:t>2% in </a:t>
            </a:r>
            <a:r>
              <a:rPr lang="en-US" sz="5800" dirty="0"/>
              <a:t>volume of the </a:t>
            </a:r>
            <a:r>
              <a:rPr lang="en-US" sz="5800" dirty="0" smtClean="0"/>
              <a:t>Amazon and 15% of </a:t>
            </a:r>
            <a:r>
              <a:rPr lang="en-US" sz="5800" dirty="0"/>
              <a:t>the Mississippi—and mostly (86%) </a:t>
            </a:r>
            <a:r>
              <a:rPr lang="en-US" sz="5800" dirty="0" smtClean="0"/>
              <a:t>from Ethiopia</a:t>
            </a:r>
            <a:r>
              <a:rPr lang="en-US" sz="5800" dirty="0"/>
              <a:t>.</a:t>
            </a:r>
          </a:p>
          <a:p>
            <a:endParaRPr lang="en-US" dirty="0"/>
          </a:p>
        </p:txBody>
      </p:sp>
    </p:spTree>
    <p:extLst>
      <p:ext uri="{BB962C8B-B14F-4D97-AF65-F5344CB8AC3E}">
        <p14:creationId xmlns:p14="http://schemas.microsoft.com/office/powerpoint/2010/main" val="178158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 Facts</a:t>
            </a:r>
            <a:endParaRPr lang="en-US" dirty="0"/>
          </a:p>
        </p:txBody>
      </p:sp>
      <p:sp>
        <p:nvSpPr>
          <p:cNvPr id="3" name="Content Placeholder 2"/>
          <p:cNvSpPr>
            <a:spLocks noGrp="1"/>
          </p:cNvSpPr>
          <p:nvPr>
            <p:ph idx="1"/>
          </p:nvPr>
        </p:nvSpPr>
        <p:spPr>
          <a:xfrm>
            <a:off x="211657" y="1237290"/>
            <a:ext cx="8475143" cy="4888874"/>
          </a:xfrm>
        </p:spPr>
        <p:txBody>
          <a:bodyPr>
            <a:normAutofit/>
          </a:bodyPr>
          <a:lstStyle/>
          <a:p>
            <a:r>
              <a:rPr lang="en-US" dirty="0" smtClean="0"/>
              <a:t>Thousands of years of history of “discussion” and use of river (from at least 3050 B.C.E.)!</a:t>
            </a:r>
          </a:p>
          <a:p>
            <a:pPr marL="0" indent="0">
              <a:buNone/>
            </a:pPr>
            <a:endParaRPr lang="en-US" dirty="0"/>
          </a:p>
          <a:p>
            <a:r>
              <a:rPr lang="en-US" dirty="0" smtClean="0"/>
              <a:t>Irrigation </a:t>
            </a:r>
            <a:r>
              <a:rPr lang="en-US" dirty="0"/>
              <a:t>projects of the 19th century Ottoman ruler </a:t>
            </a:r>
            <a:r>
              <a:rPr lang="en-US" dirty="0" smtClean="0"/>
              <a:t>Mohammad Ali </a:t>
            </a:r>
            <a:r>
              <a:rPr lang="en-US" dirty="0"/>
              <a:t>allowed year</a:t>
            </a:r>
            <a:r>
              <a:rPr lang="en-US" dirty="0" smtClean="0"/>
              <a:t>-round </a:t>
            </a:r>
            <a:r>
              <a:rPr lang="en-US" dirty="0"/>
              <a:t>cultivation, causing population growth from </a:t>
            </a:r>
            <a:r>
              <a:rPr lang="en-US" dirty="0" smtClean="0"/>
              <a:t>4 to </a:t>
            </a:r>
            <a:r>
              <a:rPr lang="en-US" dirty="0"/>
              <a:t>10 million. Since the opening of the Aswan High Dam in </a:t>
            </a:r>
            <a:r>
              <a:rPr lang="en-US" dirty="0" smtClean="0"/>
              <a:t>1971</a:t>
            </a:r>
            <a:r>
              <a:rPr lang="en-US" dirty="0"/>
              <a:t> </a:t>
            </a:r>
            <a:r>
              <a:rPr lang="en-US" dirty="0" smtClean="0"/>
              <a:t>Egypt’s </a:t>
            </a:r>
            <a:r>
              <a:rPr lang="en-US" dirty="0"/>
              <a:t>population has increased from about 30 to 83 </a:t>
            </a:r>
            <a:r>
              <a:rPr lang="en-US" dirty="0" smtClean="0"/>
              <a:t>million</a:t>
            </a:r>
          </a:p>
          <a:p>
            <a:endParaRPr lang="en-US" dirty="0"/>
          </a:p>
        </p:txBody>
      </p:sp>
    </p:spTree>
    <p:extLst>
      <p:ext uri="{BB962C8B-B14F-4D97-AF65-F5344CB8AC3E}">
        <p14:creationId xmlns:p14="http://schemas.microsoft.com/office/powerpoint/2010/main" val="27420931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2846"/>
          </a:xfrm>
        </p:spPr>
        <p:txBody>
          <a:bodyPr/>
          <a:lstStyle/>
          <a:p>
            <a:r>
              <a:rPr lang="en-US" dirty="0" smtClean="0"/>
              <a:t>Dam Facts</a:t>
            </a:r>
            <a:endParaRPr lang="en-US" dirty="0"/>
          </a:p>
        </p:txBody>
      </p:sp>
      <p:sp>
        <p:nvSpPr>
          <p:cNvPr id="3" name="Content Placeholder 2"/>
          <p:cNvSpPr>
            <a:spLocks noGrp="1"/>
          </p:cNvSpPr>
          <p:nvPr>
            <p:ph idx="1"/>
          </p:nvPr>
        </p:nvSpPr>
        <p:spPr>
          <a:xfrm>
            <a:off x="113969" y="862846"/>
            <a:ext cx="9030031" cy="5995154"/>
          </a:xfrm>
        </p:spPr>
        <p:txBody>
          <a:bodyPr>
            <a:noAutofit/>
          </a:bodyPr>
          <a:lstStyle/>
          <a:p>
            <a:r>
              <a:rPr lang="en-US" dirty="0"/>
              <a:t>Ethiopia's decision to construct the dam challenges a colonial-era agreement that had given Egypt and Sudan rights to the Nile water, with Egypt taking 55.5 billion cubic meters and Sudan 18.5 billion cubic meters of 84 billion cubic meters, with 10 billion lost </a:t>
            </a:r>
            <a:r>
              <a:rPr lang="en-US" dirty="0" smtClean="0"/>
              <a:t>to evaporation</a:t>
            </a:r>
            <a:r>
              <a:rPr lang="en-US" dirty="0"/>
              <a:t>.</a:t>
            </a:r>
          </a:p>
          <a:p>
            <a:r>
              <a:rPr lang="en-US" dirty="0"/>
              <a:t>That agreement, first signed in 1929, took no account of the eight other nations along the 6 700-kilometre (4,160-mile) river and its basin, which have been agitating for a decade for a more equitable accord.</a:t>
            </a:r>
          </a:p>
        </p:txBody>
      </p:sp>
    </p:spTree>
    <p:extLst>
      <p:ext uri="{BB962C8B-B14F-4D97-AF65-F5344CB8AC3E}">
        <p14:creationId xmlns:p14="http://schemas.microsoft.com/office/powerpoint/2010/main" val="4207766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Dam Facts</a:t>
            </a:r>
            <a:endParaRPr lang="en-US" dirty="0"/>
          </a:p>
        </p:txBody>
      </p:sp>
      <p:sp>
        <p:nvSpPr>
          <p:cNvPr id="3" name="Content Placeholder 2"/>
          <p:cNvSpPr>
            <a:spLocks noGrp="1"/>
          </p:cNvSpPr>
          <p:nvPr>
            <p:ph idx="1"/>
          </p:nvPr>
        </p:nvSpPr>
        <p:spPr/>
        <p:txBody>
          <a:bodyPr>
            <a:normAutofit lnSpcReduction="10000"/>
          </a:bodyPr>
          <a:lstStyle/>
          <a:p>
            <a:r>
              <a:rPr lang="en-US" dirty="0"/>
              <a:t>The </a:t>
            </a:r>
            <a:r>
              <a:rPr lang="en-US" dirty="0" smtClean="0"/>
              <a:t>site </a:t>
            </a:r>
            <a:r>
              <a:rPr lang="en-US" dirty="0"/>
              <a:t>for the Grand Ethiopian Renaissance Dam was identified by the </a:t>
            </a:r>
            <a:r>
              <a:rPr lang="en-US" dirty="0" smtClean="0"/>
              <a:t>U.S. Bureau of Reclamation between </a:t>
            </a:r>
            <a:r>
              <a:rPr lang="en-US" dirty="0"/>
              <a:t>1956 and 1964. </a:t>
            </a:r>
            <a:endParaRPr lang="en-US" dirty="0" smtClean="0"/>
          </a:p>
          <a:p>
            <a:r>
              <a:rPr lang="en-US" dirty="0" smtClean="0"/>
              <a:t>The </a:t>
            </a:r>
            <a:r>
              <a:rPr lang="en-US" dirty="0"/>
              <a:t>Ethiopian Government surveyed the site in </a:t>
            </a:r>
            <a:r>
              <a:rPr lang="en-US" dirty="0" smtClean="0"/>
              <a:t>2009 </a:t>
            </a:r>
            <a:r>
              <a:rPr lang="en-US" dirty="0"/>
              <a:t>and </a:t>
            </a:r>
            <a:r>
              <a:rPr lang="en-US" dirty="0" smtClean="0"/>
              <a:t>2010</a:t>
            </a:r>
            <a:r>
              <a:rPr lang="en-US" dirty="0"/>
              <a:t>. In November 2010 a design for the dam was </a:t>
            </a:r>
            <a:r>
              <a:rPr lang="en-US" dirty="0" smtClean="0"/>
              <a:t>submitted.</a:t>
            </a:r>
            <a:r>
              <a:rPr lang="en-US" dirty="0"/>
              <a:t> On 31 March 2011, a day after the project was made public, a US$4.8 billion contract was awarded without competitive bidding </a:t>
            </a:r>
            <a:r>
              <a:rPr lang="en-US" dirty="0" smtClean="0"/>
              <a:t>and construction started</a:t>
            </a:r>
            <a:endParaRPr lang="en-US" dirty="0"/>
          </a:p>
        </p:txBody>
      </p:sp>
    </p:spTree>
    <p:extLst>
      <p:ext uri="{BB962C8B-B14F-4D97-AF65-F5344CB8AC3E}">
        <p14:creationId xmlns:p14="http://schemas.microsoft.com/office/powerpoint/2010/main" val="226748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 dam facts</a:t>
            </a:r>
            <a:endParaRPr lang="en-US" dirty="0"/>
          </a:p>
        </p:txBody>
      </p:sp>
      <p:sp>
        <p:nvSpPr>
          <p:cNvPr id="3" name="Content Placeholder 2"/>
          <p:cNvSpPr>
            <a:spLocks noGrp="1"/>
          </p:cNvSpPr>
          <p:nvPr>
            <p:ph idx="1"/>
          </p:nvPr>
        </p:nvSpPr>
        <p:spPr/>
        <p:txBody>
          <a:bodyPr/>
          <a:lstStyle/>
          <a:p>
            <a:r>
              <a:rPr lang="en-US" dirty="0" smtClean="0"/>
              <a:t>Much controversy surrounds dam Egypt has threatened sabotage </a:t>
            </a:r>
          </a:p>
          <a:p>
            <a:r>
              <a:rPr lang="en-US" dirty="0" smtClean="0"/>
              <a:t>Upriver countries Ethiopia</a:t>
            </a:r>
            <a:r>
              <a:rPr lang="en-US" dirty="0"/>
              <a:t>, Kenya, Uganda, Rwanda, Burundi, </a:t>
            </a:r>
            <a:r>
              <a:rPr lang="en-US" dirty="0" smtClean="0"/>
              <a:t>and Tanzania </a:t>
            </a:r>
            <a:r>
              <a:rPr lang="en-US" dirty="0"/>
              <a:t>argue that they too need the water that </a:t>
            </a:r>
            <a:r>
              <a:rPr lang="en-US" dirty="0" smtClean="0"/>
              <a:t>originates on their land</a:t>
            </a:r>
          </a:p>
          <a:p>
            <a:r>
              <a:rPr lang="en-US" dirty="0" smtClean="0"/>
              <a:t>Saudi Arabia and Israel concerned</a:t>
            </a:r>
            <a:endParaRPr lang="en-US" dirty="0"/>
          </a:p>
        </p:txBody>
      </p:sp>
    </p:spTree>
    <p:extLst>
      <p:ext uri="{BB962C8B-B14F-4D97-AF65-F5344CB8AC3E}">
        <p14:creationId xmlns:p14="http://schemas.microsoft.com/office/powerpoint/2010/main" val="183959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pulation EGYPT-MAP-ETHIOPIA-DAM-5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457" y="1167070"/>
            <a:ext cx="6214234" cy="5690930"/>
          </a:xfrm>
          <a:prstGeom prst="rect">
            <a:avLst/>
          </a:prstGeom>
        </p:spPr>
      </p:pic>
      <p:sp>
        <p:nvSpPr>
          <p:cNvPr id="8" name="TextBox 7"/>
          <p:cNvSpPr txBox="1"/>
          <p:nvPr/>
        </p:nvSpPr>
        <p:spPr>
          <a:xfrm>
            <a:off x="0" y="254000"/>
            <a:ext cx="9144000" cy="851515"/>
          </a:xfrm>
          <a:prstGeom prst="rect">
            <a:avLst/>
          </a:prstGeom>
          <a:noFill/>
        </p:spPr>
        <p:txBody>
          <a:bodyPr wrap="square" rtlCol="0">
            <a:spAutoFit/>
          </a:bodyPr>
          <a:lstStyle/>
          <a:p>
            <a:pPr algn="ctr"/>
            <a:r>
              <a:rPr lang="en-US" sz="3200" b="1" baseline="30000" dirty="0" smtClean="0">
                <a:latin typeface="Cambria"/>
                <a:cs typeface="Cambria"/>
              </a:rPr>
              <a:t>EGYPT’s POPULATION DISTRIBUTION</a:t>
            </a:r>
          </a:p>
          <a:p>
            <a:pPr algn="ctr"/>
            <a:r>
              <a:rPr lang="en-US" sz="2800" dirty="0" smtClean="0">
                <a:latin typeface="Cambria"/>
                <a:cs typeface="Cambria"/>
              </a:rPr>
              <a:t>Persons/square kilometer</a:t>
            </a:r>
            <a:endParaRPr lang="en-US" sz="2800" baseline="30000" dirty="0">
              <a:latin typeface="Cambria"/>
              <a:cs typeface="Cambria"/>
            </a:endParaRPr>
          </a:p>
        </p:txBody>
      </p:sp>
    </p:spTree>
    <p:extLst>
      <p:ext uri="{BB962C8B-B14F-4D97-AF65-F5344CB8AC3E}">
        <p14:creationId xmlns:p14="http://schemas.microsoft.com/office/powerpoint/2010/main" val="613275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0"/>
            <a:ext cx="3406291" cy="6858000"/>
          </a:xfrm>
          <a:prstGeom prst="rect">
            <a:avLst/>
          </a:prstGeom>
        </p:spPr>
      </p:pic>
    </p:spTree>
    <p:extLst>
      <p:ext uri="{BB962C8B-B14F-4D97-AF65-F5344CB8AC3E}">
        <p14:creationId xmlns:p14="http://schemas.microsoft.com/office/powerpoint/2010/main" val="23362873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403</TotalTime>
  <Words>434</Words>
  <Application>Microsoft Macintosh PowerPoint</Application>
  <PresentationFormat>On-screen Show (4:3)</PresentationFormat>
  <Paragraphs>39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MINI PROJECT Mission 2017 September 30, 2013</vt:lpstr>
      <vt:lpstr>Who Owns the Nile? Egypt, Sudan, and Ethiopia’s History-Changing Dam</vt:lpstr>
      <vt:lpstr>Dam facts</vt:lpstr>
      <vt:lpstr>Dam Facts</vt:lpstr>
      <vt:lpstr>Dam Facts</vt:lpstr>
      <vt:lpstr>More Dam Facts</vt:lpstr>
      <vt:lpstr>Even more dam facts</vt:lpstr>
      <vt:lpstr>PowerPoint Presentation</vt:lpstr>
      <vt:lpstr>PowerPoint Presentation</vt:lpstr>
      <vt:lpstr>PowerPoint Presentation</vt:lpstr>
      <vt:lpstr>PowerPoint Presentation</vt:lpstr>
      <vt:lpstr>PowerPoint Presentation</vt:lpstr>
      <vt:lpstr>PowerPoint Presentation</vt:lpstr>
      <vt:lpstr>Mini Mission</vt:lpstr>
      <vt:lpstr>PowerPoint Presentation</vt:lpstr>
      <vt:lpstr>Getting started</vt:lpstr>
    </vt:vector>
  </TitlesOfParts>
  <Company>Massachusetts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PROJECT Mission 2017 September 30, 2013</dc:title>
  <dc:creator>Sam Bowring</dc:creator>
  <cp:lastModifiedBy>Robert Hildebrand</cp:lastModifiedBy>
  <cp:revision>14</cp:revision>
  <cp:lastPrinted>2013-09-30T18:15:41Z</cp:lastPrinted>
  <dcterms:created xsi:type="dcterms:W3CDTF">2013-09-30T11:14:21Z</dcterms:created>
  <dcterms:modified xsi:type="dcterms:W3CDTF">2013-09-30T18:16:28Z</dcterms:modified>
</cp:coreProperties>
</file>