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6" r:id="rId2"/>
    <p:sldId id="257" r:id="rId3"/>
    <p:sldId id="258" r:id="rId4"/>
    <p:sldId id="259" r:id="rId5"/>
    <p:sldId id="260" r:id="rId6"/>
    <p:sldId id="261" r:id="rId7"/>
    <p:sldId id="262" r:id="rId8"/>
    <p:sldId id="263" r:id="rId9"/>
    <p:sldId id="267" r:id="rId10"/>
    <p:sldId id="268" r:id="rId11"/>
    <p:sldId id="264" r:id="rId12"/>
    <p:sldId id="265" r:id="rId13"/>
    <p:sldId id="266" r:id="rId14"/>
    <p:sldId id="269" r:id="rId15"/>
    <p:sldId id="277" r:id="rId16"/>
    <p:sldId id="278" r:id="rId17"/>
    <p:sldId id="270" r:id="rId18"/>
    <p:sldId id="271" r:id="rId19"/>
    <p:sldId id="272" r:id="rId20"/>
    <p:sldId id="274" r:id="rId21"/>
    <p:sldId id="273" r:id="rId22"/>
    <p:sldId id="275"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3" d="100"/>
          <a:sy n="93" d="100"/>
        </p:scale>
        <p:origin x="-152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BE78FA-8E43-8641-AF71-64044F610CF6}" type="datetimeFigureOut">
              <a:rPr lang="en-US" smtClean="0"/>
              <a:t>9/10/14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C33C4-3677-8C4A-803B-3F27B9325709}" type="slidenum">
              <a:rPr lang="en-US" smtClean="0"/>
              <a:t>‹#›</a:t>
            </a:fld>
            <a:endParaRPr lang="en-US"/>
          </a:p>
        </p:txBody>
      </p:sp>
    </p:spTree>
    <p:extLst>
      <p:ext uri="{BB962C8B-B14F-4D97-AF65-F5344CB8AC3E}">
        <p14:creationId xmlns:p14="http://schemas.microsoft.com/office/powerpoint/2010/main" val="887795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E78FA-8E43-8641-AF71-64044F610CF6}" type="datetimeFigureOut">
              <a:rPr lang="en-US" smtClean="0"/>
              <a:t>9/10/14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C33C4-3677-8C4A-803B-3F27B9325709}" type="slidenum">
              <a:rPr lang="en-US" smtClean="0"/>
              <a:t>‹#›</a:t>
            </a:fld>
            <a:endParaRPr lang="en-US"/>
          </a:p>
        </p:txBody>
      </p:sp>
    </p:spTree>
    <p:extLst>
      <p:ext uri="{BB962C8B-B14F-4D97-AF65-F5344CB8AC3E}">
        <p14:creationId xmlns:p14="http://schemas.microsoft.com/office/powerpoint/2010/main" val="3042439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E78FA-8E43-8641-AF71-64044F610CF6}" type="datetimeFigureOut">
              <a:rPr lang="en-US" smtClean="0"/>
              <a:t>9/10/14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C33C4-3677-8C4A-803B-3F27B9325709}" type="slidenum">
              <a:rPr lang="en-US" smtClean="0"/>
              <a:t>‹#›</a:t>
            </a:fld>
            <a:endParaRPr lang="en-US"/>
          </a:p>
        </p:txBody>
      </p:sp>
    </p:spTree>
    <p:extLst>
      <p:ext uri="{BB962C8B-B14F-4D97-AF65-F5344CB8AC3E}">
        <p14:creationId xmlns:p14="http://schemas.microsoft.com/office/powerpoint/2010/main" val="230327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E78FA-8E43-8641-AF71-64044F610CF6}" type="datetimeFigureOut">
              <a:rPr lang="en-US" smtClean="0"/>
              <a:t>9/10/14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C33C4-3677-8C4A-803B-3F27B9325709}" type="slidenum">
              <a:rPr lang="en-US" smtClean="0"/>
              <a:t>‹#›</a:t>
            </a:fld>
            <a:endParaRPr lang="en-US"/>
          </a:p>
        </p:txBody>
      </p:sp>
    </p:spTree>
    <p:extLst>
      <p:ext uri="{BB962C8B-B14F-4D97-AF65-F5344CB8AC3E}">
        <p14:creationId xmlns:p14="http://schemas.microsoft.com/office/powerpoint/2010/main" val="1077546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BE78FA-8E43-8641-AF71-64044F610CF6}" type="datetimeFigureOut">
              <a:rPr lang="en-US" smtClean="0"/>
              <a:t>9/10/14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C33C4-3677-8C4A-803B-3F27B9325709}" type="slidenum">
              <a:rPr lang="en-US" smtClean="0"/>
              <a:t>‹#›</a:t>
            </a:fld>
            <a:endParaRPr lang="en-US"/>
          </a:p>
        </p:txBody>
      </p:sp>
    </p:spTree>
    <p:extLst>
      <p:ext uri="{BB962C8B-B14F-4D97-AF65-F5344CB8AC3E}">
        <p14:creationId xmlns:p14="http://schemas.microsoft.com/office/powerpoint/2010/main" val="4010828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BE78FA-8E43-8641-AF71-64044F610CF6}" type="datetimeFigureOut">
              <a:rPr lang="en-US" smtClean="0"/>
              <a:t>9/10/14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C33C4-3677-8C4A-803B-3F27B9325709}" type="slidenum">
              <a:rPr lang="en-US" smtClean="0"/>
              <a:t>‹#›</a:t>
            </a:fld>
            <a:endParaRPr lang="en-US"/>
          </a:p>
        </p:txBody>
      </p:sp>
    </p:spTree>
    <p:extLst>
      <p:ext uri="{BB962C8B-B14F-4D97-AF65-F5344CB8AC3E}">
        <p14:creationId xmlns:p14="http://schemas.microsoft.com/office/powerpoint/2010/main" val="2995579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BE78FA-8E43-8641-AF71-64044F610CF6}" type="datetimeFigureOut">
              <a:rPr lang="en-US" smtClean="0"/>
              <a:t>9/10/14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0C33C4-3677-8C4A-803B-3F27B9325709}" type="slidenum">
              <a:rPr lang="en-US" smtClean="0"/>
              <a:t>‹#›</a:t>
            </a:fld>
            <a:endParaRPr lang="en-US"/>
          </a:p>
        </p:txBody>
      </p:sp>
    </p:spTree>
    <p:extLst>
      <p:ext uri="{BB962C8B-B14F-4D97-AF65-F5344CB8AC3E}">
        <p14:creationId xmlns:p14="http://schemas.microsoft.com/office/powerpoint/2010/main" val="2191898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BE78FA-8E43-8641-AF71-64044F610CF6}" type="datetimeFigureOut">
              <a:rPr lang="en-US" smtClean="0"/>
              <a:t>9/10/14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0C33C4-3677-8C4A-803B-3F27B9325709}" type="slidenum">
              <a:rPr lang="en-US" smtClean="0"/>
              <a:t>‹#›</a:t>
            </a:fld>
            <a:endParaRPr lang="en-US"/>
          </a:p>
        </p:txBody>
      </p:sp>
    </p:spTree>
    <p:extLst>
      <p:ext uri="{BB962C8B-B14F-4D97-AF65-F5344CB8AC3E}">
        <p14:creationId xmlns:p14="http://schemas.microsoft.com/office/powerpoint/2010/main" val="2812649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BE78FA-8E43-8641-AF71-64044F610CF6}" type="datetimeFigureOut">
              <a:rPr lang="en-US" smtClean="0"/>
              <a:t>9/10/14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0C33C4-3677-8C4A-803B-3F27B9325709}" type="slidenum">
              <a:rPr lang="en-US" smtClean="0"/>
              <a:t>‹#›</a:t>
            </a:fld>
            <a:endParaRPr lang="en-US"/>
          </a:p>
        </p:txBody>
      </p:sp>
    </p:spTree>
    <p:extLst>
      <p:ext uri="{BB962C8B-B14F-4D97-AF65-F5344CB8AC3E}">
        <p14:creationId xmlns:p14="http://schemas.microsoft.com/office/powerpoint/2010/main" val="2108517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BE78FA-8E43-8641-AF71-64044F610CF6}" type="datetimeFigureOut">
              <a:rPr lang="en-US" smtClean="0"/>
              <a:t>9/10/14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C33C4-3677-8C4A-803B-3F27B9325709}" type="slidenum">
              <a:rPr lang="en-US" smtClean="0"/>
              <a:t>‹#›</a:t>
            </a:fld>
            <a:endParaRPr lang="en-US"/>
          </a:p>
        </p:txBody>
      </p:sp>
    </p:spTree>
    <p:extLst>
      <p:ext uri="{BB962C8B-B14F-4D97-AF65-F5344CB8AC3E}">
        <p14:creationId xmlns:p14="http://schemas.microsoft.com/office/powerpoint/2010/main" val="1654346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BE78FA-8E43-8641-AF71-64044F610CF6}" type="datetimeFigureOut">
              <a:rPr lang="en-US" smtClean="0"/>
              <a:t>9/10/14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C33C4-3677-8C4A-803B-3F27B9325709}" type="slidenum">
              <a:rPr lang="en-US" smtClean="0"/>
              <a:t>‹#›</a:t>
            </a:fld>
            <a:endParaRPr lang="en-US"/>
          </a:p>
        </p:txBody>
      </p:sp>
    </p:spTree>
    <p:extLst>
      <p:ext uri="{BB962C8B-B14F-4D97-AF65-F5344CB8AC3E}">
        <p14:creationId xmlns:p14="http://schemas.microsoft.com/office/powerpoint/2010/main" val="12235595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BE78FA-8E43-8641-AF71-64044F610CF6}" type="datetimeFigureOut">
              <a:rPr lang="en-US" smtClean="0"/>
              <a:t>9/10/14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0C33C4-3677-8C4A-803B-3F27B9325709}" type="slidenum">
              <a:rPr lang="en-US" smtClean="0"/>
              <a:t>‹#›</a:t>
            </a:fld>
            <a:endParaRPr lang="en-US"/>
          </a:p>
        </p:txBody>
      </p:sp>
    </p:spTree>
    <p:extLst>
      <p:ext uri="{BB962C8B-B14F-4D97-AF65-F5344CB8AC3E}">
        <p14:creationId xmlns:p14="http://schemas.microsoft.com/office/powerpoint/2010/main" val="2207368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 Talk  </a:t>
            </a:r>
            <a:br>
              <a:rPr lang="en-US" dirty="0" smtClean="0"/>
            </a:br>
            <a:r>
              <a:rPr lang="en-US" dirty="0" smtClean="0"/>
              <a:t>Monday September 15</a:t>
            </a:r>
            <a:br>
              <a:rPr lang="en-US" dirty="0" smtClean="0"/>
            </a:br>
            <a:r>
              <a:rPr lang="en-US" dirty="0" err="1" smtClean="0"/>
              <a:t>Malte</a:t>
            </a:r>
            <a:r>
              <a:rPr lang="en-US" dirty="0" smtClean="0"/>
              <a:t> Ahrens (Mission 2017)</a:t>
            </a:r>
            <a:endParaRPr lang="en-US" dirty="0"/>
          </a:p>
        </p:txBody>
      </p:sp>
      <p:sp>
        <p:nvSpPr>
          <p:cNvPr id="3" name="Content Placeholder 2"/>
          <p:cNvSpPr>
            <a:spLocks noGrp="1"/>
          </p:cNvSpPr>
          <p:nvPr>
            <p:ph idx="1"/>
          </p:nvPr>
        </p:nvSpPr>
        <p:spPr>
          <a:xfrm>
            <a:off x="457200" y="2149231"/>
            <a:ext cx="8229600" cy="3976932"/>
          </a:xfrm>
        </p:spPr>
        <p:txBody>
          <a:bodyPr/>
          <a:lstStyle/>
          <a:p>
            <a:endParaRPr lang="en-US" dirty="0"/>
          </a:p>
          <a:p>
            <a:pPr marL="0" indent="0" algn="ctr">
              <a:buNone/>
            </a:pPr>
            <a:r>
              <a:rPr lang="en-US" sz="4400" dirty="0"/>
              <a:t>“</a:t>
            </a:r>
            <a:r>
              <a:rPr lang="en-US" sz="4400" i="1" dirty="0"/>
              <a:t>Ending poverty with knowledge, money and power? Reflections on a summer fellowship with the World Bank</a:t>
            </a:r>
            <a:r>
              <a:rPr lang="en-US" sz="4400" dirty="0"/>
              <a:t>”</a:t>
            </a:r>
          </a:p>
        </p:txBody>
      </p:sp>
    </p:spTree>
    <p:extLst>
      <p:ext uri="{BB962C8B-B14F-4D97-AF65-F5344CB8AC3E}">
        <p14:creationId xmlns:p14="http://schemas.microsoft.com/office/powerpoint/2010/main" val="2803001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Collapse of western Civilization: a view from the future</a:t>
            </a:r>
            <a:endParaRPr lang="en-US" sz="3200" dirty="0"/>
          </a:p>
        </p:txBody>
      </p:sp>
      <p:sp>
        <p:nvSpPr>
          <p:cNvPr id="3" name="Content Placeholder 2"/>
          <p:cNvSpPr>
            <a:spLocks noGrp="1"/>
          </p:cNvSpPr>
          <p:nvPr>
            <p:ph idx="1"/>
          </p:nvPr>
        </p:nvSpPr>
        <p:spPr/>
        <p:txBody>
          <a:bodyPr>
            <a:normAutofit fontScale="77500" lnSpcReduction="20000"/>
          </a:bodyPr>
          <a:lstStyle/>
          <a:p>
            <a:r>
              <a:rPr lang="en-US" i="1" dirty="0"/>
              <a:t>The year is 2393, and the world is almost unrecognizable. Clear warnings of climate catastrophe went ignored for decades, leading to soaring temperatures, rising sea levels, widespread drought and -- finally -- the disaster now known as the Great Collapse of 2093, when the disintegration of the West Antarctica Ice Sheet led to mass migration and a complete reshuffling of the global order. Writing from the Second People's Republic of China on the 300th anniversary of the Great Collapse, a senior scholar presents a gripping and deeply disturbing account of how the children of the Enlightenment -- the political and economic elites of the so-called advanced industrial societies -- failed to act, and so brought about the collapse of Western civilization.</a:t>
            </a:r>
            <a:endParaRPr lang="en-US" dirty="0"/>
          </a:p>
          <a:p>
            <a:endParaRPr lang="en-US" dirty="0"/>
          </a:p>
        </p:txBody>
      </p:sp>
    </p:spTree>
    <p:extLst>
      <p:ext uri="{BB962C8B-B14F-4D97-AF65-F5344CB8AC3E}">
        <p14:creationId xmlns:p14="http://schemas.microsoft.com/office/powerpoint/2010/main" val="2902421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998924" cy="1793651"/>
          </a:xfrm>
        </p:spPr>
        <p:txBody>
          <a:bodyPr>
            <a:noAutofit/>
          </a:bodyPr>
          <a:lstStyle/>
          <a:p>
            <a:r>
              <a:rPr lang="en-US" sz="3200" dirty="0"/>
              <a:t>Planetary Opportunities: A </a:t>
            </a:r>
            <a:r>
              <a:rPr lang="en-US" sz="3200" dirty="0" smtClean="0"/>
              <a:t>Social Contract </a:t>
            </a:r>
            <a:r>
              <a:rPr lang="en-US" sz="3200" dirty="0"/>
              <a:t>for Global Change </a:t>
            </a:r>
            <a:r>
              <a:rPr lang="en-US" sz="3200" dirty="0" smtClean="0"/>
              <a:t>Science to </a:t>
            </a:r>
            <a:r>
              <a:rPr lang="en-US" sz="3200" dirty="0"/>
              <a:t>Contribute to </a:t>
            </a:r>
            <a:r>
              <a:rPr lang="en-US" sz="3200" dirty="0" smtClean="0"/>
              <a:t>a Sustainable Future</a:t>
            </a:r>
            <a:br>
              <a:rPr lang="en-US" sz="3200" dirty="0" smtClean="0"/>
            </a:br>
            <a:r>
              <a:rPr lang="en-US" sz="3200" dirty="0" smtClean="0"/>
              <a:t>(</a:t>
            </a:r>
            <a:r>
              <a:rPr lang="en-US" sz="2000" dirty="0" err="1" smtClean="0"/>
              <a:t>DeFries</a:t>
            </a:r>
            <a:r>
              <a:rPr lang="en-US" sz="2000" dirty="0" smtClean="0"/>
              <a:t> et al 2012 </a:t>
            </a:r>
            <a:r>
              <a:rPr lang="en-US" sz="3200" dirty="0" smtClean="0"/>
              <a:t>)</a:t>
            </a:r>
            <a:br>
              <a:rPr lang="en-US" sz="3200" dirty="0" smtClean="0"/>
            </a:br>
            <a:endParaRPr lang="en-US" sz="3200" dirty="0"/>
          </a:p>
        </p:txBody>
      </p:sp>
      <p:sp>
        <p:nvSpPr>
          <p:cNvPr id="3" name="Content Placeholder 2"/>
          <p:cNvSpPr>
            <a:spLocks noGrp="1"/>
          </p:cNvSpPr>
          <p:nvPr>
            <p:ph idx="1"/>
          </p:nvPr>
        </p:nvSpPr>
        <p:spPr>
          <a:xfrm>
            <a:off x="457200" y="1793650"/>
            <a:ext cx="8229600" cy="4525963"/>
          </a:xfrm>
        </p:spPr>
        <p:txBody>
          <a:bodyPr>
            <a:noAutofit/>
          </a:bodyPr>
          <a:lstStyle/>
          <a:p>
            <a:pPr marL="0" indent="0" algn="just">
              <a:buNone/>
            </a:pPr>
            <a:r>
              <a:rPr lang="en-US" sz="2400" dirty="0" smtClean="0"/>
              <a:t>The </a:t>
            </a:r>
            <a:r>
              <a:rPr lang="en-US" sz="2400" dirty="0"/>
              <a:t>global change research community needs to renew its social contract with society by moving beyond a focus on biophysical limits and </a:t>
            </a:r>
            <a:r>
              <a:rPr lang="en-US" sz="2400" dirty="0" smtClean="0"/>
              <a:t>toward solution</a:t>
            </a:r>
            <a:r>
              <a:rPr lang="en-US" sz="2400" dirty="0"/>
              <a:t>-oriented research to provide realistic, context-specific pathways to a sustainable future. A focus on planetary opportunities is based </a:t>
            </a:r>
            <a:r>
              <a:rPr lang="en-US" sz="2400" dirty="0" smtClean="0"/>
              <a:t>on the </a:t>
            </a:r>
            <a:r>
              <a:rPr lang="en-US" sz="2400" dirty="0"/>
              <a:t>premise that societies adapt to change and have historically implemented solutions—for example, to protect watersheds, improve food security,</a:t>
            </a:r>
          </a:p>
          <a:p>
            <a:pPr marL="0" indent="0" algn="just">
              <a:buNone/>
            </a:pPr>
            <a:r>
              <a:rPr lang="en-US" sz="2400" dirty="0"/>
              <a:t>and reduce harmful atmospheric emissions. Daunting social and biophysical challenges for achieving a sustainable future demand that the </a:t>
            </a:r>
            <a:r>
              <a:rPr lang="en-US" sz="2400" dirty="0" smtClean="0"/>
              <a:t>global change </a:t>
            </a:r>
            <a:r>
              <a:rPr lang="en-US" sz="2400" dirty="0"/>
              <a:t>research community work to provide underpinnings for workable solutions at multiple scales of governance. </a:t>
            </a:r>
          </a:p>
        </p:txBody>
      </p:sp>
    </p:spTree>
    <p:extLst>
      <p:ext uri="{BB962C8B-B14F-4D97-AF65-F5344CB8AC3E}">
        <p14:creationId xmlns:p14="http://schemas.microsoft.com/office/powerpoint/2010/main" val="1801994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9238"/>
          </a:xfrm>
        </p:spPr>
        <p:txBody>
          <a:bodyPr>
            <a:normAutofit/>
          </a:bodyPr>
          <a:lstStyle/>
          <a:p>
            <a:r>
              <a:rPr lang="en-US" sz="2400" dirty="0" err="1" smtClean="0"/>
              <a:t>DeFries</a:t>
            </a:r>
            <a:r>
              <a:rPr lang="en-US" sz="2400" dirty="0" smtClean="0"/>
              <a:t> et al --continued</a:t>
            </a:r>
            <a:endParaRPr lang="en-US" sz="2400" dirty="0"/>
          </a:p>
        </p:txBody>
      </p:sp>
      <p:sp>
        <p:nvSpPr>
          <p:cNvPr id="3" name="Content Placeholder 2"/>
          <p:cNvSpPr>
            <a:spLocks noGrp="1"/>
          </p:cNvSpPr>
          <p:nvPr>
            <p:ph idx="1"/>
          </p:nvPr>
        </p:nvSpPr>
        <p:spPr>
          <a:xfrm>
            <a:off x="389919" y="1314231"/>
            <a:ext cx="8229600" cy="4525963"/>
          </a:xfrm>
        </p:spPr>
        <p:txBody>
          <a:bodyPr/>
          <a:lstStyle/>
          <a:p>
            <a:pPr marL="0" indent="0" algn="just">
              <a:buNone/>
            </a:pPr>
            <a:r>
              <a:rPr lang="en-US" dirty="0"/>
              <a:t>Global change research </a:t>
            </a:r>
            <a:r>
              <a:rPr lang="en-US" dirty="0" smtClean="0"/>
              <a:t>must reorient </a:t>
            </a:r>
            <a:r>
              <a:rPr lang="en-US" dirty="0"/>
              <a:t>itself from a focus on biophysically oriented, global-scale analysis of humanity’s negative impact on the Earth system to consider the </a:t>
            </a:r>
            <a:r>
              <a:rPr lang="en-US" dirty="0" smtClean="0"/>
              <a:t>needs of </a:t>
            </a:r>
            <a:r>
              <a:rPr lang="en-US" dirty="0"/>
              <a:t>decision makers from household to global scales.</a:t>
            </a:r>
          </a:p>
          <a:p>
            <a:endParaRPr lang="en-US" dirty="0"/>
          </a:p>
        </p:txBody>
      </p:sp>
    </p:spTree>
    <p:extLst>
      <p:ext uri="{BB962C8B-B14F-4D97-AF65-F5344CB8AC3E}">
        <p14:creationId xmlns:p14="http://schemas.microsoft.com/office/powerpoint/2010/main" val="3625401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 1Planetary opportunities global change-2012-DeFries-603-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6704" y="1565120"/>
            <a:ext cx="4473873" cy="4473873"/>
          </a:xfrm>
          <a:prstGeom prst="rect">
            <a:avLst/>
          </a:prstGeom>
        </p:spPr>
      </p:pic>
    </p:spTree>
    <p:extLst>
      <p:ext uri="{BB962C8B-B14F-4D97-AF65-F5344CB8AC3E}">
        <p14:creationId xmlns:p14="http://schemas.microsoft.com/office/powerpoint/2010/main" val="69284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3023" y="201860"/>
            <a:ext cx="7333702" cy="6165790"/>
          </a:xfrm>
          <a:prstGeom prst="rect">
            <a:avLst/>
          </a:prstGeom>
        </p:spPr>
        <p:txBody>
          <a:bodyPr wrap="square">
            <a:spAutoFit/>
          </a:bodyPr>
          <a:lstStyle/>
          <a:p>
            <a:pPr algn="ctr"/>
            <a:r>
              <a:rPr lang="en-US" sz="3200" dirty="0" smtClean="0"/>
              <a:t>World bank</a:t>
            </a:r>
            <a:endParaRPr lang="en-US" sz="3200" dirty="0"/>
          </a:p>
          <a:p>
            <a:pPr algn="ctr"/>
            <a:r>
              <a:rPr lang="en-US" sz="3200" baseline="-25000" dirty="0"/>
              <a:t>Towards a more Sustainable Future</a:t>
            </a:r>
            <a:endParaRPr lang="en-US" sz="3200" baseline="30000" dirty="0"/>
          </a:p>
          <a:p>
            <a:endParaRPr lang="en-US" sz="3200" baseline="30000" dirty="0"/>
          </a:p>
          <a:p>
            <a:r>
              <a:rPr lang="en-US" sz="3200" baseline="30000" dirty="0"/>
              <a:t>●  The </a:t>
            </a:r>
            <a:r>
              <a:rPr lang="en-US" sz="3200" i="1" baseline="30000" dirty="0"/>
              <a:t>magnitude of the change </a:t>
            </a:r>
            <a:r>
              <a:rPr lang="en-US" sz="3200" baseline="30000" dirty="0"/>
              <a:t> required in the global energy system will be huge</a:t>
            </a:r>
          </a:p>
          <a:p>
            <a:endParaRPr lang="en-US" sz="3200" baseline="30000" dirty="0"/>
          </a:p>
          <a:p>
            <a:r>
              <a:rPr lang="en-US" sz="3200" baseline="30000" dirty="0"/>
              <a:t>●  The challenge is to find a way forward that addresses </a:t>
            </a:r>
            <a:r>
              <a:rPr lang="en-US" sz="3200" i="1" baseline="30000" dirty="0"/>
              <a:t>simultaneously </a:t>
            </a:r>
            <a:r>
              <a:rPr lang="en-US" sz="3200" baseline="30000" dirty="0"/>
              <a:t>climate change, security, equity and economics issues.</a:t>
            </a:r>
          </a:p>
          <a:p>
            <a:endParaRPr lang="en-US" sz="3200" baseline="30000" dirty="0"/>
          </a:p>
          <a:p>
            <a:r>
              <a:rPr lang="en-US" sz="3200" baseline="30000" dirty="0"/>
              <a:t>● </a:t>
            </a:r>
            <a:r>
              <a:rPr lang="en-US" sz="3200" i="1" baseline="30000" dirty="0"/>
              <a:t> Paradigm change is needed</a:t>
            </a:r>
            <a:r>
              <a:rPr lang="en-US" sz="3200" baseline="30000" dirty="0"/>
              <a:t>: radical improvements in energy end-use efficiency, new renewables, advanced nuclear and carbon capture and storage.</a:t>
            </a:r>
          </a:p>
          <a:p>
            <a:endParaRPr lang="en-US" sz="3200" baseline="30000" dirty="0"/>
          </a:p>
          <a:p>
            <a:r>
              <a:rPr lang="en-US" sz="3200" baseline="30000" dirty="0"/>
              <a:t>●  Needs to be </a:t>
            </a:r>
            <a:r>
              <a:rPr lang="en-US" sz="3200" i="1" baseline="30000" dirty="0"/>
              <a:t>globally integrated </a:t>
            </a:r>
            <a:r>
              <a:rPr lang="en-US" sz="3200" baseline="30000" dirty="0"/>
              <a:t> but with maximum support of countries and local levels.</a:t>
            </a:r>
          </a:p>
          <a:p>
            <a:endParaRPr lang="en-US" sz="3200" baseline="30000" dirty="0"/>
          </a:p>
          <a:p>
            <a:r>
              <a:rPr lang="en-US" sz="3200" baseline="30000" dirty="0"/>
              <a:t>●  In the best spirit of science: </a:t>
            </a:r>
            <a:r>
              <a:rPr lang="en-US" sz="3200" i="1" baseline="30000" dirty="0"/>
              <a:t>fact-based and peer</a:t>
            </a:r>
            <a:r>
              <a:rPr lang="en-US" sz="3200" i="1" baseline="30000" dirty="0" smtClean="0"/>
              <a:t>-reviewed</a:t>
            </a:r>
            <a:endParaRPr lang="en-US" sz="3200" baseline="30000" dirty="0"/>
          </a:p>
        </p:txBody>
      </p:sp>
    </p:spTree>
    <p:extLst>
      <p:ext uri="{BB962C8B-B14F-4D97-AF65-F5344CB8AC3E}">
        <p14:creationId xmlns:p14="http://schemas.microsoft.com/office/powerpoint/2010/main" val="75610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43434" y="0"/>
            <a:ext cx="4769269" cy="6858000"/>
          </a:xfrm>
          <a:prstGeom prst="rect">
            <a:avLst/>
          </a:prstGeom>
        </p:spPr>
      </p:pic>
    </p:spTree>
    <p:extLst>
      <p:ext uri="{BB962C8B-B14F-4D97-AF65-F5344CB8AC3E}">
        <p14:creationId xmlns:p14="http://schemas.microsoft.com/office/powerpoint/2010/main" val="476425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51200" y="1231900"/>
            <a:ext cx="2628900" cy="4394200"/>
          </a:xfrm>
          <a:prstGeom prst="rect">
            <a:avLst/>
          </a:prstGeom>
        </p:spPr>
      </p:pic>
    </p:spTree>
    <p:extLst>
      <p:ext uri="{BB962C8B-B14F-4D97-AF65-F5344CB8AC3E}">
        <p14:creationId xmlns:p14="http://schemas.microsoft.com/office/powerpoint/2010/main" val="533277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0692" y="170153"/>
            <a:ext cx="8229600" cy="1143000"/>
          </a:xfrm>
        </p:spPr>
        <p:txBody>
          <a:bodyPr/>
          <a:lstStyle/>
          <a:p>
            <a:r>
              <a:rPr lang="en-US" dirty="0" smtClean="0"/>
              <a:t>Team 1</a:t>
            </a:r>
            <a:endParaRPr lang="en-US" dirty="0"/>
          </a:p>
        </p:txBody>
      </p:sp>
      <p:sp>
        <p:nvSpPr>
          <p:cNvPr id="3" name="TextBox 2"/>
          <p:cNvSpPr txBox="1"/>
          <p:nvPr/>
        </p:nvSpPr>
        <p:spPr>
          <a:xfrm>
            <a:off x="0" y="1278450"/>
            <a:ext cx="8544772" cy="4524315"/>
          </a:xfrm>
          <a:prstGeom prst="rect">
            <a:avLst/>
          </a:prstGeom>
          <a:noFill/>
        </p:spPr>
        <p:txBody>
          <a:bodyPr wrap="square" rtlCol="0">
            <a:spAutoFit/>
          </a:bodyPr>
          <a:lstStyle/>
          <a:p>
            <a:r>
              <a:rPr lang="en-US" sz="3000" dirty="0"/>
              <a:t>Future of Fossil Fuels (oil, gas and coal)</a:t>
            </a:r>
          </a:p>
          <a:p>
            <a:endParaRPr lang="en-US" sz="3000" dirty="0"/>
          </a:p>
          <a:p>
            <a:r>
              <a:rPr lang="en-US" sz="3000" dirty="0" smtClean="0"/>
              <a:t>Reserves</a:t>
            </a:r>
            <a:r>
              <a:rPr lang="en-US" sz="3000" dirty="0"/>
              <a:t>, cost, implications for </a:t>
            </a:r>
            <a:r>
              <a:rPr lang="en-US" sz="3000" dirty="0" smtClean="0"/>
              <a:t>CO2</a:t>
            </a:r>
          </a:p>
          <a:p>
            <a:endParaRPr lang="en-US" sz="3000" dirty="0" smtClean="0"/>
          </a:p>
          <a:p>
            <a:r>
              <a:rPr lang="en-US" sz="3000" dirty="0" smtClean="0"/>
              <a:t>CO2 sequestration?</a:t>
            </a:r>
            <a:endParaRPr lang="en-US" sz="3000" dirty="0"/>
          </a:p>
          <a:p>
            <a:r>
              <a:rPr lang="en-US" sz="3000" dirty="0"/>
              <a:t> </a:t>
            </a:r>
          </a:p>
          <a:p>
            <a:r>
              <a:rPr lang="en-US" sz="3000" dirty="0"/>
              <a:t> “Peak Oil</a:t>
            </a:r>
            <a:r>
              <a:rPr lang="en-US" sz="3000" dirty="0" smtClean="0"/>
              <a:t>” </a:t>
            </a:r>
            <a:r>
              <a:rPr lang="en-US" sz="3000" dirty="0" smtClean="0"/>
              <a:t>?</a:t>
            </a:r>
            <a:endParaRPr lang="en-US" sz="3000" dirty="0"/>
          </a:p>
          <a:p>
            <a:r>
              <a:rPr lang="en-US" sz="3000" dirty="0"/>
              <a:t> </a:t>
            </a:r>
          </a:p>
          <a:p>
            <a:r>
              <a:rPr lang="en-US" sz="3000" dirty="0" smtClean="0"/>
              <a:t> Global </a:t>
            </a:r>
            <a:r>
              <a:rPr lang="en-US" sz="3000" dirty="0"/>
              <a:t>economies</a:t>
            </a:r>
          </a:p>
          <a:p>
            <a:endParaRPr lang="en-US" dirty="0"/>
          </a:p>
        </p:txBody>
      </p:sp>
      <p:pic>
        <p:nvPicPr>
          <p:cNvPr id="5" name="Picture 4"/>
          <p:cNvPicPr>
            <a:picLocks noChangeAspect="1"/>
          </p:cNvPicPr>
          <p:nvPr/>
        </p:nvPicPr>
        <p:blipFill>
          <a:blip r:embed="rId2"/>
          <a:stretch>
            <a:fillRect/>
          </a:stretch>
        </p:blipFill>
        <p:spPr>
          <a:xfrm>
            <a:off x="3074593" y="4028093"/>
            <a:ext cx="3525644" cy="2634796"/>
          </a:xfrm>
          <a:prstGeom prst="rect">
            <a:avLst/>
          </a:prstGeom>
        </p:spPr>
      </p:pic>
      <p:pic>
        <p:nvPicPr>
          <p:cNvPr id="6" name="Picture 5"/>
          <p:cNvPicPr>
            <a:picLocks noChangeAspect="1"/>
          </p:cNvPicPr>
          <p:nvPr/>
        </p:nvPicPr>
        <p:blipFill>
          <a:blip r:embed="rId3"/>
          <a:stretch>
            <a:fillRect/>
          </a:stretch>
        </p:blipFill>
        <p:spPr>
          <a:xfrm>
            <a:off x="6586582" y="145748"/>
            <a:ext cx="2381434" cy="3745798"/>
          </a:xfrm>
          <a:prstGeom prst="rect">
            <a:avLst/>
          </a:prstGeom>
        </p:spPr>
      </p:pic>
    </p:spTree>
    <p:extLst>
      <p:ext uri="{BB962C8B-B14F-4D97-AF65-F5344CB8AC3E}">
        <p14:creationId xmlns:p14="http://schemas.microsoft.com/office/powerpoint/2010/main" val="2306853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TEAM 2</a:t>
            </a:r>
            <a:br>
              <a:rPr lang="en-US" dirty="0" smtClean="0"/>
            </a:br>
            <a:r>
              <a:rPr lang="en-US" dirty="0" smtClean="0"/>
              <a:t>NUCLEAR POWER--Pro</a:t>
            </a:r>
            <a:endParaRPr lang="en-US" dirty="0"/>
          </a:p>
        </p:txBody>
      </p:sp>
      <p:sp>
        <p:nvSpPr>
          <p:cNvPr id="4" name="Rectangle 3"/>
          <p:cNvSpPr/>
          <p:nvPr/>
        </p:nvSpPr>
        <p:spPr>
          <a:xfrm>
            <a:off x="457200" y="1926086"/>
            <a:ext cx="4724400" cy="4062651"/>
          </a:xfrm>
          <a:prstGeom prst="rect">
            <a:avLst/>
          </a:prstGeom>
        </p:spPr>
        <p:txBody>
          <a:bodyPr wrap="square">
            <a:spAutoFit/>
          </a:bodyPr>
          <a:lstStyle/>
          <a:p>
            <a:r>
              <a:rPr lang="en-US" dirty="0"/>
              <a:t> </a:t>
            </a:r>
          </a:p>
          <a:p>
            <a:r>
              <a:rPr lang="en-US" sz="3000" dirty="0"/>
              <a:t>Is Nuclear Power </a:t>
            </a:r>
            <a:r>
              <a:rPr lang="en-US" sz="3000" dirty="0" smtClean="0"/>
              <a:t>the solution</a:t>
            </a:r>
            <a:r>
              <a:rPr lang="en-US" sz="3000" dirty="0"/>
              <a:t>? </a:t>
            </a:r>
            <a:r>
              <a:rPr lang="en-US" sz="3000" dirty="0" smtClean="0"/>
              <a:t>(Short </a:t>
            </a:r>
            <a:r>
              <a:rPr lang="en-US" sz="3000" dirty="0"/>
              <a:t>T</a:t>
            </a:r>
            <a:r>
              <a:rPr lang="en-US" sz="3000" dirty="0" smtClean="0"/>
              <a:t>erm </a:t>
            </a:r>
            <a:r>
              <a:rPr lang="en-US" sz="3000" dirty="0" err="1"/>
              <a:t>vs</a:t>
            </a:r>
            <a:r>
              <a:rPr lang="en-US" sz="3000" dirty="0"/>
              <a:t> </a:t>
            </a:r>
            <a:r>
              <a:rPr lang="en-US" sz="3000" dirty="0" smtClean="0"/>
              <a:t>Long Term)</a:t>
            </a:r>
          </a:p>
          <a:p>
            <a:endParaRPr lang="en-US" sz="3000" dirty="0"/>
          </a:p>
          <a:p>
            <a:r>
              <a:rPr lang="en-US" sz="3000" dirty="0"/>
              <a:t>History, successes?  Failures</a:t>
            </a:r>
            <a:r>
              <a:rPr lang="en-US" sz="3000" dirty="0" smtClean="0"/>
              <a:t>?</a:t>
            </a:r>
          </a:p>
          <a:p>
            <a:endParaRPr lang="en-US" sz="3000" dirty="0"/>
          </a:p>
          <a:p>
            <a:r>
              <a:rPr lang="en-US" sz="3000" dirty="0" smtClean="0"/>
              <a:t>Learn from mistakes and move on</a:t>
            </a:r>
            <a:endParaRPr lang="en-US" sz="3000" dirty="0"/>
          </a:p>
        </p:txBody>
      </p:sp>
      <p:pic>
        <p:nvPicPr>
          <p:cNvPr id="3" name="Picture 2"/>
          <p:cNvPicPr>
            <a:picLocks noChangeAspect="1"/>
          </p:cNvPicPr>
          <p:nvPr/>
        </p:nvPicPr>
        <p:blipFill>
          <a:blip r:embed="rId2"/>
          <a:stretch>
            <a:fillRect/>
          </a:stretch>
        </p:blipFill>
        <p:spPr>
          <a:xfrm>
            <a:off x="5181600" y="1417638"/>
            <a:ext cx="3695494" cy="5330039"/>
          </a:xfrm>
          <a:prstGeom prst="rect">
            <a:avLst/>
          </a:prstGeom>
        </p:spPr>
      </p:pic>
    </p:spTree>
    <p:extLst>
      <p:ext uri="{BB962C8B-B14F-4D97-AF65-F5344CB8AC3E}">
        <p14:creationId xmlns:p14="http://schemas.microsoft.com/office/powerpoint/2010/main" val="4121801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fontScale="90000"/>
          </a:bodyPr>
          <a:lstStyle/>
          <a:p>
            <a:r>
              <a:rPr lang="en-US" dirty="0" smtClean="0"/>
              <a:t>Team 3</a:t>
            </a:r>
            <a:br>
              <a:rPr lang="en-US" dirty="0" smtClean="0"/>
            </a:br>
            <a:r>
              <a:rPr lang="en-US" dirty="0" smtClean="0"/>
              <a:t>Nuclear Power--Con</a:t>
            </a:r>
            <a:endParaRPr lang="en-US" dirty="0"/>
          </a:p>
        </p:txBody>
      </p:sp>
      <p:sp>
        <p:nvSpPr>
          <p:cNvPr id="4" name="TextBox 3"/>
          <p:cNvSpPr txBox="1"/>
          <p:nvPr/>
        </p:nvSpPr>
        <p:spPr>
          <a:xfrm>
            <a:off x="1089333" y="2001783"/>
            <a:ext cx="7140267" cy="4955203"/>
          </a:xfrm>
          <a:prstGeom prst="rect">
            <a:avLst/>
          </a:prstGeom>
          <a:noFill/>
        </p:spPr>
        <p:txBody>
          <a:bodyPr wrap="square" rtlCol="0">
            <a:spAutoFit/>
          </a:bodyPr>
          <a:lstStyle/>
          <a:p>
            <a:r>
              <a:rPr lang="en-US" sz="4000" dirty="0" smtClean="0"/>
              <a:t>Not a long term solution</a:t>
            </a:r>
          </a:p>
          <a:p>
            <a:endParaRPr lang="en-US" sz="4000" dirty="0"/>
          </a:p>
          <a:p>
            <a:r>
              <a:rPr lang="en-US" sz="4000" dirty="0" smtClean="0"/>
              <a:t>Waste disposal</a:t>
            </a:r>
          </a:p>
          <a:p>
            <a:endParaRPr lang="en-US" sz="4000" dirty="0"/>
          </a:p>
          <a:p>
            <a:r>
              <a:rPr lang="en-US" sz="4000" dirty="0" smtClean="0"/>
              <a:t>Security</a:t>
            </a:r>
          </a:p>
          <a:p>
            <a:endParaRPr lang="en-US" sz="4000" dirty="0"/>
          </a:p>
          <a:p>
            <a:r>
              <a:rPr lang="en-US" sz="4000" dirty="0" smtClean="0"/>
              <a:t>Radiation exposure</a:t>
            </a:r>
          </a:p>
          <a:p>
            <a:endParaRPr lang="en-US" dirty="0"/>
          </a:p>
          <a:p>
            <a:endParaRPr lang="en-US" dirty="0"/>
          </a:p>
        </p:txBody>
      </p:sp>
      <p:pic>
        <p:nvPicPr>
          <p:cNvPr id="3" name="Picture 2"/>
          <p:cNvPicPr>
            <a:picLocks noChangeAspect="1"/>
          </p:cNvPicPr>
          <p:nvPr/>
        </p:nvPicPr>
        <p:blipFill>
          <a:blip r:embed="rId2"/>
          <a:stretch>
            <a:fillRect/>
          </a:stretch>
        </p:blipFill>
        <p:spPr>
          <a:xfrm>
            <a:off x="4880373" y="2570460"/>
            <a:ext cx="4386526" cy="4386526"/>
          </a:xfrm>
          <a:prstGeom prst="rect">
            <a:avLst/>
          </a:prstGeom>
        </p:spPr>
      </p:pic>
    </p:spTree>
    <p:extLst>
      <p:ext uri="{BB962C8B-B14F-4D97-AF65-F5344CB8AC3E}">
        <p14:creationId xmlns:p14="http://schemas.microsoft.com/office/powerpoint/2010/main" val="4269140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72090"/>
            <a:ext cx="8229600" cy="4525963"/>
          </a:xfrm>
        </p:spPr>
        <p:txBody>
          <a:bodyPr/>
          <a:lstStyle/>
          <a:p>
            <a:pPr marL="0" indent="0" algn="ctr">
              <a:buNone/>
            </a:pPr>
            <a:r>
              <a:rPr lang="en-US" dirty="0" smtClean="0"/>
              <a:t>“We have to consider our energy consumption and how it will increase dramatically in the next couple of decades, for two reasons: industrialization of "unindustrialized" countries and population growth. Do we need to think about how to lower our energy consumption? Or is it more important to focus on implementing renewable energy sources?”</a:t>
            </a:r>
            <a:endParaRPr lang="en-US" dirty="0"/>
          </a:p>
        </p:txBody>
      </p:sp>
    </p:spTree>
    <p:extLst>
      <p:ext uri="{BB962C8B-B14F-4D97-AF65-F5344CB8AC3E}">
        <p14:creationId xmlns:p14="http://schemas.microsoft.com/office/powerpoint/2010/main" val="383675690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794" y="243916"/>
            <a:ext cx="8402144" cy="4216539"/>
          </a:xfrm>
          <a:prstGeom prst="rect">
            <a:avLst/>
          </a:prstGeom>
        </p:spPr>
        <p:txBody>
          <a:bodyPr wrap="square">
            <a:spAutoFit/>
          </a:bodyPr>
          <a:lstStyle/>
          <a:p>
            <a:pPr algn="ctr"/>
            <a:r>
              <a:rPr lang="en-US" sz="3200" dirty="0"/>
              <a:t>TEAM </a:t>
            </a:r>
            <a:r>
              <a:rPr lang="en-US" sz="3200" dirty="0" smtClean="0"/>
              <a:t>5 </a:t>
            </a:r>
            <a:endParaRPr lang="en-US" sz="3200" dirty="0"/>
          </a:p>
          <a:p>
            <a:pPr algn="ctr"/>
            <a:r>
              <a:rPr lang="en-US" sz="3200" dirty="0"/>
              <a:t>Renewable </a:t>
            </a:r>
            <a:r>
              <a:rPr lang="en-US" sz="3200" dirty="0" smtClean="0"/>
              <a:t>energy: Part 1</a:t>
            </a:r>
            <a:endParaRPr lang="en-US" sz="3200" dirty="0"/>
          </a:p>
          <a:p>
            <a:r>
              <a:rPr lang="en-US" dirty="0"/>
              <a:t> </a:t>
            </a:r>
          </a:p>
          <a:p>
            <a:r>
              <a:rPr lang="en-US" sz="2400" b="1" dirty="0" smtClean="0"/>
              <a:t>Solar</a:t>
            </a:r>
            <a:r>
              <a:rPr lang="en-US" sz="2400" dirty="0" smtClean="0"/>
              <a:t>—how expansive could it get? adaptation of deserts</a:t>
            </a:r>
          </a:p>
          <a:p>
            <a:r>
              <a:rPr lang="en-US" sz="2400" dirty="0" smtClean="0"/>
              <a:t>New technology—transmission?</a:t>
            </a:r>
            <a:endParaRPr lang="en-US" sz="2400" dirty="0"/>
          </a:p>
          <a:p>
            <a:r>
              <a:rPr lang="en-US" sz="2400" dirty="0"/>
              <a:t> </a:t>
            </a:r>
          </a:p>
          <a:p>
            <a:r>
              <a:rPr lang="en-US" sz="2400" b="1" dirty="0"/>
              <a:t>Biomass </a:t>
            </a:r>
            <a:r>
              <a:rPr lang="en-US" sz="2400" b="1" dirty="0" smtClean="0"/>
              <a:t>:</a:t>
            </a:r>
            <a:r>
              <a:rPr lang="en-US" sz="2400" dirty="0" smtClean="0"/>
              <a:t> </a:t>
            </a:r>
            <a:r>
              <a:rPr lang="en-US" sz="2400" dirty="0"/>
              <a:t> </a:t>
            </a:r>
            <a:r>
              <a:rPr lang="en-US" sz="2400" dirty="0" smtClean="0"/>
              <a:t>Competition </a:t>
            </a:r>
            <a:r>
              <a:rPr lang="en-US" sz="2400" dirty="0"/>
              <a:t>with </a:t>
            </a:r>
            <a:r>
              <a:rPr lang="en-US" sz="2400" dirty="0" smtClean="0"/>
              <a:t>food production</a:t>
            </a:r>
            <a:r>
              <a:rPr lang="en-US" sz="2400" dirty="0"/>
              <a:t> </a:t>
            </a:r>
            <a:r>
              <a:rPr lang="en-US" sz="2400" dirty="0" smtClean="0"/>
              <a:t>for </a:t>
            </a:r>
            <a:r>
              <a:rPr lang="en-US" sz="2400" dirty="0"/>
              <a:t>fertile land and water; loss </a:t>
            </a:r>
            <a:r>
              <a:rPr lang="en-US" sz="2400" dirty="0" smtClean="0"/>
              <a:t>of existing </a:t>
            </a:r>
            <a:r>
              <a:rPr lang="en-US" sz="2400" dirty="0"/>
              <a:t>uses for biomass wastes</a:t>
            </a:r>
            <a:r>
              <a:rPr lang="en-US" sz="2400" dirty="0" smtClean="0"/>
              <a:t>; biodiversity </a:t>
            </a:r>
            <a:r>
              <a:rPr lang="en-US" sz="2400" dirty="0"/>
              <a:t>loss.</a:t>
            </a:r>
          </a:p>
          <a:p>
            <a:r>
              <a:rPr lang="en-US" sz="2400" dirty="0"/>
              <a:t> </a:t>
            </a:r>
          </a:p>
          <a:p>
            <a:r>
              <a:rPr lang="en-US" sz="2400" dirty="0" smtClean="0"/>
              <a:t>Existing</a:t>
            </a:r>
            <a:r>
              <a:rPr lang="en-US" sz="2400" dirty="0"/>
              <a:t>, potential, advantages, disadvantage</a:t>
            </a:r>
          </a:p>
          <a:p>
            <a:r>
              <a:rPr lang="en-US" dirty="0"/>
              <a:t> </a:t>
            </a:r>
          </a:p>
        </p:txBody>
      </p:sp>
      <p:pic>
        <p:nvPicPr>
          <p:cNvPr id="4" name="Picture 3"/>
          <p:cNvPicPr>
            <a:picLocks noChangeAspect="1"/>
          </p:cNvPicPr>
          <p:nvPr/>
        </p:nvPicPr>
        <p:blipFill>
          <a:blip r:embed="rId2"/>
          <a:stretch>
            <a:fillRect/>
          </a:stretch>
        </p:blipFill>
        <p:spPr>
          <a:xfrm>
            <a:off x="5899137" y="3949645"/>
            <a:ext cx="3149278" cy="2662571"/>
          </a:xfrm>
          <a:prstGeom prst="rect">
            <a:avLst/>
          </a:prstGeom>
        </p:spPr>
      </p:pic>
    </p:spTree>
    <p:extLst>
      <p:ext uri="{BB962C8B-B14F-4D97-AF65-F5344CB8AC3E}">
        <p14:creationId xmlns:p14="http://schemas.microsoft.com/office/powerpoint/2010/main" val="2053607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250" y="148334"/>
            <a:ext cx="6677706" cy="6093977"/>
          </a:xfrm>
          <a:prstGeom prst="rect">
            <a:avLst/>
          </a:prstGeom>
        </p:spPr>
        <p:txBody>
          <a:bodyPr wrap="square">
            <a:spAutoFit/>
          </a:bodyPr>
          <a:lstStyle/>
          <a:p>
            <a:pPr algn="ctr"/>
            <a:r>
              <a:rPr lang="en-US" sz="3200" dirty="0"/>
              <a:t>TEAM </a:t>
            </a:r>
            <a:r>
              <a:rPr lang="en-US" sz="3200" dirty="0" smtClean="0"/>
              <a:t>6 </a:t>
            </a:r>
            <a:endParaRPr lang="en-US" sz="3200" dirty="0"/>
          </a:p>
          <a:p>
            <a:pPr algn="ctr"/>
            <a:r>
              <a:rPr lang="en-US" sz="3200" dirty="0"/>
              <a:t>Renewable </a:t>
            </a:r>
            <a:r>
              <a:rPr lang="en-US" sz="3200" dirty="0" smtClean="0"/>
              <a:t>energy: Part 2</a:t>
            </a:r>
            <a:endParaRPr lang="en-US" sz="3200" dirty="0"/>
          </a:p>
          <a:p>
            <a:r>
              <a:rPr lang="en-US" dirty="0"/>
              <a:t> </a:t>
            </a:r>
          </a:p>
          <a:p>
            <a:r>
              <a:rPr lang="en-US" sz="2800" dirty="0" smtClean="0"/>
              <a:t>Hydropower</a:t>
            </a:r>
          </a:p>
          <a:p>
            <a:endParaRPr lang="en-US" sz="2800" dirty="0" smtClean="0"/>
          </a:p>
          <a:p>
            <a:r>
              <a:rPr lang="en-US" sz="2800" dirty="0" smtClean="0"/>
              <a:t>Wind</a:t>
            </a:r>
          </a:p>
          <a:p>
            <a:endParaRPr lang="en-US" sz="2800" dirty="0" smtClean="0"/>
          </a:p>
          <a:p>
            <a:r>
              <a:rPr lang="en-US" sz="2800" dirty="0" smtClean="0"/>
              <a:t>Tidal</a:t>
            </a:r>
          </a:p>
          <a:p>
            <a:endParaRPr lang="en-US" sz="2800" dirty="0" smtClean="0"/>
          </a:p>
          <a:p>
            <a:r>
              <a:rPr lang="en-US" sz="2800" dirty="0" smtClean="0"/>
              <a:t>Geothermal</a:t>
            </a:r>
            <a:endParaRPr lang="en-US" sz="2800" dirty="0" smtClean="0"/>
          </a:p>
          <a:p>
            <a:endParaRPr lang="en-US" sz="2800" dirty="0"/>
          </a:p>
          <a:p>
            <a:r>
              <a:rPr lang="en-US" sz="2800" dirty="0" err="1" smtClean="0"/>
              <a:t>Exisiting</a:t>
            </a:r>
            <a:r>
              <a:rPr lang="en-US" sz="2800" dirty="0"/>
              <a:t> </a:t>
            </a:r>
            <a:r>
              <a:rPr lang="en-US" sz="2800" dirty="0" smtClean="0"/>
              <a:t>&amp;</a:t>
            </a:r>
            <a:r>
              <a:rPr lang="en-US" sz="2800" dirty="0" smtClean="0"/>
              <a:t> Potential</a:t>
            </a:r>
            <a:r>
              <a:rPr lang="en-US" sz="2800" dirty="0"/>
              <a:t> </a:t>
            </a:r>
            <a:r>
              <a:rPr lang="en-US" sz="2800" dirty="0" smtClean="0"/>
              <a:t>Resources</a:t>
            </a:r>
          </a:p>
          <a:p>
            <a:endParaRPr lang="en-US" sz="2800" dirty="0" smtClean="0"/>
          </a:p>
          <a:p>
            <a:r>
              <a:rPr lang="en-US" sz="2800" dirty="0" smtClean="0"/>
              <a:t>Advantages </a:t>
            </a:r>
            <a:r>
              <a:rPr lang="en-US" sz="2800" dirty="0" smtClean="0"/>
              <a:t>and disadvantages</a:t>
            </a:r>
            <a:endParaRPr lang="en-US" sz="2800" dirty="0"/>
          </a:p>
        </p:txBody>
      </p:sp>
      <p:pic>
        <p:nvPicPr>
          <p:cNvPr id="3" name="Picture 2"/>
          <p:cNvPicPr>
            <a:picLocks noChangeAspect="1"/>
          </p:cNvPicPr>
          <p:nvPr/>
        </p:nvPicPr>
        <p:blipFill>
          <a:blip r:embed="rId2"/>
          <a:stretch>
            <a:fillRect/>
          </a:stretch>
        </p:blipFill>
        <p:spPr>
          <a:xfrm>
            <a:off x="4961276" y="1392765"/>
            <a:ext cx="3817360" cy="4768852"/>
          </a:xfrm>
          <a:prstGeom prst="rect">
            <a:avLst/>
          </a:prstGeom>
        </p:spPr>
      </p:pic>
    </p:spTree>
    <p:extLst>
      <p:ext uri="{BB962C8B-B14F-4D97-AF65-F5344CB8AC3E}">
        <p14:creationId xmlns:p14="http://schemas.microsoft.com/office/powerpoint/2010/main" val="2488913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794" y="243916"/>
            <a:ext cx="8427030" cy="7755969"/>
          </a:xfrm>
          <a:prstGeom prst="rect">
            <a:avLst/>
          </a:prstGeom>
        </p:spPr>
        <p:txBody>
          <a:bodyPr wrap="square">
            <a:spAutoFit/>
          </a:bodyPr>
          <a:lstStyle/>
          <a:p>
            <a:pPr algn="ctr"/>
            <a:r>
              <a:rPr lang="en-US" sz="3200" dirty="0"/>
              <a:t>TEAM </a:t>
            </a:r>
            <a:r>
              <a:rPr lang="en-US" sz="3200" dirty="0" smtClean="0"/>
              <a:t>7</a:t>
            </a:r>
          </a:p>
          <a:p>
            <a:pPr algn="ctr"/>
            <a:r>
              <a:rPr lang="en-US" sz="3200" dirty="0" smtClean="0"/>
              <a:t>Articulating the problem</a:t>
            </a:r>
          </a:p>
          <a:p>
            <a:pPr algn="ctr"/>
            <a:r>
              <a:rPr lang="en-US" sz="3200" dirty="0" smtClean="0"/>
              <a:t>Continued burning of fossil fuel-climate change, sea-level rise, environmental degradation</a:t>
            </a:r>
          </a:p>
          <a:p>
            <a:pPr algn="ctr"/>
            <a:r>
              <a:rPr lang="en-US" sz="3200" dirty="0" smtClean="0"/>
              <a:t>Time for action is now </a:t>
            </a:r>
          </a:p>
          <a:p>
            <a:pPr algn="ctr"/>
            <a:endParaRPr lang="en-US" sz="3200" dirty="0"/>
          </a:p>
          <a:p>
            <a:pPr algn="ctr"/>
            <a:r>
              <a:rPr lang="en-US" sz="3200" dirty="0" smtClean="0"/>
              <a:t>Implementation??</a:t>
            </a:r>
            <a:endParaRPr lang="en-US" sz="3200" dirty="0"/>
          </a:p>
          <a:p>
            <a:pPr algn="ctr"/>
            <a:endParaRPr lang="en-US" sz="3200" dirty="0" smtClean="0"/>
          </a:p>
          <a:p>
            <a:pPr algn="ctr"/>
            <a:r>
              <a:rPr lang="en-US" sz="3200" dirty="0" smtClean="0"/>
              <a:t>Minimizing Waste and Aggressive Conservation</a:t>
            </a:r>
          </a:p>
          <a:p>
            <a:pPr algn="ctr"/>
            <a:endParaRPr lang="en-US" sz="3200" dirty="0"/>
          </a:p>
          <a:p>
            <a:pPr algn="ctr"/>
            <a:r>
              <a:rPr lang="en-US" sz="3200" dirty="0" smtClean="0"/>
              <a:t>How effective?</a:t>
            </a:r>
          </a:p>
          <a:p>
            <a:pPr algn="ctr"/>
            <a:endParaRPr lang="en-US" sz="3200" dirty="0"/>
          </a:p>
          <a:p>
            <a:pPr algn="ctr"/>
            <a:r>
              <a:rPr lang="en-US" sz="3200" dirty="0" smtClean="0"/>
              <a:t>How to implement globally</a:t>
            </a:r>
          </a:p>
          <a:p>
            <a:pPr algn="ctr"/>
            <a:endParaRPr lang="en-US" sz="3200" dirty="0"/>
          </a:p>
          <a:p>
            <a:pPr algn="ctr"/>
            <a:endParaRPr lang="en-US" sz="3200" dirty="0"/>
          </a:p>
          <a:p>
            <a:r>
              <a:rPr lang="en-US" dirty="0"/>
              <a:t> </a:t>
            </a:r>
          </a:p>
        </p:txBody>
      </p:sp>
      <p:pic>
        <p:nvPicPr>
          <p:cNvPr id="3" name="Picture 2"/>
          <p:cNvPicPr>
            <a:picLocks noChangeAspect="1"/>
          </p:cNvPicPr>
          <p:nvPr/>
        </p:nvPicPr>
        <p:blipFill>
          <a:blip r:embed="rId2"/>
          <a:stretch>
            <a:fillRect/>
          </a:stretch>
        </p:blipFill>
        <p:spPr>
          <a:xfrm>
            <a:off x="327062" y="2239346"/>
            <a:ext cx="2061838" cy="2061838"/>
          </a:xfrm>
          <a:prstGeom prst="rect">
            <a:avLst/>
          </a:prstGeom>
        </p:spPr>
      </p:pic>
      <p:pic>
        <p:nvPicPr>
          <p:cNvPr id="4" name="Picture 3"/>
          <p:cNvPicPr>
            <a:picLocks noChangeAspect="1"/>
          </p:cNvPicPr>
          <p:nvPr/>
        </p:nvPicPr>
        <p:blipFill>
          <a:blip r:embed="rId3"/>
          <a:stretch>
            <a:fillRect/>
          </a:stretch>
        </p:blipFill>
        <p:spPr>
          <a:xfrm flipH="1">
            <a:off x="6616039" y="2239347"/>
            <a:ext cx="2391410" cy="2061838"/>
          </a:xfrm>
          <a:prstGeom prst="rect">
            <a:avLst/>
          </a:prstGeom>
        </p:spPr>
      </p:pic>
    </p:spTree>
    <p:extLst>
      <p:ext uri="{BB962C8B-B14F-4D97-AF65-F5344CB8AC3E}">
        <p14:creationId xmlns:p14="http://schemas.microsoft.com/office/powerpoint/2010/main" val="2332791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9600"/>
            <a:ext cx="8229600" cy="4525963"/>
          </a:xfrm>
        </p:spPr>
        <p:txBody>
          <a:bodyPr>
            <a:normAutofit fontScale="92500" lnSpcReduction="10000"/>
          </a:bodyPr>
          <a:lstStyle/>
          <a:p>
            <a:pPr marL="0" indent="0" algn="ctr">
              <a:buNone/>
            </a:pPr>
            <a:r>
              <a:rPr lang="en-US" dirty="0" smtClean="0"/>
              <a:t>“I think that the general public needs to be more informed about the state of the world's energy crisis in order for changes to be possible. While many people do acknowledge that pollution/greenhouse gases and the limited supply of fossil fuels (which we rely on largely in our everyday lives) are a rising problem, there is still a large section of people who are unaware of how critical these problems are in our future, and many more who do not believe that these issues are real.”</a:t>
            </a:r>
            <a:endParaRPr lang="en-US" dirty="0"/>
          </a:p>
        </p:txBody>
      </p:sp>
    </p:spTree>
    <p:extLst>
      <p:ext uri="{BB962C8B-B14F-4D97-AF65-F5344CB8AC3E}">
        <p14:creationId xmlns:p14="http://schemas.microsoft.com/office/powerpoint/2010/main" val="21825599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3655"/>
            <a:ext cx="8229600" cy="4525963"/>
          </a:xfrm>
        </p:spPr>
        <p:txBody>
          <a:bodyPr/>
          <a:lstStyle/>
          <a:p>
            <a:pPr marL="0" indent="0" algn="ctr">
              <a:buNone/>
            </a:pPr>
            <a:r>
              <a:rPr lang="en-US" dirty="0" smtClean="0"/>
              <a:t>“One of the largest problems with all forms of energy production is the efficiency with which that energy is produced. Coal, thermal, and gas-fired plants run at a current efficiency of around 40%. All renewables (wind, solar, etc.) run around a 20% efficiency.”</a:t>
            </a:r>
            <a:endParaRPr lang="en-US" dirty="0"/>
          </a:p>
        </p:txBody>
      </p:sp>
    </p:spTree>
    <p:extLst>
      <p:ext uri="{BB962C8B-B14F-4D97-AF65-F5344CB8AC3E}">
        <p14:creationId xmlns:p14="http://schemas.microsoft.com/office/powerpoint/2010/main" val="17137995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58436"/>
            <a:ext cx="8229600" cy="4525963"/>
          </a:xfrm>
        </p:spPr>
        <p:txBody>
          <a:bodyPr>
            <a:normAutofit/>
          </a:bodyPr>
          <a:lstStyle/>
          <a:p>
            <a:pPr marL="0" indent="0" algn="ctr">
              <a:buNone/>
            </a:pPr>
            <a:r>
              <a:rPr lang="en-US" dirty="0" smtClean="0"/>
              <a:t>“</a:t>
            </a:r>
            <a:r>
              <a:rPr lang="en-US" dirty="0" smtClean="0"/>
              <a:t>One problem is that the mindsets of people tend to be reactionary, only reacting to the immediate problems at hand, and not looking for long term solutions… The imminent end of fossil fuels need to be recognized by the world, and long term measures to switch to alternative fuels need to be instituted to prevent an political and social disaster. ”</a:t>
            </a:r>
            <a:endParaRPr lang="en-US" dirty="0"/>
          </a:p>
        </p:txBody>
      </p:sp>
    </p:spTree>
    <p:extLst>
      <p:ext uri="{BB962C8B-B14F-4D97-AF65-F5344CB8AC3E}">
        <p14:creationId xmlns:p14="http://schemas.microsoft.com/office/powerpoint/2010/main" val="161282158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6708"/>
            <a:ext cx="8229600" cy="4525963"/>
          </a:xfrm>
        </p:spPr>
        <p:txBody>
          <a:bodyPr>
            <a:normAutofit lnSpcReduction="10000"/>
          </a:bodyPr>
          <a:lstStyle/>
          <a:p>
            <a:pPr marL="0" indent="0" algn="ctr">
              <a:buNone/>
            </a:pPr>
            <a:r>
              <a:rPr lang="en-US" dirty="0" smtClean="0"/>
              <a:t>“I think that a pressing issue for the global energy crisis is how quickly people look to the future to solve issues, and how slow we are to look at today's realities… I believe a long term plan is necessary, but I also think that a short term plan, looking at the realities of our technology today, needs to be part of that. Global energy security is threatened by our attitude that some futuristic innovation will solve present energy issues.”</a:t>
            </a:r>
            <a:endParaRPr lang="en-US" dirty="0"/>
          </a:p>
        </p:txBody>
      </p:sp>
    </p:spTree>
    <p:extLst>
      <p:ext uri="{BB962C8B-B14F-4D97-AF65-F5344CB8AC3E}">
        <p14:creationId xmlns:p14="http://schemas.microsoft.com/office/powerpoint/2010/main" val="317074490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90163"/>
            <a:ext cx="8229600" cy="4525963"/>
          </a:xfrm>
        </p:spPr>
        <p:txBody>
          <a:bodyPr/>
          <a:lstStyle/>
          <a:p>
            <a:pPr marL="0" indent="0" algn="ctr">
              <a:buNone/>
            </a:pPr>
            <a:r>
              <a:rPr lang="en-US" dirty="0" smtClean="0"/>
              <a:t>“In addition to the global energy security issues previously mentioned, we have to take into account how it is going to be feasible to get a decent majority of the world to agree with whatever plans that have come up. There are very fragile governments that are fighting for control of their own country, how can we ensure that they go green or become more energy efficient?”</a:t>
            </a:r>
            <a:endParaRPr lang="en-US" dirty="0"/>
          </a:p>
        </p:txBody>
      </p:sp>
    </p:spTree>
    <p:extLst>
      <p:ext uri="{BB962C8B-B14F-4D97-AF65-F5344CB8AC3E}">
        <p14:creationId xmlns:p14="http://schemas.microsoft.com/office/powerpoint/2010/main" val="10679579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3255"/>
            <a:ext cx="8229600" cy="4525963"/>
          </a:xfrm>
        </p:spPr>
        <p:txBody>
          <a:bodyPr>
            <a:normAutofit fontScale="92500" lnSpcReduction="20000"/>
          </a:bodyPr>
          <a:lstStyle/>
          <a:p>
            <a:pPr marL="0" indent="0" algn="ctr">
              <a:buNone/>
            </a:pPr>
            <a:r>
              <a:rPr lang="en-US" dirty="0" smtClean="0"/>
              <a:t>“The fact that the United States consumes orders of magnitude more energy than any other country is problematic in several ways. First, U.S. citizens enjoy a lifestyle that uses a lot of energy per capita, and although many (if not most) of them realizes the importance of conserving energy and water, very few would be willing to significantly cut their energy use for the sake of the rest of the world. Also, other countries look towards the U.S. and argue that they, too, have the right to a high-energy-consumption lifestyle.” </a:t>
            </a:r>
            <a:endParaRPr lang="en-US" dirty="0"/>
          </a:p>
        </p:txBody>
      </p:sp>
    </p:spTree>
    <p:extLst>
      <p:ext uri="{BB962C8B-B14F-4D97-AF65-F5344CB8AC3E}">
        <p14:creationId xmlns:p14="http://schemas.microsoft.com/office/powerpoint/2010/main" val="40327525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4622" y="0"/>
            <a:ext cx="8229600" cy="1143000"/>
          </a:xfrm>
        </p:spPr>
        <p:txBody>
          <a:bodyPr/>
          <a:lstStyle/>
          <a:p>
            <a:r>
              <a:rPr lang="en-US" dirty="0" smtClean="0"/>
              <a:t>Readings</a:t>
            </a:r>
            <a:endParaRPr lang="en-US" dirty="0"/>
          </a:p>
        </p:txBody>
      </p:sp>
      <p:pic>
        <p:nvPicPr>
          <p:cNvPr id="5" name="Picture 4"/>
          <p:cNvPicPr>
            <a:picLocks noChangeAspect="1"/>
          </p:cNvPicPr>
          <p:nvPr/>
        </p:nvPicPr>
        <p:blipFill>
          <a:blip r:embed="rId2"/>
          <a:stretch>
            <a:fillRect/>
          </a:stretch>
        </p:blipFill>
        <p:spPr>
          <a:xfrm>
            <a:off x="709792" y="1600200"/>
            <a:ext cx="3098800" cy="4394200"/>
          </a:xfrm>
          <a:prstGeom prst="rect">
            <a:avLst/>
          </a:prstGeom>
        </p:spPr>
      </p:pic>
      <p:sp>
        <p:nvSpPr>
          <p:cNvPr id="7" name="TextBox 6"/>
          <p:cNvSpPr txBox="1"/>
          <p:nvPr/>
        </p:nvSpPr>
        <p:spPr>
          <a:xfrm>
            <a:off x="4444896" y="2599904"/>
            <a:ext cx="4530704" cy="1200329"/>
          </a:xfrm>
          <a:prstGeom prst="rect">
            <a:avLst/>
          </a:prstGeom>
          <a:noFill/>
        </p:spPr>
        <p:txBody>
          <a:bodyPr wrap="square" rtlCol="0">
            <a:spAutoFit/>
          </a:bodyPr>
          <a:lstStyle/>
          <a:p>
            <a:r>
              <a:rPr lang="en-US" dirty="0" smtClean="0"/>
              <a:t>I have ordered 10 copies-</a:t>
            </a:r>
          </a:p>
          <a:p>
            <a:endParaRPr lang="en-US" dirty="0"/>
          </a:p>
          <a:p>
            <a:r>
              <a:rPr lang="en-US" dirty="0" smtClean="0"/>
              <a:t>Debra will have them and you can check them out</a:t>
            </a:r>
            <a:endParaRPr lang="en-US" dirty="0"/>
          </a:p>
        </p:txBody>
      </p:sp>
    </p:spTree>
    <p:extLst>
      <p:ext uri="{BB962C8B-B14F-4D97-AF65-F5344CB8AC3E}">
        <p14:creationId xmlns:p14="http://schemas.microsoft.com/office/powerpoint/2010/main" val="2572283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233</TotalTime>
  <Words>1101</Words>
  <Application>Microsoft Macintosh PowerPoint</Application>
  <PresentationFormat>On-screen Show (4:3)</PresentationFormat>
  <Paragraphs>97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Special Talk   Monday September 15 Malte Ahrens (Mission 2017)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Readings</vt:lpstr>
      <vt:lpstr>Collapse of western Civilization: a view from the future</vt:lpstr>
      <vt:lpstr>Planetary Opportunities: A Social Contract for Global Change Science to Contribute to a Sustainable Future (DeFries et al 2012 ) </vt:lpstr>
      <vt:lpstr>DeFries et al --continued</vt:lpstr>
      <vt:lpstr>PowerPoint Presentation</vt:lpstr>
      <vt:lpstr>PowerPoint Presentation</vt:lpstr>
      <vt:lpstr>PowerPoint Presentation</vt:lpstr>
      <vt:lpstr>PowerPoint Presentation</vt:lpstr>
      <vt:lpstr>Team 1</vt:lpstr>
      <vt:lpstr>TEAM 2 NUCLEAR POWER--Pro</vt:lpstr>
      <vt:lpstr>Team 3 Nuclear Power--Con</vt:lpstr>
      <vt:lpstr>PowerPoint Presentation</vt:lpstr>
      <vt:lpstr>PowerPoint Presentation</vt:lpstr>
      <vt:lpstr>PowerPoint Presentation</vt:lpstr>
    </vt:vector>
  </TitlesOfParts>
  <Company>Princeton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Eddy</dc:creator>
  <cp:lastModifiedBy>Michael Eddy</cp:lastModifiedBy>
  <cp:revision>15</cp:revision>
  <dcterms:created xsi:type="dcterms:W3CDTF">2014-09-10T14:31:58Z</dcterms:created>
  <dcterms:modified xsi:type="dcterms:W3CDTF">2014-09-10T18:32:09Z</dcterms:modified>
</cp:coreProperties>
</file>