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62" r:id="rId2"/>
    <p:sldId id="370" r:id="rId3"/>
    <p:sldId id="374" r:id="rId4"/>
    <p:sldId id="373" r:id="rId5"/>
    <p:sldId id="372" r:id="rId6"/>
    <p:sldId id="371" r:id="rId7"/>
    <p:sldId id="368" r:id="rId8"/>
    <p:sldId id="303" r:id="rId9"/>
    <p:sldId id="375" r:id="rId10"/>
    <p:sldId id="369" r:id="rId11"/>
    <p:sldId id="377" r:id="rId12"/>
    <p:sldId id="363" r:id="rId13"/>
    <p:sldId id="364" r:id="rId14"/>
    <p:sldId id="365" r:id="rId15"/>
    <p:sldId id="367" r:id="rId16"/>
    <p:sldId id="3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0"/>
    <a:srgbClr val="000000"/>
    <a:srgbClr val="F0F0F0"/>
    <a:srgbClr val="CCCC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6" d="100"/>
          <a:sy n="76" d="100"/>
        </p:scale>
        <p:origin x="-74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F78808-C17D-924E-85DB-B9A3CACA4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42A43-14E0-DC4D-B25E-51155D48E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7638E-828D-3446-81BF-E24012429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FAFD7-08FA-7744-97DD-3AA91A2F8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0782-B129-7049-AF9B-5B7BB2F8C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6948-8C99-D64D-9BE9-64DF0D28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03BBD-9D25-6A47-A2C9-FEAEF1BC8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92003-3891-FE49-9598-F915A7048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5C5F-FEEE-3C42-AB10-17A31F5BD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CA8C-DC8D-9B45-8ADD-74811358D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22169-53BD-784F-9D6C-12428B2FE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0A67-C082-A040-9115-8A9BC9E34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614A4C-8337-6844-A557-75E0746E8F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363"/>
          <a:stretch/>
        </p:blipFill>
        <p:spPr>
          <a:xfrm>
            <a:off x="3710940" y="1295400"/>
            <a:ext cx="5195993" cy="4267200"/>
          </a:xfrm>
          <a:prstGeom prst="rect">
            <a:avLst/>
          </a:prstGeom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299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Mission 2019: </a:t>
            </a:r>
          </a:p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Global Food Security in the 21</a:t>
            </a:r>
            <a:r>
              <a:rPr lang="en-US" sz="3200" baseline="30000" dirty="0" smtClean="0">
                <a:solidFill>
                  <a:srgbClr val="FFB310"/>
                </a:solidFill>
                <a:latin typeface="Arial Rounded MT Bold" charset="0"/>
              </a:rPr>
              <a:t>st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 century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219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35537"/>
            <a:ext cx="4439664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35537"/>
            <a:ext cx="4495799" cy="29986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The “Green Revolution”: Key elements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High-yield varieties (HYVs) of key crops created by traditional cross-breeding techniques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Irrigation development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Increased fertilizer use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Increased pesticide use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Substantial public investment in 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infrastructure for irrigation and transport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credit for purchasing inputs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price guarantees. </a:t>
            </a:r>
          </a:p>
        </p:txBody>
      </p:sp>
    </p:spTree>
    <p:extLst>
      <p:ext uri="{BB962C8B-B14F-4D97-AF65-F5344CB8AC3E}">
        <p14:creationId xmlns:p14="http://schemas.microsoft.com/office/powerpoint/2010/main" val="29748566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The “Green Revolution”: Key elements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00"/>
            <a:ext cx="9144000" cy="65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962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Mini-project 1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Produce an oral report for the rest of the class on the Green Revolution in one of the following countries: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Mexico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Philippines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Malawi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India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Brazil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Kenya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United States</a:t>
            </a:r>
          </a:p>
          <a:p>
            <a:pPr lvl="1" eaLnBrk="1" hangingPunct="1">
              <a:spcBef>
                <a:spcPct val="20000"/>
              </a:spcBef>
              <a:tabLst>
                <a:tab pos="461963" algn="l"/>
              </a:tabLst>
            </a:pP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85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Mini-project 1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Your report should answer the following questions: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How has agriculture in your country changed since 1950?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What have been the benefits of these changes?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What are the negative outcomes of these changes?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Does the history of the last 65 years provide any lessons for the future? </a:t>
            </a:r>
          </a:p>
          <a:p>
            <a:pPr marL="919163" lvl="1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84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Mini-project 1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Your report should be 5-6 minutes long (i.e., 5-6 content slides).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Be prepared to present your report in class on Monday, September 21.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Upload your report </a:t>
            </a:r>
            <a:r>
              <a:rPr lang="en-US" sz="2400" dirty="0">
                <a:latin typeface="Arial Rounded MT Bold" charset="0"/>
              </a:rPr>
              <a:t>(</a:t>
            </a:r>
            <a:r>
              <a:rPr lang="en-US" sz="2400" dirty="0" err="1" smtClean="0">
                <a:latin typeface="Arial Rounded MT Bold" charset="0"/>
              </a:rPr>
              <a:t>pptx</a:t>
            </a:r>
            <a:r>
              <a:rPr lang="en-US" sz="2400" dirty="0" smtClean="0">
                <a:latin typeface="Arial Rounded MT Bold" charset="0"/>
              </a:rPr>
              <a:t> or </a:t>
            </a:r>
            <a:r>
              <a:rPr lang="en-US" sz="2400" dirty="0" err="1" smtClean="0">
                <a:latin typeface="Arial Rounded MT Bold" charset="0"/>
              </a:rPr>
              <a:t>pdf</a:t>
            </a:r>
            <a:r>
              <a:rPr lang="en-US" sz="2400" dirty="0" smtClean="0">
                <a:latin typeface="Arial Rounded MT Bold" charset="0"/>
              </a:rPr>
              <a:t>) under “Mini-project 1” in Stellar by 12 pm on Monday, Sept. 21. It should be Mac-compatible.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smtClean="0">
                <a:latin typeface="Arial Rounded MT Bold" charset="0"/>
              </a:rPr>
              <a:t>Include references</a:t>
            </a: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557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Unsolicited advice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It will be impossible to tell the whole story of 65 years of a country’s agricultural history in 6 minutes! Choose the points you think are most important for the rest of the class to understand.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endParaRPr lang="en-US" sz="2400" dirty="0" smtClean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>
                <a:latin typeface="Arial Rounded MT Bold" charset="0"/>
              </a:rPr>
              <a:t>T</a:t>
            </a:r>
            <a:r>
              <a:rPr lang="en-US" sz="2400" dirty="0" smtClean="0">
                <a:latin typeface="Arial Rounded MT Bold" charset="0"/>
              </a:rPr>
              <a:t>hink about the design of your slides to most effectively communicate your content.</a:t>
            </a: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86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The coming week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Wednesday: Room ____. Librarian Chris </a:t>
            </a:r>
            <a:r>
              <a:rPr lang="en-US" sz="2400" dirty="0" err="1" smtClean="0">
                <a:latin typeface="Arial Rounded MT Bold" charset="0"/>
              </a:rPr>
              <a:t>Sherratt</a:t>
            </a:r>
            <a:r>
              <a:rPr lang="en-US" sz="2400" dirty="0" smtClean="0">
                <a:latin typeface="Arial Rounded MT Bold" charset="0"/>
              </a:rPr>
              <a:t> will give a short presentation about library resources. Rest of the class is for group work.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Friday: Up to your group! 3-270 and E25-117 are available for your use.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Please have your group email me and Mike Eddy a progress report or draft of your presentation by Friday afternoon at 5 pm; this progress report/draft will be shared with mentors.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A brief journal entry will be due by Wednesday, Sept. 23.</a:t>
            </a:r>
          </a:p>
        </p:txBody>
      </p:sp>
    </p:spTree>
    <p:extLst>
      <p:ext uri="{BB962C8B-B14F-4D97-AF65-F5344CB8AC3E}">
        <p14:creationId xmlns:p14="http://schemas.microsoft.com/office/powerpoint/2010/main" val="1807050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5200" cy="5653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466" y="-8843"/>
            <a:ext cx="567651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638800"/>
            <a:ext cx="2847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 charset="0"/>
              </a:rPr>
              <a:t>Published 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820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The “Green Revolution”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" y="1112605"/>
            <a:ext cx="4412464" cy="574539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5800" y="8382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Norman Borlaug (1914-2009):</a:t>
            </a:r>
          </a:p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r>
              <a:rPr lang="en-US" sz="2400" dirty="0">
                <a:latin typeface="Arial Rounded MT Bold" charset="0"/>
              </a:rPr>
              <a:t>W</a:t>
            </a:r>
            <a:r>
              <a:rPr lang="en-US" sz="2400" dirty="0" smtClean="0">
                <a:latin typeface="Arial Rounded MT Bold" charset="0"/>
              </a:rPr>
              <a:t>heat breeder and 1970 Nobel Peace Prize winner</a:t>
            </a:r>
          </a:p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endParaRPr lang="en-US" sz="2400" dirty="0" smtClean="0">
              <a:latin typeface="Arial Rounded MT Bold" charset="0"/>
            </a:endParaRPr>
          </a:p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“The Man Who Saved a Billion Lives”</a:t>
            </a:r>
            <a:endParaRPr lang="en-US" sz="2400" dirty="0" smtClean="0"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898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152400"/>
            <a:ext cx="8559951" cy="705007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4648200"/>
            <a:ext cx="8534400" cy="129540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Rounded MT Bold" charset="0"/>
              </a:rPr>
              <a:t>Developed fast-growing, high-yield, disease-resistant, fertilizer-tolerant wheat varieties</a:t>
            </a:r>
          </a:p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Rounded MT Bold" charset="0"/>
              </a:rPr>
              <a:t>Inspired similar efforts for rice and other grains</a:t>
            </a:r>
            <a:endParaRPr lang="en-US" sz="2400" dirty="0" smtClean="0">
              <a:solidFill>
                <a:srgbClr val="000000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95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240" y="448199"/>
            <a:ext cx="9306240" cy="5724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59" y="6474023"/>
            <a:ext cx="8125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 Rounded MT Bold" charset="0"/>
              </a:rPr>
              <a:t>Chrispeels</a:t>
            </a:r>
            <a:r>
              <a:rPr lang="en-US" sz="1400" dirty="0" smtClean="0">
                <a:latin typeface="Arial Rounded MT Bold" charset="0"/>
              </a:rPr>
              <a:t> &amp; </a:t>
            </a:r>
            <a:r>
              <a:rPr lang="en-US" sz="1400" dirty="0" err="1" smtClean="0">
                <a:latin typeface="Arial Rounded MT Bold" charset="0"/>
              </a:rPr>
              <a:t>Sadava</a:t>
            </a:r>
            <a:r>
              <a:rPr lang="en-US" sz="1400" dirty="0" smtClean="0">
                <a:latin typeface="Arial Rounded MT Bold" charset="0"/>
              </a:rPr>
              <a:t>, </a:t>
            </a:r>
            <a:r>
              <a:rPr lang="en-US" sz="1400" i="1" dirty="0" smtClean="0">
                <a:latin typeface="Arial Rounded MT Bold" charset="0"/>
              </a:rPr>
              <a:t>Plants, Genes, and Crop Biotechnology, </a:t>
            </a:r>
            <a:r>
              <a:rPr lang="en-US" sz="1400" dirty="0" smtClean="0">
                <a:latin typeface="Arial Rounded MT Bold" charset="0"/>
              </a:rPr>
              <a:t>2</a:t>
            </a:r>
            <a:r>
              <a:rPr lang="en-US" sz="1400" baseline="30000" dirty="0" smtClean="0">
                <a:latin typeface="Arial Rounded MT Bold" charset="0"/>
              </a:rPr>
              <a:t>nd</a:t>
            </a:r>
            <a:r>
              <a:rPr lang="en-US" sz="1400" dirty="0" smtClean="0">
                <a:latin typeface="Arial Rounded MT Bold" charset="0"/>
              </a:rPr>
              <a:t> ed. Jones &amp; Bartlett,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5282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772400" y="0"/>
            <a:ext cx="13716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00" t="22122"/>
          <a:stretch/>
        </p:blipFill>
        <p:spPr>
          <a:xfrm>
            <a:off x="0" y="0"/>
            <a:ext cx="7907867" cy="214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8077200" cy="2181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05" y="4267200"/>
            <a:ext cx="8124505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2" y="6172200"/>
            <a:ext cx="7848600" cy="6746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57200" y="228600"/>
            <a:ext cx="24384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2286000"/>
            <a:ext cx="24384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4495800"/>
            <a:ext cx="24384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3613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Rounded MT Bold" charset="0"/>
              </a:rPr>
              <a:t>JJA Irrigation (km</a:t>
            </a:r>
            <a:r>
              <a:rPr lang="en-US" baseline="30000" dirty="0" smtClean="0">
                <a:solidFill>
                  <a:srgbClr val="000000"/>
                </a:solidFill>
                <a:latin typeface="Arial Rounded MT Bold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 Rounded MT Bold" charset="0"/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538" y="762000"/>
            <a:ext cx="2251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Rounded MT Bold" charset="0"/>
              </a:rPr>
              <a:t>Western 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438400"/>
            <a:ext cx="1049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Rounded MT Bold" charset="0"/>
              </a:rPr>
              <a:t>India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572000"/>
            <a:ext cx="1194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Rounded MT Bold" charset="0"/>
              </a:rPr>
              <a:t>China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5076" y="5715000"/>
            <a:ext cx="3358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Rounded MT Bold" charset="0"/>
              </a:rPr>
              <a:t>Source: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 Rounded MT Bold" charset="0"/>
              </a:rPr>
              <a:t>Puma &amp; Cook, J. </a:t>
            </a:r>
            <a:r>
              <a:rPr lang="en-US" sz="1400" dirty="0" err="1" smtClean="0">
                <a:solidFill>
                  <a:srgbClr val="000000"/>
                </a:solidFill>
                <a:latin typeface="Arial Rounded MT Bold" charset="0"/>
              </a:rPr>
              <a:t>Geophys</a:t>
            </a:r>
            <a:r>
              <a:rPr lang="en-US" sz="1400" dirty="0" smtClean="0">
                <a:solidFill>
                  <a:srgbClr val="000000"/>
                </a:solidFill>
                <a:latin typeface="Arial Rounded MT Bold" charset="0"/>
              </a:rPr>
              <a:t>. Res. 2010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5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The “Green Revolution”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6739807" cy="56388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1752600"/>
            <a:ext cx="4191000" cy="129540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Rounded MT Bold" charset="0"/>
              </a:rPr>
              <a:t>Global wheat production increased 2x faster than population from 1975-1985</a:t>
            </a:r>
            <a:endParaRPr lang="en-US" sz="2400" dirty="0">
              <a:solidFill>
                <a:srgbClr val="000000"/>
              </a:solidFill>
              <a:latin typeface="Arial Rounded MT Bold" charset="0"/>
            </a:endParaRPr>
          </a:p>
          <a:p>
            <a:pPr eaLnBrk="1" hangingPunct="1">
              <a:spcBef>
                <a:spcPct val="20000"/>
              </a:spcBef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Arial Rounded MT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516452"/>
            <a:ext cx="2584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Rounded MT Bold" charset="0"/>
              </a:rPr>
              <a:t>Figure: Wikipedia commons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87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0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US: Increases in total production despite decline in land farmed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0300"/>
            <a:ext cx="4495800" cy="4043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19446"/>
            <a:ext cx="2585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Rounded MT Bold"/>
                <a:cs typeface="Arial Rounded MT Bold"/>
              </a:rPr>
              <a:t>http://</a:t>
            </a:r>
            <a:r>
              <a:rPr lang="en-US" sz="1600" dirty="0" err="1">
                <a:latin typeface="Arial Rounded MT Bold"/>
                <a:cs typeface="Arial Rounded MT Bold"/>
              </a:rPr>
              <a:t>www.ers.usda.gov</a:t>
            </a:r>
            <a:endParaRPr lang="en-US" sz="1600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49383"/>
          <a:stretch/>
        </p:blipFill>
        <p:spPr>
          <a:xfrm>
            <a:off x="4515607" y="2400300"/>
            <a:ext cx="4628393" cy="445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371600"/>
            <a:ext cx="5228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Rounded MT Bold" charset="0"/>
              </a:rPr>
              <a:t>Production = yield x area</a:t>
            </a:r>
          </a:p>
          <a:p>
            <a:r>
              <a:rPr lang="en-US" sz="2000" dirty="0" smtClean="0">
                <a:latin typeface="Arial Rounded MT Bold" charset="0"/>
              </a:rPr>
              <a:t>Yield = f(technical developments, inputs</a:t>
            </a:r>
            <a:r>
              <a:rPr lang="en-US" dirty="0" smtClean="0">
                <a:latin typeface="Arial Rounded MT Bold" charset="0"/>
              </a:rPr>
              <a:t>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6153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59" y="6474023"/>
            <a:ext cx="8125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 Rounded MT Bold" charset="0"/>
              </a:rPr>
              <a:t>Chrispeels</a:t>
            </a:r>
            <a:r>
              <a:rPr lang="en-US" sz="1400" dirty="0" smtClean="0">
                <a:latin typeface="Arial Rounded MT Bold" charset="0"/>
              </a:rPr>
              <a:t> &amp; </a:t>
            </a:r>
            <a:r>
              <a:rPr lang="en-US" sz="1400" dirty="0" err="1" smtClean="0">
                <a:latin typeface="Arial Rounded MT Bold" charset="0"/>
              </a:rPr>
              <a:t>Sadava</a:t>
            </a:r>
            <a:r>
              <a:rPr lang="en-US" sz="1400" dirty="0" smtClean="0">
                <a:latin typeface="Arial Rounded MT Bold" charset="0"/>
              </a:rPr>
              <a:t>, </a:t>
            </a:r>
            <a:r>
              <a:rPr lang="en-US" sz="1400" i="1" dirty="0" smtClean="0">
                <a:latin typeface="Arial Rounded MT Bold" charset="0"/>
              </a:rPr>
              <a:t>Plants, Genes, and Crop Biotechnology, </a:t>
            </a:r>
            <a:r>
              <a:rPr lang="en-US" sz="1400" dirty="0" smtClean="0">
                <a:latin typeface="Arial Rounded MT Bold" charset="0"/>
              </a:rPr>
              <a:t>2</a:t>
            </a:r>
            <a:r>
              <a:rPr lang="en-US" sz="1400" baseline="30000" dirty="0" smtClean="0">
                <a:latin typeface="Arial Rounded MT Bold" charset="0"/>
              </a:rPr>
              <a:t>nd</a:t>
            </a:r>
            <a:r>
              <a:rPr lang="en-US" sz="1400" dirty="0" smtClean="0">
                <a:latin typeface="Arial Rounded MT Bold" charset="0"/>
              </a:rPr>
              <a:t> ed. Jones &amp; Bartlett,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92151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777777"/>
      </a:dk1>
      <a:lt1>
        <a:srgbClr val="FFFFFF"/>
      </a:lt1>
      <a:dk2>
        <a:srgbClr val="015A8C"/>
      </a:dk2>
      <a:lt2>
        <a:srgbClr val="FFCC66"/>
      </a:lt2>
      <a:accent1>
        <a:srgbClr val="909082"/>
      </a:accent1>
      <a:accent2>
        <a:srgbClr val="809EA8"/>
      </a:accent2>
      <a:accent3>
        <a:srgbClr val="AAB5C5"/>
      </a:accent3>
      <a:accent4>
        <a:srgbClr val="DADADA"/>
      </a:accent4>
      <a:accent5>
        <a:srgbClr val="C6C6C1"/>
      </a:accent5>
      <a:accent6>
        <a:srgbClr val="738F98"/>
      </a:accent6>
      <a:hlink>
        <a:srgbClr val="FFE264"/>
      </a:hlink>
      <a:folHlink>
        <a:srgbClr val="E9DCB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567</Words>
  <Application>Microsoft Macintosh PowerPoint</Application>
  <PresentationFormat>On-screen Show (4:3)</PresentationFormat>
  <Paragraphs>86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Motivations for 12.000</dc:title>
  <cp:lastModifiedBy>David McGee User</cp:lastModifiedBy>
  <cp:revision>87</cp:revision>
  <dcterms:modified xsi:type="dcterms:W3CDTF">2015-09-14T19:55:52Z</dcterms:modified>
</cp:coreProperties>
</file>