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79" r:id="rId33"/>
    <p:sldId id="280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>
      <p:cViewPr varScale="1">
        <p:scale>
          <a:sx n="73" d="100"/>
          <a:sy n="73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DB178-33F7-4300-8960-F07AFD5D1F0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E8F39-0401-4BB7-9328-746A5CF6A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https://www.google.com/fusiontables/DataSource?dsrcid=2475248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Got this far after 1.5 hours.  Also, was only able to get about 2/3 the way through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Stata</a:t>
            </a:r>
            <a:r>
              <a:rPr lang="en-US" baseline="0" smtClean="0"/>
              <a:t> demonstration.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to go</a:t>
            </a:r>
            <a:r>
              <a:rPr lang="en-US" baseline="0" dirty="0" smtClean="0"/>
              <a:t> over:  dependent variable, independent variable, functional form, level of observation/analysis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V/1 a unique </a:t>
            </a:r>
            <a:r>
              <a:rPr lang="en-US" dirty="0" err="1" smtClean="0"/>
              <a:t>identifyer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E8F39-0401-4BB7-9328-746A5CF6A43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A61C-8F99-4771-B329-86236F17C684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6F148-985A-49D7-BF35-2CCA83E5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ucuses.desmoinesregister.com/data/iowa-caucus/caucus-history-go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fusiontables/DataSource?dsrcid=247524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Stata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17.871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621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over to </a:t>
            </a:r>
            <a:r>
              <a:rPr lang="en-US" dirty="0" err="1" smtClean="0"/>
              <a:t>Stata</a:t>
            </a:r>
            <a:r>
              <a:rPr lang="en-US" dirty="0" smtClean="0"/>
              <a:t> run-through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from </a:t>
            </a:r>
            <a:r>
              <a:rPr lang="en-US" dirty="0" err="1" smtClean="0"/>
              <a:t>Stata</a:t>
            </a:r>
            <a:r>
              <a:rPr lang="en-US" dirty="0" smtClean="0"/>
              <a:t> run-through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you use different input commands?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output from a spreadsheet into “</a:t>
            </a:r>
            <a:r>
              <a:rPr lang="en-US" dirty="0" err="1" smtClean="0"/>
              <a:t>csv</a:t>
            </a:r>
            <a:r>
              <a:rPr lang="en-US" dirty="0" smtClean="0"/>
              <a:t>” or “comma-delimited” format</a:t>
            </a:r>
          </a:p>
          <a:p>
            <a:r>
              <a:rPr lang="en-US" dirty="0" smtClean="0"/>
              <a:t>Data is a simple </a:t>
            </a:r>
            <a:r>
              <a:rPr lang="en-US" i="1" dirty="0" smtClean="0"/>
              <a:t>I</a:t>
            </a:r>
            <a:r>
              <a:rPr lang="en-US" dirty="0" smtClean="0"/>
              <a:t> x </a:t>
            </a:r>
            <a:r>
              <a:rPr lang="en-US" i="1" dirty="0" smtClean="0"/>
              <a:t>J </a:t>
            </a:r>
            <a:r>
              <a:rPr lang="en-US" dirty="0" smtClean="0"/>
              <a:t> matrix, and all the variables are separated either by a tab or comma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is now smart enough to figure out that the first line of the file contains the variable names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insheet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13338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HRHHID          GESTCEN  PES1   PES8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199960521980910        63      2      4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160916068405549        63      2     -3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800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insheet</a:t>
            </a:r>
            <a:r>
              <a:rPr lang="en-US" sz="2400" dirty="0" smtClean="0"/>
              <a:t> using </a:t>
            </a:r>
            <a:r>
              <a:rPr lang="en-US" sz="2400" i="1" dirty="0" smtClean="0"/>
              <a:t>filename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91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the following file was created by outputting a file from Excel in </a:t>
            </a:r>
            <a:r>
              <a:rPr lang="en-US" dirty="0" err="1" smtClean="0"/>
              <a:t>csv</a:t>
            </a:r>
            <a:r>
              <a:rPr lang="en-US" dirty="0" smtClean="0"/>
              <a:t> format: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not in </a:t>
            </a:r>
            <a:r>
              <a:rPr lang="en-US" dirty="0" err="1" smtClean="0"/>
              <a:t>Stata</a:t>
            </a:r>
            <a:r>
              <a:rPr lang="en-US" dirty="0" smtClean="0"/>
              <a:t> format, is in an ASCII file, but is </a:t>
            </a:r>
            <a:r>
              <a:rPr lang="en-US" i="1" dirty="0" smtClean="0"/>
              <a:t>not</a:t>
            </a:r>
            <a:r>
              <a:rPr lang="en-US" dirty="0" smtClean="0"/>
              <a:t> separated </a:t>
            </a:r>
            <a:r>
              <a:rPr lang="en-US" i="1" dirty="0" smtClean="0"/>
              <a:t>only</a:t>
            </a:r>
            <a:r>
              <a:rPr lang="en-US" dirty="0" smtClean="0"/>
              <a:t> by a tab or comma (e.g., by a space)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insheet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13338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199960521980910 63 2 4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160916068405549 63 2 -3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941159210626002 63 2 6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941159210626002 63 2 6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941159210626002 63 2 6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800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 err="1" smtClean="0"/>
              <a:t>nfile</a:t>
            </a:r>
            <a:r>
              <a:rPr lang="en-US" sz="2400" dirty="0" smtClean="0"/>
              <a:t> HRHHID GESTCEN PES1 PES8 using </a:t>
            </a:r>
            <a:r>
              <a:rPr lang="en-US" sz="2400" i="1" dirty="0" smtClean="0"/>
              <a:t>filename</a:t>
            </a:r>
          </a:p>
          <a:p>
            <a:r>
              <a:rPr lang="en-US" sz="2400" i="1" dirty="0" smtClean="0"/>
              <a:t>Or</a:t>
            </a:r>
          </a:p>
          <a:p>
            <a:r>
              <a:rPr lang="en-US" sz="2400" dirty="0" err="1" smtClean="0"/>
              <a:t>infile</a:t>
            </a:r>
            <a:r>
              <a:rPr lang="en-US" sz="2400" dirty="0" smtClean="0"/>
              <a:t> </a:t>
            </a:r>
            <a:r>
              <a:rPr lang="en-US" sz="2400" dirty="0" err="1" smtClean="0"/>
              <a:t>str</a:t>
            </a:r>
            <a:r>
              <a:rPr lang="en-US" sz="2400" dirty="0" smtClean="0"/>
              <a:t> HRHHID GESTCEN PES1 PES8 using </a:t>
            </a:r>
            <a:r>
              <a:rPr lang="en-US" sz="2400" i="1" dirty="0" smtClean="0"/>
              <a:t>filename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87269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the following file was created using an ASCII text editor (e.g., EMACS), and that spaces separate the variables: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in an ASCII file, but you cannot rely on spaces, commas, or other standard “</a:t>
            </a:r>
            <a:r>
              <a:rPr lang="en-US" dirty="0" err="1" smtClean="0"/>
              <a:t>delimeters</a:t>
            </a:r>
            <a:r>
              <a:rPr lang="en-US" dirty="0" smtClean="0"/>
              <a:t>” to separate variables</a:t>
            </a:r>
          </a:p>
          <a:p>
            <a:r>
              <a:rPr lang="en-US" dirty="0" smtClean="0"/>
              <a:t>Datasets may have observations on more than one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13338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1         2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123456789012345678901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---------------------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19996052198091063 2 4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16091606840554963 2-3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94115921062600263 2 6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94115921062600263 2 6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94115921062600263 2 6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infix HRHHID 1-15 GESTCEN 16-17 PES1 18-19 PES8 20-21 using </a:t>
            </a:r>
            <a:r>
              <a:rPr lang="en-US" sz="2400" i="1" dirty="0" smtClean="0"/>
              <a:t>filename</a:t>
            </a:r>
          </a:p>
          <a:p>
            <a:r>
              <a:rPr lang="en-US" sz="2400" i="1" dirty="0" smtClean="0"/>
              <a:t>Or</a:t>
            </a:r>
          </a:p>
          <a:p>
            <a:r>
              <a:rPr lang="en-US" sz="2400" dirty="0" err="1" smtClean="0"/>
              <a:t>infile</a:t>
            </a:r>
            <a:r>
              <a:rPr lang="en-US" sz="2400" dirty="0" smtClean="0"/>
              <a:t> str15 HRHHID 1-15 GESTCEN 16-17 PES1 18-19 PES8 20-21 using </a:t>
            </a:r>
            <a:r>
              <a:rPr lang="en-US" sz="2400" i="1" dirty="0" smtClean="0"/>
              <a:t>filename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87269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the following file was created using an ASCII text editor: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3733800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2667000"/>
            <a:ext cx="27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Handy label, not in dataset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4038600" y="25908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4038600" y="3276600"/>
            <a:ext cx="152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9" idx="1"/>
            <a:endCxn id="10" idx="1"/>
          </p:cNvCxnSpPr>
          <p:nvPr/>
        </p:nvCxnSpPr>
        <p:spPr>
          <a:xfrm flipH="1">
            <a:off x="4191000" y="2851666"/>
            <a:ext cx="8382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11" idx="1"/>
          </p:cNvCxnSpPr>
          <p:nvPr/>
        </p:nvCxnSpPr>
        <p:spPr>
          <a:xfrm flipH="1">
            <a:off x="4191000" y="3918466"/>
            <a:ext cx="8382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 Roll Call votes in the 27</a:t>
            </a:r>
            <a:r>
              <a:rPr lang="en-US" baseline="30000" dirty="0" smtClean="0"/>
              <a:t>th</a:t>
            </a:r>
            <a:r>
              <a:rPr lang="en-US" dirty="0" smtClean="0"/>
              <a:t> Cong.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305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01R327031200290003401ADAMS      165555616661661111222226261116611966116116116666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02R327031200290003401ADAMS      666161116111666116666166111166116116191611666666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03R327031200290003401ADAMS      661166611116611666661191661116611699161116161611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04R327031200290003401ADAMS      161166616166119169911116616116611661616616611611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05R327031200290003401ADAMS      166666616111619166161161666666661611116666161111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06R327031200290003401ADAMS      166666161116161166111111661666661126611661666666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07R327031200290003401ADAMS      696661616666611169111611111161166611111161611616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08R327031200290003401ADAMS      119166666666166666611166666999991161661169999161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09R327031200290003401ADAMS      666616111161116666966161611166111666616661611119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10R327031200290003401ADAMS      611616661161661616661161161111111116161119919966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11R327031200290003401ADAMS      116191666161161166696616111616661161166911691666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12R327031200290003401ADAMS      611166699661616661166161116166111161116611666661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13R327031200290003401ADAMS      611666116616161666616616961666611666166661666611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14R327031200290003401ADAMS      116161111161166611611166661666166616616616661166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15R327031200290003401ADAMS      611616611616111161161111161661116611166111666166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16R327031200290003401ADAMS      161116619116666616611616166661966661611616616611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17R327031200290003401ADAMS      661116161111611666166661666611116161616666611111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18R327031200290003401ADAMS      111666991616661616661111661616611616116116161666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19R327031200290003401ADAMS      166616611161161161116611161666666111666111911611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20R327031200290003401ADAMS      616616616119161666166196666119666611661666111116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21R327031200290003401ADAMS      61111161111161                                 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01R327449800320009111ALFORD     655555996616916165555256511116116111911199199999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02R327449800320009111ALFORD     916916661169611661661161999911611611111161169999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statistical packages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answer</a:t>
            </a:r>
          </a:p>
          <a:p>
            <a:pPr lvl="1"/>
            <a:r>
              <a:rPr lang="en-US" dirty="0" smtClean="0"/>
              <a:t>Manage data</a:t>
            </a:r>
          </a:p>
          <a:p>
            <a:pPr lvl="1"/>
            <a:r>
              <a:rPr lang="en-US" dirty="0" smtClean="0"/>
              <a:t>Carry out appropriate statistical tests</a:t>
            </a:r>
          </a:p>
          <a:p>
            <a:pPr lvl="1"/>
            <a:r>
              <a:rPr lang="en-US" dirty="0" smtClean="0"/>
              <a:t>Assist in displaying data</a:t>
            </a:r>
          </a:p>
          <a:p>
            <a:r>
              <a:rPr lang="en-US" dirty="0" smtClean="0"/>
              <a:t>Less obvious answer</a:t>
            </a:r>
          </a:p>
          <a:p>
            <a:pPr lvl="1"/>
            <a:r>
              <a:rPr lang="en-US" dirty="0" smtClean="0"/>
              <a:t>Channel the type of research you are likely to do</a:t>
            </a:r>
          </a:p>
          <a:p>
            <a:pPr lvl="2"/>
            <a:r>
              <a:rPr lang="en-US" dirty="0" smtClean="0"/>
              <a:t>Limitations as to variables and cases</a:t>
            </a:r>
          </a:p>
          <a:p>
            <a:pPr lvl="2"/>
            <a:r>
              <a:rPr lang="en-US" dirty="0" smtClean="0"/>
              <a:t>Types of analysis  is sometimes guided by choice of package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       1         2         3         4         5         6         7         8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12345678901234567890123456789012345678901234567890123456789012345678901234567890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03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1200290003401ADAMS      165555616661661111222226261116611966116116116666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02R327031200290003401ADAMS      666161116111666116666166111166116116191611666666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03R327031200290003401ADAMS      661166611116611666661191661116611699161116161611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04R327031200290003401ADAMS      161166616166119169911116616116611661616616611611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05R327031200290003401ADAMS      166666616111619166161161666666661611116666161111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06R327031200290003401ADAMS      166666161116161166111111661666661126611661666666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07R327031200290003401ADAMS      696661616666611169111611111161166611111161611616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08R327031200290003401ADAMS      119166666666166666611166666999991161661169999161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09R327031200290003401ADAMS      666616111161116666966161611166111666616661611119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10R327031200290003401ADAMS      611616661161661616661161161111111116161119919966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11R327031200290003401ADAMS      116191666161161166696616111616661161166911691666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12R327031200290003401ADAMS      611166699661616661166161116166111161116611666661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13R327031200290003401ADAMS      611666116616161666616616961666611666166661666611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14R327031200290003401ADAMS      116161111161166611611166661666166616616616661166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15R327031200290003401ADAMS      611616611616111161161111161661116611166111666166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16R327031200290003401ADAMS      161116619116666616611616166661966661611616616611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17R327031200290003401ADAMS      661116161111611666166661666611116161616666611111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18R327031200290003401ADAMS      111666991616661616661111661616611616116116161666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19R327031200290003401ADAMS      166616611161161161116611161666666111666111911611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20R327031200290003401ADAMS      616616616119161666166196666119666611661666111116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21R327031200290003401ADAMS      61111161111161                                 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44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9800320009111ALFORD     655555996616916165555256511116116111911199199999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02R327449800320009111ALFORD     916916661169611661661161999911611611111161169999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778276"/>
            <a:ext cx="9144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VAR #  0004             WIDTH = 0002      MD=0   DK 01   COL 07-08      H27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STATE:          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......          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NEW ENGLAND                       BORDER STATES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...........                       .............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01.  CONNECTICUT                  51.  KENTUCKY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02.  MAINE                        52.  MARYLAND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03.  MASSACHUSETTS                53.  OKLAHOMA          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4572000" y="4724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09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       1         2         3         4         5         6         7         8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12345678901234567890123456789012345678901234567890123456789012345678901234567890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01R32703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12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00290003401ADAMS      165555616661661111222226261116611966116116116666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02R327031200290003401ADAMS      666161116111666116666166111166116116191611666666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03R327031200290003401ADAMS      661166611116611666661191661116611699161116161611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04R327031200290003401ADAMS      161166616166119169911116616116611661616616611611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05R327031200290003401ADAMS      166666616111619166161161666666661611116666161111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06R327031200290003401ADAMS      166666161116161166111111661666661126611661666666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07R327031200290003401ADAMS      696661616666611169111611111161166611111161611616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08R327031200290003401ADAMS      119166666666166666611166666999991161661169999161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09R327031200290003401ADAMS      666616111161116666966161611166111666616661611119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10R327031200290003401ADAMS      611616661161661616661161161111111116161119919966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11R327031200290003401ADAMS      116191666161161166696616111616661161166911691666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12R327031200290003401ADAMS      611166699661616661166161116166111161116611666661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13R327031200290003401ADAMS      611666116616161666616616961666611666166661666611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14R327031200290003401ADAMS      116161111161166611611166661666166616616616661166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15R327031200290003401ADAMS      611616611616111161161111161661116611166111666166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16R327031200290003401ADAMS      161116619116666616611616166661966661611616616611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17R327031200290003401ADAMS      661116161111611666166661666611116161616666611111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18R327031200290003401ADAMS      111666991616661616661111661616611616116116161666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19R327031200290003401ADAMS      166616611161161161116611161666666111666111911611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20R327031200290003401ADAMS      616616616119161666166196666119666611661666111116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21R327031200290003401ADAMS      61111161111161                                 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01R32744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98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00320009111ALFORD     655555996616916165555256511116116111911199199999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02R327449800320009111ALFORD     916916661169611661661161999911611611111161169999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778276"/>
            <a:ext cx="9144000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VAR #  0005             WIDTH = 0002      MD=0   DK 01   COL 09-10      H27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DISTRICT NUMBER: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................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CODED BLANK FOR SENATE.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AT-LARGE DISTRICTS ARE CODED 98,97,96, ACCORDING TO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ALPHABETICAL ORDER OF NAMES OF OCCUPANTS.  NO DISTINCTION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BETWEEN THE VARIOUS KINDS OF AT-LARGE DISTRICTS IS MADE.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DUE TO REPLACEMENTS WITHIN A CONGRESS, TWO MEMBERS MAY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LEGITIMATELY HAVE THE SAME DISTRICT NUMBER WITHIN A STATE.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4572000" y="4724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09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       1         2         3         4         5         6         7         8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12345678901234567890123456789012345678901234567890123456789012345678901234567890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01R3270312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0029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0003401ADAMS      165555616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61661111222226261116611966116116116666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02R327031200290003401ADAMS      666161116111666116666166111166116116191611666666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03R327031200290003401ADAMS      661166611116611666661191661116611699161116161611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04R327031200290003401ADAMS      161166616166119169911116616116611661616616611611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05R327031200290003401ADAMS      166666616111619166161161666666661611116666161111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06R327031200290003401ADAMS      166666161116161166111111661666661126611661666666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07R327031200290003401ADAMS      696661616666611169111611111161166611111161611616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08R327031200290003401ADAMS      119166666666166666611166666999991161661169999161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09R327031200290003401ADAMS      666616111161116666966161611166111666616661611119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10R327031200290003401ADAMS      611616661161661616661161161111111116161119919966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11R327031200290003401ADAMS      116191666161161166696616111616661161166911691666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12R327031200290003401ADAMS      611166699661616661166161116166111161116611666661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13R327031200290003401ADAMS      611666116616161666616616961666611666166661666611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14R327031200290003401ADAMS      116161111161166611611166661666166616616616661166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15R327031200290003401ADAMS      611616611616111161161111161661116611166111666166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16R327031200290003401ADAMS      161116619116666616611616166661966661611616616611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17R327031200290003401ADAMS      661116161111611666166661666611116161616666611111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18R327031200290003401ADAMS      111666991616661616661111661616611616116116161666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19R327031200290003401ADAMS      166616611161161161116611161666666111666111911611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20R327031200290003401ADAMS      616616616119161666166196666119666611661666111116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21R327031200290003401ADAMS      61111161111161                                 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01R3274498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0032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0009111ALFORD     655555996</a:t>
            </a:r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16916165555256511116116111911199199999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02R327449800320009111ALFORD     916916661169611661661161999911611611111161169999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778276"/>
            <a:ext cx="914400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VAR #  0020 SESSION 1   WIDTH = 0001      MD=0   DK 01   COL 42-42      H27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G-10- -27A     J 27-1-39               JUNE 7, 1841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H271004       Y=66 N=149               MALLORY, VA.      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TO ADJOURN, IN ORDER TO END DEBATE ON THE ADOPTION OF THE  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HOUSE RULES.  ADOPTION OF THE RULES WOULD PREVENT RECEIVING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ANY ABOLITION PETITIONS.  (P. 27-2)</a:t>
            </a:r>
          </a:p>
        </p:txBody>
      </p:sp>
      <p:sp>
        <p:nvSpPr>
          <p:cNvPr id="6" name="Oval 5"/>
          <p:cNvSpPr/>
          <p:nvPr/>
        </p:nvSpPr>
        <p:spPr>
          <a:xfrm>
            <a:off x="4572000" y="4724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09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data yourselves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again to </a:t>
            </a:r>
            <a:r>
              <a:rPr lang="en-US" dirty="0" err="1" smtClean="0"/>
              <a:t>Stata</a:t>
            </a:r>
            <a:r>
              <a:rPr lang="en-US" dirty="0" smtClean="0"/>
              <a:t> run-through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when you want to add data to a pre-existing data set, or you have more than one dataset that has all the variables you need for analysis.</a:t>
            </a:r>
          </a:p>
          <a:p>
            <a:r>
              <a:rPr lang="en-US" dirty="0" smtClean="0"/>
              <a:t>Most important  thing:  each dataset must have (at least) one identifier that links observations, and allows merging.</a:t>
            </a:r>
          </a:p>
          <a:p>
            <a:r>
              <a:rPr lang="en-US" dirty="0" smtClean="0"/>
              <a:t>Second thing:  both datasets must be sorted on the common identifier(s)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one-for-one match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364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Election results, election_results.dta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10668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8200" y="3505200"/>
          <a:ext cx="426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128"/>
                <a:gridCol w="1109472"/>
                <a:gridCol w="838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educ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catholic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8200" y="2971800"/>
            <a:ext cx="332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Demographics, demographics.dta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command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[assume both datasets have previously been sorted on county, by typing the command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sort county</a:t>
            </a:r>
            <a:r>
              <a:rPr lang="en-US" dirty="0" smtClean="0">
                <a:cs typeface="Courier New" pitchFamily="49" charset="0"/>
              </a:rPr>
              <a:t>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use election_results.dta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merge county using demographics.dta 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merge 1:1 county using demographics.dta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Voila!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8001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70"/>
                <a:gridCol w="1253168"/>
                <a:gridCol w="1349567"/>
                <a:gridCol w="1060374"/>
                <a:gridCol w="1060374"/>
                <a:gridCol w="1060374"/>
                <a:gridCol w="10603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educ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catholic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many-to-one merge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676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county_code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Bobville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Candiceville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Dogville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143000"/>
            <a:ext cx="414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Demographic data, demographic_data.dta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4572000"/>
          <a:ext cx="381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county_code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county_name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Brooks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Calhoun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4114800"/>
            <a:ext cx="4861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County code mapping, county_code_mapping.dta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-&gt;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exercises</a:t>
            </a:r>
          </a:p>
          <a:p>
            <a:pPr lvl="1"/>
            <a:r>
              <a:rPr lang="en-US" dirty="0" smtClean="0"/>
              <a:t>Minitab, spreadsheets</a:t>
            </a:r>
          </a:p>
          <a:p>
            <a:r>
              <a:rPr lang="en-US" dirty="0" smtClean="0"/>
              <a:t>Time series</a:t>
            </a:r>
          </a:p>
          <a:p>
            <a:pPr lvl="1"/>
            <a:r>
              <a:rPr lang="en-US" dirty="0" smtClean="0"/>
              <a:t>TSP</a:t>
            </a:r>
          </a:p>
          <a:p>
            <a:r>
              <a:rPr lang="en-US" dirty="0" smtClean="0"/>
              <a:t>Cross-sectional</a:t>
            </a:r>
          </a:p>
          <a:p>
            <a:pPr lvl="1"/>
            <a:r>
              <a:rPr lang="en-US" dirty="0" smtClean="0"/>
              <a:t>SPSS, SAS</a:t>
            </a:r>
          </a:p>
          <a:p>
            <a:r>
              <a:rPr lang="en-US" dirty="0" smtClean="0"/>
              <a:t>Time series &amp; cross-sectional</a:t>
            </a:r>
          </a:p>
          <a:p>
            <a:pPr lvl="1"/>
            <a:r>
              <a:rPr lang="en-US" dirty="0" err="1" smtClean="0"/>
              <a:t>Stata</a:t>
            </a:r>
            <a:r>
              <a:rPr lang="en-US" dirty="0" smtClean="0"/>
              <a:t>,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command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[make same sorting assumptions as before]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use demographic_data.dta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merge m:1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county_code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using county_code_mapping.dta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Voila!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391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county_code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county_name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Bobville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Candiceville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Brooks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Dogville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Brooks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Calhoun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ollapse command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219200"/>
          <a:ext cx="7772402" cy="4419605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724998"/>
                <a:gridCol w="1951097"/>
                <a:gridCol w="565071"/>
                <a:gridCol w="266543"/>
                <a:gridCol w="554410"/>
                <a:gridCol w="458454"/>
                <a:gridCol w="458454"/>
                <a:gridCol w="501102"/>
                <a:gridCol w="522425"/>
                <a:gridCol w="309190"/>
                <a:gridCol w="426470"/>
                <a:gridCol w="437131"/>
                <a:gridCol w="319852"/>
                <a:gridCol w="277205"/>
              </a:tblGrid>
              <a:tr h="33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county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DistrictName-en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voters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Paul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Bachmann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Johnson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Gingrich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Santorum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Huntsman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Other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Roemer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Romney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Perry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Cain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Adair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- 1NW ADAIR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Adair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- 2NE STUART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Adair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- 3SW FONTANELLE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- 4SE ORIENT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Adair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Adair - 5GF GREENFIELD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</a:t>
                      </a:r>
                      <a:r>
                        <a:rPr lang="en-US" sz="700" u="none" strike="noStrike" dirty="0" smtClean="0"/>
                        <a:t>– </a:t>
                      </a:r>
                      <a:r>
                        <a:rPr lang="en-US" sz="700" u="none" strike="noStrike" dirty="0"/>
                        <a:t>Carbon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1A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1B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2A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2B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3A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Corning 3B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</a:t>
                      </a:r>
                      <a:r>
                        <a:rPr lang="en-US" sz="700" u="none" strike="noStrike" dirty="0" smtClean="0"/>
                        <a:t>– </a:t>
                      </a:r>
                      <a:r>
                        <a:rPr lang="en-US" sz="700" u="none" strike="noStrike" dirty="0"/>
                        <a:t>Nodaway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</a:t>
                      </a:r>
                      <a:r>
                        <a:rPr lang="en-US" sz="700" u="none" strike="noStrike" dirty="0" smtClean="0"/>
                        <a:t>– </a:t>
                      </a:r>
                      <a:r>
                        <a:rPr lang="en-US" sz="700" u="none" strike="noStrike" dirty="0"/>
                        <a:t>Prescott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</a:t>
                      </a:r>
                      <a:r>
                        <a:rPr lang="en-US" sz="700" u="none" strike="noStrike" dirty="0" smtClean="0"/>
                        <a:t>– </a:t>
                      </a:r>
                      <a:r>
                        <a:rPr lang="en-US" sz="700" u="none" strike="noStrike" dirty="0"/>
                        <a:t>Quincy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Adams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Adams - SE Adams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FV/TL/HF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LF/CN/LS/LS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PC/LT/WV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PO/FK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PV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UC/IA/NA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UP/MK/FC/JF/LL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Allamakee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Allamakee - WK 1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/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17" marR="5017" marT="5017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867400"/>
            <a:ext cx="5036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collapse (sum) voters-</a:t>
            </a:r>
            <a:r>
              <a:rPr lang="en-US" sz="2400" smtClean="0"/>
              <a:t>Cain,by</a:t>
            </a:r>
            <a:r>
              <a:rPr lang="en-US" sz="2400" dirty="0" smtClean="0"/>
              <a:t>(county)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6" y="1752600"/>
          <a:ext cx="8000993" cy="389206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  <a:gridCol w="615461"/>
              </a:tblGrid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/>
                        <a:t>county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voters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Paul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Bachmann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Johnson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Gingrich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Santorum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Huntsman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Other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Roemer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Romney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Perry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Adair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Adams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Allamakee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Appanoose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Audubon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Benton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Black Hawk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3642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870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Boone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276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Bremer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/>
                        <a:t>Buchanan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Buena Vista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Butler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Calhoun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Carroll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Cedar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Cerro Gordo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Cherokee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2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Chickasaw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Clarke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Clay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165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Clayton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Clinton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1384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  <a:tr h="12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Crawford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62" marR="5862" marT="5862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Do-files are the </a:t>
            </a:r>
            <a:r>
              <a:rPr lang="en-US" dirty="0" err="1" smtClean="0"/>
              <a:t>Stata</a:t>
            </a:r>
            <a:r>
              <a:rPr lang="en-US" dirty="0" smtClean="0"/>
              <a:t> scripting language to automate analysis.</a:t>
            </a:r>
          </a:p>
          <a:p>
            <a:r>
              <a:rPr lang="en-US" dirty="0" smtClean="0"/>
              <a:t>Here is how the first five lines of the Iowa exercise would look in a do-file: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886200"/>
            <a:ext cx="50097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#delimit;</a:t>
            </a:r>
          </a:p>
          <a:p>
            <a:r>
              <a:rPr lang="en-US" baseline="0" dirty="0" err="1" smtClean="0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using iowa_example_csv.dat;</a:t>
            </a:r>
          </a:p>
          <a:p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list;</a:t>
            </a:r>
          </a:p>
          <a:p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generate paulpct08=paul08/tvotes08;</a:t>
            </a:r>
          </a:p>
          <a:p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generate paulpct12=paul12/tvotes12;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of quant research in this class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2819400"/>
          <a:ext cx="4457700" cy="1028700"/>
        </p:xfrm>
        <a:graphic>
          <a:graphicData uri="http://schemas.openxmlformats.org/presentationml/2006/ole">
            <p:oleObj spid="_x0000_s1026" name="Equation" r:id="rId4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of data setup: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565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j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Obs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Obs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VRS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413338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HRHHID          GESTCEN  PES1   PES8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199960521980910        63      2      4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160916068405549        63      2     -3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941159210626002        63      2      6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House Elections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305800" cy="4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Stata</a:t>
            </a:r>
            <a:r>
              <a:rPr lang="en-US" dirty="0" smtClean="0"/>
              <a:t> to Analyze Data in Matrix Form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Question:  Did Ron Paul do better in Iowa in 2012, compared to 2008 in counties with college students?</a:t>
            </a:r>
          </a:p>
          <a:p>
            <a:r>
              <a:rPr lang="en-US" dirty="0" smtClean="0"/>
              <a:t>Data sources:</a:t>
            </a:r>
          </a:p>
          <a:p>
            <a:pPr lvl="1"/>
            <a:r>
              <a:rPr lang="en-US" dirty="0" smtClean="0"/>
              <a:t>2008:  Des Moines Register web site, (</a:t>
            </a:r>
            <a:r>
              <a:rPr lang="en-US" dirty="0" smtClean="0">
                <a:hlinkClick r:id="rId3"/>
              </a:rPr>
              <a:t>http://caucuses.desmoinesregister.com/data/iowa-caucus/caucus-history-gop/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2012: Iowa Republican Party, Google Doc (</a:t>
            </a:r>
            <a:r>
              <a:rPr lang="en-US" dirty="0" smtClean="0">
                <a:hlinkClick r:id="rId4"/>
              </a:rPr>
              <a:t>https://www.google.com/fusiontables/DataSource?dsrcid=2475248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95412"/>
            <a:ext cx="8763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2094</Words>
  <Application>Microsoft Office PowerPoint</Application>
  <PresentationFormat>On-screen Show (4:3)</PresentationFormat>
  <Paragraphs>1076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Introduction to Stata</vt:lpstr>
      <vt:lpstr>The role of statistical packages in research</vt:lpstr>
      <vt:lpstr>Analysis -&gt; Packages</vt:lpstr>
      <vt:lpstr>Logic of quant research in this class</vt:lpstr>
      <vt:lpstr>Logic of data setup:</vt:lpstr>
      <vt:lpstr>Example, VRS Data</vt:lpstr>
      <vt:lpstr>Example, House Elections</vt:lpstr>
      <vt:lpstr>Using Stata to Analyze Data in Matrix Form</vt:lpstr>
      <vt:lpstr>2008</vt:lpstr>
      <vt:lpstr>2012</vt:lpstr>
      <vt:lpstr>Switch over to Stata run-through</vt:lpstr>
      <vt:lpstr>Return from Stata run-through</vt:lpstr>
      <vt:lpstr>insheet</vt:lpstr>
      <vt:lpstr>insheet</vt:lpstr>
      <vt:lpstr>infile</vt:lpstr>
      <vt:lpstr>insheet</vt:lpstr>
      <vt:lpstr>infix</vt:lpstr>
      <vt:lpstr>infix</vt:lpstr>
      <vt:lpstr>House Roll Call votes in the 27th Cong.</vt:lpstr>
      <vt:lpstr>Slide 20</vt:lpstr>
      <vt:lpstr>Slide 21</vt:lpstr>
      <vt:lpstr>Slide 22</vt:lpstr>
      <vt:lpstr>Enter data yourselves</vt:lpstr>
      <vt:lpstr>Return again to Stata run-through</vt:lpstr>
      <vt:lpstr>merge command</vt:lpstr>
      <vt:lpstr>Example:  one-for-one match</vt:lpstr>
      <vt:lpstr>merge command results</vt:lpstr>
      <vt:lpstr>Voila!</vt:lpstr>
      <vt:lpstr>many-to-one merge</vt:lpstr>
      <vt:lpstr>merge command </vt:lpstr>
      <vt:lpstr>Voila!</vt:lpstr>
      <vt:lpstr>collapse command</vt:lpstr>
      <vt:lpstr>Slide 33</vt:lpstr>
      <vt:lpstr>Do-files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Stata</dc:title>
  <dc:creator>Charles Stewart</dc:creator>
  <cp:lastModifiedBy>Charles Stewart</cp:lastModifiedBy>
  <cp:revision>79</cp:revision>
  <dcterms:created xsi:type="dcterms:W3CDTF">2012-02-10T20:55:59Z</dcterms:created>
  <dcterms:modified xsi:type="dcterms:W3CDTF">2012-02-15T02:04:52Z</dcterms:modified>
</cp:coreProperties>
</file>