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149E-CA89-5B4D-B5B6-E1326FFA7F72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ED0-6DFA-6C42-A8F7-3986EA41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8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149E-CA89-5B4D-B5B6-E1326FFA7F72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ED0-6DFA-6C42-A8F7-3986EA41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7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149E-CA89-5B4D-B5B6-E1326FFA7F72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ED0-6DFA-6C42-A8F7-3986EA41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1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149E-CA89-5B4D-B5B6-E1326FFA7F72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ED0-6DFA-6C42-A8F7-3986EA41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6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149E-CA89-5B4D-B5B6-E1326FFA7F72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ED0-6DFA-6C42-A8F7-3986EA41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8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149E-CA89-5B4D-B5B6-E1326FFA7F72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ED0-6DFA-6C42-A8F7-3986EA41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6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149E-CA89-5B4D-B5B6-E1326FFA7F72}" type="datetimeFigureOut">
              <a:rPr lang="en-US" smtClean="0"/>
              <a:t>4/14/14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ED0-6DFA-6C42-A8F7-3986EA41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0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149E-CA89-5B4D-B5B6-E1326FFA7F72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ED0-6DFA-6C42-A8F7-3986EA41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4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149E-CA89-5B4D-B5B6-E1326FFA7F72}" type="datetimeFigureOut">
              <a:rPr lang="en-US" smtClean="0"/>
              <a:t>4/14/14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ED0-6DFA-6C42-A8F7-3986EA41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6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149E-CA89-5B4D-B5B6-E1326FFA7F72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ED0-6DFA-6C42-A8F7-3986EA41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2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149E-CA89-5B4D-B5B6-E1326FFA7F72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ED0-6DFA-6C42-A8F7-3986EA41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D149E-CA89-5B4D-B5B6-E1326FFA7F72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69ED0-6DFA-6C42-A8F7-3986EA41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8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Dummy Variables and 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93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+ Indirect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Direct Effect = </a:t>
            </a:r>
            <a:r>
              <a:rPr lang="en-US" sz="2800" dirty="0" smtClean="0"/>
              <a:t>Multivariate </a:t>
            </a:r>
            <a:r>
              <a:rPr lang="en-US" sz="2800" dirty="0" smtClean="0"/>
              <a:t>Regression Coefficient</a:t>
            </a:r>
          </a:p>
          <a:p>
            <a:pPr marL="0" indent="0">
              <a:buNone/>
            </a:pPr>
            <a:r>
              <a:rPr lang="en-US" sz="2800" dirty="0" smtClean="0"/>
              <a:t>Indirect Effect = Bivariate – </a:t>
            </a:r>
            <a:r>
              <a:rPr lang="en-US" sz="2800" dirty="0" smtClean="0"/>
              <a:t>Multivariate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331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latin typeface="Calibri"/>
                <a:cs typeface="Calibri"/>
              </a:rPr>
              <a:t>What is the the relationship between the % of non-Swiss residents (IV) and discretionary social spending (DV) in Swiss municipalities?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. </a:t>
            </a:r>
            <a:r>
              <a:rPr lang="en-US" dirty="0" err="1" smtClean="0">
                <a:latin typeface="Courier New"/>
                <a:cs typeface="Courier New"/>
              </a:rPr>
              <a:t>reg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def_social_head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log_pctforeign</a:t>
            </a:r>
            <a:r>
              <a:rPr lang="en-US" dirty="0" smtClean="0">
                <a:latin typeface="Courier New"/>
                <a:cs typeface="Courier New"/>
              </a:rPr>
              <a:t> if year==2005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Source |       SS       </a:t>
            </a:r>
            <a:r>
              <a:rPr lang="en-US" dirty="0" err="1" smtClean="0">
                <a:latin typeface="Courier New"/>
                <a:cs typeface="Courier New"/>
              </a:rPr>
              <a:t>df</a:t>
            </a:r>
            <a:r>
              <a:rPr lang="en-US" dirty="0" smtClean="0">
                <a:latin typeface="Courier New"/>
                <a:cs typeface="Courier New"/>
              </a:rPr>
              <a:t>       MS              Number of </a:t>
            </a:r>
            <a:r>
              <a:rPr lang="en-US" dirty="0" err="1" smtClean="0">
                <a:latin typeface="Courier New"/>
                <a:cs typeface="Courier New"/>
              </a:rPr>
              <a:t>obs</a:t>
            </a:r>
            <a:r>
              <a:rPr lang="en-US" dirty="0" smtClean="0">
                <a:latin typeface="Courier New"/>
                <a:cs typeface="Courier New"/>
              </a:rPr>
              <a:t> =    1151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-------------+------------------------------           F(  1,  1149) =    0.54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 Model |  155287.676     1  155287.676           </a:t>
            </a:r>
            <a:r>
              <a:rPr lang="en-US" dirty="0" err="1" smtClean="0">
                <a:latin typeface="Courier New"/>
                <a:cs typeface="Courier New"/>
              </a:rPr>
              <a:t>Prob</a:t>
            </a:r>
            <a:r>
              <a:rPr lang="en-US" dirty="0" smtClean="0">
                <a:latin typeface="Courier New"/>
                <a:cs typeface="Courier New"/>
              </a:rPr>
              <a:t> &gt; F      =  0.4631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Residual |   331138316  1149  288196.968           R-squared     =  0.0005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-------------+------------------------------           </a:t>
            </a:r>
            <a:r>
              <a:rPr lang="en-US" dirty="0" err="1" smtClean="0">
                <a:latin typeface="Courier New"/>
                <a:cs typeface="Courier New"/>
              </a:rPr>
              <a:t>Adj</a:t>
            </a:r>
            <a:r>
              <a:rPr lang="en-US" dirty="0" smtClean="0">
                <a:latin typeface="Courier New"/>
                <a:cs typeface="Courier New"/>
              </a:rPr>
              <a:t> R-squared = -0.0004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 Total |   331293604  1150  288081.395           Root MSE      =  536.84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--------------------------------------------------------------------------------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def_social_h~d</a:t>
            </a:r>
            <a:r>
              <a:rPr lang="en-US" dirty="0" smtClean="0">
                <a:latin typeface="Courier New"/>
                <a:cs typeface="Courier New"/>
              </a:rPr>
              <a:t> |      </a:t>
            </a:r>
            <a:r>
              <a:rPr lang="en-US" dirty="0" err="1" smtClean="0">
                <a:latin typeface="Courier New"/>
                <a:cs typeface="Courier New"/>
              </a:rPr>
              <a:t>Coef</a:t>
            </a:r>
            <a:r>
              <a:rPr lang="en-US" dirty="0" smtClean="0">
                <a:latin typeface="Courier New"/>
                <a:cs typeface="Courier New"/>
              </a:rPr>
              <a:t>.   Std. Err.      t    P&gt;|t|     [95% Conf. Interval]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---------------+----------------------------------------------------------------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log_pctforeign</a:t>
            </a:r>
            <a:r>
              <a:rPr lang="en-US" dirty="0" smtClean="0">
                <a:latin typeface="Courier New"/>
                <a:cs typeface="Courier New"/>
              </a:rPr>
              <a:t> |   7.449417   10.14842     0.73   0.463     -12.4621    27.36093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   _cons |   663.3708   27.61287    24.02   0.000     609.1935    717.5481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>
                <a:cs typeface="Calibri"/>
              </a:rPr>
              <a:t>Data </a:t>
            </a:r>
            <a:r>
              <a:rPr lang="en-US" sz="4000" dirty="0">
                <a:cs typeface="Calibri"/>
              </a:rPr>
              <a:t>drawn from 6 different cantons (states).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. </a:t>
            </a:r>
            <a:r>
              <a:rPr lang="en-US" dirty="0" err="1">
                <a:latin typeface="Courier New"/>
                <a:cs typeface="Courier New"/>
              </a:rPr>
              <a:t>tabstat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def_social_head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pctforeign</a:t>
            </a:r>
            <a:r>
              <a:rPr lang="en-US" dirty="0">
                <a:latin typeface="Courier New"/>
                <a:cs typeface="Courier New"/>
              </a:rPr>
              <a:t>, by(canton)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Summary statistics: mean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by categories of: canton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canton |  </a:t>
            </a:r>
            <a:r>
              <a:rPr lang="en-US" dirty="0" err="1">
                <a:latin typeface="Courier New"/>
                <a:cs typeface="Courier New"/>
              </a:rPr>
              <a:t>def_so~d</a:t>
            </a: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>
                <a:latin typeface="Courier New"/>
                <a:cs typeface="Courier New"/>
              </a:rPr>
              <a:t>pctfor~n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---------+--------------------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1 |  504.8596   .135417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2 |  202.6653  .2730006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3 |  </a:t>
            </a:r>
            <a:r>
              <a:rPr lang="en-US" b="1" dirty="0">
                <a:latin typeface="Courier New"/>
                <a:cs typeface="Courier New"/>
              </a:rPr>
              <a:t>474.0729  .0919272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   5 </a:t>
            </a:r>
            <a:r>
              <a:rPr lang="en-US" dirty="0">
                <a:latin typeface="Courier New"/>
                <a:cs typeface="Courier New"/>
              </a:rPr>
              <a:t>|  </a:t>
            </a:r>
            <a:r>
              <a:rPr lang="en-US" b="1" dirty="0">
                <a:latin typeface="Courier New"/>
                <a:cs typeface="Courier New"/>
              </a:rPr>
              <a:t>945.3242</a:t>
            </a: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b="1" dirty="0">
                <a:latin typeface="Courier New"/>
                <a:cs typeface="Courier New"/>
              </a:rPr>
              <a:t>.0633038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6 |  377.7097  </a:t>
            </a:r>
            <a:r>
              <a:rPr lang="en-US" dirty="0" smtClean="0">
                <a:latin typeface="Courier New"/>
                <a:cs typeface="Courier New"/>
              </a:rPr>
              <a:t>.1101544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7 |  </a:t>
            </a:r>
            <a:r>
              <a:rPr lang="en-US" b="1" dirty="0">
                <a:latin typeface="Courier New"/>
                <a:cs typeface="Courier New"/>
              </a:rPr>
              <a:t>110.8237</a:t>
            </a: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b="1" dirty="0">
                <a:latin typeface="Courier New"/>
                <a:cs typeface="Courier New"/>
              </a:rPr>
              <a:t>.0918817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---------+--------------------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Total |  501.6756  1.689802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------------------------------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4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We can control for the fact that municipalities are drawn from different cantons by allowing the </a:t>
            </a:r>
            <a:r>
              <a:rPr lang="en-US" sz="2600" dirty="0" smtClean="0"/>
              <a:t>default expectation </a:t>
            </a:r>
            <a:r>
              <a:rPr lang="en-US" sz="2600" dirty="0" smtClean="0"/>
              <a:t>(intercept) for each canton to vary:</a:t>
            </a:r>
          </a:p>
          <a:p>
            <a:pPr>
              <a:buFontTx/>
              <a:buChar char="-"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. </a:t>
            </a:r>
            <a:r>
              <a:rPr lang="en-US" sz="1800" dirty="0" err="1" smtClean="0">
                <a:latin typeface="Courier New"/>
                <a:cs typeface="Courier New"/>
              </a:rPr>
              <a:t>reg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def_social_head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log_pctforeign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i.canton</a:t>
            </a:r>
            <a:r>
              <a:rPr lang="en-US" sz="1800" dirty="0" smtClean="0">
                <a:latin typeface="Courier New"/>
                <a:cs typeface="Courier New"/>
              </a:rPr>
              <a:t> if year==2005</a:t>
            </a:r>
          </a:p>
          <a:p>
            <a:pPr marL="0" indent="0"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Source |       SS       </a:t>
            </a:r>
            <a:r>
              <a:rPr lang="en-US" sz="1800" dirty="0" err="1" smtClean="0">
                <a:latin typeface="Courier New"/>
                <a:cs typeface="Courier New"/>
              </a:rPr>
              <a:t>df</a:t>
            </a:r>
            <a:r>
              <a:rPr lang="en-US" sz="1800" dirty="0" smtClean="0">
                <a:latin typeface="Courier New"/>
                <a:cs typeface="Courier New"/>
              </a:rPr>
              <a:t>       MS              Number of </a:t>
            </a:r>
            <a:r>
              <a:rPr lang="en-US" sz="1800" dirty="0" err="1" smtClean="0">
                <a:latin typeface="Courier New"/>
                <a:cs typeface="Courier New"/>
              </a:rPr>
              <a:t>obs</a:t>
            </a:r>
            <a:r>
              <a:rPr lang="en-US" sz="1800" dirty="0" smtClean="0">
                <a:latin typeface="Courier New"/>
                <a:cs typeface="Courier New"/>
              </a:rPr>
              <a:t> =    1151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-------------+------------------------------           F(  6,  1144) =  127.25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Model |   132602310     6  22100384.9           </a:t>
            </a:r>
            <a:r>
              <a:rPr lang="en-US" sz="1800" dirty="0" err="1" smtClean="0">
                <a:latin typeface="Courier New"/>
                <a:cs typeface="Courier New"/>
              </a:rPr>
              <a:t>Prob</a:t>
            </a:r>
            <a:r>
              <a:rPr lang="en-US" sz="1800" dirty="0" smtClean="0">
                <a:latin typeface="Courier New"/>
                <a:cs typeface="Courier New"/>
              </a:rPr>
              <a:t> &gt; F      =  0.0000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Residual |   198691294  1144  173681.201           R-squared     =  0.4003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-------------+------------------------------           </a:t>
            </a:r>
            <a:r>
              <a:rPr lang="en-US" sz="1800" dirty="0" err="1" smtClean="0">
                <a:latin typeface="Courier New"/>
                <a:cs typeface="Courier New"/>
              </a:rPr>
              <a:t>Adj</a:t>
            </a:r>
            <a:r>
              <a:rPr lang="en-US" sz="1800" dirty="0" smtClean="0">
                <a:latin typeface="Courier New"/>
                <a:cs typeface="Courier New"/>
              </a:rPr>
              <a:t> R-squared =  0.3971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Total |   331293604  1150  288081.395           Root MSE      =  416.75</a:t>
            </a:r>
          </a:p>
          <a:p>
            <a:pPr marL="0" indent="0"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def_social_h~d</a:t>
            </a:r>
            <a:r>
              <a:rPr lang="en-US" sz="1800" dirty="0" smtClean="0">
                <a:latin typeface="Courier New"/>
                <a:cs typeface="Courier New"/>
              </a:rPr>
              <a:t> |      </a:t>
            </a:r>
            <a:r>
              <a:rPr lang="en-US" sz="1800" dirty="0" err="1" smtClean="0">
                <a:latin typeface="Courier New"/>
                <a:cs typeface="Courier New"/>
              </a:rPr>
              <a:t>Coef</a:t>
            </a:r>
            <a:r>
              <a:rPr lang="en-US" sz="1800" dirty="0" smtClean="0">
                <a:latin typeface="Courier New"/>
                <a:cs typeface="Courier New"/>
              </a:rPr>
              <a:t>.   Std. Err.      t    P&gt;|t|     [95% Conf. Interval]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---------------+----------------------------------------------------------------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log_pctforeign</a:t>
            </a:r>
            <a:r>
              <a:rPr lang="en-US" sz="1800" dirty="0" smtClean="0">
                <a:latin typeface="Courier New"/>
                <a:cs typeface="Courier New"/>
              </a:rPr>
              <a:t> |   220.8124   16.05465    13.75   0.000     189.3126    252.3123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       |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canton |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    2  |  -670.2634    67.5107    -9.93   0.000    -802.7221   -537.8047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    3  |  -94.19855   40.78477    -2.31   0.021    -174.2199   -14.17721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    5  |   468.9531   35.77836    13.11   0.000     398.7545    539.1516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    6  |  -1193.182   86.82131   -13.74   0.000    -1363.529   -1022.835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    7  |  -468.4175   41.32189   -11.34   0.000    -549.4927   -387.3424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       |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 _cons |   1180.505   40.99826    28.79   0.000     1100.065    1260.946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--------------------------------------------------------------------------------</a:t>
            </a:r>
          </a:p>
          <a:p>
            <a:pPr marL="0" indent="0"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500" dirty="0" smtClean="0"/>
              <a:t>Canton 1 is a ‘reference category’ – the intercept for canton 1 is “_cons”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6339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/>
              <a:t>This is not the same as running separate regressions for each canton, because we still assume that the slope is identical for every subgroup.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	Social Spending = B0 + B1*</a:t>
            </a:r>
            <a:r>
              <a:rPr lang="en-US" sz="1400" dirty="0" err="1" smtClean="0"/>
              <a:t>Log_Pctforeign</a:t>
            </a:r>
            <a:r>
              <a:rPr lang="en-US" sz="1400" dirty="0" smtClean="0"/>
              <a:t> + B2*Canton1 + B3*Canton2 + B4*Canton3 …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For municipalities in Canton 1: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	Social Spending = B0 + B1*</a:t>
            </a:r>
            <a:r>
              <a:rPr lang="en-US" sz="1400" dirty="0" err="1" smtClean="0"/>
              <a:t>Log_Pctforeign</a:t>
            </a:r>
            <a:r>
              <a:rPr lang="en-US" sz="1400" dirty="0" smtClean="0"/>
              <a:t> + B2*</a:t>
            </a: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r>
              <a:rPr lang="en-US" sz="1400" dirty="0" smtClean="0"/>
              <a:t> + B3*</a:t>
            </a:r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r>
              <a:rPr lang="en-US" sz="1400" dirty="0" smtClean="0"/>
              <a:t>+ B4*</a:t>
            </a:r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r>
              <a:rPr lang="en-US" sz="1400" dirty="0" smtClean="0"/>
              <a:t> …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Social Spending = (B0 + B2) + B1*</a:t>
            </a:r>
            <a:r>
              <a:rPr lang="en-US" sz="1400" dirty="0" err="1" smtClean="0"/>
              <a:t>Log_Pctforeign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For municipalities in Canton 2: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	Social Spending = B0 + B1*</a:t>
            </a:r>
            <a:r>
              <a:rPr lang="en-US" sz="1400" dirty="0" err="1" smtClean="0"/>
              <a:t>Log_Pctforeign</a:t>
            </a:r>
            <a:r>
              <a:rPr lang="en-US" sz="1400" dirty="0" smtClean="0"/>
              <a:t> + B2*</a:t>
            </a:r>
            <a:r>
              <a:rPr lang="en-US" sz="1400" b="1" dirty="0">
                <a:solidFill>
                  <a:srgbClr val="FF0000"/>
                </a:solidFill>
              </a:rPr>
              <a:t>0</a:t>
            </a:r>
            <a:r>
              <a:rPr lang="en-US" sz="1400" dirty="0" smtClean="0"/>
              <a:t> + B3*</a:t>
            </a:r>
            <a:r>
              <a:rPr lang="en-US" sz="1400" b="1" dirty="0">
                <a:solidFill>
                  <a:srgbClr val="FF0000"/>
                </a:solidFill>
              </a:rPr>
              <a:t>1</a:t>
            </a:r>
            <a:r>
              <a:rPr lang="en-US" sz="1400" dirty="0" smtClean="0"/>
              <a:t>+ B4*</a:t>
            </a:r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r>
              <a:rPr lang="en-US" sz="1400" dirty="0" smtClean="0"/>
              <a:t> …</a:t>
            </a:r>
          </a:p>
          <a:p>
            <a:pPr marL="0" indent="0">
              <a:buNone/>
            </a:pPr>
            <a:r>
              <a:rPr lang="en-US" sz="1400" dirty="0" smtClean="0"/>
              <a:t>	Social Spending = (B0 + B3) + B1*</a:t>
            </a:r>
            <a:r>
              <a:rPr lang="en-US" sz="1400" dirty="0" err="1" smtClean="0"/>
              <a:t>Log_Pctforeign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All we are doing is changing the </a:t>
            </a:r>
            <a:r>
              <a:rPr lang="en-US" sz="1400" b="1" dirty="0" smtClean="0"/>
              <a:t>starting value </a:t>
            </a:r>
            <a:r>
              <a:rPr lang="en-US" sz="1400" dirty="0" smtClean="0"/>
              <a:t>-- allowing the expectation when </a:t>
            </a:r>
            <a:r>
              <a:rPr lang="en-US" sz="1400" dirty="0" err="1" smtClean="0"/>
              <a:t>log_pctforeign</a:t>
            </a:r>
            <a:r>
              <a:rPr lang="en-US" sz="1400" dirty="0" smtClean="0"/>
              <a:t> = 0 to differ across cantons. B1 still describes the effect of </a:t>
            </a:r>
            <a:r>
              <a:rPr lang="en-US" sz="1400" dirty="0" err="1" smtClean="0"/>
              <a:t>Log_Pctforeign</a:t>
            </a:r>
            <a:r>
              <a:rPr lang="en-US" sz="1400" dirty="0" smtClean="0"/>
              <a:t> on Social Spending across the entire sample.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173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Dummy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What would happen if I added </a:t>
            </a:r>
            <a:r>
              <a:rPr lang="en-US" sz="1800" dirty="0" smtClean="0"/>
              <a:t>the following </a:t>
            </a:r>
            <a:r>
              <a:rPr lang="en-US" sz="1800" dirty="0" smtClean="0"/>
              <a:t>variables to the previous regression:</a:t>
            </a:r>
          </a:p>
          <a:p>
            <a:pPr marL="0" indent="0">
              <a:buNone/>
            </a:pPr>
            <a:endParaRPr lang="en-US" sz="1800" dirty="0"/>
          </a:p>
          <a:p>
            <a:pPr>
              <a:buAutoNum type="alphaUcParenR"/>
            </a:pPr>
            <a:r>
              <a:rPr lang="en-US" sz="1800" dirty="0"/>
              <a:t>V</a:t>
            </a:r>
            <a:r>
              <a:rPr lang="en-US" sz="1800" dirty="0" smtClean="0"/>
              <a:t>ariable that measures </a:t>
            </a:r>
            <a:r>
              <a:rPr lang="en-US" sz="1800" dirty="0" smtClean="0"/>
              <a:t>whether a </a:t>
            </a:r>
            <a:r>
              <a:rPr lang="en-US" sz="1800" dirty="0" smtClean="0"/>
              <a:t>canton is German</a:t>
            </a:r>
            <a:r>
              <a:rPr lang="en-US" sz="1800" dirty="0" smtClean="0"/>
              <a:t>-speaking (1) or French-speaking (0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AutoNum type="alphaUcParenR" startAt="2"/>
            </a:pPr>
            <a:r>
              <a:rPr lang="en-US" sz="1800" dirty="0" smtClean="0"/>
              <a:t>Variable </a:t>
            </a:r>
            <a:r>
              <a:rPr lang="en-US" sz="1800" dirty="0"/>
              <a:t>that measures </a:t>
            </a:r>
            <a:r>
              <a:rPr lang="en-US" sz="1800" dirty="0" smtClean="0"/>
              <a:t>average GDP </a:t>
            </a:r>
            <a:r>
              <a:rPr lang="en-US" sz="1800" dirty="0"/>
              <a:t>per capita in the canton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AutoNum type="alphaUcParenR" startAt="2"/>
            </a:pPr>
            <a:r>
              <a:rPr lang="en-US" sz="1800" dirty="0" smtClean="0"/>
              <a:t>Variable that measures whether a municipality allows (1) or does not allow (0) immigrants to vote.</a:t>
            </a:r>
          </a:p>
        </p:txBody>
      </p:sp>
    </p:spTree>
    <p:extLst>
      <p:ext uri="{BB962C8B-B14F-4D97-AF65-F5344CB8AC3E}">
        <p14:creationId xmlns:p14="http://schemas.microsoft.com/office/powerpoint/2010/main" val="3718647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Variables and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/>
              <a:t>We can allow the relationship between </a:t>
            </a:r>
            <a:r>
              <a:rPr lang="en-US" sz="1400" dirty="0" err="1" smtClean="0"/>
              <a:t>log_pctforeign</a:t>
            </a:r>
            <a:r>
              <a:rPr lang="en-US" sz="1400" dirty="0" smtClean="0"/>
              <a:t> and </a:t>
            </a:r>
            <a:r>
              <a:rPr lang="en-US" sz="1400" dirty="0" err="1" smtClean="0"/>
              <a:t>def_social_head</a:t>
            </a:r>
            <a:r>
              <a:rPr lang="en-US" sz="1400" dirty="0" smtClean="0"/>
              <a:t> (the “slope”) to vary for each canton by using interactions: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	Social Spending = B0 + B1*</a:t>
            </a:r>
            <a:r>
              <a:rPr lang="en-US" sz="1400" dirty="0" err="1" smtClean="0"/>
              <a:t>Log_Pctforeign</a:t>
            </a:r>
            <a:r>
              <a:rPr lang="en-US" sz="1400" dirty="0" smtClean="0"/>
              <a:t> + B2*Canton1 + B3*Canton2 …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+ </a:t>
            </a:r>
            <a:r>
              <a:rPr lang="en-US" sz="1400" b="1" dirty="0" smtClean="0"/>
              <a:t>B4*Canton1*</a:t>
            </a:r>
            <a:r>
              <a:rPr lang="en-US" sz="1400" b="1" dirty="0" err="1" smtClean="0"/>
              <a:t>Log_Pctforeign</a:t>
            </a:r>
            <a:r>
              <a:rPr lang="en-US" sz="1400" b="1" dirty="0" smtClean="0"/>
              <a:t> </a:t>
            </a:r>
            <a:r>
              <a:rPr lang="en-US" sz="1400" dirty="0" smtClean="0"/>
              <a:t>+ </a:t>
            </a:r>
            <a:r>
              <a:rPr lang="en-US" sz="1400" b="1" dirty="0" smtClean="0"/>
              <a:t>B5*Canton2*</a:t>
            </a:r>
            <a:r>
              <a:rPr lang="en-US" sz="1400" b="1" dirty="0" err="1" smtClean="0"/>
              <a:t>Log_Pctforeign</a:t>
            </a:r>
            <a:r>
              <a:rPr lang="en-US" sz="1400" dirty="0" smtClean="0"/>
              <a:t> …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For municipalities in Canton 1: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	Social Spending = B0 + B1*</a:t>
            </a:r>
            <a:r>
              <a:rPr lang="en-US" sz="1400" dirty="0" err="1" smtClean="0"/>
              <a:t>Log_Pctforeign</a:t>
            </a:r>
            <a:r>
              <a:rPr lang="en-US" sz="1400" dirty="0" smtClean="0"/>
              <a:t> + B2*</a:t>
            </a: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r>
              <a:rPr lang="en-US" sz="1400" dirty="0" smtClean="0"/>
              <a:t> + B3*</a:t>
            </a:r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r>
              <a:rPr lang="en-US" sz="1400" dirty="0" smtClean="0"/>
              <a:t>+  B4*</a:t>
            </a:r>
            <a:r>
              <a:rPr lang="en-US" sz="1400" b="1" dirty="0" smtClean="0">
                <a:solidFill>
                  <a:srgbClr val="FF0000"/>
                </a:solidFill>
              </a:rPr>
              <a:t>1*</a:t>
            </a:r>
            <a:r>
              <a:rPr lang="en-US" sz="1400" dirty="0" err="1" smtClean="0"/>
              <a:t>Log_Pctforeign</a:t>
            </a:r>
            <a:r>
              <a:rPr lang="en-US" sz="1400" dirty="0" smtClean="0"/>
              <a:t> + B5*</a:t>
            </a:r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r>
              <a:rPr lang="en-US" sz="1400" dirty="0" smtClean="0"/>
              <a:t>*</a:t>
            </a:r>
            <a:r>
              <a:rPr lang="en-US" sz="1400" dirty="0" err="1" smtClean="0"/>
              <a:t>Log_Pctforeign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	Social Spending = (B0 + B2) + (B1</a:t>
            </a:r>
            <a:r>
              <a:rPr lang="en-US" sz="1400" dirty="0"/>
              <a:t> </a:t>
            </a:r>
            <a:r>
              <a:rPr lang="en-US" sz="1400" dirty="0" smtClean="0"/>
              <a:t>+ B4)</a:t>
            </a:r>
            <a:r>
              <a:rPr lang="en-US" sz="1400" dirty="0" err="1" smtClean="0"/>
              <a:t>Log_Pctforeign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For municipalities in Canton 2: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	Social Spending = (B0 + B3) + (B1 + B5)</a:t>
            </a:r>
            <a:r>
              <a:rPr lang="en-US" sz="1400" dirty="0" err="1" smtClean="0"/>
              <a:t>Log_Pctforeign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This is the same as estimating the relationship between social spending and </a:t>
            </a:r>
            <a:r>
              <a:rPr lang="en-US" sz="1400" dirty="0" err="1" smtClean="0"/>
              <a:t>log_pctforeign</a:t>
            </a:r>
            <a:r>
              <a:rPr lang="en-US" sz="1400" dirty="0" smtClean="0"/>
              <a:t> separately for each subgroup. </a:t>
            </a:r>
            <a:r>
              <a:rPr lang="en-US" sz="1400" i="1" dirty="0" smtClean="0"/>
              <a:t>We are assuming that the relationship differs in each canton.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818376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dirty="0" smtClean="0"/>
              <a:t>Interactions should be justified by theory. For instance, we might reasonably assume that the relationship between % foreign and social expenditure would be different if municipalities allowed immigrants to vote.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5600" dirty="0" err="1" smtClean="0"/>
              <a:t>Voteright</a:t>
            </a:r>
            <a:r>
              <a:rPr lang="en-US" sz="5600" dirty="0" smtClean="0"/>
              <a:t> is a variable coded 1 if immigrants have voting rights in a municipality, 0 otherwise.</a:t>
            </a:r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r>
              <a:rPr lang="en-US" sz="4000" dirty="0">
                <a:latin typeface="Courier"/>
                <a:cs typeface="Courier"/>
              </a:rPr>
              <a:t>. gen </a:t>
            </a:r>
            <a:r>
              <a:rPr lang="en-US" sz="4000" dirty="0" err="1">
                <a:latin typeface="Courier"/>
                <a:cs typeface="Courier"/>
              </a:rPr>
              <a:t>logpctforeignXvoteright</a:t>
            </a:r>
            <a:r>
              <a:rPr lang="en-US" sz="4000" dirty="0">
                <a:latin typeface="Courier"/>
                <a:cs typeface="Courier"/>
              </a:rPr>
              <a:t> = </a:t>
            </a:r>
            <a:r>
              <a:rPr lang="en-US" sz="4000" dirty="0" err="1">
                <a:latin typeface="Courier"/>
                <a:cs typeface="Courier"/>
              </a:rPr>
              <a:t>voteright</a:t>
            </a:r>
            <a:r>
              <a:rPr lang="en-US" sz="4000" dirty="0">
                <a:latin typeface="Courier"/>
                <a:cs typeface="Courier"/>
              </a:rPr>
              <a:t> * </a:t>
            </a:r>
            <a:r>
              <a:rPr lang="en-US" sz="4000" dirty="0" err="1">
                <a:latin typeface="Courier"/>
                <a:cs typeface="Courier"/>
              </a:rPr>
              <a:t>log_pctforeign</a:t>
            </a:r>
            <a:endParaRPr lang="en-US" sz="4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4000" dirty="0">
                <a:latin typeface="Courier"/>
                <a:cs typeface="Courier"/>
              </a:rPr>
              <a:t>. </a:t>
            </a:r>
            <a:r>
              <a:rPr lang="en-US" sz="4000" dirty="0" err="1">
                <a:latin typeface="Courier"/>
                <a:cs typeface="Courier"/>
              </a:rPr>
              <a:t>reg</a:t>
            </a:r>
            <a:r>
              <a:rPr lang="en-US" sz="4000" dirty="0">
                <a:latin typeface="Courier"/>
                <a:cs typeface="Courier"/>
              </a:rPr>
              <a:t> </a:t>
            </a:r>
            <a:r>
              <a:rPr lang="en-US" sz="4000" dirty="0" err="1">
                <a:latin typeface="Courier"/>
                <a:cs typeface="Courier"/>
              </a:rPr>
              <a:t>def_social_head</a:t>
            </a:r>
            <a:r>
              <a:rPr lang="en-US" sz="4000" dirty="0">
                <a:latin typeface="Courier"/>
                <a:cs typeface="Courier"/>
              </a:rPr>
              <a:t> </a:t>
            </a:r>
            <a:r>
              <a:rPr lang="en-US" sz="4000" dirty="0" err="1">
                <a:latin typeface="Courier"/>
                <a:cs typeface="Courier"/>
              </a:rPr>
              <a:t>log_pctforeign</a:t>
            </a:r>
            <a:r>
              <a:rPr lang="en-US" sz="4000" dirty="0">
                <a:latin typeface="Courier"/>
                <a:cs typeface="Courier"/>
              </a:rPr>
              <a:t> </a:t>
            </a:r>
            <a:r>
              <a:rPr lang="en-US" sz="4000" dirty="0" err="1">
                <a:latin typeface="Courier"/>
                <a:cs typeface="Courier"/>
              </a:rPr>
              <a:t>logpctforeignXvoteright</a:t>
            </a:r>
            <a:r>
              <a:rPr lang="en-US" sz="4000" dirty="0">
                <a:latin typeface="Courier"/>
                <a:cs typeface="Courier"/>
              </a:rPr>
              <a:t> </a:t>
            </a:r>
            <a:r>
              <a:rPr lang="en-US" sz="4000" dirty="0" err="1">
                <a:latin typeface="Courier"/>
                <a:cs typeface="Courier"/>
              </a:rPr>
              <a:t>voteright</a:t>
            </a:r>
            <a:r>
              <a:rPr lang="en-US" sz="4000" dirty="0">
                <a:latin typeface="Courier"/>
                <a:cs typeface="Courier"/>
              </a:rPr>
              <a:t> </a:t>
            </a:r>
            <a:r>
              <a:rPr lang="en-US" sz="4000" dirty="0" err="1">
                <a:latin typeface="Courier"/>
                <a:cs typeface="Courier"/>
              </a:rPr>
              <a:t>i.canton</a:t>
            </a:r>
            <a:r>
              <a:rPr lang="en-US" sz="4000" dirty="0">
                <a:latin typeface="Courier"/>
                <a:cs typeface="Courier"/>
              </a:rPr>
              <a:t> if year == 2005</a:t>
            </a:r>
          </a:p>
          <a:p>
            <a:pPr marL="0" indent="0">
              <a:buNone/>
            </a:pPr>
            <a:endParaRPr lang="en-US" sz="4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        </a:t>
            </a:r>
            <a:r>
              <a:rPr lang="en-US" sz="4000" dirty="0" err="1" smtClean="0">
                <a:latin typeface="Courier"/>
                <a:cs typeface="Courier"/>
              </a:rPr>
              <a:t>def_social_head</a:t>
            </a:r>
            <a:r>
              <a:rPr lang="en-US" sz="4000" dirty="0" smtClean="0">
                <a:latin typeface="Courier"/>
                <a:cs typeface="Courier"/>
              </a:rPr>
              <a:t> |      </a:t>
            </a:r>
            <a:r>
              <a:rPr lang="en-US" sz="4000" dirty="0" err="1" smtClean="0">
                <a:latin typeface="Courier"/>
                <a:cs typeface="Courier"/>
              </a:rPr>
              <a:t>Coef</a:t>
            </a:r>
            <a:r>
              <a:rPr lang="en-US" sz="4000" dirty="0" smtClean="0">
                <a:latin typeface="Courier"/>
                <a:cs typeface="Courier"/>
              </a:rPr>
              <a:t>.   Std. Err.      t    P&gt;|t|     [95% Conf. Interval]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------------------------+----------------------------------------------------------------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         </a:t>
            </a:r>
            <a:r>
              <a:rPr lang="en-US" sz="4000" dirty="0" err="1" smtClean="0">
                <a:latin typeface="Courier"/>
                <a:cs typeface="Courier"/>
              </a:rPr>
              <a:t>log_pctforeign</a:t>
            </a:r>
            <a:r>
              <a:rPr lang="en-US" sz="4000" dirty="0" smtClean="0">
                <a:latin typeface="Courier"/>
                <a:cs typeface="Courier"/>
              </a:rPr>
              <a:t> |   179.9446   19.08151     9.43   0.000     142.5076    217.3816</a:t>
            </a:r>
          </a:p>
          <a:p>
            <a:pPr marL="0" indent="0">
              <a:buNone/>
            </a:pPr>
            <a:r>
              <a:rPr lang="en-US" sz="4000" dirty="0" err="1" smtClean="0">
                <a:latin typeface="Courier"/>
                <a:cs typeface="Courier"/>
              </a:rPr>
              <a:t>logpctforeignXvoteright</a:t>
            </a:r>
            <a:r>
              <a:rPr lang="en-US" sz="4000" dirty="0" smtClean="0">
                <a:latin typeface="Courier"/>
                <a:cs typeface="Courier"/>
              </a:rPr>
              <a:t> |   85.12434   32.40203     2.63   0.009     21.55309    148.6956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              </a:t>
            </a:r>
            <a:r>
              <a:rPr lang="en-US" sz="4000" dirty="0" err="1" smtClean="0">
                <a:latin typeface="Courier"/>
                <a:cs typeface="Courier"/>
              </a:rPr>
              <a:t>voteright</a:t>
            </a:r>
            <a:r>
              <a:rPr lang="en-US" sz="4000" dirty="0" smtClean="0">
                <a:latin typeface="Courier"/>
                <a:cs typeface="Courier"/>
              </a:rPr>
              <a:t> |   112.3438   417.7021     0.27   0.788    -707.1681    931.8557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                        |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                 canton |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                     2  |   -703.456   68.08389   -10.33   0.000    -837.0333   -569.8786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                     3  |  -73.26651   41.22884    -1.78   0.076    -154.1556     7.62253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                     4  |  -1033.193   60.82019   -16.99   0.000    -1152.519   -913.8663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                     5  |   361.7032   411.5004     0.88   0.380    -445.6411    1169.048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                     6  |  -1079.953    424.194    -2.55   0.011    -1912.201   -247.7039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                     7  |  -559.3247   409.6522    -1.37   0.172    -1363.043    244.3936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                        |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                  _cons |   1160.733    414.167     2.80   0.005     348.1573     1973.31</a:t>
            </a:r>
          </a:p>
          <a:p>
            <a:pPr marL="0" indent="0">
              <a:buNone/>
            </a:pPr>
            <a:r>
              <a:rPr lang="en-US" sz="4000" dirty="0" smtClean="0">
                <a:latin typeface="Courier"/>
                <a:cs typeface="Courier"/>
              </a:rPr>
              <a:t>-----------------------------------------------------------------------------------------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632590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 smtClean="0"/>
              <a:t>Social Spending = B0 + B1*</a:t>
            </a:r>
            <a:r>
              <a:rPr lang="en-US" sz="1500" dirty="0" err="1" smtClean="0"/>
              <a:t>Log_Pctforeign</a:t>
            </a:r>
            <a:r>
              <a:rPr lang="en-US" sz="1500" dirty="0" smtClean="0"/>
              <a:t> + B2*Canton1 + B3*Canton2 + … 									B4*</a:t>
            </a:r>
            <a:r>
              <a:rPr lang="en-US" sz="1500" dirty="0" err="1" smtClean="0"/>
              <a:t>VotingRights</a:t>
            </a:r>
            <a:r>
              <a:rPr lang="en-US" sz="1500" dirty="0" smtClean="0"/>
              <a:t> + B5*</a:t>
            </a:r>
            <a:r>
              <a:rPr lang="en-US" sz="1500" dirty="0" err="1" smtClean="0"/>
              <a:t>Log_Pctforeign</a:t>
            </a:r>
            <a:r>
              <a:rPr lang="en-US" sz="1500" dirty="0" smtClean="0"/>
              <a:t>*</a:t>
            </a:r>
            <a:r>
              <a:rPr lang="en-US" sz="1500" dirty="0" err="1" smtClean="0"/>
              <a:t>VotingRights</a:t>
            </a:r>
            <a:r>
              <a:rPr lang="en-US" sz="1500" dirty="0" smtClean="0"/>
              <a:t> 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b="1" dirty="0" smtClean="0"/>
              <a:t>For non-immigrant voting municipalities in Canton 1:</a:t>
            </a:r>
          </a:p>
          <a:p>
            <a:pPr marL="0" indent="0">
              <a:buNone/>
            </a:pPr>
            <a:endParaRPr lang="en-US" sz="1500" dirty="0" smtClean="0"/>
          </a:p>
          <a:p>
            <a:pPr marL="400050" lvl="1" indent="0">
              <a:buNone/>
            </a:pPr>
            <a:r>
              <a:rPr lang="en-US" sz="1500" dirty="0" smtClean="0"/>
              <a:t>Social Spending = B0 + B1*</a:t>
            </a:r>
            <a:r>
              <a:rPr lang="en-US" sz="1500" dirty="0" err="1" smtClean="0"/>
              <a:t>Log_Pctforeign</a:t>
            </a:r>
            <a:r>
              <a:rPr lang="en-US" sz="1500" dirty="0" smtClean="0"/>
              <a:t> + B2*</a:t>
            </a:r>
            <a:r>
              <a:rPr lang="en-US" sz="1500" dirty="0" smtClean="0">
                <a:solidFill>
                  <a:srgbClr val="FF0000"/>
                </a:solidFill>
              </a:rPr>
              <a:t>1</a:t>
            </a:r>
            <a:r>
              <a:rPr lang="en-US" sz="1500" dirty="0" smtClean="0"/>
              <a:t> + B3*</a:t>
            </a:r>
            <a:r>
              <a:rPr lang="en-US" sz="1500" dirty="0" smtClean="0">
                <a:solidFill>
                  <a:srgbClr val="FF0000"/>
                </a:solidFill>
              </a:rPr>
              <a:t>0</a:t>
            </a:r>
            <a:r>
              <a:rPr lang="en-US" sz="1500" dirty="0" smtClean="0"/>
              <a:t>+ 								+B4*</a:t>
            </a:r>
            <a:r>
              <a:rPr lang="en-US" sz="1500" dirty="0" smtClean="0">
                <a:solidFill>
                  <a:srgbClr val="FF0000"/>
                </a:solidFill>
              </a:rPr>
              <a:t>0</a:t>
            </a:r>
            <a:r>
              <a:rPr lang="en-US" sz="1500" dirty="0" smtClean="0"/>
              <a:t> + B5*</a:t>
            </a:r>
            <a:r>
              <a:rPr lang="en-US" sz="1500" dirty="0" err="1" smtClean="0"/>
              <a:t>Log_Pctforeign</a:t>
            </a:r>
            <a:r>
              <a:rPr lang="en-US" sz="1500" dirty="0" smtClean="0"/>
              <a:t>*</a:t>
            </a:r>
            <a:r>
              <a:rPr lang="en-US" sz="1500" dirty="0" smtClean="0">
                <a:solidFill>
                  <a:srgbClr val="FF0000"/>
                </a:solidFill>
              </a:rPr>
              <a:t>0</a:t>
            </a:r>
          </a:p>
          <a:p>
            <a:pPr marL="400050" lvl="1" indent="0">
              <a:buNone/>
            </a:pPr>
            <a:endParaRPr lang="en-US" sz="1500" dirty="0" smtClean="0"/>
          </a:p>
          <a:p>
            <a:pPr marL="400050" lvl="1" indent="0">
              <a:buNone/>
            </a:pPr>
            <a:r>
              <a:rPr lang="en-US" sz="1500" dirty="0" smtClean="0"/>
              <a:t>Social Spending = (B0+B2) + B1*</a:t>
            </a:r>
            <a:r>
              <a:rPr lang="en-US" sz="1500" dirty="0" err="1" smtClean="0"/>
              <a:t>Log_Pctforeign</a:t>
            </a:r>
            <a:r>
              <a:rPr lang="en-US" sz="1500" dirty="0" smtClean="0"/>
              <a:t> </a:t>
            </a:r>
            <a:endParaRPr lang="en-US" sz="1500" dirty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b="1" dirty="0" smtClean="0"/>
              <a:t>For immigrant voting municipalities in Canton 1:</a:t>
            </a:r>
          </a:p>
          <a:p>
            <a:pPr marL="0" indent="0">
              <a:buNone/>
            </a:pPr>
            <a:endParaRPr lang="en-US" sz="1500" dirty="0" smtClean="0"/>
          </a:p>
          <a:p>
            <a:pPr marL="400050" lvl="1" indent="0">
              <a:buNone/>
            </a:pPr>
            <a:r>
              <a:rPr lang="en-US" sz="1500" dirty="0" smtClean="0"/>
              <a:t>Social Spending = B0 + B1*</a:t>
            </a:r>
            <a:r>
              <a:rPr lang="en-US" sz="1500" dirty="0" err="1" smtClean="0"/>
              <a:t>Log_Pctforeign</a:t>
            </a:r>
            <a:r>
              <a:rPr lang="en-US" sz="1500" dirty="0" smtClean="0"/>
              <a:t> + B2*</a:t>
            </a:r>
            <a:r>
              <a:rPr lang="en-US" sz="1500" dirty="0" smtClean="0">
                <a:solidFill>
                  <a:srgbClr val="FF0000"/>
                </a:solidFill>
              </a:rPr>
              <a:t>1</a:t>
            </a:r>
            <a:r>
              <a:rPr lang="en-US" sz="1500" dirty="0" smtClean="0"/>
              <a:t> + B3*</a:t>
            </a:r>
            <a:r>
              <a:rPr lang="en-US" sz="1500" dirty="0" smtClean="0">
                <a:solidFill>
                  <a:srgbClr val="FF0000"/>
                </a:solidFill>
              </a:rPr>
              <a:t>0</a:t>
            </a:r>
            <a:r>
              <a:rPr lang="en-US" sz="1500" dirty="0" smtClean="0"/>
              <a:t>+ 								+B4*</a:t>
            </a:r>
            <a:r>
              <a:rPr lang="en-US" sz="1500" dirty="0">
                <a:solidFill>
                  <a:srgbClr val="FF0000"/>
                </a:solidFill>
              </a:rPr>
              <a:t>1</a:t>
            </a:r>
            <a:r>
              <a:rPr lang="en-US" sz="1500" dirty="0" smtClean="0"/>
              <a:t> + B5*</a:t>
            </a:r>
            <a:r>
              <a:rPr lang="en-US" sz="1500" dirty="0" err="1" smtClean="0"/>
              <a:t>Log_Pctforeign</a:t>
            </a:r>
            <a:r>
              <a:rPr lang="en-US" sz="1500" dirty="0" smtClean="0"/>
              <a:t>*</a:t>
            </a:r>
            <a:r>
              <a:rPr lang="en-US" sz="1500" dirty="0">
                <a:solidFill>
                  <a:srgbClr val="FF0000"/>
                </a:solidFill>
              </a:rPr>
              <a:t>1</a:t>
            </a:r>
            <a:endParaRPr lang="en-US" sz="1500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en-US" sz="1500" dirty="0" smtClean="0"/>
          </a:p>
          <a:p>
            <a:pPr marL="400050" lvl="1" indent="0">
              <a:buNone/>
            </a:pPr>
            <a:r>
              <a:rPr lang="en-US" sz="1500" dirty="0" smtClean="0"/>
              <a:t>Social Spending = (B0+B2+B4) + (B1+B5)*</a:t>
            </a:r>
            <a:r>
              <a:rPr lang="en-US" sz="1500" dirty="0" err="1" smtClean="0"/>
              <a:t>Log_Pctforeign</a:t>
            </a:r>
            <a:r>
              <a:rPr lang="en-US" sz="1500" dirty="0" smtClean="0"/>
              <a:t>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64130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1662</Words>
  <Application>Microsoft Macintosh PowerPoint</Application>
  <PresentationFormat>On-screen Show (4:3)</PresentationFormat>
  <Paragraphs>164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Dummy Variables and Interactions</vt:lpstr>
      <vt:lpstr>Dummy Variables</vt:lpstr>
      <vt:lpstr>Dummy Variables</vt:lpstr>
      <vt:lpstr>Dummy Variables</vt:lpstr>
      <vt:lpstr>Dummy Variables</vt:lpstr>
      <vt:lpstr>Dummy Variables</vt:lpstr>
      <vt:lpstr>Dummy Variables and Interactions</vt:lpstr>
      <vt:lpstr>Interactions</vt:lpstr>
      <vt:lpstr>Interactions</vt:lpstr>
      <vt:lpstr>Direct + Indirect Effects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Dummy Variables</dc:title>
  <dc:creator>Jeremy Ferwerda</dc:creator>
  <cp:lastModifiedBy>Jeremy Ferwerda</cp:lastModifiedBy>
  <cp:revision>16</cp:revision>
  <dcterms:created xsi:type="dcterms:W3CDTF">2014-04-14T02:41:42Z</dcterms:created>
  <dcterms:modified xsi:type="dcterms:W3CDTF">2014-04-14T14:25:07Z</dcterms:modified>
</cp:coreProperties>
</file>