
<file path=[Content_Types].xml><?xml version="1.0" encoding="utf-8"?>
<Types xmlns="http://schemas.openxmlformats.org/package/2006/content-types">
  <Default Extension="emf" ContentType="image/x-emf"/>
  <Default Extension="jpg" ContentType="image/jpeg"/>
  <Default Extension="m4v" ContentType="video/unknown"/>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4"/>
  </p:notesMasterIdLst>
  <p:sldIdLst>
    <p:sldId id="379" r:id="rId2"/>
    <p:sldId id="539" r:id="rId3"/>
    <p:sldId id="530" r:id="rId4"/>
    <p:sldId id="381" r:id="rId5"/>
    <p:sldId id="540" r:id="rId6"/>
    <p:sldId id="278" r:id="rId7"/>
    <p:sldId id="349" r:id="rId8"/>
    <p:sldId id="353" r:id="rId9"/>
    <p:sldId id="351" r:id="rId10"/>
    <p:sldId id="385" r:id="rId11"/>
    <p:sldId id="257" r:id="rId12"/>
    <p:sldId id="533" r:id="rId13"/>
    <p:sldId id="532" r:id="rId14"/>
    <p:sldId id="534" r:id="rId15"/>
    <p:sldId id="456" r:id="rId16"/>
    <p:sldId id="388" r:id="rId17"/>
    <p:sldId id="535" r:id="rId18"/>
    <p:sldId id="459" r:id="rId19"/>
    <p:sldId id="531" r:id="rId20"/>
    <p:sldId id="256" r:id="rId21"/>
    <p:sldId id="262" r:id="rId22"/>
    <p:sldId id="350" r:id="rId23"/>
    <p:sldId id="373" r:id="rId24"/>
    <p:sldId id="348" r:id="rId25"/>
    <p:sldId id="355" r:id="rId26"/>
    <p:sldId id="375" r:id="rId27"/>
    <p:sldId id="265" r:id="rId28"/>
    <p:sldId id="376" r:id="rId29"/>
    <p:sldId id="377" r:id="rId30"/>
    <p:sldId id="378" r:id="rId31"/>
    <p:sldId id="372" r:id="rId32"/>
    <p:sldId id="53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06"/>
    <p:restoredTop sz="94693"/>
  </p:normalViewPr>
  <p:slideViewPr>
    <p:cSldViewPr snapToGrid="0" snapToObjects="1">
      <p:cViewPr varScale="1">
        <p:scale>
          <a:sx n="98" d="100"/>
          <a:sy n="98" d="100"/>
        </p:scale>
        <p:origin x="74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19941763753002"/>
          <c:y val="3.1715757731383298E-2"/>
          <c:w val="0.53389016072505602"/>
          <c:h val="0.84141820668748502"/>
        </c:manualLayout>
      </c:layout>
      <c:barChart>
        <c:barDir val="bar"/>
        <c:grouping val="clustered"/>
        <c:varyColors val="0"/>
        <c:ser>
          <c:idx val="1"/>
          <c:order val="0"/>
          <c:tx>
            <c:strRef>
              <c:f>Sheet1!$C$1</c:f>
              <c:strCache>
                <c:ptCount val="1"/>
                <c:pt idx="0">
                  <c:v>Has equal say in research performed</c:v>
                </c:pt>
              </c:strCache>
            </c:strRef>
          </c:tx>
          <c:spPr>
            <a:solidFill>
              <a:schemeClr val="accent2"/>
            </a:solidFill>
            <a:ln>
              <a:noFill/>
            </a:ln>
            <a:effectLst/>
          </c:spPr>
          <c:invertIfNegative val="0"/>
          <c:dLbls>
            <c:dLbl>
              <c:idx val="8"/>
              <c:layout>
                <c:manualLayout>
                  <c:x val="1.51918563993949E-3"/>
                  <c:y val="8.8059521765147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8F-5D40-B9D6-E59B0C3F975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Government Lab</c:v>
                </c:pt>
                <c:pt idx="1">
                  <c:v>Academia</c:v>
                </c:pt>
                <c:pt idx="3">
                  <c:v>Industry - Physics</c:v>
                </c:pt>
                <c:pt idx="4">
                  <c:v>Industry - Other STEM</c:v>
                </c:pt>
                <c:pt idx="5">
                  <c:v>Industry - Engineering</c:v>
                </c:pt>
                <c:pt idx="6">
                  <c:v>Industry - Comp Sci</c:v>
                </c:pt>
                <c:pt idx="7">
                  <c:v>Government Contractor</c:v>
                </c:pt>
                <c:pt idx="8">
                  <c:v>Finance</c:v>
                </c:pt>
              </c:strCache>
            </c:strRef>
          </c:cat>
          <c:val>
            <c:numRef>
              <c:f>Sheet1!$C$2:$C$10</c:f>
              <c:numCache>
                <c:formatCode>0%</c:formatCode>
                <c:ptCount val="9"/>
                <c:pt idx="0">
                  <c:v>0.68</c:v>
                </c:pt>
                <c:pt idx="1">
                  <c:v>0.93</c:v>
                </c:pt>
                <c:pt idx="3">
                  <c:v>0.47</c:v>
                </c:pt>
                <c:pt idx="4">
                  <c:v>0.52</c:v>
                </c:pt>
                <c:pt idx="5">
                  <c:v>0.3</c:v>
                </c:pt>
                <c:pt idx="6">
                  <c:v>0.35</c:v>
                </c:pt>
                <c:pt idx="7">
                  <c:v>0.28999999999999998</c:v>
                </c:pt>
                <c:pt idx="8">
                  <c:v>0.69</c:v>
                </c:pt>
              </c:numCache>
            </c:numRef>
          </c:val>
          <c:extLst>
            <c:ext xmlns:c16="http://schemas.microsoft.com/office/drawing/2014/chart" uri="{C3380CC4-5D6E-409C-BE32-E72D297353CC}">
              <c16:uniqueId val="{00000001-0B8F-5D40-B9D6-E59B0C3F9750}"/>
            </c:ext>
          </c:extLst>
        </c:ser>
        <c:ser>
          <c:idx val="0"/>
          <c:order val="1"/>
          <c:tx>
            <c:strRef>
              <c:f>Sheet1!$B$1</c:f>
              <c:strCache>
                <c:ptCount val="1"/>
                <c:pt idx="0">
                  <c:v>Performs research</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2-0B8F-5D40-B9D6-E59B0C3F9750}"/>
              </c:ext>
            </c:extLst>
          </c:dPt>
          <c:dPt>
            <c:idx val="2"/>
            <c:invertIfNegative val="0"/>
            <c:bubble3D val="0"/>
            <c:extLst>
              <c:ext xmlns:c16="http://schemas.microsoft.com/office/drawing/2014/chart" uri="{C3380CC4-5D6E-409C-BE32-E72D297353CC}">
                <c16:uniqueId val="{00000003-0B8F-5D40-B9D6-E59B0C3F9750}"/>
              </c:ext>
            </c:extLst>
          </c:dPt>
          <c:dLbls>
            <c:dLbl>
              <c:idx val="1"/>
              <c:layout>
                <c:manualLayout>
                  <c:x val="0"/>
                  <c:y val="-2.6417856529544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8F-5D40-B9D6-E59B0C3F9750}"/>
                </c:ext>
              </c:extLst>
            </c:dLbl>
            <c:dLbl>
              <c:idx val="8"/>
              <c:layout>
                <c:manualLayout>
                  <c:x val="0"/>
                  <c:y val="-1.467658696085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8F-5D40-B9D6-E59B0C3F975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Government Lab</c:v>
                </c:pt>
                <c:pt idx="1">
                  <c:v>Academia</c:v>
                </c:pt>
                <c:pt idx="3">
                  <c:v>Industry - Physics</c:v>
                </c:pt>
                <c:pt idx="4">
                  <c:v>Industry - Other STEM</c:v>
                </c:pt>
                <c:pt idx="5">
                  <c:v>Industry - Engineering</c:v>
                </c:pt>
                <c:pt idx="6">
                  <c:v>Industry - Comp Sci</c:v>
                </c:pt>
                <c:pt idx="7">
                  <c:v>Government Contractor</c:v>
                </c:pt>
                <c:pt idx="8">
                  <c:v>Finance</c:v>
                </c:pt>
              </c:strCache>
            </c:strRef>
          </c:cat>
          <c:val>
            <c:numRef>
              <c:f>Sheet1!$B$2:$B$10</c:f>
              <c:numCache>
                <c:formatCode>0%</c:formatCode>
                <c:ptCount val="9"/>
                <c:pt idx="0">
                  <c:v>0.9</c:v>
                </c:pt>
                <c:pt idx="1">
                  <c:v>0.9</c:v>
                </c:pt>
                <c:pt idx="3">
                  <c:v>0.98</c:v>
                </c:pt>
                <c:pt idx="4">
                  <c:v>0.83</c:v>
                </c:pt>
                <c:pt idx="5">
                  <c:v>0.79</c:v>
                </c:pt>
                <c:pt idx="6">
                  <c:v>0.71</c:v>
                </c:pt>
                <c:pt idx="7">
                  <c:v>0.9</c:v>
                </c:pt>
                <c:pt idx="8">
                  <c:v>0.8</c:v>
                </c:pt>
              </c:numCache>
            </c:numRef>
          </c:val>
          <c:extLst>
            <c:ext xmlns:c16="http://schemas.microsoft.com/office/drawing/2014/chart" uri="{C3380CC4-5D6E-409C-BE32-E72D297353CC}">
              <c16:uniqueId val="{00000005-0B8F-5D40-B9D6-E59B0C3F9750}"/>
            </c:ext>
          </c:extLst>
        </c:ser>
        <c:dLbls>
          <c:showLegendKey val="0"/>
          <c:showVal val="0"/>
          <c:showCatName val="0"/>
          <c:showSerName val="0"/>
          <c:showPercent val="0"/>
          <c:showBubbleSize val="0"/>
        </c:dLbls>
        <c:gapWidth val="100"/>
        <c:axId val="890613392"/>
        <c:axId val="854130448"/>
      </c:barChart>
      <c:valAx>
        <c:axId val="854130448"/>
        <c:scaling>
          <c:orientation val="minMax"/>
          <c:max val="1"/>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90613392"/>
        <c:crosses val="autoZero"/>
        <c:crossBetween val="between"/>
      </c:valAx>
      <c:catAx>
        <c:axId val="8906133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4130448"/>
        <c:crosses val="autoZero"/>
        <c:auto val="1"/>
        <c:lblAlgn val="ctr"/>
        <c:lblOffset val="100"/>
        <c:noMultiLvlLbl val="0"/>
      </c:catAx>
      <c:spPr>
        <a:noFill/>
        <a:ln>
          <a:noFill/>
        </a:ln>
        <a:effectLst/>
      </c:spPr>
    </c:plotArea>
    <c:legend>
      <c:legendPos val="r"/>
      <c:layout>
        <c:manualLayout>
          <c:xMode val="edge"/>
          <c:yMode val="edge"/>
          <c:x val="0.81477945132756502"/>
          <c:y val="8.9411385657022197E-2"/>
          <c:w val="0.169110242875916"/>
          <c:h val="0.364317014720985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solidFill>
        <a:schemeClr val="bg1">
          <a:lumMod val="75000"/>
        </a:schemeClr>
      </a:solid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2CE56-9286-0A41-B6E2-BF6FE4CCEAD2}" type="datetimeFigureOut">
              <a:rPr lang="en-US" smtClean="0"/>
              <a:t>7/15/22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9997E-9915-B24F-B87D-5D5F1828FD0A}" type="slidenum">
              <a:rPr lang="en-US" smtClean="0"/>
              <a:t>‹#›</a:t>
            </a:fld>
            <a:endParaRPr lang="en-US"/>
          </a:p>
        </p:txBody>
      </p:sp>
    </p:spTree>
    <p:extLst>
      <p:ext uri="{BB962C8B-B14F-4D97-AF65-F5344CB8AC3E}">
        <p14:creationId xmlns:p14="http://schemas.microsoft.com/office/powerpoint/2010/main" val="92031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343366E-469D-5442-AC39-5D52FFC58B80}" type="slidenum">
              <a:rPr lang="en-US" smtClean="0"/>
              <a:pPr/>
              <a:t>4</a:t>
            </a:fld>
            <a:endParaRPr lang="en-US"/>
          </a:p>
        </p:txBody>
      </p:sp>
    </p:spTree>
    <p:extLst>
      <p:ext uri="{BB962C8B-B14F-4D97-AF65-F5344CB8AC3E}">
        <p14:creationId xmlns:p14="http://schemas.microsoft.com/office/powerpoint/2010/main" val="192352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a:t>.</a:t>
            </a:r>
          </a:p>
          <a:p>
            <a:endParaRPr lang="en-US" baseline="0" dirty="0"/>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343366E-469D-5442-AC39-5D52FFC58B80}" type="slidenum">
              <a:rPr lang="en-US" smtClean="0"/>
              <a:pPr/>
              <a:t>5</a:t>
            </a:fld>
            <a:endParaRPr lang="en-US"/>
          </a:p>
        </p:txBody>
      </p:sp>
    </p:spTree>
    <p:extLst>
      <p:ext uri="{BB962C8B-B14F-4D97-AF65-F5344CB8AC3E}">
        <p14:creationId xmlns:p14="http://schemas.microsoft.com/office/powerpoint/2010/main" val="134928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a:t> </a:t>
            </a:r>
            <a:endParaRPr lang="en-US" dirty="0"/>
          </a:p>
        </p:txBody>
      </p:sp>
      <p:sp>
        <p:nvSpPr>
          <p:cNvPr id="4" name="Slide Number Placeholder 3"/>
          <p:cNvSpPr>
            <a:spLocks noGrp="1"/>
          </p:cNvSpPr>
          <p:nvPr>
            <p:ph type="sldNum" sz="quarter" idx="10"/>
          </p:nvPr>
        </p:nvSpPr>
        <p:spPr/>
        <p:txBody>
          <a:bodyPr/>
          <a:lstStyle/>
          <a:p>
            <a:fld id="{4343366E-469D-5442-AC39-5D52FFC58B80}" type="slidenum">
              <a:rPr lang="en-US" smtClean="0"/>
              <a:pPr/>
              <a:t>6</a:t>
            </a:fld>
            <a:endParaRPr lang="en-US"/>
          </a:p>
        </p:txBody>
      </p:sp>
    </p:spTree>
    <p:extLst>
      <p:ext uri="{BB962C8B-B14F-4D97-AF65-F5344CB8AC3E}">
        <p14:creationId xmlns:p14="http://schemas.microsoft.com/office/powerpoint/2010/main" val="325842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r>
              <a:rPr lang="en-US" baseline="0" dirty="0"/>
              <a: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343366E-469D-5442-AC39-5D52FFC58B80}" type="slidenum">
              <a:rPr lang="en-US" smtClean="0"/>
              <a:pPr/>
              <a:t>7</a:t>
            </a:fld>
            <a:endParaRPr lang="en-US"/>
          </a:p>
        </p:txBody>
      </p:sp>
    </p:spTree>
    <p:extLst>
      <p:ext uri="{BB962C8B-B14F-4D97-AF65-F5344CB8AC3E}">
        <p14:creationId xmlns:p14="http://schemas.microsoft.com/office/powerpoint/2010/main" val="28163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t>
            </a:r>
          </a:p>
        </p:txBody>
      </p:sp>
      <p:sp>
        <p:nvSpPr>
          <p:cNvPr id="4" name="Slide Number Placeholder 3"/>
          <p:cNvSpPr>
            <a:spLocks noGrp="1"/>
          </p:cNvSpPr>
          <p:nvPr>
            <p:ph type="sldNum" sz="quarter" idx="10"/>
          </p:nvPr>
        </p:nvSpPr>
        <p:spPr/>
        <p:txBody>
          <a:bodyPr/>
          <a:lstStyle/>
          <a:p>
            <a:fld id="{4343366E-469D-5442-AC39-5D52FFC58B80}" type="slidenum">
              <a:rPr lang="en-US" smtClean="0"/>
              <a:pPr/>
              <a:t>8</a:t>
            </a:fld>
            <a:endParaRPr lang="en-US"/>
          </a:p>
        </p:txBody>
      </p:sp>
    </p:spTree>
    <p:extLst>
      <p:ext uri="{BB962C8B-B14F-4D97-AF65-F5344CB8AC3E}">
        <p14:creationId xmlns:p14="http://schemas.microsoft.com/office/powerpoint/2010/main" val="351127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229294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89189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204231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2941865"/>
            <a:ext cx="4258581" cy="4258581"/>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8" y="1720794"/>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9" name="Picture Placeholder 8"/>
          <p:cNvSpPr>
            <a:spLocks noGrp="1"/>
          </p:cNvSpPr>
          <p:nvPr>
            <p:ph type="pic" sz="quarter" idx="13"/>
          </p:nvPr>
        </p:nvSpPr>
        <p:spPr>
          <a:xfrm>
            <a:off x="4506688"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8"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8"/>
            <a:ext cx="2057400" cy="365125"/>
          </a:xfrm>
        </p:spPr>
        <p:txBody>
          <a:bodyPr/>
          <a:lstStyle>
            <a:lvl1pPr>
              <a:defRPr>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FA9B9773-558D-A10F-EFEF-014C0D0BFD42}"/>
              </a:ext>
            </a:extLst>
          </p:cNvPr>
          <p:cNvSpPr>
            <a:spLocks noGrp="1"/>
          </p:cNvSpPr>
          <p:nvPr>
            <p:ph type="sldNum" sz="quarter" idx="4"/>
          </p:nvPr>
        </p:nvSpPr>
        <p:spPr>
          <a:xfrm>
            <a:off x="4230691" y="6492875"/>
            <a:ext cx="5519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4032-F29F-F04F-8BDC-922710E383EF}" type="slidenum">
              <a:rPr lang="en-US" smtClean="0"/>
              <a:pPr/>
              <a:t>‹#›</a:t>
            </a:fld>
            <a:endParaRPr lang="en-US" dirty="0"/>
          </a:p>
        </p:txBody>
      </p:sp>
    </p:spTree>
    <p:extLst>
      <p:ext uri="{BB962C8B-B14F-4D97-AF65-F5344CB8AC3E}">
        <p14:creationId xmlns:p14="http://schemas.microsoft.com/office/powerpoint/2010/main" val="330062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94568086-1AF1-7842-AA40-5F9E21223FE5}"/>
              </a:ext>
            </a:extLst>
          </p:cNvPr>
          <p:cNvSpPr txBox="1"/>
          <p:nvPr userDrawn="1"/>
        </p:nvSpPr>
        <p:spPr>
          <a:xfrm>
            <a:off x="7389846" y="6531429"/>
            <a:ext cx="184731" cy="369332"/>
          </a:xfrm>
          <a:prstGeom prst="rect">
            <a:avLst/>
          </a:prstGeom>
          <a:noFill/>
        </p:spPr>
        <p:txBody>
          <a:bodyPr wrap="none" rtlCol="0">
            <a:spAutoFit/>
          </a:bodyPr>
          <a:lstStyle/>
          <a:p>
            <a:endParaRPr lang="en-US" sz="1800" dirty="0"/>
          </a:p>
        </p:txBody>
      </p:sp>
      <p:sp>
        <p:nvSpPr>
          <p:cNvPr id="10" name="Title 9">
            <a:extLst>
              <a:ext uri="{FF2B5EF4-FFF2-40B4-BE49-F238E27FC236}">
                <a16:creationId xmlns:a16="http://schemas.microsoft.com/office/drawing/2014/main" id="{B80A1384-88A7-FF40-8E71-6975FA728F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621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29CC9DAB-F448-29D8-DA84-631596C9DA4B}"/>
              </a:ext>
            </a:extLst>
          </p:cNvPr>
          <p:cNvSpPr txBox="1"/>
          <p:nvPr userDrawn="1"/>
        </p:nvSpPr>
        <p:spPr>
          <a:xfrm>
            <a:off x="7389846" y="653142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1941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6764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272764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9756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280298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382175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48204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4032-F29F-F04F-8BDC-922710E383EF}" type="slidenum">
              <a:rPr lang="en-US" smtClean="0"/>
              <a:t>‹#›</a:t>
            </a:fld>
            <a:endParaRPr lang="en-US"/>
          </a:p>
        </p:txBody>
      </p:sp>
    </p:spTree>
    <p:extLst>
      <p:ext uri="{BB962C8B-B14F-4D97-AF65-F5344CB8AC3E}">
        <p14:creationId xmlns:p14="http://schemas.microsoft.com/office/powerpoint/2010/main" val="54537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4032-F29F-F04F-8BDC-922710E383EF}" type="slidenum">
              <a:rPr lang="en-US" smtClean="0"/>
              <a:pPr/>
              <a:t>‹#›</a:t>
            </a:fld>
            <a:endParaRPr lang="en-US" dirty="0"/>
          </a:p>
        </p:txBody>
      </p:sp>
    </p:spTree>
    <p:extLst>
      <p:ext uri="{BB962C8B-B14F-4D97-AF65-F5344CB8AC3E}">
        <p14:creationId xmlns:p14="http://schemas.microsoft.com/office/powerpoint/2010/main" val="34591233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3E0a_60PMR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103/PhysRevD.44.29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103/PhysRevLett.96.0825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03/PhysRevLett.114.16920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103/PhysRevLett.91.252001"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eal.cern.ch/documents/minuit/mnerror.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i.org/10.1016/S0140-6736(97)11096-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ps.org/careers/guidebook/resume.cf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aps.org/career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rinp.2017.07.0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06" y="1345555"/>
            <a:ext cx="8903054" cy="961837"/>
          </a:xfrm>
        </p:spPr>
        <p:txBody>
          <a:bodyPr/>
          <a:lstStyle/>
          <a:p>
            <a:r>
              <a:rPr lang="en-US" sz="2800" dirty="0"/>
              <a:t>Lecture 5: Follow-up Material &amp; Careers Paths</a:t>
            </a:r>
            <a:br>
              <a:rPr lang="en-US" sz="2400" b="0" dirty="0"/>
            </a:br>
            <a:endParaRPr lang="en-US" sz="2400" b="0" dirty="0"/>
          </a:p>
        </p:txBody>
      </p:sp>
      <p:sp>
        <p:nvSpPr>
          <p:cNvPr id="5" name="Text Placeholder 4"/>
          <p:cNvSpPr>
            <a:spLocks noGrp="1"/>
          </p:cNvSpPr>
          <p:nvPr>
            <p:ph type="body" sz="quarter" idx="14"/>
          </p:nvPr>
        </p:nvSpPr>
        <p:spPr>
          <a:xfrm>
            <a:off x="166206" y="1992079"/>
            <a:ext cx="4051834" cy="961836"/>
          </a:xfrm>
        </p:spPr>
        <p:txBody>
          <a:bodyPr>
            <a:normAutofit/>
          </a:bodyPr>
          <a:lstStyle/>
          <a:p>
            <a:r>
              <a:rPr lang="en-US" dirty="0">
                <a:solidFill>
                  <a:schemeClr val="accent3"/>
                </a:solidFill>
              </a:rPr>
              <a:t>Douglas W. Higinbotham</a:t>
            </a:r>
          </a:p>
          <a:p>
            <a:r>
              <a:rPr lang="en-US" dirty="0">
                <a:solidFill>
                  <a:schemeClr val="accent3"/>
                </a:solidFill>
              </a:rPr>
              <a:t>15 July 2022</a:t>
            </a:r>
          </a:p>
        </p:txBody>
      </p:sp>
      <p:sp>
        <p:nvSpPr>
          <p:cNvPr id="3" name="TextBox 2">
            <a:extLst>
              <a:ext uri="{FF2B5EF4-FFF2-40B4-BE49-F238E27FC236}">
                <a16:creationId xmlns:a16="http://schemas.microsoft.com/office/drawing/2014/main" id="{EC3DA98A-38AD-3403-DED5-187BEC3D3309}"/>
              </a:ext>
            </a:extLst>
          </p:cNvPr>
          <p:cNvSpPr txBox="1"/>
          <p:nvPr/>
        </p:nvSpPr>
        <p:spPr>
          <a:xfrm>
            <a:off x="0" y="342903"/>
            <a:ext cx="9144000" cy="646331"/>
          </a:xfrm>
          <a:prstGeom prst="rect">
            <a:avLst/>
          </a:prstGeom>
          <a:noFill/>
        </p:spPr>
        <p:txBody>
          <a:bodyPr wrap="square" rtlCol="0">
            <a:spAutoFit/>
          </a:bodyPr>
          <a:lstStyle/>
          <a:p>
            <a:pPr algn="ctr"/>
            <a:r>
              <a:rPr lang="en-US" sz="3600" b="1" dirty="0"/>
              <a:t>Hadronic Physics, Accelerators, and Detectors</a:t>
            </a:r>
          </a:p>
        </p:txBody>
      </p:sp>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61" y="350255"/>
            <a:ext cx="9144000" cy="297656"/>
          </a:xfrm>
        </p:spPr>
        <p:txBody>
          <a:bodyPr>
            <a:noAutofit/>
          </a:bodyPr>
          <a:lstStyle/>
          <a:p>
            <a:pPr algn="ctr"/>
            <a:r>
              <a:rPr lang="en-US" sz="4000" dirty="0">
                <a:solidFill>
                  <a:srgbClr val="FF0000"/>
                </a:solidFill>
              </a:rPr>
              <a:t>Warning:</a:t>
            </a:r>
            <a:r>
              <a:rPr lang="en-US" sz="4000" dirty="0"/>
              <a:t> Danger of Confirmation Bias</a:t>
            </a:r>
          </a:p>
        </p:txBody>
      </p:sp>
      <p:sp>
        <p:nvSpPr>
          <p:cNvPr id="3" name="Content Placeholder 2"/>
          <p:cNvSpPr>
            <a:spLocks noGrp="1"/>
          </p:cNvSpPr>
          <p:nvPr>
            <p:ph idx="1"/>
          </p:nvPr>
        </p:nvSpPr>
        <p:spPr>
          <a:xfrm>
            <a:off x="473792" y="1057857"/>
            <a:ext cx="8196416" cy="1086216"/>
          </a:xfrm>
        </p:spPr>
        <p:txBody>
          <a:bodyPr/>
          <a:lstStyle/>
          <a:p>
            <a:pPr marL="0" indent="0" algn="ctr">
              <a:buNone/>
            </a:pPr>
            <a:r>
              <a:rPr lang="en-US" sz="1500" dirty="0"/>
              <a:t>In psychology and cognitive science, confirmation bias is a  tendency to search for or interpret information in a way that confirms one's preconceptions, leading t  statistical errors.</a:t>
            </a:r>
          </a:p>
          <a:p>
            <a:pPr marL="0" indent="0" algn="ctr">
              <a:buNone/>
            </a:pPr>
            <a:r>
              <a:rPr lang="en-US" dirty="0">
                <a:hlinkClick r:id="rId2"/>
              </a:rPr>
              <a:t>https://www.youtube.com/watch?v=3E0a_60PMR8</a:t>
            </a:r>
            <a:r>
              <a:rPr lang="en-US" dirty="0"/>
              <a:t> </a:t>
            </a:r>
          </a:p>
          <a:p>
            <a:pPr marL="0" indent="0" algn="ctr">
              <a:buNone/>
            </a:pPr>
            <a:endParaRPr lang="en-US" dirty="0"/>
          </a:p>
        </p:txBody>
      </p:sp>
      <p:pic>
        <p:nvPicPr>
          <p:cNvPr id="6" name="Picture 5"/>
          <p:cNvPicPr>
            <a:picLocks noChangeAspect="1"/>
          </p:cNvPicPr>
          <p:nvPr/>
        </p:nvPicPr>
        <p:blipFill>
          <a:blip r:embed="rId3"/>
          <a:stretch>
            <a:fillRect/>
          </a:stretch>
        </p:blipFill>
        <p:spPr>
          <a:xfrm>
            <a:off x="1766646" y="2554019"/>
            <a:ext cx="5414918" cy="3609945"/>
          </a:xfrm>
          <a:prstGeom prst="rect">
            <a:avLst/>
          </a:prstGeom>
        </p:spPr>
      </p:pic>
      <p:sp>
        <p:nvSpPr>
          <p:cNvPr id="5" name="Slide Number Placeholder 4">
            <a:extLst>
              <a:ext uri="{FF2B5EF4-FFF2-40B4-BE49-F238E27FC236}">
                <a16:creationId xmlns:a16="http://schemas.microsoft.com/office/drawing/2014/main" id="{41102DC5-6F24-2045-8831-7E9801583DCF}"/>
              </a:ext>
            </a:extLst>
          </p:cNvPr>
          <p:cNvSpPr>
            <a:spLocks noGrp="1"/>
          </p:cNvSpPr>
          <p:nvPr>
            <p:ph type="sldNum" sz="quarter" idx="12"/>
          </p:nvPr>
        </p:nvSpPr>
        <p:spPr/>
        <p:txBody>
          <a:bodyPr/>
          <a:lstStyle/>
          <a:p>
            <a:fld id="{C276C80F-E337-1E44-B5E3-0EACE8A36058}" type="slidenum">
              <a:rPr lang="en-US" smtClean="0"/>
              <a:t>10</a:t>
            </a:fld>
            <a:endParaRPr lang="en-US"/>
          </a:p>
        </p:txBody>
      </p:sp>
    </p:spTree>
    <p:extLst>
      <p:ext uri="{BB962C8B-B14F-4D97-AF65-F5344CB8AC3E}">
        <p14:creationId xmlns:p14="http://schemas.microsoft.com/office/powerpoint/2010/main" val="356333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ECEF-4C41-EB4A-A16C-A28242643E8F}"/>
              </a:ext>
            </a:extLst>
          </p:cNvPr>
          <p:cNvSpPr>
            <a:spLocks noGrp="1"/>
          </p:cNvSpPr>
          <p:nvPr>
            <p:ph type="title"/>
          </p:nvPr>
        </p:nvSpPr>
        <p:spPr>
          <a:xfrm>
            <a:off x="628650" y="360163"/>
            <a:ext cx="8362786" cy="994172"/>
          </a:xfrm>
        </p:spPr>
        <p:txBody>
          <a:bodyPr>
            <a:normAutofit fontScale="90000"/>
          </a:bodyPr>
          <a:lstStyle/>
          <a:p>
            <a:r>
              <a:rPr lang="en-US" b="1" dirty="0"/>
              <a:t>Statistical notes on the problem of experimental observations near an unphysical region</a:t>
            </a:r>
          </a:p>
        </p:txBody>
      </p:sp>
      <p:sp>
        <p:nvSpPr>
          <p:cNvPr id="3" name="Content Placeholder 2">
            <a:extLst>
              <a:ext uri="{FF2B5EF4-FFF2-40B4-BE49-F238E27FC236}">
                <a16:creationId xmlns:a16="http://schemas.microsoft.com/office/drawing/2014/main" id="{AFE53880-A36B-8640-A256-E612CE6A08F7}"/>
              </a:ext>
            </a:extLst>
          </p:cNvPr>
          <p:cNvSpPr>
            <a:spLocks noGrp="1"/>
          </p:cNvSpPr>
          <p:nvPr>
            <p:ph idx="1"/>
          </p:nvPr>
        </p:nvSpPr>
        <p:spPr>
          <a:xfrm>
            <a:off x="628650" y="1825625"/>
            <a:ext cx="7992836" cy="4351338"/>
          </a:xfrm>
        </p:spPr>
        <p:txBody>
          <a:bodyPr>
            <a:normAutofit fontScale="92500" lnSpcReduction="10000"/>
          </a:bodyPr>
          <a:lstStyle/>
          <a:p>
            <a:r>
              <a:rPr lang="en-US" dirty="0"/>
              <a:t>What happens when everyone </a:t>
            </a:r>
            <a:r>
              <a:rPr lang="en-US" i="1" dirty="0"/>
              <a:t>knows</a:t>
            </a:r>
            <a:r>
              <a:rPr lang="en-US" dirty="0"/>
              <a:t> that the neutrino mass must be positive yet the uncertainties on the experiments huge?!  </a:t>
            </a:r>
          </a:p>
          <a:p>
            <a:r>
              <a:rPr lang="en-US" dirty="0">
                <a:hlinkClick r:id="rId2"/>
              </a:rPr>
              <a:t>https://doi.org/10.1103/PhysRevD.44.299</a:t>
            </a:r>
            <a:r>
              <a:rPr lang="en-US" dirty="0"/>
              <a:t> </a:t>
            </a:r>
          </a:p>
          <a:p>
            <a:r>
              <a:rPr lang="en-US" b="1" dirty="0"/>
              <a:t>Image being the student who walks into the professor’s office with the negative results.</a:t>
            </a:r>
          </a:p>
          <a:p>
            <a:r>
              <a:rPr lang="en-US" dirty="0"/>
              <a:t>Now image the sum of the effect of everyone being pushed to report the “physical” result instead of quoting unbiased results.</a:t>
            </a:r>
          </a:p>
          <a:p>
            <a:r>
              <a:rPr lang="en-US" dirty="0"/>
              <a:t>The solution is of course to report both, but if you can only do one publish what you actually measured!!</a:t>
            </a:r>
          </a:p>
          <a:p>
            <a:endParaRPr lang="en-US" dirty="0"/>
          </a:p>
        </p:txBody>
      </p:sp>
      <p:sp>
        <p:nvSpPr>
          <p:cNvPr id="5" name="Slide Number Placeholder 4">
            <a:extLst>
              <a:ext uri="{FF2B5EF4-FFF2-40B4-BE49-F238E27FC236}">
                <a16:creationId xmlns:a16="http://schemas.microsoft.com/office/drawing/2014/main" id="{7D6F05A3-DE4E-544F-9B7D-23FFE23635CF}"/>
              </a:ext>
            </a:extLst>
          </p:cNvPr>
          <p:cNvSpPr>
            <a:spLocks noGrp="1"/>
          </p:cNvSpPr>
          <p:nvPr>
            <p:ph type="sldNum" sz="quarter" idx="12"/>
          </p:nvPr>
        </p:nvSpPr>
        <p:spPr>
          <a:xfrm>
            <a:off x="6934036" y="6040041"/>
            <a:ext cx="2057400" cy="273844"/>
          </a:xfrm>
        </p:spPr>
        <p:txBody>
          <a:bodyPr/>
          <a:lstStyle/>
          <a:p>
            <a:fld id="{C276C80F-E337-1E44-B5E3-0EACE8A36058}" type="slidenum">
              <a:rPr lang="en-US" smtClean="0"/>
              <a:t>11</a:t>
            </a:fld>
            <a:endParaRPr lang="en-US" dirty="0"/>
          </a:p>
        </p:txBody>
      </p:sp>
    </p:spTree>
    <p:extLst>
      <p:ext uri="{BB962C8B-B14F-4D97-AF65-F5344CB8AC3E}">
        <p14:creationId xmlns:p14="http://schemas.microsoft.com/office/powerpoint/2010/main" val="91460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D7E7-2436-B646-9CF1-5200169904D3}"/>
              </a:ext>
            </a:extLst>
          </p:cNvPr>
          <p:cNvSpPr>
            <a:spLocks noGrp="1"/>
          </p:cNvSpPr>
          <p:nvPr>
            <p:ph type="title"/>
          </p:nvPr>
        </p:nvSpPr>
        <p:spPr>
          <a:xfrm>
            <a:off x="0" y="136524"/>
            <a:ext cx="9144000" cy="828304"/>
          </a:xfrm>
        </p:spPr>
        <p:txBody>
          <a:bodyPr/>
          <a:lstStyle/>
          <a:p>
            <a:pPr algn="ctr"/>
            <a:r>
              <a:rPr lang="en-US" dirty="0"/>
              <a:t>CLAS </a:t>
            </a:r>
            <a:r>
              <a:rPr lang="en-US" dirty="0" err="1"/>
              <a:t>x</a:t>
            </a:r>
            <a:r>
              <a:rPr lang="en-US" baseline="-25000" dirty="0" err="1"/>
              <a:t>B</a:t>
            </a:r>
            <a:r>
              <a:rPr lang="en-US" dirty="0"/>
              <a:t> &gt; 2 Three Nucleon Plateau</a:t>
            </a:r>
          </a:p>
        </p:txBody>
      </p:sp>
      <p:sp>
        <p:nvSpPr>
          <p:cNvPr id="3" name="Content Placeholder 2">
            <a:extLst>
              <a:ext uri="{FF2B5EF4-FFF2-40B4-BE49-F238E27FC236}">
                <a16:creationId xmlns:a16="http://schemas.microsoft.com/office/drawing/2014/main" id="{B0D18D04-C600-8A40-A5A6-1879E9F80498}"/>
              </a:ext>
            </a:extLst>
          </p:cNvPr>
          <p:cNvSpPr>
            <a:spLocks noGrp="1"/>
          </p:cNvSpPr>
          <p:nvPr>
            <p:ph idx="1"/>
          </p:nvPr>
        </p:nvSpPr>
        <p:spPr>
          <a:xfrm>
            <a:off x="343642" y="1104405"/>
            <a:ext cx="4050228" cy="5251946"/>
          </a:xfrm>
        </p:spPr>
        <p:txBody>
          <a:bodyPr>
            <a:normAutofit lnSpcReduction="10000"/>
          </a:bodyPr>
          <a:lstStyle/>
          <a:p>
            <a:r>
              <a:rPr lang="en-US" dirty="0"/>
              <a:t>I used to show this Hall B plot at conferences all the time and tell a story about 2 and 3 nucleon correlations.</a:t>
            </a:r>
          </a:p>
          <a:p>
            <a:r>
              <a:rPr lang="en-US" dirty="0">
                <a:hlinkClick r:id="rId2"/>
              </a:rPr>
              <a:t>https://doi.org/10.1103/PhysRevLett.96.082501</a:t>
            </a:r>
            <a:r>
              <a:rPr lang="en-US" dirty="0"/>
              <a:t> </a:t>
            </a:r>
          </a:p>
          <a:p>
            <a:r>
              <a:rPr lang="en-US" dirty="0"/>
              <a:t>When new Hall C results agreed beautifully with the </a:t>
            </a:r>
            <a:r>
              <a:rPr lang="en-US" dirty="0" err="1"/>
              <a:t>x</a:t>
            </a:r>
            <a:r>
              <a:rPr lang="en-US" baseline="-25000" dirty="0" err="1"/>
              <a:t>B</a:t>
            </a:r>
            <a:r>
              <a:rPr lang="en-US" dirty="0"/>
              <a:t> &lt; 2 data and didn’t agree </a:t>
            </a:r>
            <a:r>
              <a:rPr lang="en-US" dirty="0" err="1"/>
              <a:t>x</a:t>
            </a:r>
            <a:r>
              <a:rPr lang="en-US" baseline="-25000" dirty="0" err="1"/>
              <a:t>B</a:t>
            </a:r>
            <a:r>
              <a:rPr lang="en-US" dirty="0"/>
              <a:t> &gt; 2, Or Hen and I thought hard about how that was possible.</a:t>
            </a:r>
          </a:p>
        </p:txBody>
      </p:sp>
      <p:pic>
        <p:nvPicPr>
          <p:cNvPr id="1026" name="Picture 2" descr="https://journals.aps.org/prl/article/10.1103/PhysRevLett.96.082501/figures/1/medium">
            <a:extLst>
              <a:ext uri="{FF2B5EF4-FFF2-40B4-BE49-F238E27FC236}">
                <a16:creationId xmlns:a16="http://schemas.microsoft.com/office/drawing/2014/main" id="{8B833AE6-C2FF-1D49-90C8-B8BF7CC21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3" y="1343333"/>
            <a:ext cx="4474724" cy="46418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6F3AC8E-B7C3-534A-8A28-661ACBA9B01C}"/>
              </a:ext>
            </a:extLst>
          </p:cNvPr>
          <p:cNvSpPr>
            <a:spLocks noGrp="1"/>
          </p:cNvSpPr>
          <p:nvPr>
            <p:ph type="sldNum" sz="quarter" idx="12"/>
          </p:nvPr>
        </p:nvSpPr>
        <p:spPr/>
        <p:txBody>
          <a:bodyPr/>
          <a:lstStyle/>
          <a:p>
            <a:fld id="{C276C80F-E337-1E44-B5E3-0EACE8A36058}" type="slidenum">
              <a:rPr lang="en-US" smtClean="0"/>
              <a:t>12</a:t>
            </a:fld>
            <a:endParaRPr lang="en-US"/>
          </a:p>
        </p:txBody>
      </p:sp>
    </p:spTree>
    <p:extLst>
      <p:ext uri="{BB962C8B-B14F-4D97-AF65-F5344CB8AC3E}">
        <p14:creationId xmlns:p14="http://schemas.microsoft.com/office/powerpoint/2010/main" val="298858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664"/>
            <a:ext cx="9144000" cy="791588"/>
          </a:xfrm>
        </p:spPr>
        <p:txBody>
          <a:bodyPr>
            <a:normAutofit/>
          </a:bodyPr>
          <a:lstStyle/>
          <a:p>
            <a:pPr algn="ctr"/>
            <a:r>
              <a:rPr lang="en-US" sz="4000" dirty="0"/>
              <a:t>Plotting Hall B Results vs. E’ instead of </a:t>
            </a:r>
            <a:r>
              <a:rPr lang="en-US" sz="4000" dirty="0" err="1"/>
              <a:t>x</a:t>
            </a:r>
            <a:r>
              <a:rPr lang="en-US" sz="4000" baseline="-25000" dirty="0" err="1"/>
              <a:t>B</a:t>
            </a:r>
            <a:endParaRPr lang="en-US" sz="4000" baseline="-25000" dirty="0"/>
          </a:p>
        </p:txBody>
      </p:sp>
      <p:sp>
        <p:nvSpPr>
          <p:cNvPr id="5" name="TextBox 4"/>
          <p:cNvSpPr txBox="1"/>
          <p:nvPr/>
        </p:nvSpPr>
        <p:spPr>
          <a:xfrm>
            <a:off x="0" y="935321"/>
            <a:ext cx="9144000" cy="300082"/>
          </a:xfrm>
          <a:prstGeom prst="rect">
            <a:avLst/>
          </a:prstGeom>
          <a:noFill/>
        </p:spPr>
        <p:txBody>
          <a:bodyPr wrap="square" rtlCol="0">
            <a:spAutoFit/>
          </a:bodyPr>
          <a:lstStyle/>
          <a:p>
            <a:pPr algn="ctr"/>
            <a:r>
              <a:rPr lang="en-US" sz="1350" dirty="0"/>
              <a:t>D. H. and O. Hen, Phys. Rev. </a:t>
            </a:r>
            <a:r>
              <a:rPr lang="en-US" sz="1350" dirty="0" err="1"/>
              <a:t>Lett</a:t>
            </a:r>
            <a:r>
              <a:rPr lang="en-US" sz="1350" dirty="0"/>
              <a:t>.  </a:t>
            </a:r>
            <a:r>
              <a:rPr lang="en-US" sz="1350" b="1" dirty="0"/>
              <a:t>114</a:t>
            </a:r>
            <a:r>
              <a:rPr lang="en-US" sz="1350" dirty="0"/>
              <a:t> (2015) 169201.  (</a:t>
            </a:r>
            <a:r>
              <a:rPr lang="en-US" sz="1350" i="1" dirty="0"/>
              <a:t>a PRL from checking a result on the back of an envelope </a:t>
            </a:r>
            <a:r>
              <a:rPr lang="en-US" sz="1350" dirty="0"/>
              <a:t>)</a:t>
            </a:r>
          </a:p>
        </p:txBody>
      </p:sp>
      <p:pic>
        <p:nvPicPr>
          <p:cNvPr id="9" name="Picture 8" descr="new-fig1-draft.png"/>
          <p:cNvPicPr>
            <a:picLocks noChangeAspect="1"/>
          </p:cNvPicPr>
          <p:nvPr/>
        </p:nvPicPr>
        <p:blipFill>
          <a:blip r:embed="rId2"/>
          <a:stretch>
            <a:fillRect/>
          </a:stretch>
        </p:blipFill>
        <p:spPr>
          <a:xfrm>
            <a:off x="612548" y="1999060"/>
            <a:ext cx="7814677" cy="3923619"/>
          </a:xfrm>
          <a:prstGeom prst="rect">
            <a:avLst/>
          </a:prstGeom>
        </p:spPr>
      </p:pic>
      <p:sp>
        <p:nvSpPr>
          <p:cNvPr id="3" name="TextBox 2">
            <a:extLst>
              <a:ext uri="{FF2B5EF4-FFF2-40B4-BE49-F238E27FC236}">
                <a16:creationId xmlns:a16="http://schemas.microsoft.com/office/drawing/2014/main" id="{042D8ACA-AB3A-2640-B94E-F227BECE17D0}"/>
              </a:ext>
            </a:extLst>
          </p:cNvPr>
          <p:cNvSpPr txBox="1"/>
          <p:nvPr/>
        </p:nvSpPr>
        <p:spPr>
          <a:xfrm>
            <a:off x="-89065" y="1374580"/>
            <a:ext cx="9144000" cy="300082"/>
          </a:xfrm>
          <a:prstGeom prst="rect">
            <a:avLst/>
          </a:prstGeom>
          <a:noFill/>
        </p:spPr>
        <p:txBody>
          <a:bodyPr wrap="square" rtlCol="0">
            <a:spAutoFit/>
          </a:bodyPr>
          <a:lstStyle/>
          <a:p>
            <a:pPr algn="ctr"/>
            <a:r>
              <a:rPr lang="en-US" sz="1350" dirty="0">
                <a:hlinkClick r:id="rId3"/>
              </a:rPr>
              <a:t>https://doi.org/10.1103/PhysRevLett.114.169201</a:t>
            </a:r>
            <a:r>
              <a:rPr lang="en-US" sz="1350" dirty="0"/>
              <a:t> </a:t>
            </a:r>
          </a:p>
        </p:txBody>
      </p:sp>
      <p:sp>
        <p:nvSpPr>
          <p:cNvPr id="6" name="Slide Number Placeholder 5">
            <a:extLst>
              <a:ext uri="{FF2B5EF4-FFF2-40B4-BE49-F238E27FC236}">
                <a16:creationId xmlns:a16="http://schemas.microsoft.com/office/drawing/2014/main" id="{3E91B31B-96B7-B644-91CC-454D7D693C1C}"/>
              </a:ext>
            </a:extLst>
          </p:cNvPr>
          <p:cNvSpPr>
            <a:spLocks noGrp="1"/>
          </p:cNvSpPr>
          <p:nvPr>
            <p:ph type="sldNum" sz="quarter" idx="12"/>
          </p:nvPr>
        </p:nvSpPr>
        <p:spPr>
          <a:xfrm>
            <a:off x="6997535" y="5743493"/>
            <a:ext cx="2057400" cy="273844"/>
          </a:xfrm>
        </p:spPr>
        <p:txBody>
          <a:bodyPr/>
          <a:lstStyle/>
          <a:p>
            <a:fld id="{C276C80F-E337-1E44-B5E3-0EACE8A36058}" type="slidenum">
              <a:rPr lang="en-US" smtClean="0"/>
              <a:t>13</a:t>
            </a:fld>
            <a:endParaRPr lang="en-US" dirty="0"/>
          </a:p>
        </p:txBody>
      </p:sp>
    </p:spTree>
    <p:extLst>
      <p:ext uri="{BB962C8B-B14F-4D97-AF65-F5344CB8AC3E}">
        <p14:creationId xmlns:p14="http://schemas.microsoft.com/office/powerpoint/2010/main" val="8574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A4A7-3A38-6647-A121-D946132F5ACF}"/>
              </a:ext>
            </a:extLst>
          </p:cNvPr>
          <p:cNvSpPr>
            <a:spLocks noGrp="1"/>
          </p:cNvSpPr>
          <p:nvPr>
            <p:ph type="title"/>
          </p:nvPr>
        </p:nvSpPr>
        <p:spPr>
          <a:xfrm>
            <a:off x="-57150" y="217746"/>
            <a:ext cx="9201150" cy="787607"/>
          </a:xfrm>
        </p:spPr>
        <p:txBody>
          <a:bodyPr>
            <a:normAutofit fontScale="90000"/>
          </a:bodyPr>
          <a:lstStyle/>
          <a:p>
            <a:pPr algn="ctr"/>
            <a:r>
              <a:rPr lang="en-US" dirty="0"/>
              <a:t>And with over 300 citations, the Hall B Pentaquark</a:t>
            </a:r>
          </a:p>
        </p:txBody>
      </p:sp>
      <p:sp>
        <p:nvSpPr>
          <p:cNvPr id="6" name="Content Placeholder 5">
            <a:extLst>
              <a:ext uri="{FF2B5EF4-FFF2-40B4-BE49-F238E27FC236}">
                <a16:creationId xmlns:a16="http://schemas.microsoft.com/office/drawing/2014/main" id="{3ADF5DBD-B76F-C041-903B-078D9C40AF04}"/>
              </a:ext>
            </a:extLst>
          </p:cNvPr>
          <p:cNvSpPr>
            <a:spLocks noGrp="1"/>
          </p:cNvSpPr>
          <p:nvPr>
            <p:ph sz="half" idx="1"/>
          </p:nvPr>
        </p:nvSpPr>
        <p:spPr>
          <a:xfrm>
            <a:off x="244365" y="1536023"/>
            <a:ext cx="4382118" cy="3591157"/>
          </a:xfrm>
        </p:spPr>
        <p:txBody>
          <a:bodyPr>
            <a:noAutofit/>
          </a:bodyPr>
          <a:lstStyle/>
          <a:p>
            <a:r>
              <a:rPr lang="en-US" sz="1500" dirty="0"/>
              <a:t>Shown is the data claiming the observation of a light pentaquark particle. </a:t>
            </a:r>
          </a:p>
          <a:p>
            <a:r>
              <a:rPr lang="en-US" sz="1500" dirty="0">
                <a:hlinkClick r:id="rId2"/>
              </a:rPr>
              <a:t>https://doi.org/10.1103/PhysRevLett.91.252001</a:t>
            </a:r>
            <a:r>
              <a:rPr lang="en-US" sz="1500" dirty="0"/>
              <a:t> </a:t>
            </a:r>
          </a:p>
          <a:p>
            <a:r>
              <a:rPr lang="en-US" sz="1500" dirty="0"/>
              <a:t>Cuts were made until a peak they were searching for was emphasized and the </a:t>
            </a:r>
            <a:r>
              <a:rPr lang="en-US" sz="1500" i="1" dirty="0"/>
              <a:t>crime</a:t>
            </a:r>
            <a:r>
              <a:rPr lang="en-US" sz="1500" dirty="0"/>
              <a:t> was then quoting an error as if it was a frequentist result. This is known as the ”look elsewhere effect” where where an apparently statistically significant observation may have actually arisen by chance because of the sheer size of the parameter space to be searched.</a:t>
            </a:r>
          </a:p>
          <a:p>
            <a:r>
              <a:rPr lang="en-US" sz="1500" b="1" dirty="0"/>
              <a:t>This can be taken into account but dramatically reduces statistical significance.</a:t>
            </a:r>
          </a:p>
        </p:txBody>
      </p:sp>
      <p:sp>
        <p:nvSpPr>
          <p:cNvPr id="8" name="TextBox 7">
            <a:extLst>
              <a:ext uri="{FF2B5EF4-FFF2-40B4-BE49-F238E27FC236}">
                <a16:creationId xmlns:a16="http://schemas.microsoft.com/office/drawing/2014/main" id="{1C74462C-8990-2045-A0B8-9EB01FA2E508}"/>
              </a:ext>
            </a:extLst>
          </p:cNvPr>
          <p:cNvSpPr txBox="1"/>
          <p:nvPr/>
        </p:nvSpPr>
        <p:spPr>
          <a:xfrm>
            <a:off x="0" y="5657850"/>
            <a:ext cx="9144000" cy="707886"/>
          </a:xfrm>
          <a:prstGeom prst="rect">
            <a:avLst/>
          </a:prstGeom>
          <a:noFill/>
        </p:spPr>
        <p:txBody>
          <a:bodyPr wrap="square" rtlCol="0">
            <a:spAutoFit/>
          </a:bodyPr>
          <a:lstStyle/>
          <a:p>
            <a:pPr algn="ctr"/>
            <a:r>
              <a:rPr lang="en-US" sz="2000" b="1" dirty="0"/>
              <a:t>What was good science was repeating the experiment and using the same cuts and not seeing a peak.</a:t>
            </a:r>
          </a:p>
        </p:txBody>
      </p:sp>
      <p:sp>
        <p:nvSpPr>
          <p:cNvPr id="11" name="Slide Number Placeholder 10">
            <a:extLst>
              <a:ext uri="{FF2B5EF4-FFF2-40B4-BE49-F238E27FC236}">
                <a16:creationId xmlns:a16="http://schemas.microsoft.com/office/drawing/2014/main" id="{0C94323F-0A3F-E044-A46E-6F8077A40716}"/>
              </a:ext>
            </a:extLst>
          </p:cNvPr>
          <p:cNvSpPr>
            <a:spLocks noGrp="1"/>
          </p:cNvSpPr>
          <p:nvPr>
            <p:ph type="sldNum" sz="quarter" idx="12"/>
          </p:nvPr>
        </p:nvSpPr>
        <p:spPr>
          <a:xfrm>
            <a:off x="7001246" y="5736502"/>
            <a:ext cx="2057400" cy="273844"/>
          </a:xfrm>
        </p:spPr>
        <p:txBody>
          <a:bodyPr/>
          <a:lstStyle/>
          <a:p>
            <a:fld id="{C276C80F-E337-1E44-B5E3-0EACE8A36058}" type="slidenum">
              <a:rPr lang="en-US" smtClean="0"/>
              <a:t>14</a:t>
            </a:fld>
            <a:endParaRPr lang="en-US" dirty="0"/>
          </a:p>
        </p:txBody>
      </p:sp>
      <p:pic>
        <p:nvPicPr>
          <p:cNvPr id="7" name="Picture 6">
            <a:extLst>
              <a:ext uri="{FF2B5EF4-FFF2-40B4-BE49-F238E27FC236}">
                <a16:creationId xmlns:a16="http://schemas.microsoft.com/office/drawing/2014/main" id="{745B7E51-37B7-0D45-94F9-27FF65173643}"/>
              </a:ext>
            </a:extLst>
          </p:cNvPr>
          <p:cNvPicPr>
            <a:picLocks noChangeAspect="1"/>
          </p:cNvPicPr>
          <p:nvPr/>
        </p:nvPicPr>
        <p:blipFill rotWithShape="1">
          <a:blip r:embed="rId3"/>
          <a:srcRect l="1806" t="2434" r="3486" b="3655"/>
          <a:stretch/>
        </p:blipFill>
        <p:spPr>
          <a:xfrm>
            <a:off x="4792717" y="1351363"/>
            <a:ext cx="4106918" cy="3960476"/>
          </a:xfrm>
          <a:prstGeom prst="rect">
            <a:avLst/>
          </a:prstGeom>
        </p:spPr>
      </p:pic>
    </p:spTree>
    <p:extLst>
      <p:ext uri="{BB962C8B-B14F-4D97-AF65-F5344CB8AC3E}">
        <p14:creationId xmlns:p14="http://schemas.microsoft.com/office/powerpoint/2010/main" val="211218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6DF9-5BFC-7949-BE70-EFB2B3170F84}"/>
              </a:ext>
            </a:extLst>
          </p:cNvPr>
          <p:cNvSpPr>
            <a:spLocks noGrp="1"/>
          </p:cNvSpPr>
          <p:nvPr>
            <p:ph type="title"/>
          </p:nvPr>
        </p:nvSpPr>
        <p:spPr>
          <a:xfrm>
            <a:off x="0" y="0"/>
            <a:ext cx="9144000" cy="994172"/>
          </a:xfrm>
        </p:spPr>
        <p:txBody>
          <a:bodyPr/>
          <a:lstStyle/>
          <a:p>
            <a:pPr algn="ctr"/>
            <a:r>
              <a:rPr lang="en-US" b="1" dirty="0"/>
              <a:t>The Simpson’s Example</a:t>
            </a:r>
          </a:p>
        </p:txBody>
      </p:sp>
      <p:pic>
        <p:nvPicPr>
          <p:cNvPr id="4" name="simpsons_arrow_l.m4v">
            <a:hlinkClick r:id="" action="ppaction://media"/>
            <a:extLst>
              <a:ext uri="{FF2B5EF4-FFF2-40B4-BE49-F238E27FC236}">
                <a16:creationId xmlns:a16="http://schemas.microsoft.com/office/drawing/2014/main" id="{8780E273-4159-3A49-991E-AC0A8278DAE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77244" y="1175657"/>
            <a:ext cx="6572345" cy="4959703"/>
          </a:xfrm>
        </p:spPr>
      </p:pic>
      <p:sp>
        <p:nvSpPr>
          <p:cNvPr id="5" name="Slide Number Placeholder 4">
            <a:extLst>
              <a:ext uri="{FF2B5EF4-FFF2-40B4-BE49-F238E27FC236}">
                <a16:creationId xmlns:a16="http://schemas.microsoft.com/office/drawing/2014/main" id="{D4979ED0-B69E-CA45-A307-64F4C5B34BC6}"/>
              </a:ext>
            </a:extLst>
          </p:cNvPr>
          <p:cNvSpPr>
            <a:spLocks noGrp="1"/>
          </p:cNvSpPr>
          <p:nvPr>
            <p:ph type="sldNum" sz="quarter" idx="12"/>
          </p:nvPr>
        </p:nvSpPr>
        <p:spPr>
          <a:xfrm>
            <a:off x="6934035" y="5726907"/>
            <a:ext cx="2057400" cy="273844"/>
          </a:xfrm>
        </p:spPr>
        <p:txBody>
          <a:bodyPr/>
          <a:lstStyle/>
          <a:p>
            <a:fld id="{C276C80F-E337-1E44-B5E3-0EACE8A36058}" type="slidenum">
              <a:rPr lang="en-US" smtClean="0"/>
              <a:t>15</a:t>
            </a:fld>
            <a:endParaRPr lang="en-US"/>
          </a:p>
        </p:txBody>
      </p:sp>
    </p:spTree>
    <p:extLst>
      <p:ext uri="{BB962C8B-B14F-4D97-AF65-F5344CB8AC3E}">
        <p14:creationId xmlns:p14="http://schemas.microsoft.com/office/powerpoint/2010/main" val="37242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nuit-shap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43183" r="-79055" b="-24848"/>
          <a:stretch/>
        </p:blipFill>
        <p:spPr>
          <a:xfrm>
            <a:off x="312119" y="0"/>
            <a:ext cx="5819322" cy="4783007"/>
          </a:xfrm>
        </p:spPr>
      </p:pic>
      <p:pic>
        <p:nvPicPr>
          <p:cNvPr id="5" name="Picture 4" descr="minuit-erro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372" y="3267124"/>
            <a:ext cx="4539423" cy="2798371"/>
          </a:xfrm>
          <a:prstGeom prst="rect">
            <a:avLst/>
          </a:prstGeom>
        </p:spPr>
      </p:pic>
      <p:sp>
        <p:nvSpPr>
          <p:cNvPr id="2" name="Title 1"/>
          <p:cNvSpPr>
            <a:spLocks noGrp="1"/>
          </p:cNvSpPr>
          <p:nvPr>
            <p:ph type="title"/>
          </p:nvPr>
        </p:nvSpPr>
        <p:spPr>
          <a:xfrm>
            <a:off x="0" y="148284"/>
            <a:ext cx="9144000" cy="967133"/>
          </a:xfrm>
        </p:spPr>
        <p:txBody>
          <a:bodyPr>
            <a:noAutofit/>
          </a:bodyPr>
          <a:lstStyle/>
          <a:p>
            <a:pPr algn="ctr"/>
            <a:r>
              <a:rPr lang="en-US" sz="6000" dirty="0"/>
              <a:t>Multivariate Errors</a:t>
            </a:r>
          </a:p>
        </p:txBody>
      </p:sp>
      <p:sp>
        <p:nvSpPr>
          <p:cNvPr id="6" name="TextBox 5"/>
          <p:cNvSpPr txBox="1"/>
          <p:nvPr/>
        </p:nvSpPr>
        <p:spPr>
          <a:xfrm>
            <a:off x="4280372" y="1470865"/>
            <a:ext cx="4408381" cy="923330"/>
          </a:xfrm>
          <a:prstGeom prst="rect">
            <a:avLst/>
          </a:prstGeom>
          <a:noFill/>
        </p:spPr>
        <p:txBody>
          <a:bodyPr wrap="square" rtlCol="0">
            <a:spAutoFit/>
          </a:bodyPr>
          <a:lstStyle/>
          <a:p>
            <a:r>
              <a:rPr lang="en-US" sz="1350" dirty="0"/>
              <a:t>As per the particle data handbook, one should</a:t>
            </a:r>
          </a:p>
          <a:p>
            <a:r>
              <a:rPr lang="en-US" sz="1350" dirty="0"/>
              <a:t>be using a co-variance matrix and calculating the</a:t>
            </a:r>
          </a:p>
          <a:p>
            <a:r>
              <a:rPr lang="en-US" sz="1350" dirty="0"/>
              <a:t>probably content of the hyper-contour of the </a:t>
            </a:r>
          </a:p>
          <a:p>
            <a:r>
              <a:rPr lang="en-US" sz="1350" dirty="0"/>
              <a:t>fit.   Default setting of Minuit of “up”(often call Δχ2 )is one. </a:t>
            </a:r>
          </a:p>
        </p:txBody>
      </p:sp>
      <p:sp>
        <p:nvSpPr>
          <p:cNvPr id="7" name="TextBox 6"/>
          <p:cNvSpPr txBox="1"/>
          <p:nvPr/>
        </p:nvSpPr>
        <p:spPr>
          <a:xfrm>
            <a:off x="4256622" y="2533073"/>
            <a:ext cx="3823932" cy="715581"/>
          </a:xfrm>
          <a:prstGeom prst="rect">
            <a:avLst/>
          </a:prstGeom>
          <a:noFill/>
        </p:spPr>
        <p:txBody>
          <a:bodyPr wrap="none" rtlCol="0">
            <a:spAutoFit/>
          </a:bodyPr>
          <a:lstStyle/>
          <a:p>
            <a:r>
              <a:rPr lang="en-US" sz="1350" dirty="0"/>
              <a:t> Also note standard Errors often underestimate true</a:t>
            </a:r>
          </a:p>
          <a:p>
            <a:r>
              <a:rPr lang="en-US" sz="1350" dirty="0"/>
              <a:t> uncertainties.  (manual of </a:t>
            </a:r>
            <a:r>
              <a:rPr lang="en-US" sz="1350" dirty="0" err="1"/>
              <a:t>gnuplot</a:t>
            </a:r>
            <a:r>
              <a:rPr lang="en-US" sz="1350" dirty="0"/>
              <a:t> fitting has an </a:t>
            </a:r>
          </a:p>
          <a:p>
            <a:r>
              <a:rPr lang="en-US" sz="1350" dirty="0"/>
              <a:t>explicate warning about this)</a:t>
            </a:r>
          </a:p>
        </p:txBody>
      </p:sp>
      <p:sp>
        <p:nvSpPr>
          <p:cNvPr id="3" name="Rectangle 2"/>
          <p:cNvSpPr/>
          <p:nvPr/>
        </p:nvSpPr>
        <p:spPr>
          <a:xfrm>
            <a:off x="303047" y="4320835"/>
            <a:ext cx="3058851" cy="253916"/>
          </a:xfrm>
          <a:prstGeom prst="rect">
            <a:avLst/>
          </a:prstGeom>
        </p:spPr>
        <p:txBody>
          <a:bodyPr wrap="none">
            <a:spAutoFit/>
          </a:bodyPr>
          <a:lstStyle/>
          <a:p>
            <a:r>
              <a:rPr lang="en-US" sz="1050" dirty="0">
                <a:hlinkClick r:id="rId4"/>
              </a:rPr>
              <a:t>http://seal.cern.ch/documents/minuit/mnerror.pdf</a:t>
            </a:r>
            <a:r>
              <a:rPr lang="en-US" sz="1050" dirty="0"/>
              <a:t>  </a:t>
            </a:r>
          </a:p>
        </p:txBody>
      </p:sp>
      <p:sp>
        <p:nvSpPr>
          <p:cNvPr id="9" name="Rectangle 8"/>
          <p:cNvSpPr/>
          <p:nvPr/>
        </p:nvSpPr>
        <p:spPr>
          <a:xfrm>
            <a:off x="303047" y="4113086"/>
            <a:ext cx="2771913" cy="230832"/>
          </a:xfrm>
          <a:prstGeom prst="rect">
            <a:avLst/>
          </a:prstGeom>
        </p:spPr>
        <p:txBody>
          <a:bodyPr wrap="none">
            <a:spAutoFit/>
          </a:bodyPr>
          <a:lstStyle/>
          <a:p>
            <a:r>
              <a:rPr lang="en-US" sz="900" b="1" dirty="0"/>
              <a:t>The Interpretation of Errors in Minuit (2004 by James)</a:t>
            </a:r>
          </a:p>
        </p:txBody>
      </p:sp>
      <p:sp>
        <p:nvSpPr>
          <p:cNvPr id="10" name="TextBox 9"/>
          <p:cNvSpPr txBox="1"/>
          <p:nvPr/>
        </p:nvSpPr>
        <p:spPr>
          <a:xfrm>
            <a:off x="312119" y="4965885"/>
            <a:ext cx="2703561" cy="300082"/>
          </a:xfrm>
          <a:prstGeom prst="rect">
            <a:avLst/>
          </a:prstGeom>
          <a:noFill/>
        </p:spPr>
        <p:txBody>
          <a:bodyPr wrap="none" rtlCol="0">
            <a:spAutoFit/>
          </a:bodyPr>
          <a:lstStyle/>
          <a:p>
            <a:r>
              <a:rPr lang="en-US" sz="1350" dirty="0"/>
              <a:t>In ROOT: </a:t>
            </a:r>
            <a:r>
              <a:rPr lang="en-US" sz="1350" b="1" dirty="0" err="1">
                <a:solidFill>
                  <a:srgbClr val="0000FF"/>
                </a:solidFill>
              </a:rPr>
              <a:t>SetDefaultErrorDef</a:t>
            </a:r>
            <a:r>
              <a:rPr lang="en-US" sz="1350" b="1" dirty="0">
                <a:solidFill>
                  <a:srgbClr val="0000FF"/>
                </a:solidFill>
              </a:rPr>
              <a:t>(real #)</a:t>
            </a:r>
          </a:p>
        </p:txBody>
      </p:sp>
      <p:sp>
        <p:nvSpPr>
          <p:cNvPr id="11" name="TextBox 10"/>
          <p:cNvSpPr txBox="1"/>
          <p:nvPr/>
        </p:nvSpPr>
        <p:spPr>
          <a:xfrm>
            <a:off x="294259" y="5216197"/>
            <a:ext cx="3905043" cy="300082"/>
          </a:xfrm>
          <a:prstGeom prst="rect">
            <a:avLst/>
          </a:prstGeom>
          <a:noFill/>
        </p:spPr>
        <p:txBody>
          <a:bodyPr wrap="none" rtlCol="0">
            <a:spAutoFit/>
          </a:bodyPr>
          <a:lstStyle/>
          <a:p>
            <a:r>
              <a:rPr lang="en-US" sz="1350" dirty="0"/>
              <a:t>Default is 1 and doesn’t change unless you change it!</a:t>
            </a:r>
          </a:p>
        </p:txBody>
      </p:sp>
      <p:sp>
        <p:nvSpPr>
          <p:cNvPr id="13" name="Slide Number Placeholder 12">
            <a:extLst>
              <a:ext uri="{FF2B5EF4-FFF2-40B4-BE49-F238E27FC236}">
                <a16:creationId xmlns:a16="http://schemas.microsoft.com/office/drawing/2014/main" id="{317FCF8E-30C6-FE46-B6D0-1C002DCCFBEB}"/>
              </a:ext>
            </a:extLst>
          </p:cNvPr>
          <p:cNvSpPr>
            <a:spLocks noGrp="1"/>
          </p:cNvSpPr>
          <p:nvPr>
            <p:ph type="sldNum" sz="quarter" idx="12"/>
          </p:nvPr>
        </p:nvSpPr>
        <p:spPr/>
        <p:txBody>
          <a:bodyPr/>
          <a:lstStyle/>
          <a:p>
            <a:fld id="{C276C80F-E337-1E44-B5E3-0EACE8A36058}" type="slidenum">
              <a:rPr lang="en-US" smtClean="0"/>
              <a:t>16</a:t>
            </a:fld>
            <a:endParaRPr lang="en-US"/>
          </a:p>
        </p:txBody>
      </p:sp>
    </p:spTree>
    <p:extLst>
      <p:ext uri="{BB962C8B-B14F-4D97-AF65-F5344CB8AC3E}">
        <p14:creationId xmlns:p14="http://schemas.microsoft.com/office/powerpoint/2010/main" val="387731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40"/>
            <a:ext cx="9143999" cy="627616"/>
          </a:xfrm>
        </p:spPr>
        <p:txBody>
          <a:bodyPr>
            <a:noAutofit/>
          </a:bodyPr>
          <a:lstStyle/>
          <a:p>
            <a:pPr algn="ctr"/>
            <a:r>
              <a:rPr lang="en-US" sz="4000" b="1" dirty="0"/>
              <a:t>Bayesian Priors (The Star Wars Example) </a:t>
            </a:r>
          </a:p>
        </p:txBody>
      </p:sp>
      <p:sp>
        <p:nvSpPr>
          <p:cNvPr id="3" name="Content Placeholder 2"/>
          <p:cNvSpPr>
            <a:spLocks noGrp="1"/>
          </p:cNvSpPr>
          <p:nvPr>
            <p:ph idx="1"/>
          </p:nvPr>
        </p:nvSpPr>
        <p:spPr>
          <a:xfrm>
            <a:off x="417116" y="1445201"/>
            <a:ext cx="8489378" cy="4762025"/>
          </a:xfrm>
        </p:spPr>
        <p:txBody>
          <a:bodyPr>
            <a:noAutofit/>
          </a:bodyPr>
          <a:lstStyle/>
          <a:p>
            <a:r>
              <a:rPr lang="en-US" sz="2000" dirty="0"/>
              <a:t>C3PO can calculate the odds of a pilot navigating an asteroid field (20,000:1)</a:t>
            </a:r>
          </a:p>
          <a:p>
            <a:endParaRPr lang="en-US" sz="2000" dirty="0"/>
          </a:p>
          <a:p>
            <a:endParaRPr lang="en-US" sz="2000" dirty="0"/>
          </a:p>
          <a:p>
            <a:r>
              <a:rPr lang="en-US" sz="2000" dirty="0"/>
              <a:t>But Han Solo is one of the best pilots in the galaxy.  (i.e. C3P0 ignored a Bayesian Prior)</a:t>
            </a:r>
          </a:p>
          <a:p>
            <a:pPr marL="0" indent="0">
              <a:buNone/>
            </a:pPr>
            <a:endParaRPr lang="en-US" sz="2000" dirty="0"/>
          </a:p>
          <a:p>
            <a:pPr marL="0" indent="0">
              <a:buNone/>
            </a:pPr>
            <a:endParaRPr lang="en-US" sz="2000" dirty="0"/>
          </a:p>
          <a:p>
            <a:r>
              <a:rPr lang="en-US" sz="2000" dirty="0"/>
              <a:t>So C3PO actually correctly predicts that average pilots will not successfully navigate the field while incorrectly predicting Han’s chances. (estimated as 75% in the article)</a:t>
            </a:r>
          </a:p>
          <a:p>
            <a:r>
              <a:rPr lang="en-US" sz="2000" dirty="0">
                <a:solidFill>
                  <a:srgbClr val="0000FF"/>
                </a:solidFill>
              </a:rPr>
              <a:t>Ignoring A Bayesian Prior Can Lead To Wrong Conclusions</a:t>
            </a:r>
          </a:p>
        </p:txBody>
      </p:sp>
      <p:sp>
        <p:nvSpPr>
          <p:cNvPr id="4" name="TextBox 3"/>
          <p:cNvSpPr txBox="1"/>
          <p:nvPr/>
        </p:nvSpPr>
        <p:spPr>
          <a:xfrm>
            <a:off x="142501" y="805149"/>
            <a:ext cx="8858992" cy="400110"/>
          </a:xfrm>
          <a:prstGeom prst="rect">
            <a:avLst/>
          </a:prstGeom>
          <a:noFill/>
        </p:spPr>
        <p:txBody>
          <a:bodyPr wrap="square" rtlCol="0">
            <a:spAutoFit/>
          </a:bodyPr>
          <a:lstStyle/>
          <a:p>
            <a:pPr algn="ctr"/>
            <a:r>
              <a:rPr lang="en-US" sz="2000" dirty="0">
                <a:solidFill>
                  <a:srgbClr val="0000FF"/>
                </a:solidFill>
              </a:rPr>
              <a:t>https://</a:t>
            </a:r>
            <a:r>
              <a:rPr lang="en-US" sz="2000" dirty="0" err="1">
                <a:solidFill>
                  <a:srgbClr val="0000FF"/>
                </a:solidFill>
              </a:rPr>
              <a:t>www.countbayesie.com</a:t>
            </a:r>
            <a:r>
              <a:rPr lang="en-US" sz="2000" dirty="0">
                <a:solidFill>
                  <a:srgbClr val="0000FF"/>
                </a:solidFill>
              </a:rPr>
              <a:t>/blog/2015/2/18/</a:t>
            </a:r>
            <a:r>
              <a:rPr lang="en-US" sz="2000" dirty="0" err="1">
                <a:solidFill>
                  <a:srgbClr val="0000FF"/>
                </a:solidFill>
              </a:rPr>
              <a:t>hans</a:t>
            </a:r>
            <a:r>
              <a:rPr lang="en-US" sz="2000" dirty="0">
                <a:solidFill>
                  <a:srgbClr val="0000FF"/>
                </a:solidFill>
              </a:rPr>
              <a:t>-solo-and-</a:t>
            </a:r>
            <a:r>
              <a:rPr lang="en-US" sz="2000" dirty="0" err="1">
                <a:solidFill>
                  <a:srgbClr val="0000FF"/>
                </a:solidFill>
              </a:rPr>
              <a:t>bayesian</a:t>
            </a:r>
            <a:r>
              <a:rPr lang="en-US" sz="2000" dirty="0">
                <a:solidFill>
                  <a:srgbClr val="0000FF"/>
                </a:solidFill>
              </a:rPr>
              <a:t>-priors</a:t>
            </a:r>
          </a:p>
        </p:txBody>
      </p:sp>
      <p:pic>
        <p:nvPicPr>
          <p:cNvPr id="5" name="Picture 4" descr="calc.png"/>
          <p:cNvPicPr>
            <a:picLocks noChangeAspect="1"/>
          </p:cNvPicPr>
          <p:nvPr/>
        </p:nvPicPr>
        <p:blipFill rotWithShape="1">
          <a:blip r:embed="rId2">
            <a:extLst>
              <a:ext uri="{28A0092B-C50C-407E-A947-70E740481C1C}">
                <a14:useLocalDpi xmlns:a14="http://schemas.microsoft.com/office/drawing/2010/main" val="0"/>
              </a:ext>
            </a:extLst>
          </a:blip>
          <a:srcRect t="20056" b="30254"/>
          <a:stretch/>
        </p:blipFill>
        <p:spPr>
          <a:xfrm>
            <a:off x="2703860" y="1992358"/>
            <a:ext cx="4000500" cy="336042"/>
          </a:xfrm>
          <a:prstGeom prst="rect">
            <a:avLst/>
          </a:prstGeom>
        </p:spPr>
      </p:pic>
      <p:pic>
        <p:nvPicPr>
          <p:cNvPr id="7" name="Picture 6" descr="pri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810" y="3442121"/>
            <a:ext cx="5562600" cy="428625"/>
          </a:xfrm>
          <a:prstGeom prst="rect">
            <a:avLst/>
          </a:prstGeom>
        </p:spPr>
      </p:pic>
      <p:sp>
        <p:nvSpPr>
          <p:cNvPr id="6" name="Slide Number Placeholder 5">
            <a:extLst>
              <a:ext uri="{FF2B5EF4-FFF2-40B4-BE49-F238E27FC236}">
                <a16:creationId xmlns:a16="http://schemas.microsoft.com/office/drawing/2014/main" id="{98837C72-FA71-05C9-ED81-7A9A90B05037}"/>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49715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11B0-87DC-4548-963C-274A8762FA4F}"/>
              </a:ext>
            </a:extLst>
          </p:cNvPr>
          <p:cNvSpPr>
            <a:spLocks noGrp="1"/>
          </p:cNvSpPr>
          <p:nvPr>
            <p:ph type="title"/>
          </p:nvPr>
        </p:nvSpPr>
        <p:spPr>
          <a:xfrm>
            <a:off x="0" y="219870"/>
            <a:ext cx="9144000" cy="855023"/>
          </a:xfrm>
        </p:spPr>
        <p:txBody>
          <a:bodyPr>
            <a:normAutofit fontScale="90000"/>
          </a:bodyPr>
          <a:lstStyle/>
          <a:p>
            <a:pPr algn="ctr"/>
            <a:r>
              <a:rPr lang="en-US" b="1" dirty="0"/>
              <a:t>Mistakes Happens, BUT Sometimes It Isn’t A Mistake</a:t>
            </a:r>
          </a:p>
        </p:txBody>
      </p:sp>
      <p:sp>
        <p:nvSpPr>
          <p:cNvPr id="6" name="Content Placeholder 5">
            <a:extLst>
              <a:ext uri="{FF2B5EF4-FFF2-40B4-BE49-F238E27FC236}">
                <a16:creationId xmlns:a16="http://schemas.microsoft.com/office/drawing/2014/main" id="{776A9995-04D8-F441-8BEB-BE67F7337227}"/>
              </a:ext>
            </a:extLst>
          </p:cNvPr>
          <p:cNvSpPr>
            <a:spLocks noGrp="1"/>
          </p:cNvSpPr>
          <p:nvPr>
            <p:ph sz="half" idx="2"/>
          </p:nvPr>
        </p:nvSpPr>
        <p:spPr>
          <a:xfrm>
            <a:off x="234538" y="1537437"/>
            <a:ext cx="4494810" cy="3951189"/>
          </a:xfrm>
        </p:spPr>
        <p:txBody>
          <a:bodyPr>
            <a:normAutofit lnSpcReduction="10000"/>
          </a:bodyPr>
          <a:lstStyle/>
          <a:p>
            <a:r>
              <a:rPr lang="en-US" sz="1800" dirty="0"/>
              <a:t>The LANCET is a top tier medical journal and this is a highly cited article (&gt;1.4k citations).</a:t>
            </a:r>
          </a:p>
          <a:p>
            <a:r>
              <a:rPr lang="en-US" sz="1800" dirty="0">
                <a:hlinkClick r:id="rId2"/>
              </a:rPr>
              <a:t>https://doi.org/10.1016/S0140-6736(97)11096-0</a:t>
            </a:r>
            <a:r>
              <a:rPr lang="en-US" sz="1800" dirty="0"/>
              <a:t> </a:t>
            </a:r>
          </a:p>
          <a:p>
            <a:r>
              <a:rPr lang="en-US" sz="1800" dirty="0"/>
              <a:t>The red </a:t>
            </a:r>
            <a:r>
              <a:rPr lang="en-US" sz="1800" dirty="0">
                <a:solidFill>
                  <a:srgbClr val="FF0000"/>
                </a:solidFill>
              </a:rPr>
              <a:t>retracted</a:t>
            </a:r>
            <a:r>
              <a:rPr lang="en-US" sz="1800" dirty="0"/>
              <a:t> was added by the journal, but the damage has been done.  </a:t>
            </a:r>
          </a:p>
          <a:p>
            <a:r>
              <a:rPr lang="en-US" sz="1800" dirty="0"/>
              <a:t>MANY people know the news story of the original publication, but few know it has been retracted.  </a:t>
            </a:r>
          </a:p>
          <a:p>
            <a:r>
              <a:rPr lang="en-US" sz="1800" dirty="0"/>
              <a:t>This author’s work led to a decline in vaccination rates in the United States, United Kingdom and Ireland and a corresponding rise in measles and mumps resulting in serious illness and deaths.</a:t>
            </a:r>
          </a:p>
        </p:txBody>
      </p:sp>
      <p:pic>
        <p:nvPicPr>
          <p:cNvPr id="7" name="Content Placeholder 4">
            <a:extLst>
              <a:ext uri="{FF2B5EF4-FFF2-40B4-BE49-F238E27FC236}">
                <a16:creationId xmlns:a16="http://schemas.microsoft.com/office/drawing/2014/main" id="{CF4209C2-F43E-4549-A532-DA5E65E36A9F}"/>
              </a:ext>
            </a:extLst>
          </p:cNvPr>
          <p:cNvPicPr>
            <a:picLocks noChangeAspect="1"/>
          </p:cNvPicPr>
          <p:nvPr/>
        </p:nvPicPr>
        <p:blipFill>
          <a:blip r:embed="rId3"/>
          <a:stretch>
            <a:fillRect/>
          </a:stretch>
        </p:blipFill>
        <p:spPr>
          <a:xfrm>
            <a:off x="4636264" y="1546345"/>
            <a:ext cx="4349647" cy="3635288"/>
          </a:xfrm>
          <a:prstGeom prst="rect">
            <a:avLst/>
          </a:prstGeom>
        </p:spPr>
      </p:pic>
      <p:sp>
        <p:nvSpPr>
          <p:cNvPr id="10" name="TextBox 9">
            <a:extLst>
              <a:ext uri="{FF2B5EF4-FFF2-40B4-BE49-F238E27FC236}">
                <a16:creationId xmlns:a16="http://schemas.microsoft.com/office/drawing/2014/main" id="{17B3F22E-A7CF-0246-9A60-15531816BAE0}"/>
              </a:ext>
            </a:extLst>
          </p:cNvPr>
          <p:cNvSpPr txBox="1"/>
          <p:nvPr/>
        </p:nvSpPr>
        <p:spPr>
          <a:xfrm>
            <a:off x="0" y="5813408"/>
            <a:ext cx="9144000" cy="1038746"/>
          </a:xfrm>
          <a:prstGeom prst="rect">
            <a:avLst/>
          </a:prstGeom>
          <a:noFill/>
        </p:spPr>
        <p:txBody>
          <a:bodyPr wrap="square" rtlCol="0">
            <a:spAutoFit/>
          </a:bodyPr>
          <a:lstStyle/>
          <a:p>
            <a:pPr algn="ctr"/>
            <a:r>
              <a:rPr lang="en-US" sz="2400" b="1" dirty="0"/>
              <a:t>“A lie can travel half way around the world while the truth is putting on its shoes.” – </a:t>
            </a:r>
            <a:r>
              <a:rPr lang="en-US" sz="2400" dirty="0"/>
              <a:t>attributed to Mark Twain but that too is a lie</a:t>
            </a:r>
          </a:p>
          <a:p>
            <a:endParaRPr lang="en-US" sz="1350" dirty="0"/>
          </a:p>
        </p:txBody>
      </p:sp>
      <p:sp>
        <p:nvSpPr>
          <p:cNvPr id="13" name="Slide Number Placeholder 12">
            <a:extLst>
              <a:ext uri="{FF2B5EF4-FFF2-40B4-BE49-F238E27FC236}">
                <a16:creationId xmlns:a16="http://schemas.microsoft.com/office/drawing/2014/main" id="{1B506489-AB2A-D34B-9349-3B42211186C2}"/>
              </a:ext>
            </a:extLst>
          </p:cNvPr>
          <p:cNvSpPr>
            <a:spLocks noGrp="1"/>
          </p:cNvSpPr>
          <p:nvPr>
            <p:ph type="sldNum" sz="quarter" idx="12"/>
          </p:nvPr>
        </p:nvSpPr>
        <p:spPr>
          <a:xfrm>
            <a:off x="6928511" y="6584156"/>
            <a:ext cx="2057400" cy="273844"/>
          </a:xfrm>
        </p:spPr>
        <p:txBody>
          <a:bodyPr/>
          <a:lstStyle/>
          <a:p>
            <a:fld id="{C276C80F-E337-1E44-B5E3-0EACE8A36058}" type="slidenum">
              <a:rPr lang="en-US" smtClean="0"/>
              <a:t>18</a:t>
            </a:fld>
            <a:endParaRPr lang="en-US" dirty="0"/>
          </a:p>
        </p:txBody>
      </p:sp>
    </p:spTree>
    <p:extLst>
      <p:ext uri="{BB962C8B-B14F-4D97-AF65-F5344CB8AC3E}">
        <p14:creationId xmlns:p14="http://schemas.microsoft.com/office/powerpoint/2010/main" val="142138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3606-1B11-6B85-94CB-34819A6F76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C9AE3B-9897-7840-4E5D-2D4ACEC2D90B}"/>
              </a:ext>
            </a:extLst>
          </p:cNvPr>
          <p:cNvSpPr>
            <a:spLocks noGrp="1"/>
          </p:cNvSpPr>
          <p:nvPr>
            <p:ph idx="1"/>
          </p:nvPr>
        </p:nvSpPr>
        <p:spPr/>
        <p:txBody>
          <a:bodyPr/>
          <a:lstStyle/>
          <a:p>
            <a:pPr marL="0" indent="0">
              <a:buNone/>
            </a:pPr>
            <a:r>
              <a:rPr lang="en-US" dirty="0"/>
              <a:t>Now Back To The Focus of Today’s Lecture</a:t>
            </a:r>
          </a:p>
        </p:txBody>
      </p:sp>
      <p:sp>
        <p:nvSpPr>
          <p:cNvPr id="4" name="Slide Number Placeholder 5">
            <a:extLst>
              <a:ext uri="{FF2B5EF4-FFF2-40B4-BE49-F238E27FC236}">
                <a16:creationId xmlns:a16="http://schemas.microsoft.com/office/drawing/2014/main" id="{9D0F7B54-C3E7-0586-8DF5-F45EAC813134}"/>
              </a:ext>
            </a:extLst>
          </p:cNvPr>
          <p:cNvSpPr txBox="1">
            <a:spLocks/>
          </p:cNvSpPr>
          <p:nvPr/>
        </p:nvSpPr>
        <p:spPr>
          <a:xfrm>
            <a:off x="4493042" y="6554636"/>
            <a:ext cx="536158" cy="303364"/>
          </a:xfrm>
          <a:prstGeom prst="rect">
            <a:avLst/>
          </a:prstGeom>
        </p:spPr>
        <p:txBody>
          <a:bodyPr/>
          <a:lstStyle>
            <a:defPPr>
              <a:defRPr lang="en-US"/>
            </a:defPPr>
            <a:lvl1pPr marL="0" algn="ctr" defTabSz="4572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E1C93C-5050-FC42-8F10-D22D4F119D13}" type="slidenum">
              <a:rPr lang="en-US" smtClean="0"/>
              <a:pPr/>
              <a:t>19</a:t>
            </a:fld>
            <a:endParaRPr lang="en-US" dirty="0"/>
          </a:p>
        </p:txBody>
      </p:sp>
      <p:sp>
        <p:nvSpPr>
          <p:cNvPr id="5" name="Slide Number Placeholder 4">
            <a:extLst>
              <a:ext uri="{FF2B5EF4-FFF2-40B4-BE49-F238E27FC236}">
                <a16:creationId xmlns:a16="http://schemas.microsoft.com/office/drawing/2014/main" id="{DCE1DC19-AF50-E514-04D6-292128771713}"/>
              </a:ext>
            </a:extLst>
          </p:cNvPr>
          <p:cNvSpPr>
            <a:spLocks noGrp="1"/>
          </p:cNvSpPr>
          <p:nvPr>
            <p:ph type="sldNum" sz="quarter" idx="12"/>
          </p:nvPr>
        </p:nvSpPr>
        <p:spPr>
          <a:xfrm>
            <a:off x="7086600" y="6523755"/>
            <a:ext cx="2057400" cy="365125"/>
          </a:xfrm>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16183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E4D7-23B6-F115-EE95-A787C43450A3}"/>
              </a:ext>
            </a:extLst>
          </p:cNvPr>
          <p:cNvSpPr>
            <a:spLocks noGrp="1"/>
          </p:cNvSpPr>
          <p:nvPr>
            <p:ph type="title"/>
          </p:nvPr>
        </p:nvSpPr>
        <p:spPr>
          <a:xfrm>
            <a:off x="0" y="365126"/>
            <a:ext cx="9144000" cy="1325563"/>
          </a:xfrm>
        </p:spPr>
        <p:txBody>
          <a:bodyPr/>
          <a:lstStyle/>
          <a:p>
            <a:pPr algn="ctr"/>
            <a:r>
              <a:rPr lang="en-US" dirty="0"/>
              <a:t>Thank you all for the great discussions!</a:t>
            </a:r>
          </a:p>
        </p:txBody>
      </p:sp>
      <p:sp>
        <p:nvSpPr>
          <p:cNvPr id="3" name="TextBox 2">
            <a:extLst>
              <a:ext uri="{FF2B5EF4-FFF2-40B4-BE49-F238E27FC236}">
                <a16:creationId xmlns:a16="http://schemas.microsoft.com/office/drawing/2014/main" id="{4B00CF63-EDBF-1289-CA05-3E48D1279B16}"/>
              </a:ext>
            </a:extLst>
          </p:cNvPr>
          <p:cNvSpPr txBox="1"/>
          <p:nvPr/>
        </p:nvSpPr>
        <p:spPr>
          <a:xfrm>
            <a:off x="398417" y="3538219"/>
            <a:ext cx="7641772" cy="2954655"/>
          </a:xfrm>
          <a:prstGeom prst="rect">
            <a:avLst/>
          </a:prstGeom>
          <a:noFill/>
        </p:spPr>
        <p:txBody>
          <a:bodyPr wrap="square" rtlCol="0">
            <a:spAutoFit/>
          </a:bodyPr>
          <a:lstStyle/>
          <a:p>
            <a:r>
              <a:rPr lang="en-US" sz="2400" dirty="0"/>
              <a:t>My background:</a:t>
            </a:r>
          </a:p>
          <a:p>
            <a:endParaRPr lang="en-US" dirty="0"/>
          </a:p>
          <a:p>
            <a:r>
              <a:rPr lang="en-US" dirty="0"/>
              <a:t>College of William &amp; Mary ( BS Physics ) 1988 – 1992</a:t>
            </a:r>
          </a:p>
          <a:p>
            <a:r>
              <a:rPr lang="en-US" dirty="0"/>
              <a:t>University of Virginia ( PhD Nuclear Physics ) 1992 – 1999</a:t>
            </a:r>
          </a:p>
          <a:p>
            <a:r>
              <a:rPr lang="en-US" dirty="0"/>
              <a:t>Massachusetts Institute of Technology ( Postdoc ) 1999-2001</a:t>
            </a:r>
          </a:p>
          <a:p>
            <a:r>
              <a:rPr lang="en-US" dirty="0"/>
              <a:t>Jefferson Lab: 2001 – today </a:t>
            </a:r>
          </a:p>
          <a:p>
            <a:pPr marL="285750" indent="-285750">
              <a:buFont typeface="Arial" panose="020B0604020202020204" pitchFamily="34" charset="0"/>
              <a:buChar char="•"/>
            </a:pPr>
            <a:r>
              <a:rPr lang="en-US" dirty="0"/>
              <a:t>Worked my way up from Staff Scientist I -&gt; II -&gt; III -&gt; Senior Staff</a:t>
            </a:r>
          </a:p>
          <a:p>
            <a:pPr marL="285750" indent="-285750">
              <a:buFont typeface="Arial" panose="020B0604020202020204" pitchFamily="34" charset="0"/>
              <a:buChar char="•"/>
            </a:pPr>
            <a:r>
              <a:rPr lang="en-US" dirty="0"/>
              <a:t>I have been spokesperson of more then ten experiments at Jefferson Lab</a:t>
            </a:r>
          </a:p>
          <a:p>
            <a:pPr marL="285750" indent="-285750">
              <a:buFont typeface="Arial" panose="020B0604020202020204" pitchFamily="34" charset="0"/>
              <a:buChar char="•"/>
            </a:pPr>
            <a:r>
              <a:rPr lang="en-US" dirty="0"/>
              <a:t>Currently Director of the Jefferson Lab EIC Center</a:t>
            </a:r>
          </a:p>
          <a:p>
            <a:pPr marL="285750" indent="-285750">
              <a:buFont typeface="Arial" panose="020B0604020202020204" pitchFamily="34" charset="0"/>
              <a:buChar char="•"/>
            </a:pPr>
            <a:r>
              <a:rPr lang="en-US" dirty="0"/>
              <a:t>Scheduler and Accelerator Coordinator of the Experiments in the Four Halls</a:t>
            </a:r>
          </a:p>
        </p:txBody>
      </p:sp>
      <p:sp>
        <p:nvSpPr>
          <p:cNvPr id="4" name="Slide Number Placeholder 3">
            <a:extLst>
              <a:ext uri="{FF2B5EF4-FFF2-40B4-BE49-F238E27FC236}">
                <a16:creationId xmlns:a16="http://schemas.microsoft.com/office/drawing/2014/main" id="{B452A4B7-CDFF-B198-B9FF-D4969CB1D9EC}"/>
              </a:ext>
            </a:extLst>
          </p:cNvPr>
          <p:cNvSpPr>
            <a:spLocks noGrp="1"/>
          </p:cNvSpPr>
          <p:nvPr>
            <p:ph type="sldNum" sz="quarter" idx="12"/>
          </p:nvPr>
        </p:nvSpPr>
        <p:spPr/>
        <p:txBody>
          <a:bodyPr/>
          <a:lstStyle/>
          <a:p>
            <a:fld id="{78884032-F29F-F04F-8BDC-922710E383EF}" type="slidenum">
              <a:rPr lang="en-US" smtClean="0"/>
              <a:t>2</a:t>
            </a:fld>
            <a:endParaRPr lang="en-US"/>
          </a:p>
        </p:txBody>
      </p:sp>
    </p:spTree>
    <p:extLst>
      <p:ext uri="{BB962C8B-B14F-4D97-AF65-F5344CB8AC3E}">
        <p14:creationId xmlns:p14="http://schemas.microsoft.com/office/powerpoint/2010/main" val="244519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1B39-BCA9-2443-A305-B662009034C6}"/>
              </a:ext>
            </a:extLst>
          </p:cNvPr>
          <p:cNvSpPr>
            <a:spLocks noGrp="1"/>
          </p:cNvSpPr>
          <p:nvPr>
            <p:ph type="ctrTitle"/>
          </p:nvPr>
        </p:nvSpPr>
        <p:spPr>
          <a:xfrm>
            <a:off x="1905272" y="1409132"/>
            <a:ext cx="5715000" cy="1043825"/>
          </a:xfrm>
        </p:spPr>
        <p:txBody>
          <a:bodyPr>
            <a:noAutofit/>
          </a:bodyPr>
          <a:lstStyle/>
          <a:p>
            <a:r>
              <a:rPr lang="en-US" sz="7200" dirty="0">
                <a:solidFill>
                  <a:schemeClr val="bg1"/>
                </a:solidFill>
              </a:rPr>
              <a:t>Careers Paths</a:t>
            </a:r>
          </a:p>
        </p:txBody>
      </p:sp>
      <p:sp>
        <p:nvSpPr>
          <p:cNvPr id="3" name="Subtitle 2">
            <a:extLst>
              <a:ext uri="{FF2B5EF4-FFF2-40B4-BE49-F238E27FC236}">
                <a16:creationId xmlns:a16="http://schemas.microsoft.com/office/drawing/2014/main" id="{75D4F5D5-0B7A-7E4C-AC13-884E73AAA67A}"/>
              </a:ext>
            </a:extLst>
          </p:cNvPr>
          <p:cNvSpPr>
            <a:spLocks noGrp="1"/>
          </p:cNvSpPr>
          <p:nvPr>
            <p:ph type="subTitle" idx="1"/>
          </p:nvPr>
        </p:nvSpPr>
        <p:spPr>
          <a:xfrm>
            <a:off x="0" y="6390528"/>
            <a:ext cx="9144000" cy="491127"/>
          </a:xfrm>
        </p:spPr>
        <p:txBody>
          <a:bodyPr>
            <a:normAutofit/>
          </a:bodyPr>
          <a:lstStyle/>
          <a:p>
            <a:r>
              <a:rPr lang="en-US" sz="1600" dirty="0"/>
              <a:t>Thanks to </a:t>
            </a:r>
            <a:r>
              <a:rPr lang="en-US" sz="1600" dirty="0" err="1"/>
              <a:t>Midhat</a:t>
            </a:r>
            <a:r>
              <a:rPr lang="en-US" sz="1600" dirty="0"/>
              <a:t> Farooq and  Crystal Bailey at the APS for providing many of these slides.</a:t>
            </a:r>
          </a:p>
        </p:txBody>
      </p:sp>
      <p:pic>
        <p:nvPicPr>
          <p:cNvPr id="6" name="Picture 5">
            <a:extLst>
              <a:ext uri="{FF2B5EF4-FFF2-40B4-BE49-F238E27FC236}">
                <a16:creationId xmlns:a16="http://schemas.microsoft.com/office/drawing/2014/main" id="{CE8A2CE8-9971-C414-0C18-F795C59C31B4}"/>
              </a:ext>
            </a:extLst>
          </p:cNvPr>
          <p:cNvPicPr>
            <a:picLocks noChangeAspect="1"/>
          </p:cNvPicPr>
          <p:nvPr/>
        </p:nvPicPr>
        <p:blipFill rotWithShape="1">
          <a:blip r:embed="rId2"/>
          <a:srcRect t="46"/>
          <a:stretch/>
        </p:blipFill>
        <p:spPr>
          <a:xfrm rot="16200000">
            <a:off x="1497176" y="-849079"/>
            <a:ext cx="6153375" cy="8159753"/>
          </a:xfrm>
          <a:prstGeom prst="rect">
            <a:avLst/>
          </a:prstGeom>
        </p:spPr>
      </p:pic>
      <p:sp>
        <p:nvSpPr>
          <p:cNvPr id="4" name="Slide Number Placeholder 3">
            <a:extLst>
              <a:ext uri="{FF2B5EF4-FFF2-40B4-BE49-F238E27FC236}">
                <a16:creationId xmlns:a16="http://schemas.microsoft.com/office/drawing/2014/main" id="{B4B02CC0-7A1C-4405-4B42-3B7B66DE6AE0}"/>
              </a:ext>
            </a:extLst>
          </p:cNvPr>
          <p:cNvSpPr>
            <a:spLocks noGrp="1"/>
          </p:cNvSpPr>
          <p:nvPr>
            <p:ph type="sldNum" sz="quarter" idx="12"/>
          </p:nvPr>
        </p:nvSpPr>
        <p:spPr>
          <a:xfrm>
            <a:off x="7086600" y="6532384"/>
            <a:ext cx="2057400" cy="365125"/>
          </a:xfrm>
        </p:spPr>
        <p:txBody>
          <a:bodyPr/>
          <a:lstStyle/>
          <a:p>
            <a:fld id="{78884032-F29F-F04F-8BDC-922710E383EF}" type="slidenum">
              <a:rPr lang="en-US" smtClean="0"/>
              <a:t>20</a:t>
            </a:fld>
            <a:endParaRPr lang="en-US" dirty="0"/>
          </a:p>
        </p:txBody>
      </p:sp>
    </p:spTree>
    <p:extLst>
      <p:ext uri="{BB962C8B-B14F-4D97-AF65-F5344CB8AC3E}">
        <p14:creationId xmlns:p14="http://schemas.microsoft.com/office/powerpoint/2010/main" val="240018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4635-264B-F549-B285-DED3EE1BBB13}"/>
              </a:ext>
            </a:extLst>
          </p:cNvPr>
          <p:cNvSpPr>
            <a:spLocks noGrp="1"/>
          </p:cNvSpPr>
          <p:nvPr>
            <p:ph type="title"/>
          </p:nvPr>
        </p:nvSpPr>
        <p:spPr>
          <a:xfrm>
            <a:off x="2" y="105673"/>
            <a:ext cx="9143999" cy="1325563"/>
          </a:xfrm>
        </p:spPr>
        <p:txBody>
          <a:bodyPr/>
          <a:lstStyle/>
          <a:p>
            <a:pPr algn="ctr"/>
            <a:r>
              <a:rPr lang="en-US" dirty="0"/>
              <a:t>How many PhDs are there?</a:t>
            </a:r>
          </a:p>
        </p:txBody>
      </p:sp>
      <p:pic>
        <p:nvPicPr>
          <p:cNvPr id="7" name="Picture 6">
            <a:extLst>
              <a:ext uri="{FF2B5EF4-FFF2-40B4-BE49-F238E27FC236}">
                <a16:creationId xmlns:a16="http://schemas.microsoft.com/office/drawing/2014/main" id="{9E1FB86B-D393-894C-A1D1-664B942ECAE7}"/>
              </a:ext>
            </a:extLst>
          </p:cNvPr>
          <p:cNvPicPr>
            <a:picLocks noChangeAspect="1"/>
          </p:cNvPicPr>
          <p:nvPr/>
        </p:nvPicPr>
        <p:blipFill rotWithShape="1">
          <a:blip r:embed="rId2"/>
          <a:srcRect l="6674" t="8841" r="8245"/>
          <a:stretch/>
        </p:blipFill>
        <p:spPr>
          <a:xfrm>
            <a:off x="2792075" y="1431236"/>
            <a:ext cx="5845030" cy="4850295"/>
          </a:xfrm>
          <a:prstGeom prst="rect">
            <a:avLst/>
          </a:prstGeom>
        </p:spPr>
      </p:pic>
      <p:sp>
        <p:nvSpPr>
          <p:cNvPr id="8" name="TextBox 7">
            <a:extLst>
              <a:ext uri="{FF2B5EF4-FFF2-40B4-BE49-F238E27FC236}">
                <a16:creationId xmlns:a16="http://schemas.microsoft.com/office/drawing/2014/main" id="{F0898A97-3689-5B41-AC42-45203BB87CDD}"/>
              </a:ext>
            </a:extLst>
          </p:cNvPr>
          <p:cNvSpPr txBox="1"/>
          <p:nvPr/>
        </p:nvSpPr>
        <p:spPr>
          <a:xfrm rot="16200000">
            <a:off x="1405735" y="2967000"/>
            <a:ext cx="2464904" cy="307777"/>
          </a:xfrm>
          <a:prstGeom prst="rect">
            <a:avLst/>
          </a:prstGeom>
          <a:noFill/>
        </p:spPr>
        <p:txBody>
          <a:bodyPr wrap="square" rtlCol="0">
            <a:spAutoFit/>
          </a:bodyPr>
          <a:lstStyle/>
          <a:p>
            <a:r>
              <a:rPr lang="en-US" sz="1400" dirty="0">
                <a:solidFill>
                  <a:schemeClr val="tx1">
                    <a:lumMod val="50000"/>
                    <a:lumOff val="50000"/>
                  </a:schemeClr>
                </a:solidFill>
                <a:latin typeface="Cambria" panose="02040503050406030204" pitchFamily="18" charset="0"/>
              </a:rPr>
              <a:t>Number of US Physics PhDs</a:t>
            </a:r>
          </a:p>
        </p:txBody>
      </p:sp>
      <p:sp>
        <p:nvSpPr>
          <p:cNvPr id="9" name="TextBox 8">
            <a:extLst>
              <a:ext uri="{FF2B5EF4-FFF2-40B4-BE49-F238E27FC236}">
                <a16:creationId xmlns:a16="http://schemas.microsoft.com/office/drawing/2014/main" id="{497B5DD3-6EC9-B843-AC64-C23054E94638}"/>
              </a:ext>
            </a:extLst>
          </p:cNvPr>
          <p:cNvSpPr txBox="1"/>
          <p:nvPr/>
        </p:nvSpPr>
        <p:spPr>
          <a:xfrm>
            <a:off x="5322736" y="5322574"/>
            <a:ext cx="1396037" cy="307777"/>
          </a:xfrm>
          <a:prstGeom prst="rect">
            <a:avLst/>
          </a:prstGeom>
          <a:solidFill>
            <a:schemeClr val="bg1"/>
          </a:solidFill>
        </p:spPr>
        <p:txBody>
          <a:bodyPr wrap="square" rtlCol="0">
            <a:spAutoFit/>
          </a:bodyPr>
          <a:lstStyle/>
          <a:p>
            <a:r>
              <a:rPr lang="en-US" sz="1400" dirty="0">
                <a:solidFill>
                  <a:schemeClr val="tx1">
                    <a:lumMod val="50000"/>
                    <a:lumOff val="50000"/>
                  </a:schemeClr>
                </a:solidFill>
                <a:latin typeface="Cambria" panose="02040503050406030204" pitchFamily="18" charset="0"/>
              </a:rPr>
              <a:t>Class of</a:t>
            </a:r>
          </a:p>
        </p:txBody>
      </p:sp>
      <p:sp>
        <p:nvSpPr>
          <p:cNvPr id="10" name="TextBox 9">
            <a:extLst>
              <a:ext uri="{FF2B5EF4-FFF2-40B4-BE49-F238E27FC236}">
                <a16:creationId xmlns:a16="http://schemas.microsoft.com/office/drawing/2014/main" id="{2A5EFF2B-C49A-2448-A9EC-E486C9C0D2FD}"/>
              </a:ext>
            </a:extLst>
          </p:cNvPr>
          <p:cNvSpPr txBox="1"/>
          <p:nvPr/>
        </p:nvSpPr>
        <p:spPr>
          <a:xfrm>
            <a:off x="278297" y="1674674"/>
            <a:ext cx="2060146" cy="1754326"/>
          </a:xfrm>
          <a:prstGeom prst="rect">
            <a:avLst/>
          </a:prstGeom>
          <a:noFill/>
        </p:spPr>
        <p:txBody>
          <a:bodyPr wrap="square" rtlCol="0">
            <a:spAutoFit/>
          </a:bodyPr>
          <a:lstStyle/>
          <a:p>
            <a:r>
              <a:rPr lang="en-US" dirty="0">
                <a:latin typeface="Cambria" panose="02040503050406030204" pitchFamily="18" charset="0"/>
              </a:rPr>
              <a:t>The number of Physics PhDs granted in the U.S. has almost doubled over the last two decades.</a:t>
            </a:r>
          </a:p>
        </p:txBody>
      </p:sp>
      <p:sp>
        <p:nvSpPr>
          <p:cNvPr id="11" name="Rectangle 10">
            <a:extLst>
              <a:ext uri="{FF2B5EF4-FFF2-40B4-BE49-F238E27FC236}">
                <a16:creationId xmlns:a16="http://schemas.microsoft.com/office/drawing/2014/main" id="{6D5D13E6-A269-1441-A592-53A70352B101}"/>
              </a:ext>
            </a:extLst>
          </p:cNvPr>
          <p:cNvSpPr/>
          <p:nvPr/>
        </p:nvSpPr>
        <p:spPr>
          <a:xfrm>
            <a:off x="227776" y="3691357"/>
            <a:ext cx="2256522" cy="1938992"/>
          </a:xfrm>
          <a:prstGeom prst="rect">
            <a:avLst/>
          </a:prstGeom>
        </p:spPr>
        <p:txBody>
          <a:bodyPr wrap="square">
            <a:spAutoFit/>
          </a:bodyPr>
          <a:lstStyle/>
          <a:p>
            <a:r>
              <a:rPr lang="en-US" sz="2400" b="1" dirty="0">
                <a:latin typeface="Cambria" panose="02040503050406030204" pitchFamily="18" charset="0"/>
              </a:rPr>
              <a:t>~1600 physics PhDs go into the U.S. job market every year</a:t>
            </a:r>
          </a:p>
        </p:txBody>
      </p:sp>
      <p:sp>
        <p:nvSpPr>
          <p:cNvPr id="3" name="Slide Number Placeholder 2">
            <a:extLst>
              <a:ext uri="{FF2B5EF4-FFF2-40B4-BE49-F238E27FC236}">
                <a16:creationId xmlns:a16="http://schemas.microsoft.com/office/drawing/2014/main" id="{3742371D-E17C-3F86-F577-DF93D1166D3C}"/>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27964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A04BD30-1EBB-8D49-A06B-3FAD71FAA6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759" y="38504"/>
            <a:ext cx="4498112" cy="5246199"/>
          </a:xfrm>
          <a:prstGeom prst="rect">
            <a:avLst/>
          </a:prstGeom>
          <a:noFill/>
          <a:ln w="9525">
            <a:noFill/>
            <a:miter lim="800000"/>
            <a:headEnd/>
            <a:tailEnd/>
          </a:ln>
        </p:spPr>
      </p:pic>
      <p:pic>
        <p:nvPicPr>
          <p:cNvPr id="8" name="Picture 7">
            <a:extLst>
              <a:ext uri="{FF2B5EF4-FFF2-40B4-BE49-F238E27FC236}">
                <a16:creationId xmlns:a16="http://schemas.microsoft.com/office/drawing/2014/main" id="{7BF7B5F7-4288-9B40-A5B8-087143F55B9D}"/>
              </a:ext>
            </a:extLst>
          </p:cNvPr>
          <p:cNvPicPr>
            <a:picLocks noChangeAspect="1"/>
          </p:cNvPicPr>
          <p:nvPr/>
        </p:nvPicPr>
        <p:blipFill>
          <a:blip r:embed="rId3"/>
          <a:stretch>
            <a:fillRect/>
          </a:stretch>
        </p:blipFill>
        <p:spPr>
          <a:xfrm>
            <a:off x="4728939" y="2907938"/>
            <a:ext cx="4341491" cy="3295852"/>
          </a:xfrm>
          <a:prstGeom prst="rect">
            <a:avLst/>
          </a:prstGeom>
        </p:spPr>
      </p:pic>
      <p:sp>
        <p:nvSpPr>
          <p:cNvPr id="10" name="Rectangle 9">
            <a:extLst>
              <a:ext uri="{FF2B5EF4-FFF2-40B4-BE49-F238E27FC236}">
                <a16:creationId xmlns:a16="http://schemas.microsoft.com/office/drawing/2014/main" id="{1B557BB8-593E-D94D-AF58-97366378D1AD}"/>
              </a:ext>
            </a:extLst>
          </p:cNvPr>
          <p:cNvSpPr/>
          <p:nvPr/>
        </p:nvSpPr>
        <p:spPr>
          <a:xfrm>
            <a:off x="6410131" y="4917237"/>
            <a:ext cx="1474236" cy="99837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15584D4-68FE-6F4C-B778-FB05E41368AE}"/>
              </a:ext>
            </a:extLst>
          </p:cNvPr>
          <p:cNvSpPr>
            <a:spLocks noGrp="1"/>
          </p:cNvSpPr>
          <p:nvPr>
            <p:ph type="title"/>
          </p:nvPr>
        </p:nvSpPr>
        <p:spPr>
          <a:xfrm>
            <a:off x="5282262" y="94377"/>
            <a:ext cx="3788166" cy="1325563"/>
          </a:xfrm>
        </p:spPr>
        <p:txBody>
          <a:bodyPr/>
          <a:lstStyle/>
          <a:p>
            <a:r>
              <a:rPr lang="en-US" dirty="0"/>
              <a:t>Academic sector demand</a:t>
            </a:r>
          </a:p>
        </p:txBody>
      </p:sp>
      <p:sp>
        <p:nvSpPr>
          <p:cNvPr id="12" name="TextBox 11">
            <a:extLst>
              <a:ext uri="{FF2B5EF4-FFF2-40B4-BE49-F238E27FC236}">
                <a16:creationId xmlns:a16="http://schemas.microsoft.com/office/drawing/2014/main" id="{4EE7082F-A6DE-6547-8E78-5225BFDD79C1}"/>
              </a:ext>
            </a:extLst>
          </p:cNvPr>
          <p:cNvSpPr txBox="1"/>
          <p:nvPr/>
        </p:nvSpPr>
        <p:spPr>
          <a:xfrm>
            <a:off x="5253166" y="1477337"/>
            <a:ext cx="3788166" cy="1200329"/>
          </a:xfrm>
          <a:prstGeom prst="rect">
            <a:avLst/>
          </a:prstGeom>
          <a:noFill/>
        </p:spPr>
        <p:txBody>
          <a:bodyPr wrap="square" rtlCol="0">
            <a:spAutoFit/>
          </a:bodyPr>
          <a:lstStyle/>
          <a:p>
            <a:r>
              <a:rPr lang="en-US" dirty="0">
                <a:latin typeface="Cambria" panose="02040503050406030204" pitchFamily="18" charset="0"/>
              </a:rPr>
              <a:t>About </a:t>
            </a:r>
            <a:r>
              <a:rPr lang="en-US" b="1" dirty="0">
                <a:solidFill>
                  <a:schemeClr val="accent6">
                    <a:lumMod val="75000"/>
                  </a:schemeClr>
                </a:solidFill>
                <a:latin typeface="Cambria" panose="02040503050406030204" pitchFamily="18" charset="0"/>
              </a:rPr>
              <a:t>~300 </a:t>
            </a:r>
            <a:r>
              <a:rPr lang="en-US" dirty="0">
                <a:latin typeface="Cambria" panose="02040503050406030204" pitchFamily="18" charset="0"/>
              </a:rPr>
              <a:t>new hires (2016 data)</a:t>
            </a:r>
          </a:p>
          <a:p>
            <a:endParaRPr lang="en-US" dirty="0">
              <a:latin typeface="Cambria" panose="02040503050406030204" pitchFamily="18" charset="0"/>
            </a:endParaRPr>
          </a:p>
          <a:p>
            <a:r>
              <a:rPr lang="en-US" dirty="0">
                <a:latin typeface="Cambria" panose="02040503050406030204" pitchFamily="18" charset="0"/>
              </a:rPr>
              <a:t>But ~1600 PhDs looking for jobs every year</a:t>
            </a:r>
          </a:p>
        </p:txBody>
      </p:sp>
      <p:sp>
        <p:nvSpPr>
          <p:cNvPr id="13" name="Oval 12">
            <a:extLst>
              <a:ext uri="{FF2B5EF4-FFF2-40B4-BE49-F238E27FC236}">
                <a16:creationId xmlns:a16="http://schemas.microsoft.com/office/drawing/2014/main" id="{F2C40D57-3387-4F48-927C-3B5D328F47F0}"/>
              </a:ext>
            </a:extLst>
          </p:cNvPr>
          <p:cNvSpPr/>
          <p:nvPr/>
        </p:nvSpPr>
        <p:spPr>
          <a:xfrm>
            <a:off x="3873884" y="1741598"/>
            <a:ext cx="578498" cy="335902"/>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7170C6-B5A5-AD4A-B2B4-178F91A3AB03}"/>
              </a:ext>
            </a:extLst>
          </p:cNvPr>
          <p:cNvSpPr txBox="1"/>
          <p:nvPr/>
        </p:nvSpPr>
        <p:spPr>
          <a:xfrm>
            <a:off x="185162" y="5311342"/>
            <a:ext cx="4476242" cy="646331"/>
          </a:xfrm>
          <a:prstGeom prst="rect">
            <a:avLst/>
          </a:prstGeom>
          <a:noFill/>
        </p:spPr>
        <p:txBody>
          <a:bodyPr wrap="square" rtlCol="0">
            <a:spAutoFit/>
          </a:bodyPr>
          <a:lstStyle/>
          <a:p>
            <a:r>
              <a:rPr lang="en-US" dirty="0">
                <a:latin typeface="Cambria" panose="02040503050406030204" pitchFamily="18" charset="0"/>
              </a:rPr>
              <a:t>Typically, </a:t>
            </a:r>
            <a:r>
              <a:rPr lang="en-US" b="1" dirty="0">
                <a:solidFill>
                  <a:schemeClr val="accent1">
                    <a:lumMod val="75000"/>
                  </a:schemeClr>
                </a:solidFill>
                <a:latin typeface="Cambria" panose="02040503050406030204" pitchFamily="18" charset="0"/>
              </a:rPr>
              <a:t>~19% </a:t>
            </a:r>
            <a:r>
              <a:rPr lang="en-US" dirty="0">
                <a:latin typeface="Cambria" panose="02040503050406030204" pitchFamily="18" charset="0"/>
              </a:rPr>
              <a:t>of faculty positions were temporary or non-tenure-track. </a:t>
            </a:r>
          </a:p>
        </p:txBody>
      </p:sp>
      <p:sp>
        <p:nvSpPr>
          <p:cNvPr id="15" name="TextBox 14">
            <a:extLst>
              <a:ext uri="{FF2B5EF4-FFF2-40B4-BE49-F238E27FC236}">
                <a16:creationId xmlns:a16="http://schemas.microsoft.com/office/drawing/2014/main" id="{30EDFE1F-C296-2B4F-8F01-4D6E2DBC1A41}"/>
              </a:ext>
            </a:extLst>
          </p:cNvPr>
          <p:cNvSpPr txBox="1"/>
          <p:nvPr/>
        </p:nvSpPr>
        <p:spPr>
          <a:xfrm>
            <a:off x="3067204" y="6480456"/>
            <a:ext cx="2939142" cy="276999"/>
          </a:xfrm>
          <a:prstGeom prst="rect">
            <a:avLst/>
          </a:prstGeom>
          <a:noFill/>
        </p:spPr>
        <p:txBody>
          <a:bodyPr wrap="square" rtlCol="0">
            <a:spAutoFit/>
          </a:bodyPr>
          <a:lstStyle/>
          <a:p>
            <a:r>
              <a:rPr lang="en-US" sz="1200" dirty="0">
                <a:solidFill>
                  <a:schemeClr val="bg2">
                    <a:lumMod val="50000"/>
                  </a:schemeClr>
                </a:solidFill>
              </a:rPr>
              <a:t>Slide from Crystal Bailey (</a:t>
            </a:r>
            <a:r>
              <a:rPr lang="en-US" sz="1200" dirty="0" err="1">
                <a:solidFill>
                  <a:schemeClr val="bg2">
                    <a:lumMod val="50000"/>
                  </a:schemeClr>
                </a:solidFill>
              </a:rPr>
              <a:t>bailey@aps.org</a:t>
            </a:r>
            <a:r>
              <a:rPr lang="en-US" sz="1200" dirty="0">
                <a:solidFill>
                  <a:schemeClr val="bg2">
                    <a:lumMod val="50000"/>
                  </a:schemeClr>
                </a:solidFill>
              </a:rPr>
              <a:t>)</a:t>
            </a:r>
          </a:p>
        </p:txBody>
      </p:sp>
      <p:sp>
        <p:nvSpPr>
          <p:cNvPr id="2" name="Slide Number Placeholder 1">
            <a:extLst>
              <a:ext uri="{FF2B5EF4-FFF2-40B4-BE49-F238E27FC236}">
                <a16:creationId xmlns:a16="http://schemas.microsoft.com/office/drawing/2014/main" id="{1C73812E-B4D0-FFEE-C182-63E0D6B9CD5E}"/>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1028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318E-EC12-404E-9626-94A123461CBF}"/>
              </a:ext>
            </a:extLst>
          </p:cNvPr>
          <p:cNvSpPr>
            <a:spLocks noGrp="1"/>
          </p:cNvSpPr>
          <p:nvPr>
            <p:ph type="title"/>
          </p:nvPr>
        </p:nvSpPr>
        <p:spPr>
          <a:xfrm>
            <a:off x="0" y="-166799"/>
            <a:ext cx="9144000" cy="1325563"/>
          </a:xfrm>
        </p:spPr>
        <p:txBody>
          <a:bodyPr/>
          <a:lstStyle/>
          <a:p>
            <a:pPr algn="ctr"/>
            <a:r>
              <a:rPr lang="en-US" dirty="0"/>
              <a:t>What are they doing (PhDs)?</a:t>
            </a:r>
          </a:p>
        </p:txBody>
      </p:sp>
      <p:pic>
        <p:nvPicPr>
          <p:cNvPr id="5" name="Picture 4">
            <a:extLst>
              <a:ext uri="{FF2B5EF4-FFF2-40B4-BE49-F238E27FC236}">
                <a16:creationId xmlns:a16="http://schemas.microsoft.com/office/drawing/2014/main" id="{2EAE674C-34C4-B445-90D0-58DC992B0848}"/>
              </a:ext>
            </a:extLst>
          </p:cNvPr>
          <p:cNvPicPr>
            <a:picLocks noChangeAspect="1"/>
          </p:cNvPicPr>
          <p:nvPr/>
        </p:nvPicPr>
        <p:blipFill>
          <a:blip r:embed="rId2"/>
          <a:srcRect/>
          <a:stretch/>
        </p:blipFill>
        <p:spPr>
          <a:xfrm>
            <a:off x="1877214" y="1386709"/>
            <a:ext cx="7144918" cy="5413004"/>
          </a:xfrm>
          <a:prstGeom prst="rect">
            <a:avLst/>
          </a:prstGeom>
        </p:spPr>
      </p:pic>
      <p:sp>
        <p:nvSpPr>
          <p:cNvPr id="6" name="TextBox 5">
            <a:extLst>
              <a:ext uri="{FF2B5EF4-FFF2-40B4-BE49-F238E27FC236}">
                <a16:creationId xmlns:a16="http://schemas.microsoft.com/office/drawing/2014/main" id="{187091EA-73B6-0840-B4E0-35BA5F200CA1}"/>
              </a:ext>
            </a:extLst>
          </p:cNvPr>
          <p:cNvSpPr txBox="1"/>
          <p:nvPr/>
        </p:nvSpPr>
        <p:spPr>
          <a:xfrm>
            <a:off x="221243" y="2480984"/>
            <a:ext cx="2193966" cy="1200329"/>
          </a:xfrm>
          <a:prstGeom prst="rect">
            <a:avLst/>
          </a:prstGeom>
          <a:noFill/>
        </p:spPr>
        <p:txBody>
          <a:bodyPr wrap="square" rtlCol="0">
            <a:spAutoFit/>
          </a:bodyPr>
          <a:lstStyle/>
          <a:p>
            <a:r>
              <a:rPr lang="en-US" dirty="0">
                <a:latin typeface="Cambria" panose="02040503050406030204" pitchFamily="18" charset="0"/>
              </a:rPr>
              <a:t>About half of physics PhDs are initially employed in the academic sector.</a:t>
            </a:r>
          </a:p>
        </p:txBody>
      </p:sp>
      <p:sp>
        <p:nvSpPr>
          <p:cNvPr id="7" name="TextBox 6">
            <a:extLst>
              <a:ext uri="{FF2B5EF4-FFF2-40B4-BE49-F238E27FC236}">
                <a16:creationId xmlns:a16="http://schemas.microsoft.com/office/drawing/2014/main" id="{AAABA250-AFF4-AD4E-98FF-056810380AB2}"/>
              </a:ext>
            </a:extLst>
          </p:cNvPr>
          <p:cNvSpPr txBox="1"/>
          <p:nvPr/>
        </p:nvSpPr>
        <p:spPr>
          <a:xfrm>
            <a:off x="221243" y="4015807"/>
            <a:ext cx="2193966" cy="1200329"/>
          </a:xfrm>
          <a:prstGeom prst="rect">
            <a:avLst/>
          </a:prstGeom>
          <a:noFill/>
        </p:spPr>
        <p:txBody>
          <a:bodyPr wrap="square" rtlCol="0">
            <a:spAutoFit/>
          </a:bodyPr>
          <a:lstStyle/>
          <a:p>
            <a:r>
              <a:rPr lang="en-US" dirty="0">
                <a:latin typeface="Cambria" panose="02040503050406030204" pitchFamily="18" charset="0"/>
              </a:rPr>
              <a:t>However, ~</a:t>
            </a:r>
            <a:r>
              <a:rPr lang="en-US" b="1" dirty="0">
                <a:solidFill>
                  <a:schemeClr val="accent1">
                    <a:lumMod val="75000"/>
                  </a:schemeClr>
                </a:solidFill>
                <a:latin typeface="Cambria" panose="02040503050406030204" pitchFamily="18" charset="0"/>
              </a:rPr>
              <a:t>73%</a:t>
            </a:r>
            <a:r>
              <a:rPr lang="en-US" dirty="0">
                <a:latin typeface="Cambria" panose="02040503050406030204" pitchFamily="18" charset="0"/>
              </a:rPr>
              <a:t> of the potentially permanent jobs are in the private sector.</a:t>
            </a:r>
          </a:p>
        </p:txBody>
      </p:sp>
      <p:sp>
        <p:nvSpPr>
          <p:cNvPr id="8" name="Oval 7">
            <a:extLst>
              <a:ext uri="{FF2B5EF4-FFF2-40B4-BE49-F238E27FC236}">
                <a16:creationId xmlns:a16="http://schemas.microsoft.com/office/drawing/2014/main" id="{D6A1C311-3E74-B346-9C1E-B935532B5E0B}"/>
              </a:ext>
            </a:extLst>
          </p:cNvPr>
          <p:cNvSpPr/>
          <p:nvPr/>
        </p:nvSpPr>
        <p:spPr>
          <a:xfrm>
            <a:off x="5496881" y="3729811"/>
            <a:ext cx="736510" cy="61582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0D513FD2-819B-304E-A72E-14BF31703231}"/>
              </a:ext>
            </a:extLst>
          </p:cNvPr>
          <p:cNvSpPr/>
          <p:nvPr/>
        </p:nvSpPr>
        <p:spPr>
          <a:xfrm>
            <a:off x="0" y="897154"/>
            <a:ext cx="9144000" cy="523220"/>
          </a:xfrm>
          <a:prstGeom prst="rect">
            <a:avLst/>
          </a:prstGeom>
        </p:spPr>
        <p:txBody>
          <a:bodyPr wrap="square">
            <a:spAutoFit/>
          </a:bodyPr>
          <a:lstStyle/>
          <a:p>
            <a:pPr algn="ctr"/>
            <a:r>
              <a:rPr lang="en-US" sz="2800" dirty="0"/>
              <a:t>2015-2016 graduates: 1 year after PhD</a:t>
            </a:r>
          </a:p>
        </p:txBody>
      </p:sp>
      <p:sp>
        <p:nvSpPr>
          <p:cNvPr id="3" name="Slide Number Placeholder 2">
            <a:extLst>
              <a:ext uri="{FF2B5EF4-FFF2-40B4-BE49-F238E27FC236}">
                <a16:creationId xmlns:a16="http://schemas.microsoft.com/office/drawing/2014/main" id="{F0E7C967-A675-12A0-D907-238B10E0E802}"/>
              </a:ext>
            </a:extLst>
          </p:cNvPr>
          <p:cNvSpPr>
            <a:spLocks noGrp="1"/>
          </p:cNvSpPr>
          <p:nvPr>
            <p:ph type="sldNum" sz="quarter" idx="12"/>
          </p:nvPr>
        </p:nvSpPr>
        <p:spPr>
          <a:xfrm>
            <a:off x="-1627958" y="6434588"/>
            <a:ext cx="2057400" cy="365125"/>
          </a:xfrm>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449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4322-BF8B-B242-B982-54F4EA8CE57D}"/>
              </a:ext>
            </a:extLst>
          </p:cNvPr>
          <p:cNvSpPr>
            <a:spLocks noGrp="1"/>
          </p:cNvSpPr>
          <p:nvPr>
            <p:ph type="title"/>
          </p:nvPr>
        </p:nvSpPr>
        <p:spPr>
          <a:xfrm>
            <a:off x="628650" y="-185991"/>
            <a:ext cx="7886700" cy="1325563"/>
          </a:xfrm>
        </p:spPr>
        <p:txBody>
          <a:bodyPr/>
          <a:lstStyle/>
          <a:p>
            <a:r>
              <a:rPr lang="en-US" dirty="0"/>
              <a:t>Who employs physics PhD’s?</a:t>
            </a:r>
          </a:p>
        </p:txBody>
      </p:sp>
      <p:pic>
        <p:nvPicPr>
          <p:cNvPr id="5" name="Content Placeholder 4">
            <a:extLst>
              <a:ext uri="{FF2B5EF4-FFF2-40B4-BE49-F238E27FC236}">
                <a16:creationId xmlns:a16="http://schemas.microsoft.com/office/drawing/2014/main" id="{837764B8-F840-DE4B-9062-7221C8AB161B}"/>
              </a:ext>
            </a:extLst>
          </p:cNvPr>
          <p:cNvPicPr>
            <a:picLocks noGrp="1" noChangeAspect="1"/>
          </p:cNvPicPr>
          <p:nvPr>
            <p:ph idx="1"/>
          </p:nvPr>
        </p:nvPicPr>
        <p:blipFill>
          <a:blip r:embed="rId2"/>
          <a:stretch>
            <a:fillRect/>
          </a:stretch>
        </p:blipFill>
        <p:spPr>
          <a:xfrm>
            <a:off x="1186248" y="860441"/>
            <a:ext cx="6561439" cy="5847862"/>
          </a:xfrm>
        </p:spPr>
      </p:pic>
      <p:sp>
        <p:nvSpPr>
          <p:cNvPr id="3" name="Slide Number Placeholder 2">
            <a:extLst>
              <a:ext uri="{FF2B5EF4-FFF2-40B4-BE49-F238E27FC236}">
                <a16:creationId xmlns:a16="http://schemas.microsoft.com/office/drawing/2014/main" id="{DC844193-FB85-BF1A-171F-B94DB8746462}"/>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178735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CCB3-068B-4146-9613-9C2CBB1B77FE}"/>
              </a:ext>
            </a:extLst>
          </p:cNvPr>
          <p:cNvSpPr>
            <a:spLocks noGrp="1"/>
          </p:cNvSpPr>
          <p:nvPr>
            <p:ph type="title"/>
          </p:nvPr>
        </p:nvSpPr>
        <p:spPr>
          <a:xfrm>
            <a:off x="155609" y="2"/>
            <a:ext cx="8699143" cy="1325563"/>
          </a:xfrm>
        </p:spPr>
        <p:txBody>
          <a:bodyPr/>
          <a:lstStyle/>
          <a:p>
            <a:r>
              <a:rPr lang="en-US" dirty="0"/>
              <a:t>What are they (PhD and MS) doing?</a:t>
            </a:r>
          </a:p>
        </p:txBody>
      </p:sp>
      <p:graphicFrame>
        <p:nvGraphicFramePr>
          <p:cNvPr id="4" name="Chart 3">
            <a:extLst>
              <a:ext uri="{FF2B5EF4-FFF2-40B4-BE49-F238E27FC236}">
                <a16:creationId xmlns:a16="http://schemas.microsoft.com/office/drawing/2014/main" id="{0C6E3932-7B3D-DF45-9C67-C38E76151CEB}"/>
              </a:ext>
            </a:extLst>
          </p:cNvPr>
          <p:cNvGraphicFramePr/>
          <p:nvPr>
            <p:extLst>
              <p:ext uri="{D42A27DB-BD31-4B8C-83A1-F6EECF244321}">
                <p14:modId xmlns:p14="http://schemas.microsoft.com/office/powerpoint/2010/main" val="177578925"/>
              </p:ext>
            </p:extLst>
          </p:nvPr>
        </p:nvGraphicFramePr>
        <p:xfrm>
          <a:off x="392129" y="1265692"/>
          <a:ext cx="8359742" cy="43266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528158F-C07F-B241-9A08-18F8733C505F}"/>
              </a:ext>
            </a:extLst>
          </p:cNvPr>
          <p:cNvSpPr txBox="1"/>
          <p:nvPr/>
        </p:nvSpPr>
        <p:spPr>
          <a:xfrm>
            <a:off x="836108" y="5662746"/>
            <a:ext cx="7471787" cy="276999"/>
          </a:xfrm>
          <a:prstGeom prst="rect">
            <a:avLst/>
          </a:prstGeom>
          <a:noFill/>
        </p:spPr>
        <p:txBody>
          <a:bodyPr wrap="square" rtlCol="0">
            <a:spAutoFit/>
          </a:bodyPr>
          <a:lstStyle/>
          <a:p>
            <a:pPr algn="r"/>
            <a:r>
              <a:rPr lang="en-US" sz="1200" dirty="0"/>
              <a:t>Source: AIP Statistical Research Center Report Common Careers of Physics PhDs in the Private Sector, June 2015  </a:t>
            </a:r>
          </a:p>
        </p:txBody>
      </p:sp>
      <p:sp>
        <p:nvSpPr>
          <p:cNvPr id="6" name="TextBox 5">
            <a:extLst>
              <a:ext uri="{FF2B5EF4-FFF2-40B4-BE49-F238E27FC236}">
                <a16:creationId xmlns:a16="http://schemas.microsoft.com/office/drawing/2014/main" id="{9F0A325F-CDEA-654E-ADCB-09C5D57BC25B}"/>
              </a:ext>
            </a:extLst>
          </p:cNvPr>
          <p:cNvSpPr txBox="1"/>
          <p:nvPr/>
        </p:nvSpPr>
        <p:spPr>
          <a:xfrm>
            <a:off x="4124548" y="5946918"/>
            <a:ext cx="2406880" cy="523220"/>
          </a:xfrm>
          <a:prstGeom prst="rect">
            <a:avLst/>
          </a:prstGeom>
          <a:noFill/>
        </p:spPr>
        <p:txBody>
          <a:bodyPr wrap="square" rtlCol="0">
            <a:spAutoFit/>
          </a:bodyPr>
          <a:lstStyle/>
          <a:p>
            <a:r>
              <a:rPr lang="en-US" sz="2800" b="1" dirty="0">
                <a:solidFill>
                  <a:schemeClr val="accent1">
                    <a:lumMod val="75000"/>
                  </a:schemeClr>
                </a:solidFill>
                <a:latin typeface="Cambria" panose="02040503050406030204" pitchFamily="18" charset="0"/>
              </a:rPr>
              <a:t>RESEARCH!</a:t>
            </a:r>
          </a:p>
        </p:txBody>
      </p:sp>
      <p:sp>
        <p:nvSpPr>
          <p:cNvPr id="9" name="Right Arrow 8">
            <a:extLst>
              <a:ext uri="{FF2B5EF4-FFF2-40B4-BE49-F238E27FC236}">
                <a16:creationId xmlns:a16="http://schemas.microsoft.com/office/drawing/2014/main" id="{62C1BBE8-20C3-9B41-8903-014391A45F07}"/>
              </a:ext>
            </a:extLst>
          </p:cNvPr>
          <p:cNvSpPr/>
          <p:nvPr/>
        </p:nvSpPr>
        <p:spPr>
          <a:xfrm>
            <a:off x="2976466" y="6010180"/>
            <a:ext cx="867749" cy="407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4BD8B51-3CCC-9121-CAF9-BE24CAE3A06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4579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5C9C4-838C-6942-BDD0-046319EC5226}"/>
              </a:ext>
            </a:extLst>
          </p:cNvPr>
          <p:cNvSpPr txBox="1"/>
          <p:nvPr/>
        </p:nvSpPr>
        <p:spPr>
          <a:xfrm>
            <a:off x="318499" y="2844406"/>
            <a:ext cx="86302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Arial" panose="020B0604020202020204" pitchFamily="34" charset="0"/>
              </a:rPr>
              <a:t>Bottom line: the largest initial employment sector for physics graduates is the private sector.</a:t>
            </a:r>
          </a:p>
        </p:txBody>
      </p:sp>
      <p:sp>
        <p:nvSpPr>
          <p:cNvPr id="3" name="Slide Number Placeholder 2">
            <a:extLst>
              <a:ext uri="{FF2B5EF4-FFF2-40B4-BE49-F238E27FC236}">
                <a16:creationId xmlns:a16="http://schemas.microsoft.com/office/drawing/2014/main" id="{F654CDA2-5F1F-FE2A-E0DC-7035FE32A02C}"/>
              </a:ext>
            </a:extLst>
          </p:cNvPr>
          <p:cNvSpPr>
            <a:spLocks noGrp="1"/>
          </p:cNvSpPr>
          <p:nvPr>
            <p:ph type="sldNum" sz="quarter" idx="12"/>
          </p:nvPr>
        </p:nvSpPr>
        <p:spPr/>
        <p:txBody>
          <a:bodyPr/>
          <a:lstStyle/>
          <a:p>
            <a:fld id="{78884032-F29F-F04F-8BDC-922710E383EF}" type="slidenum">
              <a:rPr lang="en-US" smtClean="0"/>
              <a:t>26</a:t>
            </a:fld>
            <a:endParaRPr lang="en-US"/>
          </a:p>
        </p:txBody>
      </p:sp>
    </p:spTree>
    <p:extLst>
      <p:ext uri="{BB962C8B-B14F-4D97-AF65-F5344CB8AC3E}">
        <p14:creationId xmlns:p14="http://schemas.microsoft.com/office/powerpoint/2010/main" val="1373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34ED-C6A5-2D44-85CA-975383469537}"/>
              </a:ext>
            </a:extLst>
          </p:cNvPr>
          <p:cNvSpPr>
            <a:spLocks noGrp="1"/>
          </p:cNvSpPr>
          <p:nvPr>
            <p:ph type="title"/>
          </p:nvPr>
        </p:nvSpPr>
        <p:spPr>
          <a:xfrm>
            <a:off x="60483" y="2"/>
            <a:ext cx="8826759" cy="1325563"/>
          </a:xfrm>
        </p:spPr>
        <p:txBody>
          <a:bodyPr/>
          <a:lstStyle/>
          <a:p>
            <a:r>
              <a:rPr lang="en-US" dirty="0"/>
              <a:t>How much do physics PhDs earn?</a:t>
            </a:r>
          </a:p>
        </p:txBody>
      </p:sp>
      <p:pic>
        <p:nvPicPr>
          <p:cNvPr id="5" name="Content Placeholder 4">
            <a:extLst>
              <a:ext uri="{FF2B5EF4-FFF2-40B4-BE49-F238E27FC236}">
                <a16:creationId xmlns:a16="http://schemas.microsoft.com/office/drawing/2014/main" id="{F1C33755-C93E-754B-B082-39F641232930}"/>
              </a:ext>
            </a:extLst>
          </p:cNvPr>
          <p:cNvPicPr>
            <a:picLocks noGrp="1" noChangeAspect="1"/>
          </p:cNvPicPr>
          <p:nvPr>
            <p:ph idx="1"/>
          </p:nvPr>
        </p:nvPicPr>
        <p:blipFill>
          <a:blip r:embed="rId2"/>
          <a:stretch>
            <a:fillRect/>
          </a:stretch>
        </p:blipFill>
        <p:spPr>
          <a:xfrm>
            <a:off x="1212110" y="1138313"/>
            <a:ext cx="6250236" cy="5264175"/>
          </a:xfrm>
        </p:spPr>
      </p:pic>
      <p:sp>
        <p:nvSpPr>
          <p:cNvPr id="3" name="Rectangle 2">
            <a:extLst>
              <a:ext uri="{FF2B5EF4-FFF2-40B4-BE49-F238E27FC236}">
                <a16:creationId xmlns:a16="http://schemas.microsoft.com/office/drawing/2014/main" id="{B16BBBFA-F945-A0E8-B945-70C80E1E2FD8}"/>
              </a:ext>
            </a:extLst>
          </p:cNvPr>
          <p:cNvSpPr/>
          <p:nvPr/>
        </p:nvSpPr>
        <p:spPr>
          <a:xfrm>
            <a:off x="2876764" y="6402486"/>
            <a:ext cx="3380198" cy="455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9BF0FBB-F3F0-9C7F-EC82-E69BA24BC13E}"/>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34547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379D8C-1635-0F9A-B7B4-CD261E0156F8}"/>
              </a:ext>
            </a:extLst>
          </p:cNvPr>
          <p:cNvSpPr>
            <a:spLocks noGrp="1"/>
          </p:cNvSpPr>
          <p:nvPr>
            <p:ph type="title"/>
          </p:nvPr>
        </p:nvSpPr>
        <p:spPr>
          <a:xfrm>
            <a:off x="0" y="365128"/>
            <a:ext cx="9144000" cy="1325563"/>
          </a:xfrm>
        </p:spPr>
        <p:txBody>
          <a:bodyPr/>
          <a:lstStyle/>
          <a:p>
            <a:pPr algn="ctr"/>
            <a:r>
              <a:rPr lang="en-US" dirty="0"/>
              <a:t>United States CV vs. Resume</a:t>
            </a:r>
          </a:p>
        </p:txBody>
      </p:sp>
      <p:sp>
        <p:nvSpPr>
          <p:cNvPr id="2" name="Content Placeholder 1">
            <a:extLst>
              <a:ext uri="{FF2B5EF4-FFF2-40B4-BE49-F238E27FC236}">
                <a16:creationId xmlns:a16="http://schemas.microsoft.com/office/drawing/2014/main" id="{273C2B8F-DDF6-D0B7-79A9-0D28A5B09143}"/>
              </a:ext>
            </a:extLst>
          </p:cNvPr>
          <p:cNvSpPr>
            <a:spLocks noGrp="1"/>
          </p:cNvSpPr>
          <p:nvPr>
            <p:ph idx="1"/>
          </p:nvPr>
        </p:nvSpPr>
        <p:spPr/>
        <p:txBody>
          <a:bodyPr>
            <a:normAutofit fontScale="85000" lnSpcReduction="20000"/>
          </a:bodyPr>
          <a:lstStyle/>
          <a:p>
            <a:pPr marL="0" indent="0">
              <a:buNone/>
            </a:pPr>
            <a:r>
              <a:rPr lang="en-US" dirty="0"/>
              <a:t>In the United States job market, CVs are:</a:t>
            </a:r>
          </a:p>
          <a:p>
            <a:r>
              <a:rPr lang="en-US" dirty="0"/>
              <a:t>comprehensive - they include most professional relevant details of your life</a:t>
            </a:r>
          </a:p>
          <a:p>
            <a:r>
              <a:rPr lang="en-US" dirty="0"/>
              <a:t>general - they do not specifically emphasize a particular area of experience or expertise</a:t>
            </a:r>
          </a:p>
          <a:p>
            <a:r>
              <a:rPr lang="en-US" dirty="0"/>
              <a:t>lengthy - a CV can be several pages long</a:t>
            </a:r>
          </a:p>
          <a:p>
            <a:endParaRPr lang="en-US" dirty="0"/>
          </a:p>
          <a:p>
            <a:pPr marL="0" indent="0">
              <a:buNone/>
            </a:pPr>
            <a:r>
              <a:rPr lang="en-US" dirty="0"/>
              <a:t>Resumes in the United States are:</a:t>
            </a:r>
          </a:p>
          <a:p>
            <a:r>
              <a:rPr lang="en-US" dirty="0"/>
              <a:t>limited - they describe a limited subset of your expertise</a:t>
            </a:r>
          </a:p>
          <a:p>
            <a:r>
              <a:rPr lang="en-US" dirty="0"/>
              <a:t>focused - they include skills and experiences that are relevant to a specific job description</a:t>
            </a:r>
          </a:p>
          <a:p>
            <a:r>
              <a:rPr lang="en-US" dirty="0"/>
              <a:t>short - ideally a resume is one page long</a:t>
            </a:r>
          </a:p>
          <a:p>
            <a:endParaRPr lang="en-US" dirty="0"/>
          </a:p>
        </p:txBody>
      </p:sp>
      <p:sp>
        <p:nvSpPr>
          <p:cNvPr id="4" name="TextBox 3">
            <a:extLst>
              <a:ext uri="{FF2B5EF4-FFF2-40B4-BE49-F238E27FC236}">
                <a16:creationId xmlns:a16="http://schemas.microsoft.com/office/drawing/2014/main" id="{6BCBA340-30DD-2A62-6926-607C7656F620}"/>
              </a:ext>
            </a:extLst>
          </p:cNvPr>
          <p:cNvSpPr txBox="1"/>
          <p:nvPr/>
        </p:nvSpPr>
        <p:spPr>
          <a:xfrm>
            <a:off x="2137025" y="1321357"/>
            <a:ext cx="5241756" cy="369332"/>
          </a:xfrm>
          <a:prstGeom prst="rect">
            <a:avLst/>
          </a:prstGeom>
          <a:noFill/>
        </p:spPr>
        <p:txBody>
          <a:bodyPr wrap="none" rtlCol="0">
            <a:spAutoFit/>
          </a:bodyPr>
          <a:lstStyle/>
          <a:p>
            <a:r>
              <a:rPr lang="en-US" dirty="0">
                <a:hlinkClick r:id="rId2"/>
              </a:rPr>
              <a:t>https://www.aps.org/careers/guidebook/resume.cfm</a:t>
            </a:r>
            <a:r>
              <a:rPr lang="en-US" dirty="0"/>
              <a:t> </a:t>
            </a:r>
          </a:p>
        </p:txBody>
      </p:sp>
      <p:sp>
        <p:nvSpPr>
          <p:cNvPr id="5" name="TextBox 4">
            <a:extLst>
              <a:ext uri="{FF2B5EF4-FFF2-40B4-BE49-F238E27FC236}">
                <a16:creationId xmlns:a16="http://schemas.microsoft.com/office/drawing/2014/main" id="{E3803692-F625-FDF6-C4B3-D8C8BFE2901A}"/>
              </a:ext>
            </a:extLst>
          </p:cNvPr>
          <p:cNvSpPr txBox="1"/>
          <p:nvPr/>
        </p:nvSpPr>
        <p:spPr>
          <a:xfrm>
            <a:off x="0" y="6253822"/>
            <a:ext cx="9144000" cy="461665"/>
          </a:xfrm>
          <a:prstGeom prst="rect">
            <a:avLst/>
          </a:prstGeom>
          <a:noFill/>
        </p:spPr>
        <p:txBody>
          <a:bodyPr wrap="square" rtlCol="0">
            <a:spAutoFit/>
          </a:bodyPr>
          <a:lstStyle/>
          <a:p>
            <a:pPr algn="ctr"/>
            <a:r>
              <a:rPr lang="en-US" sz="2400" b="1" dirty="0"/>
              <a:t>Goal of both of these documents is to get you an interview!</a:t>
            </a:r>
          </a:p>
        </p:txBody>
      </p:sp>
      <p:sp>
        <p:nvSpPr>
          <p:cNvPr id="6" name="Slide Number Placeholder 5">
            <a:extLst>
              <a:ext uri="{FF2B5EF4-FFF2-40B4-BE49-F238E27FC236}">
                <a16:creationId xmlns:a16="http://schemas.microsoft.com/office/drawing/2014/main" id="{95238530-E416-3E35-39BF-2DFB7D9CF474}"/>
              </a:ext>
            </a:extLst>
          </p:cNvPr>
          <p:cNvSpPr>
            <a:spLocks noGrp="1"/>
          </p:cNvSpPr>
          <p:nvPr>
            <p:ph type="sldNum" sz="quarter" idx="12"/>
          </p:nvPr>
        </p:nvSpPr>
        <p:spPr>
          <a:xfrm>
            <a:off x="6915150" y="6427221"/>
            <a:ext cx="2057400" cy="365125"/>
          </a:xfrm>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412646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05CB0-BD75-15A3-FB24-18538D574E79}"/>
              </a:ext>
            </a:extLst>
          </p:cNvPr>
          <p:cNvSpPr>
            <a:spLocks noGrp="1"/>
          </p:cNvSpPr>
          <p:nvPr>
            <p:ph type="title"/>
          </p:nvPr>
        </p:nvSpPr>
        <p:spPr/>
        <p:txBody>
          <a:bodyPr/>
          <a:lstStyle/>
          <a:p>
            <a:r>
              <a:rPr lang="en-US" dirty="0"/>
              <a:t>Read The Job Carefully and Customize</a:t>
            </a:r>
          </a:p>
        </p:txBody>
      </p:sp>
      <p:sp>
        <p:nvSpPr>
          <p:cNvPr id="2" name="Content Placeholder 1">
            <a:extLst>
              <a:ext uri="{FF2B5EF4-FFF2-40B4-BE49-F238E27FC236}">
                <a16:creationId xmlns:a16="http://schemas.microsoft.com/office/drawing/2014/main" id="{C49FC1F3-139F-CE1F-7D4E-59BBC771E5DD}"/>
              </a:ext>
            </a:extLst>
          </p:cNvPr>
          <p:cNvSpPr>
            <a:spLocks noGrp="1"/>
          </p:cNvSpPr>
          <p:nvPr>
            <p:ph idx="1"/>
          </p:nvPr>
        </p:nvSpPr>
        <p:spPr>
          <a:xfrm>
            <a:off x="628650" y="2010560"/>
            <a:ext cx="7886700" cy="4351338"/>
          </a:xfrm>
        </p:spPr>
        <p:txBody>
          <a:bodyPr>
            <a:normAutofit fontScale="92500" lnSpcReduction="20000"/>
          </a:bodyPr>
          <a:lstStyle/>
          <a:p>
            <a:pPr marL="0" indent="0">
              <a:buNone/>
            </a:pPr>
            <a:r>
              <a:rPr lang="en-US" dirty="0"/>
              <a:t>There is no one perfect CV or Resume.    </a:t>
            </a:r>
          </a:p>
          <a:p>
            <a:pPr marL="0" indent="0">
              <a:buNone/>
            </a:pPr>
            <a:endParaRPr lang="en-US" dirty="0"/>
          </a:p>
          <a:p>
            <a:pPr marL="0" indent="0">
              <a:buNone/>
            </a:pPr>
            <a:r>
              <a:rPr lang="en-US" dirty="0"/>
              <a:t>Ideally you customize to highlight your skills that match what the job is looking for.</a:t>
            </a:r>
          </a:p>
          <a:p>
            <a:pPr marL="0" indent="0">
              <a:buNone/>
            </a:pPr>
            <a:endParaRPr lang="en-US" dirty="0"/>
          </a:p>
          <a:p>
            <a:pPr marL="0" indent="0">
              <a:buNone/>
            </a:pPr>
            <a:r>
              <a:rPr lang="en-US" dirty="0"/>
              <a:t>(i.e. it is a JLab job looking for a DAQ expert, you want that information up-front and easy to find and hidden on page 10 of your 20 page CV)</a:t>
            </a:r>
          </a:p>
          <a:p>
            <a:pPr marL="0" indent="0">
              <a:buNone/>
            </a:pPr>
            <a:endParaRPr lang="en-US" dirty="0"/>
          </a:p>
          <a:p>
            <a:pPr marL="0" indent="0">
              <a:buNone/>
            </a:pPr>
            <a:r>
              <a:rPr lang="en-US" dirty="0"/>
              <a:t>Again, CV and Resume are typically part of the documents that get you an interview.    Letters are also important.</a:t>
            </a:r>
          </a:p>
        </p:txBody>
      </p:sp>
      <p:sp>
        <p:nvSpPr>
          <p:cNvPr id="4" name="Slide Number Placeholder 3">
            <a:extLst>
              <a:ext uri="{FF2B5EF4-FFF2-40B4-BE49-F238E27FC236}">
                <a16:creationId xmlns:a16="http://schemas.microsoft.com/office/drawing/2014/main" id="{A33253F3-4AE0-C68E-3A71-4DD865351646}"/>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72271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CD46-D865-6EC9-5B19-E23A07BF78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E83C66-22B0-3139-9F34-068AFB4AC784}"/>
              </a:ext>
            </a:extLst>
          </p:cNvPr>
          <p:cNvSpPr>
            <a:spLocks noGrp="1"/>
          </p:cNvSpPr>
          <p:nvPr>
            <p:ph idx="1"/>
          </p:nvPr>
        </p:nvSpPr>
        <p:spPr/>
        <p:txBody>
          <a:bodyPr/>
          <a:lstStyle/>
          <a:p>
            <a:pPr marL="0" indent="0">
              <a:buNone/>
            </a:pPr>
            <a:r>
              <a:rPr lang="en-US" dirty="0"/>
              <a:t>Follow-up Material From Yesterday’s Discussions</a:t>
            </a:r>
          </a:p>
        </p:txBody>
      </p:sp>
      <p:sp>
        <p:nvSpPr>
          <p:cNvPr id="4" name="Slide Number Placeholder 5">
            <a:extLst>
              <a:ext uri="{FF2B5EF4-FFF2-40B4-BE49-F238E27FC236}">
                <a16:creationId xmlns:a16="http://schemas.microsoft.com/office/drawing/2014/main" id="{9E0DB895-7736-6B01-9861-A9EEE050CAE5}"/>
              </a:ext>
            </a:extLst>
          </p:cNvPr>
          <p:cNvSpPr txBox="1">
            <a:spLocks/>
          </p:cNvSpPr>
          <p:nvPr/>
        </p:nvSpPr>
        <p:spPr>
          <a:xfrm>
            <a:off x="4226807" y="6467336"/>
            <a:ext cx="536158" cy="303364"/>
          </a:xfrm>
          <a:prstGeom prst="rect">
            <a:avLst/>
          </a:prstGeom>
        </p:spPr>
        <p:txBody>
          <a:bodyPr/>
          <a:lstStyle>
            <a:defPPr>
              <a:defRPr lang="en-US"/>
            </a:defPPr>
            <a:lvl1pPr marL="0" algn="ctr" defTabSz="4572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E1C93C-5050-FC42-8F10-D22D4F119D13}" type="slidenum">
              <a:rPr lang="en-US" smtClean="0"/>
              <a:pPr/>
              <a:t>3</a:t>
            </a:fld>
            <a:endParaRPr lang="en-US" dirty="0"/>
          </a:p>
        </p:txBody>
      </p:sp>
      <p:sp>
        <p:nvSpPr>
          <p:cNvPr id="5" name="Slide Number Placeholder 4">
            <a:extLst>
              <a:ext uri="{FF2B5EF4-FFF2-40B4-BE49-F238E27FC236}">
                <a16:creationId xmlns:a16="http://schemas.microsoft.com/office/drawing/2014/main" id="{7221735F-995D-A031-04B1-72A4E049CAE2}"/>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225176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B8E06-282B-18E2-F1D6-3C7F8178C758}"/>
              </a:ext>
            </a:extLst>
          </p:cNvPr>
          <p:cNvSpPr>
            <a:spLocks noGrp="1"/>
          </p:cNvSpPr>
          <p:nvPr>
            <p:ph type="title"/>
          </p:nvPr>
        </p:nvSpPr>
        <p:spPr>
          <a:xfrm>
            <a:off x="359597" y="2464114"/>
            <a:ext cx="8424809" cy="1325563"/>
          </a:xfrm>
        </p:spPr>
        <p:txBody>
          <a:bodyPr>
            <a:normAutofit fontScale="90000"/>
          </a:bodyPr>
          <a:lstStyle/>
          <a:p>
            <a:r>
              <a:rPr lang="en-US" dirty="0"/>
              <a:t>Who Gets A Job Offer Strongly Depends On Who Applies and What Skills  Employer Is Looking For</a:t>
            </a:r>
            <a:br>
              <a:rPr lang="en-US" dirty="0"/>
            </a:br>
            <a:br>
              <a:rPr lang="en-US" dirty="0"/>
            </a:br>
            <a:r>
              <a:rPr lang="en-US" dirty="0"/>
              <a:t>Please do not beat yourself up when you don’t get a particular job!  </a:t>
            </a:r>
            <a:br>
              <a:rPr lang="en-US" dirty="0"/>
            </a:br>
            <a:br>
              <a:rPr lang="en-US" dirty="0"/>
            </a:br>
            <a:r>
              <a:rPr lang="en-US" dirty="0"/>
              <a:t>I know this is easy to say and harder in practice; but better to keep trying, looking, and improving then to focus on things that are out of your control. </a:t>
            </a:r>
          </a:p>
        </p:txBody>
      </p:sp>
      <p:sp>
        <p:nvSpPr>
          <p:cNvPr id="2" name="Slide Number Placeholder 1">
            <a:extLst>
              <a:ext uri="{FF2B5EF4-FFF2-40B4-BE49-F238E27FC236}">
                <a16:creationId xmlns:a16="http://schemas.microsoft.com/office/drawing/2014/main" id="{023EF390-32B5-9EB2-AFC7-89399CE44E5E}"/>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556137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6157-3D05-E84D-91E7-79754893CBCB}"/>
              </a:ext>
            </a:extLst>
          </p:cNvPr>
          <p:cNvSpPr>
            <a:spLocks noGrp="1"/>
          </p:cNvSpPr>
          <p:nvPr>
            <p:ph type="title"/>
          </p:nvPr>
        </p:nvSpPr>
        <p:spPr>
          <a:xfrm>
            <a:off x="402622" y="-210618"/>
            <a:ext cx="7886700" cy="1325563"/>
          </a:xfrm>
        </p:spPr>
        <p:txBody>
          <a:bodyPr/>
          <a:lstStyle/>
          <a:p>
            <a:r>
              <a:rPr lang="en-US" dirty="0"/>
              <a:t>Summary</a:t>
            </a:r>
          </a:p>
        </p:txBody>
      </p:sp>
      <p:sp>
        <p:nvSpPr>
          <p:cNvPr id="3" name="Content Placeholder 2">
            <a:extLst>
              <a:ext uri="{FF2B5EF4-FFF2-40B4-BE49-F238E27FC236}">
                <a16:creationId xmlns:a16="http://schemas.microsoft.com/office/drawing/2014/main" id="{A76924CD-DC25-0A46-85E5-59D261D66770}"/>
              </a:ext>
            </a:extLst>
          </p:cNvPr>
          <p:cNvSpPr>
            <a:spLocks noGrp="1"/>
          </p:cNvSpPr>
          <p:nvPr>
            <p:ph idx="1"/>
          </p:nvPr>
        </p:nvSpPr>
        <p:spPr>
          <a:xfrm>
            <a:off x="515638" y="780838"/>
            <a:ext cx="8299593" cy="4352865"/>
          </a:xfrm>
        </p:spPr>
        <p:txBody>
          <a:bodyPr>
            <a:noAutofit/>
          </a:bodyPr>
          <a:lstStyle/>
          <a:p>
            <a:r>
              <a:rPr lang="en-US" sz="2400" dirty="0"/>
              <a:t>Many physics degree holders entering job market every year</a:t>
            </a:r>
          </a:p>
          <a:p>
            <a:r>
              <a:rPr lang="en-US" sz="2400" dirty="0"/>
              <a:t>Majority find careers in private sector</a:t>
            </a:r>
          </a:p>
          <a:p>
            <a:r>
              <a:rPr lang="en-US" b="1" dirty="0"/>
              <a:t>I know many of your wish to stay in academia and please reach for you goal!!</a:t>
            </a:r>
            <a:endParaRPr lang="en-US" sz="2400" dirty="0"/>
          </a:p>
          <a:p>
            <a:r>
              <a:rPr lang="en-US" sz="2400" dirty="0"/>
              <a:t>I would encourage you to keep your eyes open for other opportunities as academic jobs are limited while public sector job are more available ( and often pay MUCH better ).</a:t>
            </a:r>
          </a:p>
          <a:p>
            <a:r>
              <a:rPr lang="en-US" sz="2400" dirty="0"/>
              <a:t>Just because it is public sector, doesn’t mean you cannot find a research position! </a:t>
            </a:r>
          </a:p>
          <a:p>
            <a:r>
              <a:rPr lang="en-US" sz="2400" dirty="0">
                <a:hlinkClick r:id="rId2"/>
              </a:rPr>
              <a:t>https://www.aps.org/careers/</a:t>
            </a:r>
            <a:r>
              <a:rPr lang="en-US" sz="2400" dirty="0"/>
              <a:t> </a:t>
            </a:r>
          </a:p>
        </p:txBody>
      </p:sp>
      <p:sp>
        <p:nvSpPr>
          <p:cNvPr id="4" name="Slide Number Placeholder 3">
            <a:extLst>
              <a:ext uri="{FF2B5EF4-FFF2-40B4-BE49-F238E27FC236}">
                <a16:creationId xmlns:a16="http://schemas.microsoft.com/office/drawing/2014/main" id="{B61F7449-10A7-E8CF-2386-4F80B3CADF65}"/>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1602424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019C-C566-E6DB-5B1C-7C137A43FB3A}"/>
              </a:ext>
            </a:extLst>
          </p:cNvPr>
          <p:cNvSpPr>
            <a:spLocks noGrp="1"/>
          </p:cNvSpPr>
          <p:nvPr>
            <p:ph type="title"/>
          </p:nvPr>
        </p:nvSpPr>
        <p:spPr>
          <a:xfrm>
            <a:off x="628650" y="2766218"/>
            <a:ext cx="7886700" cy="1325563"/>
          </a:xfrm>
        </p:spPr>
        <p:txBody>
          <a:bodyPr>
            <a:normAutofit fontScale="90000"/>
          </a:bodyPr>
          <a:lstStyle/>
          <a:p>
            <a:r>
              <a:rPr lang="en-US" dirty="0"/>
              <a:t>RESEARCH THE POSITION YOU ARE APPLYING TO AND CUSTOMIZE YOUR DOCUMENTS !!</a:t>
            </a:r>
          </a:p>
        </p:txBody>
      </p:sp>
      <p:sp>
        <p:nvSpPr>
          <p:cNvPr id="4" name="TextBox 3">
            <a:extLst>
              <a:ext uri="{FF2B5EF4-FFF2-40B4-BE49-F238E27FC236}">
                <a16:creationId xmlns:a16="http://schemas.microsoft.com/office/drawing/2014/main" id="{D5AD14BB-E5CE-28F3-FC03-0DFB196E3173}"/>
              </a:ext>
            </a:extLst>
          </p:cNvPr>
          <p:cNvSpPr txBox="1"/>
          <p:nvPr/>
        </p:nvSpPr>
        <p:spPr>
          <a:xfrm>
            <a:off x="628650" y="5839061"/>
            <a:ext cx="7932556" cy="646331"/>
          </a:xfrm>
          <a:prstGeom prst="rect">
            <a:avLst/>
          </a:prstGeom>
          <a:noFill/>
        </p:spPr>
        <p:txBody>
          <a:bodyPr wrap="none" rtlCol="0">
            <a:spAutoFit/>
          </a:bodyPr>
          <a:lstStyle/>
          <a:p>
            <a:r>
              <a:rPr lang="en-US" dirty="0"/>
              <a:t>When someone hands me their CV or resume to review, the first question I will ask</a:t>
            </a:r>
          </a:p>
          <a:p>
            <a:r>
              <a:rPr lang="en-US" dirty="0"/>
              <a:t>them is what job are they applying to.    There is no single perfect CV or resume!</a:t>
            </a:r>
          </a:p>
        </p:txBody>
      </p:sp>
      <p:sp>
        <p:nvSpPr>
          <p:cNvPr id="5" name="Slide Number Placeholder 4">
            <a:extLst>
              <a:ext uri="{FF2B5EF4-FFF2-40B4-BE49-F238E27FC236}">
                <a16:creationId xmlns:a16="http://schemas.microsoft.com/office/drawing/2014/main" id="{EDECADF7-243D-52A2-6E1E-4B772553107A}"/>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368219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533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latin typeface="Arial" charset="0"/>
            </a:endParaRPr>
          </a:p>
        </p:txBody>
      </p:sp>
      <p:grpSp>
        <p:nvGrpSpPr>
          <p:cNvPr id="13" name="Group 12"/>
          <p:cNvGrpSpPr/>
          <p:nvPr/>
        </p:nvGrpSpPr>
        <p:grpSpPr>
          <a:xfrm>
            <a:off x="0" y="-73762"/>
            <a:ext cx="9158941" cy="721585"/>
            <a:chOff x="0" y="-73762"/>
            <a:chExt cx="9158941" cy="721585"/>
          </a:xfrm>
        </p:grpSpPr>
        <p:sp>
          <p:nvSpPr>
            <p:cNvPr id="14" name="TextBox 13"/>
            <p:cNvSpPr txBox="1"/>
            <p:nvPr/>
          </p:nvSpPr>
          <p:spPr>
            <a:xfrm>
              <a:off x="268938" y="-73762"/>
              <a:ext cx="184731" cy="646331"/>
            </a:xfrm>
            <a:prstGeom prst="rect">
              <a:avLst/>
            </a:prstGeom>
            <a:noFill/>
          </p:spPr>
          <p:txBody>
            <a:bodyPr wrap="none" rtlCol="0">
              <a:spAutoFit/>
            </a:bodyPr>
            <a:lstStyle/>
            <a:p>
              <a:pPr defTabSz="457200" fontAlgn="auto">
                <a:spcBef>
                  <a:spcPts val="0"/>
                </a:spcBef>
                <a:spcAft>
                  <a:spcPts val="0"/>
                </a:spcAft>
              </a:pPr>
              <a:endParaRPr lang="en-US" sz="3600" dirty="0">
                <a:latin typeface="Arial" pitchFamily="-65" charset="0"/>
                <a:ea typeface="+mn-ea"/>
                <a:cs typeface="+mn-cs"/>
              </a:endParaRPr>
            </a:p>
          </p:txBody>
        </p:sp>
        <p:cxnSp>
          <p:nvCxnSpPr>
            <p:cNvPr id="15" name="Straight Connector 14"/>
            <p:cNvCxnSpPr/>
            <p:nvPr/>
          </p:nvCxnSpPr>
          <p:spPr>
            <a:xfrm>
              <a:off x="0" y="647823"/>
              <a:ext cx="9158941" cy="0"/>
            </a:xfrm>
            <a:prstGeom prst="line">
              <a:avLst/>
            </a:prstGeom>
            <a:ln>
              <a:solidFill>
                <a:srgbClr val="2063CE"/>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52400" y="838736"/>
            <a:ext cx="8763000" cy="210205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000" dirty="0">
                <a:solidFill>
                  <a:srgbClr val="FF0000"/>
                </a:solidFill>
                <a:latin typeface="Helvetica"/>
                <a:cs typeface="Helvetica"/>
              </a:rPr>
              <a:t>Proton</a:t>
            </a:r>
            <a:r>
              <a:rPr lang="en-US" sz="3000" dirty="0">
                <a:latin typeface="Helvetica"/>
                <a:cs typeface="Helvetica"/>
              </a:rPr>
              <a:t> = 2.793 𝝻</a:t>
            </a:r>
            <a:r>
              <a:rPr lang="en-US" sz="3000" baseline="-25000" dirty="0">
                <a:latin typeface="Helvetica"/>
                <a:cs typeface="Helvetica"/>
              </a:rPr>
              <a:t>N </a:t>
            </a:r>
            <a:r>
              <a:rPr lang="en-US" sz="3000" dirty="0">
                <a:latin typeface="Helvetica"/>
                <a:cs typeface="Helvetica"/>
              </a:rPr>
              <a:t>where 𝝻</a:t>
            </a:r>
            <a:r>
              <a:rPr lang="en-US" sz="3000" baseline="-25000" dirty="0">
                <a:latin typeface="Helvetica"/>
                <a:cs typeface="Helvetica"/>
              </a:rPr>
              <a:t>N </a:t>
            </a:r>
            <a:r>
              <a:rPr lang="en-US" sz="3000" dirty="0">
                <a:latin typeface="Helvetica"/>
                <a:cs typeface="Helvetica"/>
              </a:rPr>
              <a:t>= </a:t>
            </a:r>
            <a:r>
              <a:rPr lang="en-US" sz="3000" dirty="0" err="1">
                <a:latin typeface="Helvetica"/>
                <a:cs typeface="Helvetica"/>
              </a:rPr>
              <a:t>eℏ</a:t>
            </a:r>
            <a:r>
              <a:rPr lang="en-US" sz="3000" dirty="0">
                <a:latin typeface="Helvetica"/>
                <a:cs typeface="Helvetica"/>
              </a:rPr>
              <a:t>/2m</a:t>
            </a:r>
            <a:r>
              <a:rPr lang="en-US" sz="3000" baseline="-25000" dirty="0">
                <a:latin typeface="Helvetica"/>
                <a:cs typeface="Helvetica"/>
              </a:rPr>
              <a:t>p </a:t>
            </a:r>
            <a:r>
              <a:rPr lang="en-US" sz="3000" dirty="0">
                <a:latin typeface="Helvetica"/>
                <a:cs typeface="Helvetica"/>
              </a:rPr>
              <a:t>   </a:t>
            </a:r>
          </a:p>
          <a:p>
            <a:pPr marL="457200" indent="-457200">
              <a:lnSpc>
                <a:spcPct val="150000"/>
              </a:lnSpc>
              <a:buFont typeface="Arial" panose="020B0604020202020204" pitchFamily="34" charset="0"/>
              <a:buChar char="•"/>
            </a:pPr>
            <a:r>
              <a:rPr lang="en-US" sz="3000" dirty="0">
                <a:solidFill>
                  <a:srgbClr val="1954C8"/>
                </a:solidFill>
                <a:latin typeface="Helvetica"/>
                <a:cs typeface="Helvetica"/>
              </a:rPr>
              <a:t>Neutron</a:t>
            </a:r>
            <a:r>
              <a:rPr lang="en-US" sz="3000" dirty="0">
                <a:latin typeface="Helvetica"/>
                <a:cs typeface="Helvetica"/>
              </a:rPr>
              <a:t> = -1.913 𝝻</a:t>
            </a:r>
            <a:r>
              <a:rPr lang="en-US" sz="3000" baseline="-25000" dirty="0">
                <a:latin typeface="Helvetica"/>
                <a:cs typeface="Helvetica"/>
              </a:rPr>
              <a:t>N</a:t>
            </a:r>
            <a:r>
              <a:rPr lang="en-US" sz="3000" dirty="0">
                <a:latin typeface="Helvetica"/>
                <a:cs typeface="Helvetica"/>
              </a:rPr>
              <a:t> </a:t>
            </a:r>
          </a:p>
          <a:p>
            <a:pPr marL="457200" indent="-457200">
              <a:lnSpc>
                <a:spcPct val="150000"/>
              </a:lnSpc>
              <a:buFont typeface="Arial" panose="020B0604020202020204" pitchFamily="34" charset="0"/>
              <a:buChar char="•"/>
            </a:pPr>
            <a:r>
              <a:rPr lang="en-US" sz="3000" baseline="30000" dirty="0">
                <a:solidFill>
                  <a:srgbClr val="00B050"/>
                </a:solidFill>
                <a:latin typeface="Helvetica"/>
                <a:cs typeface="Helvetica"/>
              </a:rPr>
              <a:t>3</a:t>
            </a:r>
            <a:r>
              <a:rPr lang="en-US" sz="3000" dirty="0">
                <a:solidFill>
                  <a:srgbClr val="00B050"/>
                </a:solidFill>
                <a:latin typeface="Helvetica"/>
                <a:cs typeface="Helvetica"/>
              </a:rPr>
              <a:t>He</a:t>
            </a:r>
            <a:r>
              <a:rPr lang="en-US" sz="3000" dirty="0">
                <a:latin typeface="Helvetica"/>
                <a:cs typeface="Helvetica"/>
              </a:rPr>
              <a:t> = -2.128 𝝻</a:t>
            </a:r>
            <a:r>
              <a:rPr lang="en-US" sz="3000" baseline="-25000" dirty="0">
                <a:latin typeface="Helvetica"/>
                <a:cs typeface="Helvetica"/>
              </a:rPr>
              <a:t>N</a:t>
            </a:r>
            <a:r>
              <a:rPr lang="en-US" sz="3000" dirty="0">
                <a:latin typeface="Helvetica"/>
                <a:cs typeface="Helvetica"/>
              </a:rPr>
              <a:t> </a:t>
            </a:r>
          </a:p>
        </p:txBody>
      </p:sp>
      <p:sp>
        <p:nvSpPr>
          <p:cNvPr id="3" name="Rectangle 2">
            <a:extLst>
              <a:ext uri="{FF2B5EF4-FFF2-40B4-BE49-F238E27FC236}">
                <a16:creationId xmlns:a16="http://schemas.microsoft.com/office/drawing/2014/main" id="{39D382E9-0C77-CB46-B3C6-4BE310D0E237}"/>
              </a:ext>
            </a:extLst>
          </p:cNvPr>
          <p:cNvSpPr/>
          <p:nvPr/>
        </p:nvSpPr>
        <p:spPr>
          <a:xfrm>
            <a:off x="0" y="-55474"/>
            <a:ext cx="9144000" cy="707886"/>
          </a:xfrm>
          <a:prstGeom prst="rect">
            <a:avLst/>
          </a:prstGeom>
        </p:spPr>
        <p:txBody>
          <a:bodyPr wrap="square">
            <a:spAutoFit/>
          </a:bodyPr>
          <a:lstStyle/>
          <a:p>
            <a:pPr lvl="0" algn="ctr" defTabSz="457200" fontAlgn="auto">
              <a:spcBef>
                <a:spcPts val="0"/>
              </a:spcBef>
              <a:spcAft>
                <a:spcPts val="0"/>
              </a:spcAft>
            </a:pPr>
            <a:r>
              <a:rPr lang="en-US" sz="4000" b="1" dirty="0">
                <a:solidFill>
                  <a:srgbClr val="000000"/>
                </a:solidFill>
                <a:latin typeface="Calibri"/>
                <a:cs typeface="+mn-cs"/>
              </a:rPr>
              <a:t>Magnetic Moments</a:t>
            </a:r>
            <a:endParaRPr lang="en-US" sz="3600" dirty="0">
              <a:solidFill>
                <a:srgbClr val="000000"/>
              </a:solidFill>
              <a:latin typeface="Arial" pitchFamily="-65" charset="0"/>
              <a:cs typeface="+mn-cs"/>
            </a:endParaRPr>
          </a:p>
        </p:txBody>
      </p:sp>
      <p:sp>
        <p:nvSpPr>
          <p:cNvPr id="7" name="TextBox 6">
            <a:extLst>
              <a:ext uri="{FF2B5EF4-FFF2-40B4-BE49-F238E27FC236}">
                <a16:creationId xmlns:a16="http://schemas.microsoft.com/office/drawing/2014/main" id="{78A7EEA4-ED36-D74A-BF7F-F4365323CD50}"/>
              </a:ext>
            </a:extLst>
          </p:cNvPr>
          <p:cNvSpPr txBox="1"/>
          <p:nvPr/>
        </p:nvSpPr>
        <p:spPr>
          <a:xfrm>
            <a:off x="302466" y="3200400"/>
            <a:ext cx="8612934" cy="2246769"/>
          </a:xfrm>
          <a:prstGeom prst="rect">
            <a:avLst/>
          </a:prstGeom>
          <a:noFill/>
        </p:spPr>
        <p:txBody>
          <a:bodyPr wrap="square" rtlCol="0">
            <a:spAutoFit/>
          </a:bodyPr>
          <a:lstStyle/>
          <a:p>
            <a:r>
              <a:rPr lang="en-US" sz="2800" dirty="0">
                <a:latin typeface="+mn-lt"/>
              </a:rPr>
              <a:t>Examples of 3He Magnetic Moment Calculations:</a:t>
            </a:r>
          </a:p>
          <a:p>
            <a:endParaRPr lang="en-US" sz="2800" dirty="0">
              <a:latin typeface="+mn-lt"/>
            </a:endParaRPr>
          </a:p>
          <a:p>
            <a:r>
              <a:rPr lang="en-US" sz="2800" dirty="0">
                <a:solidFill>
                  <a:srgbClr val="1954C8"/>
                </a:solidFill>
                <a:latin typeface="+mn-lt"/>
              </a:rPr>
              <a:t>Shell Model = </a:t>
            </a:r>
            <a:r>
              <a:rPr lang="en-US" sz="2800" dirty="0">
                <a:latin typeface="+mn-lt"/>
              </a:rPr>
              <a:t>-1.913 </a:t>
            </a:r>
            <a:r>
              <a:rPr lang="en-US" sz="2800" dirty="0">
                <a:latin typeface="+mn-lt"/>
                <a:cs typeface="Helvetica"/>
              </a:rPr>
              <a:t>𝝻</a:t>
            </a:r>
            <a:r>
              <a:rPr lang="en-US" sz="2800" baseline="-25000" dirty="0">
                <a:latin typeface="+mn-lt"/>
                <a:cs typeface="Helvetica"/>
              </a:rPr>
              <a:t>N</a:t>
            </a:r>
            <a:r>
              <a:rPr lang="en-US" sz="2800" dirty="0">
                <a:latin typeface="+mn-lt"/>
              </a:rPr>
              <a:t>   </a:t>
            </a:r>
          </a:p>
          <a:p>
            <a:r>
              <a:rPr lang="en-US" sz="2800" dirty="0">
                <a:solidFill>
                  <a:srgbClr val="00B050"/>
                </a:solidFill>
                <a:latin typeface="+mn-lt"/>
              </a:rPr>
              <a:t>Quark Model </a:t>
            </a:r>
            <a:r>
              <a:rPr lang="en-US" sz="2800" dirty="0">
                <a:latin typeface="+mn-lt"/>
              </a:rPr>
              <a:t>= -2.005</a:t>
            </a:r>
            <a:r>
              <a:rPr lang="en-US" sz="2800" dirty="0">
                <a:latin typeface="+mn-lt"/>
                <a:cs typeface="Helvetica"/>
              </a:rPr>
              <a:t> 𝝻</a:t>
            </a:r>
            <a:r>
              <a:rPr lang="en-US" sz="2800" baseline="-25000" dirty="0">
                <a:latin typeface="+mn-lt"/>
                <a:cs typeface="Helvetica"/>
              </a:rPr>
              <a:t>N</a:t>
            </a:r>
            <a:endParaRPr lang="en-US" sz="2800" dirty="0">
              <a:latin typeface="+mn-lt"/>
            </a:endParaRPr>
          </a:p>
          <a:p>
            <a:r>
              <a:rPr lang="en-US" sz="2800" dirty="0">
                <a:solidFill>
                  <a:srgbClr val="00B050"/>
                </a:solidFill>
                <a:latin typeface="+mn-lt"/>
              </a:rPr>
              <a:t>QCD Model</a:t>
            </a:r>
            <a:r>
              <a:rPr lang="en-US" sz="2800" dirty="0">
                <a:latin typeface="+mn-lt"/>
              </a:rPr>
              <a:t> = -2.291</a:t>
            </a:r>
            <a:r>
              <a:rPr lang="en-US" sz="2800" dirty="0">
                <a:latin typeface="+mn-lt"/>
                <a:cs typeface="Helvetica"/>
              </a:rPr>
              <a:t> 𝝻</a:t>
            </a:r>
            <a:r>
              <a:rPr lang="en-US" sz="2800" baseline="-25000" dirty="0">
                <a:latin typeface="+mn-lt"/>
                <a:cs typeface="Helvetica"/>
              </a:rPr>
              <a:t>N</a:t>
            </a:r>
            <a:endParaRPr lang="en-US" sz="2800" dirty="0">
              <a:latin typeface="+mn-lt"/>
            </a:endParaRPr>
          </a:p>
        </p:txBody>
      </p:sp>
      <p:grpSp>
        <p:nvGrpSpPr>
          <p:cNvPr id="16" name="Group 136">
            <a:extLst>
              <a:ext uri="{FF2B5EF4-FFF2-40B4-BE49-F238E27FC236}">
                <a16:creationId xmlns:a16="http://schemas.microsoft.com/office/drawing/2014/main" id="{73EC78AF-3891-9F40-9AE3-CFF9631AD596}"/>
              </a:ext>
            </a:extLst>
          </p:cNvPr>
          <p:cNvGrpSpPr>
            <a:grpSpLocks/>
          </p:cNvGrpSpPr>
          <p:nvPr/>
        </p:nvGrpSpPr>
        <p:grpSpPr bwMode="auto">
          <a:xfrm>
            <a:off x="5089001" y="3934192"/>
            <a:ext cx="1422400" cy="2543176"/>
            <a:chOff x="4752" y="672"/>
            <a:chExt cx="896" cy="1602"/>
          </a:xfrm>
        </p:grpSpPr>
        <p:sp>
          <p:nvSpPr>
            <p:cNvPr id="17" name="Text Box 48">
              <a:extLst>
                <a:ext uri="{FF2B5EF4-FFF2-40B4-BE49-F238E27FC236}">
                  <a16:creationId xmlns:a16="http://schemas.microsoft.com/office/drawing/2014/main" id="{9D557E40-06DA-0149-8169-8976BCA1906F}"/>
                </a:ext>
              </a:extLst>
            </p:cNvPr>
            <p:cNvSpPr txBox="1">
              <a:spLocks noChangeArrowheads="1"/>
            </p:cNvSpPr>
            <p:nvPr/>
          </p:nvSpPr>
          <p:spPr bwMode="auto">
            <a:xfrm>
              <a:off x="4752" y="708"/>
              <a:ext cx="116" cy="36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3200" b="1" dirty="0">
                <a:effectLst>
                  <a:outerShdw blurRad="38100" dist="38100" dir="2700000" algn="tl">
                    <a:srgbClr val="DDDDDD"/>
                  </a:outerShdw>
                </a:effectLst>
                <a:latin typeface="Helvetica"/>
                <a:cs typeface="Helvetica"/>
              </a:endParaRPr>
            </a:p>
          </p:txBody>
        </p:sp>
        <p:sp>
          <p:nvSpPr>
            <p:cNvPr id="18" name="Text Box 50">
              <a:extLst>
                <a:ext uri="{FF2B5EF4-FFF2-40B4-BE49-F238E27FC236}">
                  <a16:creationId xmlns:a16="http://schemas.microsoft.com/office/drawing/2014/main" id="{D815CD13-D12B-DB4B-9FC4-D5CD13507C3E}"/>
                </a:ext>
              </a:extLst>
            </p:cNvPr>
            <p:cNvSpPr txBox="1">
              <a:spLocks noChangeArrowheads="1"/>
            </p:cNvSpPr>
            <p:nvPr/>
          </p:nvSpPr>
          <p:spPr bwMode="auto">
            <a:xfrm>
              <a:off x="5037" y="1983"/>
              <a:ext cx="116"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b="1" dirty="0">
                <a:effectLst>
                  <a:outerShdw blurRad="38100" dist="38100" dir="2700000" algn="tl">
                    <a:srgbClr val="DDDDDD"/>
                  </a:outerShdw>
                </a:effectLst>
                <a:latin typeface="Helvetica"/>
                <a:cs typeface="Helvetica"/>
              </a:endParaRPr>
            </a:p>
          </p:txBody>
        </p:sp>
        <p:sp>
          <p:nvSpPr>
            <p:cNvPr id="19" name="AutoShape 30">
              <a:extLst>
                <a:ext uri="{FF2B5EF4-FFF2-40B4-BE49-F238E27FC236}">
                  <a16:creationId xmlns:a16="http://schemas.microsoft.com/office/drawing/2014/main" id="{588BDB4F-D47C-DA45-B6CA-9874BE52743A}"/>
                </a:ext>
              </a:extLst>
            </p:cNvPr>
            <p:cNvSpPr>
              <a:spLocks noChangeArrowheads="1"/>
            </p:cNvSpPr>
            <p:nvPr/>
          </p:nvSpPr>
          <p:spPr bwMode="auto">
            <a:xfrm>
              <a:off x="5072" y="672"/>
              <a:ext cx="290" cy="1312"/>
            </a:xfrm>
            <a:prstGeom prst="upArrow">
              <a:avLst>
                <a:gd name="adj1" fmla="val 35000"/>
                <a:gd name="adj2" fmla="val 10807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 name="Oval 31">
              <a:extLst>
                <a:ext uri="{FF2B5EF4-FFF2-40B4-BE49-F238E27FC236}">
                  <a16:creationId xmlns:a16="http://schemas.microsoft.com/office/drawing/2014/main" id="{59C18C5D-6E0A-5A45-9B04-B250371A407D}"/>
                </a:ext>
              </a:extLst>
            </p:cNvPr>
            <p:cNvSpPr>
              <a:spLocks noChangeArrowheads="1"/>
            </p:cNvSpPr>
            <p:nvPr/>
          </p:nvSpPr>
          <p:spPr bwMode="auto">
            <a:xfrm>
              <a:off x="4752" y="1017"/>
              <a:ext cx="896" cy="870"/>
            </a:xfrm>
            <a:prstGeom prst="ellipse">
              <a:avLst/>
            </a:prstGeom>
            <a:gradFill rotWithShape="1">
              <a:gsLst>
                <a:gs pos="0">
                  <a:schemeClr val="bg1"/>
                </a:gs>
                <a:gs pos="100000">
                  <a:srgbClr val="6688AA"/>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1" name="Group 32">
              <a:extLst>
                <a:ext uri="{FF2B5EF4-FFF2-40B4-BE49-F238E27FC236}">
                  <a16:creationId xmlns:a16="http://schemas.microsoft.com/office/drawing/2014/main" id="{FF458148-60A8-A24E-ACEB-68E32BFDCA48}"/>
                </a:ext>
              </a:extLst>
            </p:cNvPr>
            <p:cNvGrpSpPr>
              <a:grpSpLocks/>
            </p:cNvGrpSpPr>
            <p:nvPr/>
          </p:nvGrpSpPr>
          <p:grpSpPr bwMode="auto">
            <a:xfrm>
              <a:off x="5072" y="1052"/>
              <a:ext cx="262" cy="438"/>
              <a:chOff x="4800" y="1248"/>
              <a:chExt cx="403" cy="720"/>
            </a:xfrm>
          </p:grpSpPr>
          <p:sp>
            <p:nvSpPr>
              <p:cNvPr id="29" name="AutoShape 33">
                <a:extLst>
                  <a:ext uri="{FF2B5EF4-FFF2-40B4-BE49-F238E27FC236}">
                    <a16:creationId xmlns:a16="http://schemas.microsoft.com/office/drawing/2014/main" id="{C4C170AB-F3F6-EF4E-AD69-87D7449FEAB0}"/>
                  </a:ext>
                </a:extLst>
              </p:cNvPr>
              <p:cNvSpPr>
                <a:spLocks noChangeArrowheads="1"/>
              </p:cNvSpPr>
              <p:nvPr/>
            </p:nvSpPr>
            <p:spPr bwMode="auto">
              <a:xfrm>
                <a:off x="4881" y="124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30" name="Oval 34">
                <a:extLst>
                  <a:ext uri="{FF2B5EF4-FFF2-40B4-BE49-F238E27FC236}">
                    <a16:creationId xmlns:a16="http://schemas.microsoft.com/office/drawing/2014/main" id="{BCEEB450-0085-5E46-9E35-A84E8BFE69C4}"/>
                  </a:ext>
                </a:extLst>
              </p:cNvPr>
              <p:cNvSpPr>
                <a:spLocks noChangeArrowheads="1"/>
              </p:cNvSpPr>
              <p:nvPr/>
            </p:nvSpPr>
            <p:spPr bwMode="auto">
              <a:xfrm>
                <a:off x="4800" y="1488"/>
                <a:ext cx="403" cy="403"/>
              </a:xfrm>
              <a:prstGeom prst="ellipse">
                <a:avLst/>
              </a:prstGeom>
              <a:gradFill rotWithShape="1">
                <a:gsLst>
                  <a:gs pos="0">
                    <a:srgbClr val="FF3300"/>
                  </a:gs>
                  <a:gs pos="100000">
                    <a:srgbClr val="4D0F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dirty="0">
                    <a:latin typeface="Helvetica"/>
                    <a:cs typeface="Helvetica"/>
                  </a:rPr>
                  <a:t>n</a:t>
                </a:r>
              </a:p>
            </p:txBody>
          </p:sp>
        </p:grpSp>
        <p:grpSp>
          <p:nvGrpSpPr>
            <p:cNvPr id="22" name="Group 35">
              <a:extLst>
                <a:ext uri="{FF2B5EF4-FFF2-40B4-BE49-F238E27FC236}">
                  <a16:creationId xmlns:a16="http://schemas.microsoft.com/office/drawing/2014/main" id="{6CF5FB30-DDB1-8E47-8262-B8FC5BF4A751}"/>
                </a:ext>
              </a:extLst>
            </p:cNvPr>
            <p:cNvGrpSpPr>
              <a:grpSpLocks/>
            </p:cNvGrpSpPr>
            <p:nvPr/>
          </p:nvGrpSpPr>
          <p:grpSpPr bwMode="auto">
            <a:xfrm>
              <a:off x="4859" y="1259"/>
              <a:ext cx="261" cy="438"/>
              <a:chOff x="4560" y="1488"/>
              <a:chExt cx="403" cy="720"/>
            </a:xfrm>
          </p:grpSpPr>
          <p:sp>
            <p:nvSpPr>
              <p:cNvPr id="27" name="AutoShape 36">
                <a:extLst>
                  <a:ext uri="{FF2B5EF4-FFF2-40B4-BE49-F238E27FC236}">
                    <a16:creationId xmlns:a16="http://schemas.microsoft.com/office/drawing/2014/main" id="{45447B9E-45C5-A546-9797-C33EE6690451}"/>
                  </a:ext>
                </a:extLst>
              </p:cNvPr>
              <p:cNvSpPr>
                <a:spLocks noChangeArrowheads="1"/>
              </p:cNvSpPr>
              <p:nvPr/>
            </p:nvSpPr>
            <p:spPr bwMode="auto">
              <a:xfrm>
                <a:off x="4641" y="148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8" name="Oval 37">
                <a:extLst>
                  <a:ext uri="{FF2B5EF4-FFF2-40B4-BE49-F238E27FC236}">
                    <a16:creationId xmlns:a16="http://schemas.microsoft.com/office/drawing/2014/main" id="{20AC81CF-9FCC-D74B-A4E0-9FAA9159785B}"/>
                  </a:ext>
                </a:extLst>
              </p:cNvPr>
              <p:cNvSpPr>
                <a:spLocks noChangeArrowheads="1"/>
              </p:cNvSpPr>
              <p:nvPr/>
            </p:nvSpPr>
            <p:spPr bwMode="auto">
              <a:xfrm>
                <a:off x="4560" y="1728"/>
                <a:ext cx="403" cy="403"/>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400" b="1" dirty="0">
                    <a:latin typeface="Helvetica"/>
                    <a:cs typeface="Helvetica"/>
                  </a:rPr>
                  <a:t>p</a:t>
                </a:r>
              </a:p>
            </p:txBody>
          </p:sp>
        </p:grpSp>
        <p:grpSp>
          <p:nvGrpSpPr>
            <p:cNvPr id="23" name="Group 52">
              <a:extLst>
                <a:ext uri="{FF2B5EF4-FFF2-40B4-BE49-F238E27FC236}">
                  <a16:creationId xmlns:a16="http://schemas.microsoft.com/office/drawing/2014/main" id="{0161FE0B-C3D6-F246-B942-6C23F32BCA69}"/>
                </a:ext>
              </a:extLst>
            </p:cNvPr>
            <p:cNvGrpSpPr>
              <a:grpSpLocks/>
            </p:cNvGrpSpPr>
            <p:nvPr/>
          </p:nvGrpSpPr>
          <p:grpSpPr bwMode="auto">
            <a:xfrm rot="10800000">
              <a:off x="5286" y="1363"/>
              <a:ext cx="261" cy="438"/>
              <a:chOff x="4560" y="1488"/>
              <a:chExt cx="403" cy="720"/>
            </a:xfrm>
          </p:grpSpPr>
          <p:sp>
            <p:nvSpPr>
              <p:cNvPr id="25" name="AutoShape 53">
                <a:extLst>
                  <a:ext uri="{FF2B5EF4-FFF2-40B4-BE49-F238E27FC236}">
                    <a16:creationId xmlns:a16="http://schemas.microsoft.com/office/drawing/2014/main" id="{A4B6E177-B018-D147-B59A-C3EDEA54B84D}"/>
                  </a:ext>
                </a:extLst>
              </p:cNvPr>
              <p:cNvSpPr>
                <a:spLocks noChangeArrowheads="1"/>
              </p:cNvSpPr>
              <p:nvPr/>
            </p:nvSpPr>
            <p:spPr bwMode="auto">
              <a:xfrm>
                <a:off x="4641" y="148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6" name="Oval 54">
                <a:extLst>
                  <a:ext uri="{FF2B5EF4-FFF2-40B4-BE49-F238E27FC236}">
                    <a16:creationId xmlns:a16="http://schemas.microsoft.com/office/drawing/2014/main" id="{DA2C8372-FE37-7248-B783-A4A1E7DEFF7A}"/>
                  </a:ext>
                </a:extLst>
              </p:cNvPr>
              <p:cNvSpPr>
                <a:spLocks noChangeArrowheads="1"/>
              </p:cNvSpPr>
              <p:nvPr/>
            </p:nvSpPr>
            <p:spPr bwMode="auto">
              <a:xfrm>
                <a:off x="4560" y="1728"/>
                <a:ext cx="403" cy="403"/>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wrap="none" anchor="ctr"/>
              <a:lstStyle/>
              <a:p>
                <a:pPr algn="ctr"/>
                <a:endParaRPr lang="en-US" sz="2400" b="1"/>
              </a:p>
            </p:txBody>
          </p:sp>
        </p:grpSp>
        <p:sp>
          <p:nvSpPr>
            <p:cNvPr id="24" name="Text Box 55">
              <a:extLst>
                <a:ext uri="{FF2B5EF4-FFF2-40B4-BE49-F238E27FC236}">
                  <a16:creationId xmlns:a16="http://schemas.microsoft.com/office/drawing/2014/main" id="{FBC24BAE-D6DA-A04F-8EB7-00FB1F19956C}"/>
                </a:ext>
              </a:extLst>
            </p:cNvPr>
            <p:cNvSpPr txBox="1">
              <a:spLocks noChangeArrowheads="1"/>
            </p:cNvSpPr>
            <p:nvPr/>
          </p:nvSpPr>
          <p:spPr bwMode="auto">
            <a:xfrm>
              <a:off x="5328" y="1344"/>
              <a:ext cx="22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dirty="0">
                  <a:latin typeface="Helvetica"/>
                  <a:cs typeface="Helvetica"/>
                </a:rPr>
                <a:t>p</a:t>
              </a:r>
            </a:p>
          </p:txBody>
        </p:sp>
      </p:grpSp>
      <p:grpSp>
        <p:nvGrpSpPr>
          <p:cNvPr id="31" name="Group 136">
            <a:extLst>
              <a:ext uri="{FF2B5EF4-FFF2-40B4-BE49-F238E27FC236}">
                <a16:creationId xmlns:a16="http://schemas.microsoft.com/office/drawing/2014/main" id="{4A2FC249-5628-3048-B5EB-19159B8EAD59}"/>
              </a:ext>
            </a:extLst>
          </p:cNvPr>
          <p:cNvGrpSpPr>
            <a:grpSpLocks/>
          </p:cNvGrpSpPr>
          <p:nvPr/>
        </p:nvGrpSpPr>
        <p:grpSpPr bwMode="auto">
          <a:xfrm>
            <a:off x="7434389" y="4057098"/>
            <a:ext cx="923925" cy="2486026"/>
            <a:chOff x="4752" y="708"/>
            <a:chExt cx="582" cy="1566"/>
          </a:xfrm>
        </p:grpSpPr>
        <p:sp>
          <p:nvSpPr>
            <p:cNvPr id="32" name="Text Box 48">
              <a:extLst>
                <a:ext uri="{FF2B5EF4-FFF2-40B4-BE49-F238E27FC236}">
                  <a16:creationId xmlns:a16="http://schemas.microsoft.com/office/drawing/2014/main" id="{C02F454A-F633-9643-B44C-DCB3D58B7903}"/>
                </a:ext>
              </a:extLst>
            </p:cNvPr>
            <p:cNvSpPr txBox="1">
              <a:spLocks noChangeArrowheads="1"/>
            </p:cNvSpPr>
            <p:nvPr/>
          </p:nvSpPr>
          <p:spPr bwMode="auto">
            <a:xfrm>
              <a:off x="4752" y="708"/>
              <a:ext cx="116" cy="36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3200" b="1" dirty="0">
                <a:effectLst>
                  <a:outerShdw blurRad="38100" dist="38100" dir="2700000" algn="tl">
                    <a:srgbClr val="DDDDDD"/>
                  </a:outerShdw>
                </a:effectLst>
                <a:latin typeface="Helvetica"/>
                <a:cs typeface="Helvetica"/>
              </a:endParaRPr>
            </a:p>
          </p:txBody>
        </p:sp>
        <p:sp>
          <p:nvSpPr>
            <p:cNvPr id="33" name="Text Box 50">
              <a:extLst>
                <a:ext uri="{FF2B5EF4-FFF2-40B4-BE49-F238E27FC236}">
                  <a16:creationId xmlns:a16="http://schemas.microsoft.com/office/drawing/2014/main" id="{7AB76E3B-573A-CC43-93A3-0E5AA6015645}"/>
                </a:ext>
              </a:extLst>
            </p:cNvPr>
            <p:cNvSpPr txBox="1">
              <a:spLocks noChangeArrowheads="1"/>
            </p:cNvSpPr>
            <p:nvPr/>
          </p:nvSpPr>
          <p:spPr bwMode="auto">
            <a:xfrm>
              <a:off x="5037" y="1983"/>
              <a:ext cx="116"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b="1" dirty="0">
                <a:effectLst>
                  <a:outerShdw blurRad="38100" dist="38100" dir="2700000" algn="tl">
                    <a:srgbClr val="DDDDDD"/>
                  </a:outerShdw>
                </a:effectLst>
                <a:latin typeface="Helvetica"/>
                <a:cs typeface="Helvetica"/>
              </a:endParaRPr>
            </a:p>
          </p:txBody>
        </p:sp>
        <p:grpSp>
          <p:nvGrpSpPr>
            <p:cNvPr id="36" name="Group 32">
              <a:extLst>
                <a:ext uri="{FF2B5EF4-FFF2-40B4-BE49-F238E27FC236}">
                  <a16:creationId xmlns:a16="http://schemas.microsoft.com/office/drawing/2014/main" id="{35E98E7F-CD7D-B84C-9D12-0561E447816C}"/>
                </a:ext>
              </a:extLst>
            </p:cNvPr>
            <p:cNvGrpSpPr>
              <a:grpSpLocks/>
            </p:cNvGrpSpPr>
            <p:nvPr/>
          </p:nvGrpSpPr>
          <p:grpSpPr bwMode="auto">
            <a:xfrm>
              <a:off x="5072" y="1052"/>
              <a:ext cx="262" cy="438"/>
              <a:chOff x="4800" y="1248"/>
              <a:chExt cx="403" cy="720"/>
            </a:xfrm>
          </p:grpSpPr>
          <p:sp>
            <p:nvSpPr>
              <p:cNvPr id="44" name="AutoShape 33">
                <a:extLst>
                  <a:ext uri="{FF2B5EF4-FFF2-40B4-BE49-F238E27FC236}">
                    <a16:creationId xmlns:a16="http://schemas.microsoft.com/office/drawing/2014/main" id="{20EF4134-44FB-3641-85F4-503FFDEDCD27}"/>
                  </a:ext>
                </a:extLst>
              </p:cNvPr>
              <p:cNvSpPr>
                <a:spLocks noChangeArrowheads="1"/>
              </p:cNvSpPr>
              <p:nvPr/>
            </p:nvSpPr>
            <p:spPr bwMode="auto">
              <a:xfrm>
                <a:off x="4881" y="124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45" name="Oval 34">
                <a:extLst>
                  <a:ext uri="{FF2B5EF4-FFF2-40B4-BE49-F238E27FC236}">
                    <a16:creationId xmlns:a16="http://schemas.microsoft.com/office/drawing/2014/main" id="{FB3FAABC-E0D5-9F43-82F4-BC29FE87F2C6}"/>
                  </a:ext>
                </a:extLst>
              </p:cNvPr>
              <p:cNvSpPr>
                <a:spLocks noChangeArrowheads="1"/>
              </p:cNvSpPr>
              <p:nvPr/>
            </p:nvSpPr>
            <p:spPr bwMode="auto">
              <a:xfrm>
                <a:off x="4800" y="1488"/>
                <a:ext cx="403" cy="403"/>
              </a:xfrm>
              <a:prstGeom prst="ellipse">
                <a:avLst/>
              </a:prstGeom>
              <a:gradFill rotWithShape="1">
                <a:gsLst>
                  <a:gs pos="0">
                    <a:srgbClr val="FF3300"/>
                  </a:gs>
                  <a:gs pos="100000">
                    <a:srgbClr val="4D0F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dirty="0">
                    <a:latin typeface="Helvetica"/>
                    <a:cs typeface="Helvetica"/>
                  </a:rPr>
                  <a:t>n</a:t>
                </a:r>
              </a:p>
            </p:txBody>
          </p:sp>
        </p:grpSp>
      </p:grpSp>
      <p:sp>
        <p:nvSpPr>
          <p:cNvPr id="9" name="Rectangle 8">
            <a:extLst>
              <a:ext uri="{FF2B5EF4-FFF2-40B4-BE49-F238E27FC236}">
                <a16:creationId xmlns:a16="http://schemas.microsoft.com/office/drawing/2014/main" id="{0292FB62-C268-E44A-8F1C-D5F176B82785}"/>
              </a:ext>
            </a:extLst>
          </p:cNvPr>
          <p:cNvSpPr/>
          <p:nvPr/>
        </p:nvSpPr>
        <p:spPr>
          <a:xfrm>
            <a:off x="216408" y="6312142"/>
            <a:ext cx="7617810" cy="400110"/>
          </a:xfrm>
          <a:prstGeom prst="rect">
            <a:avLst/>
          </a:prstGeom>
        </p:spPr>
        <p:txBody>
          <a:bodyPr wrap="square">
            <a:spAutoFit/>
          </a:bodyPr>
          <a:lstStyle/>
          <a:p>
            <a:r>
              <a:rPr lang="en-US" sz="2000" dirty="0"/>
              <a:t>Calculations from </a:t>
            </a:r>
            <a:r>
              <a:rPr lang="en-US" sz="2000" dirty="0">
                <a:hlinkClick r:id="rId3"/>
              </a:rPr>
              <a:t>https://doi.org/10.1016/j.rinp.2017.07.065</a:t>
            </a:r>
            <a:r>
              <a:rPr lang="en-US" sz="2000" dirty="0"/>
              <a:t> </a:t>
            </a:r>
          </a:p>
        </p:txBody>
      </p:sp>
      <p:sp>
        <p:nvSpPr>
          <p:cNvPr id="10" name="TextBox 9">
            <a:extLst>
              <a:ext uri="{FF2B5EF4-FFF2-40B4-BE49-F238E27FC236}">
                <a16:creationId xmlns:a16="http://schemas.microsoft.com/office/drawing/2014/main" id="{10BBE346-6584-7F4E-AB58-34ABB87FA731}"/>
              </a:ext>
            </a:extLst>
          </p:cNvPr>
          <p:cNvSpPr txBox="1"/>
          <p:nvPr/>
        </p:nvSpPr>
        <p:spPr>
          <a:xfrm>
            <a:off x="7007307" y="4781397"/>
            <a:ext cx="490840"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2108946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5800" y="533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latin typeface="Arial" charset="0"/>
            </a:endParaRPr>
          </a:p>
        </p:txBody>
      </p:sp>
      <p:grpSp>
        <p:nvGrpSpPr>
          <p:cNvPr id="2" name="Group 1"/>
          <p:cNvGrpSpPr/>
          <p:nvPr/>
        </p:nvGrpSpPr>
        <p:grpSpPr>
          <a:xfrm>
            <a:off x="3886200" y="1902444"/>
            <a:ext cx="5105400" cy="4803156"/>
            <a:chOff x="152400" y="1828800"/>
            <a:chExt cx="4495800" cy="4308539"/>
          </a:xfrm>
        </p:grpSpPr>
        <p:pic>
          <p:nvPicPr>
            <p:cNvPr id="50180" name="Picture 14" descr="A1n_errors_11GeV.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495800" cy="4308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p:cNvSpPr txBox="1"/>
            <p:nvPr/>
          </p:nvSpPr>
          <p:spPr>
            <a:xfrm>
              <a:off x="1981200" y="2590800"/>
              <a:ext cx="2390398" cy="923330"/>
            </a:xfrm>
            <a:prstGeom prst="rect">
              <a:avLst/>
            </a:prstGeom>
            <a:noFill/>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US" sz="1800" b="1" dirty="0">
                  <a:solidFill>
                    <a:srgbClr val="404040"/>
                  </a:solidFill>
                  <a:latin typeface="Helvetica"/>
                  <a:cs typeface="Helvetica"/>
                </a:rPr>
                <a:t>Statistical errors, </a:t>
              </a:r>
            </a:p>
            <a:p>
              <a:pPr algn="ctr" eaLnBrk="1" hangingPunct="1"/>
              <a:r>
                <a:rPr lang="en-US" sz="1800" b="1" dirty="0">
                  <a:solidFill>
                    <a:srgbClr val="404040"/>
                  </a:solidFill>
                  <a:latin typeface="Helvetica"/>
                  <a:cs typeface="Helvetica"/>
                </a:rPr>
                <a:t>predicted for 12GeV</a:t>
              </a:r>
            </a:p>
            <a:p>
              <a:pPr algn="ctr" eaLnBrk="1" hangingPunct="1"/>
              <a:r>
                <a:rPr lang="en-US" sz="1800" b="1" dirty="0">
                  <a:solidFill>
                    <a:srgbClr val="404040"/>
                  </a:solidFill>
                  <a:latin typeface="Helvetica"/>
                  <a:cs typeface="Helvetica"/>
                </a:rPr>
                <a:t>E-12-06-112</a:t>
              </a:r>
            </a:p>
          </p:txBody>
        </p:sp>
        <p:cxnSp>
          <p:nvCxnSpPr>
            <p:cNvPr id="25" name="Straight Arrow Connector 24"/>
            <p:cNvCxnSpPr/>
            <p:nvPr/>
          </p:nvCxnSpPr>
          <p:spPr>
            <a:xfrm rot="5400000">
              <a:off x="2782094" y="3664308"/>
              <a:ext cx="381000" cy="1588"/>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6" name="Text Box 7"/>
          <p:cNvSpPr txBox="1">
            <a:spLocks noChangeArrowheads="1"/>
          </p:cNvSpPr>
          <p:nvPr/>
        </p:nvSpPr>
        <p:spPr bwMode="auto">
          <a:xfrm>
            <a:off x="228600" y="709583"/>
            <a:ext cx="8839200" cy="400110"/>
          </a:xfrm>
          <a:prstGeom prst="rect">
            <a:avLst/>
          </a:prstGeom>
          <a:noFill/>
          <a:ln w="9525">
            <a:noFill/>
            <a:miter lim="800000"/>
            <a:headEnd/>
            <a:tailEnd/>
          </a:ln>
          <a:effec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latin typeface="Helvetica"/>
                <a:cs typeface="Helvetica"/>
              </a:rPr>
              <a:t>For Example: Measurements of DIS neutron spin asymmetry A</a:t>
            </a:r>
            <a:r>
              <a:rPr lang="en-US" sz="2000" baseline="-25000" dirty="0">
                <a:latin typeface="Helvetica"/>
                <a:cs typeface="Helvetica"/>
              </a:rPr>
              <a:t>1</a:t>
            </a:r>
            <a:r>
              <a:rPr lang="en-US" sz="2000" baseline="30000" dirty="0">
                <a:latin typeface="Helvetica"/>
                <a:cs typeface="Helvetica"/>
              </a:rPr>
              <a:t>n</a:t>
            </a:r>
            <a:r>
              <a:rPr lang="en-US" sz="2000" dirty="0">
                <a:latin typeface="Helvetica"/>
                <a:cs typeface="Helvetica"/>
              </a:rPr>
              <a:t> </a:t>
            </a:r>
            <a:endParaRPr lang="en-US" sz="2000" b="1" u="sng" baseline="30000" dirty="0">
              <a:effectLst>
                <a:outerShdw blurRad="38100" dist="38100" dir="2700000" algn="tl">
                  <a:srgbClr val="DDDDDD"/>
                </a:outerShdw>
              </a:effectLst>
              <a:latin typeface="Helvetica"/>
              <a:cs typeface="Helvetica"/>
            </a:endParaRPr>
          </a:p>
        </p:txBody>
      </p:sp>
      <p:grpSp>
        <p:nvGrpSpPr>
          <p:cNvPr id="13" name="Group 12"/>
          <p:cNvGrpSpPr/>
          <p:nvPr/>
        </p:nvGrpSpPr>
        <p:grpSpPr>
          <a:xfrm>
            <a:off x="0" y="-73885"/>
            <a:ext cx="9158941" cy="721585"/>
            <a:chOff x="0" y="-73762"/>
            <a:chExt cx="9158941" cy="721585"/>
          </a:xfrm>
        </p:grpSpPr>
        <p:sp>
          <p:nvSpPr>
            <p:cNvPr id="15" name="TextBox 14"/>
            <p:cNvSpPr txBox="1"/>
            <p:nvPr/>
          </p:nvSpPr>
          <p:spPr>
            <a:xfrm>
              <a:off x="0" y="-73762"/>
              <a:ext cx="9144000" cy="707886"/>
            </a:xfrm>
            <a:prstGeom prst="rect">
              <a:avLst/>
            </a:prstGeom>
            <a:noFill/>
          </p:spPr>
          <p:txBody>
            <a:bodyPr wrap="square" rtlCol="0">
              <a:spAutoFit/>
            </a:bodyPr>
            <a:lstStyle/>
            <a:p>
              <a:pPr algn="ctr" defTabSz="457200" fontAlgn="auto">
                <a:spcBef>
                  <a:spcPts val="0"/>
                </a:spcBef>
                <a:spcAft>
                  <a:spcPts val="0"/>
                </a:spcAft>
              </a:pPr>
              <a:r>
                <a:rPr lang="en-US" sz="4000" b="1" baseline="30000" dirty="0">
                  <a:latin typeface="Calibri"/>
                  <a:ea typeface="+mn-ea"/>
                  <a:cs typeface="+mn-cs"/>
                </a:rPr>
                <a:t>3</a:t>
              </a:r>
              <a:r>
                <a:rPr lang="en-US" sz="4000" b="1" dirty="0">
                  <a:latin typeface="Calibri"/>
                  <a:ea typeface="+mn-ea"/>
                  <a:cs typeface="+mn-cs"/>
                </a:rPr>
                <a:t>He Used As Effective Neutron Target</a:t>
              </a:r>
              <a:endParaRPr lang="en-US" sz="3600" dirty="0">
                <a:latin typeface="Arial" pitchFamily="-65" charset="0"/>
                <a:ea typeface="+mn-ea"/>
                <a:cs typeface="+mn-cs"/>
              </a:endParaRPr>
            </a:p>
          </p:txBody>
        </p:sp>
        <p:cxnSp>
          <p:nvCxnSpPr>
            <p:cNvPr id="17" name="Straight Connector 16"/>
            <p:cNvCxnSpPr/>
            <p:nvPr/>
          </p:nvCxnSpPr>
          <p:spPr>
            <a:xfrm>
              <a:off x="0" y="647823"/>
              <a:ext cx="9158941" cy="0"/>
            </a:xfrm>
            <a:prstGeom prst="line">
              <a:avLst/>
            </a:prstGeom>
            <a:ln>
              <a:solidFill>
                <a:srgbClr val="2063CE"/>
              </a:solidFill>
            </a:ln>
          </p:spPr>
          <p:style>
            <a:lnRef idx="2">
              <a:schemeClr val="accent1"/>
            </a:lnRef>
            <a:fillRef idx="0">
              <a:schemeClr val="accent1"/>
            </a:fillRef>
            <a:effectRef idx="1">
              <a:schemeClr val="accent1"/>
            </a:effectRef>
            <a:fontRef idx="minor">
              <a:schemeClr val="tx1"/>
            </a:fontRef>
          </p:style>
        </p:cxnSp>
      </p:grpSp>
      <p:sp>
        <p:nvSpPr>
          <p:cNvPr id="18" name="Text Box 7"/>
          <p:cNvSpPr txBox="1">
            <a:spLocks noChangeArrowheads="1"/>
          </p:cNvSpPr>
          <p:nvPr/>
        </p:nvSpPr>
        <p:spPr bwMode="auto">
          <a:xfrm>
            <a:off x="76200" y="1828330"/>
            <a:ext cx="3733800" cy="31700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2000" dirty="0">
              <a:latin typeface="Helvetica"/>
              <a:cs typeface="Helvetica"/>
            </a:endParaRPr>
          </a:p>
          <a:p>
            <a:pPr marL="342900" indent="-342900" eaLnBrk="1" hangingPunct="1">
              <a:buFont typeface="Wingdings" charset="2"/>
              <a:buChar char="§"/>
            </a:pPr>
            <a:r>
              <a:rPr lang="en-US" sz="2000" dirty="0">
                <a:latin typeface="Helvetica"/>
                <a:cs typeface="Helvetica"/>
              </a:rPr>
              <a:t>Main source of the systematic error is uncertainty of the proton and neutron polarization.</a:t>
            </a:r>
          </a:p>
          <a:p>
            <a:pPr eaLnBrk="1" hangingPunct="1"/>
            <a:endParaRPr lang="en-US" sz="2000" b="1" dirty="0">
              <a:solidFill>
                <a:srgbClr val="1954C8"/>
              </a:solidFill>
              <a:latin typeface="Helvetica"/>
              <a:cs typeface="Helvetica"/>
            </a:endParaRPr>
          </a:p>
          <a:p>
            <a:pPr marL="342900" indent="-342900" eaLnBrk="1" hangingPunct="1">
              <a:buFont typeface="Wingdings" charset="2"/>
              <a:buChar char="§"/>
            </a:pPr>
            <a:r>
              <a:rPr lang="en-US" sz="2000" dirty="0">
                <a:latin typeface="Helvetica"/>
                <a:cs typeface="Helvetica"/>
              </a:rPr>
              <a:t>Also impacts form factor and structure function experiments that use polarized </a:t>
            </a:r>
            <a:r>
              <a:rPr lang="en-US" sz="2000" baseline="30000" dirty="0">
                <a:latin typeface="Helvetica"/>
                <a:cs typeface="Helvetica"/>
              </a:rPr>
              <a:t>3</a:t>
            </a:r>
            <a:r>
              <a:rPr lang="en-US" sz="2000" dirty="0">
                <a:latin typeface="Helvetica"/>
                <a:cs typeface="Helvetica"/>
              </a:rPr>
              <a:t>He.</a:t>
            </a:r>
          </a:p>
        </p:txBody>
      </p:sp>
      <p:sp>
        <p:nvSpPr>
          <p:cNvPr id="3" name="TextBox 2">
            <a:extLst>
              <a:ext uri="{FF2B5EF4-FFF2-40B4-BE49-F238E27FC236}">
                <a16:creationId xmlns:a16="http://schemas.microsoft.com/office/drawing/2014/main" id="{1B2449BC-658D-174C-A3FC-30747DD37200}"/>
              </a:ext>
            </a:extLst>
          </p:cNvPr>
          <p:cNvSpPr txBox="1"/>
          <p:nvPr/>
        </p:nvSpPr>
        <p:spPr>
          <a:xfrm>
            <a:off x="572899" y="1099680"/>
            <a:ext cx="8534400" cy="338554"/>
          </a:xfrm>
          <a:prstGeom prst="rect">
            <a:avLst/>
          </a:prstGeom>
          <a:noFill/>
        </p:spPr>
        <p:txBody>
          <a:bodyPr wrap="square" rtlCol="0">
            <a:spAutoFit/>
          </a:bodyPr>
          <a:lstStyle/>
          <a:p>
            <a:r>
              <a:rPr lang="en-US" sz="1600" dirty="0"/>
              <a:t>X. Zheng </a:t>
            </a:r>
            <a:r>
              <a:rPr lang="en-US" sz="1600" i="1" dirty="0"/>
              <a:t>et al</a:t>
            </a:r>
            <a:r>
              <a:rPr lang="en-US" sz="1600" dirty="0"/>
              <a:t>., Phys .Rev. Lett. </a:t>
            </a:r>
            <a:r>
              <a:rPr lang="en-US" sz="1600" b="1" dirty="0"/>
              <a:t>92</a:t>
            </a:r>
            <a:r>
              <a:rPr lang="en-US" sz="1600" dirty="0"/>
              <a:t> (2004) 012004 and  Phys. Rev. C70 (2004) 065207.</a:t>
            </a:r>
          </a:p>
        </p:txBody>
      </p:sp>
    </p:spTree>
    <p:extLst>
      <p:ext uri="{BB962C8B-B14F-4D97-AF65-F5344CB8AC3E}">
        <p14:creationId xmlns:p14="http://schemas.microsoft.com/office/powerpoint/2010/main" val="3347008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21" name="Text Box 133"/>
          <p:cNvSpPr txBox="1">
            <a:spLocks noChangeArrowheads="1"/>
          </p:cNvSpPr>
          <p:nvPr/>
        </p:nvSpPr>
        <p:spPr bwMode="auto">
          <a:xfrm>
            <a:off x="152399" y="967055"/>
            <a:ext cx="5667375" cy="526297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latin typeface="Helvetica"/>
                <a:cs typeface="Helvetica"/>
              </a:rPr>
              <a:t>1.) </a:t>
            </a:r>
            <a:r>
              <a:rPr lang="en-US" sz="2000" b="1" dirty="0">
                <a:effectLst>
                  <a:outerShdw blurRad="38100" dist="38100" dir="2700000" algn="tl">
                    <a:srgbClr val="DDDDDD"/>
                  </a:outerShdw>
                </a:effectLst>
                <a:latin typeface="Helvetica"/>
                <a:cs typeface="Helvetica"/>
              </a:rPr>
              <a:t>Spatially symmetric state S (90%):</a:t>
            </a:r>
            <a:r>
              <a:rPr lang="en-US" sz="2000" dirty="0">
                <a:latin typeface="Helvetica"/>
                <a:cs typeface="Helvetica"/>
              </a:rPr>
              <a:t> </a:t>
            </a:r>
          </a:p>
          <a:p>
            <a:pPr eaLnBrk="1" hangingPunct="1"/>
            <a:r>
              <a:rPr lang="en-US" sz="2000" dirty="0">
                <a:latin typeface="Helvetica"/>
                <a:cs typeface="Helvetica"/>
              </a:rPr>
              <a:t>Spin is dominated by spin of </a:t>
            </a:r>
            <a:r>
              <a:rPr lang="en-US" sz="2000" dirty="0">
                <a:effectLst>
                  <a:outerShdw blurRad="38100" dist="38100" dir="2700000" algn="tl">
                    <a:srgbClr val="DDDDDD"/>
                  </a:outerShdw>
                </a:effectLst>
                <a:latin typeface="Helvetica"/>
                <a:cs typeface="Helvetica"/>
              </a:rPr>
              <a:t>neutron</a:t>
            </a:r>
            <a:r>
              <a:rPr lang="en-US" sz="2000" b="1" dirty="0">
                <a:effectLst>
                  <a:outerShdw blurRad="38100" dist="38100" dir="2700000" algn="tl">
                    <a:srgbClr val="DDDDDD"/>
                  </a:outerShdw>
                </a:effectLst>
                <a:latin typeface="Helvetica"/>
                <a:cs typeface="Helvetica"/>
              </a:rPr>
              <a:t>, </a:t>
            </a:r>
            <a:r>
              <a:rPr lang="en-US" sz="2000" dirty="0">
                <a:latin typeface="Helvetica"/>
                <a:cs typeface="Helvetica"/>
              </a:rPr>
              <a:t>thus can be used as an </a:t>
            </a:r>
            <a:r>
              <a:rPr lang="en-US" sz="2000" b="1" dirty="0">
                <a:latin typeface="Helvetica"/>
                <a:cs typeface="Helvetica"/>
              </a:rPr>
              <a:t>effective polarized </a:t>
            </a:r>
            <a:r>
              <a:rPr lang="en-US" sz="2000" b="1" dirty="0">
                <a:effectLst>
                  <a:outerShdw blurRad="38100" dist="38100" dir="2700000" algn="tl">
                    <a:srgbClr val="DDDDDD"/>
                  </a:outerShdw>
                </a:effectLst>
                <a:latin typeface="Helvetica"/>
                <a:cs typeface="Helvetica"/>
              </a:rPr>
              <a:t>neutron</a:t>
            </a:r>
            <a:r>
              <a:rPr lang="en-US" sz="2000" b="1" dirty="0">
                <a:latin typeface="Helvetica"/>
                <a:cs typeface="Helvetica"/>
              </a:rPr>
              <a:t> target</a:t>
            </a:r>
            <a:r>
              <a:rPr lang="en-US" sz="2000" dirty="0">
                <a:latin typeface="Helvetica"/>
                <a:cs typeface="Helvetica"/>
              </a:rPr>
              <a:t>:</a:t>
            </a:r>
          </a:p>
          <a:p>
            <a:pPr eaLnBrk="1" hangingPunct="1"/>
            <a:endParaRPr lang="en-US" sz="2000" dirty="0">
              <a:latin typeface="Helvetica"/>
              <a:cs typeface="Helvetica"/>
            </a:endParaRPr>
          </a:p>
          <a:p>
            <a:pPr eaLnBrk="1" hangingPunct="1"/>
            <a:endParaRPr lang="en-US" sz="2100" dirty="0"/>
          </a:p>
          <a:p>
            <a:pPr eaLnBrk="1" hangingPunct="1"/>
            <a:endParaRPr lang="en-US" sz="2100" dirty="0"/>
          </a:p>
          <a:p>
            <a:pPr eaLnBrk="1" hangingPunct="1"/>
            <a:endParaRPr lang="en-US" sz="2100" dirty="0"/>
          </a:p>
          <a:p>
            <a:pPr eaLnBrk="1" hangingPunct="1"/>
            <a:endParaRPr lang="en-US" sz="2100" dirty="0"/>
          </a:p>
          <a:p>
            <a:pPr eaLnBrk="1" hangingPunct="1"/>
            <a:r>
              <a:rPr lang="en-US" sz="2000" dirty="0">
                <a:latin typeface="Helvetica"/>
                <a:cs typeface="Helvetica"/>
              </a:rPr>
              <a:t>2.) </a:t>
            </a:r>
            <a:r>
              <a:rPr lang="en-US" sz="2000" b="1" dirty="0">
                <a:effectLst>
                  <a:outerShdw blurRad="38100" dist="38100" dir="2700000" algn="tl">
                    <a:srgbClr val="DDDDDD"/>
                  </a:outerShdw>
                </a:effectLst>
                <a:latin typeface="Helvetica"/>
                <a:cs typeface="Helvetica"/>
              </a:rPr>
              <a:t>State D (8%):</a:t>
            </a:r>
            <a:r>
              <a:rPr lang="en-US" sz="2000" dirty="0">
                <a:latin typeface="Helvetica"/>
                <a:cs typeface="Helvetica"/>
              </a:rPr>
              <a:t> </a:t>
            </a:r>
          </a:p>
          <a:p>
            <a:pPr eaLnBrk="1" hangingPunct="1"/>
            <a:r>
              <a:rPr lang="en-US" sz="2000" dirty="0">
                <a:latin typeface="Helvetica"/>
                <a:cs typeface="Helvetica"/>
              </a:rPr>
              <a:t>Generated by tensor component of NN force</a:t>
            </a:r>
          </a:p>
          <a:p>
            <a:pPr eaLnBrk="1" hangingPunct="1"/>
            <a:endParaRPr lang="en-US" sz="2000" dirty="0">
              <a:latin typeface="Helvetica"/>
              <a:cs typeface="Helvetica"/>
            </a:endParaRPr>
          </a:p>
          <a:p>
            <a:pPr eaLnBrk="1" hangingPunct="1"/>
            <a:endParaRPr lang="en-US" sz="2000" dirty="0">
              <a:latin typeface="Helvetica"/>
              <a:cs typeface="Helvetica"/>
            </a:endParaRPr>
          </a:p>
          <a:p>
            <a:pPr eaLnBrk="1" hangingPunct="1"/>
            <a:endParaRPr lang="en-US" sz="2000" dirty="0">
              <a:latin typeface="Helvetica"/>
              <a:cs typeface="Helvetica"/>
            </a:endParaRPr>
          </a:p>
          <a:p>
            <a:pPr eaLnBrk="1" hangingPunct="1"/>
            <a:endParaRPr lang="en-US" sz="1200" dirty="0"/>
          </a:p>
          <a:p>
            <a:pPr eaLnBrk="1" hangingPunct="1"/>
            <a:r>
              <a:rPr lang="en-US" sz="2000" dirty="0">
                <a:latin typeface="Helvetica"/>
                <a:cs typeface="Helvetica"/>
              </a:rPr>
              <a:t>3.) </a:t>
            </a:r>
            <a:r>
              <a:rPr lang="en-US" sz="2000" b="1" dirty="0">
                <a:effectLst>
                  <a:outerShdw blurRad="38100" dist="38100" dir="2700000" algn="tl">
                    <a:srgbClr val="DDDDDD"/>
                  </a:outerShdw>
                </a:effectLst>
                <a:latin typeface="Helvetica"/>
                <a:cs typeface="Helvetica"/>
              </a:rPr>
              <a:t>Mixed symmetry state S</a:t>
            </a:r>
            <a:r>
              <a:rPr lang="ja-JP" altLang="en-US" sz="2000" b="1" dirty="0">
                <a:effectLst>
                  <a:outerShdw blurRad="38100" dist="38100" dir="2700000" algn="tl">
                    <a:srgbClr val="DDDDDD"/>
                  </a:outerShdw>
                </a:effectLst>
                <a:latin typeface="Helvetica"/>
                <a:cs typeface="Helvetica"/>
              </a:rPr>
              <a:t>’</a:t>
            </a:r>
            <a:r>
              <a:rPr lang="en-US" sz="2000" b="1" dirty="0">
                <a:effectLst>
                  <a:outerShdw blurRad="38100" dist="38100" dir="2700000" algn="tl">
                    <a:srgbClr val="DDDDDD"/>
                  </a:outerShdw>
                </a:effectLst>
                <a:latin typeface="Helvetica"/>
                <a:cs typeface="Helvetica"/>
              </a:rPr>
              <a:t> (2%):</a:t>
            </a:r>
            <a:r>
              <a:rPr lang="en-US" sz="2000" dirty="0">
                <a:latin typeface="Helvetica"/>
                <a:cs typeface="Helvetica"/>
              </a:rPr>
              <a:t>  </a:t>
            </a:r>
          </a:p>
          <a:p>
            <a:pPr eaLnBrk="1" hangingPunct="1"/>
            <a:r>
              <a:rPr lang="en-US" sz="2000" dirty="0">
                <a:latin typeface="Helvetica"/>
                <a:cs typeface="Helvetica"/>
              </a:rPr>
              <a:t>Reflects  (spin-isospin)-space correlations </a:t>
            </a:r>
          </a:p>
        </p:txBody>
      </p:sp>
      <p:sp>
        <p:nvSpPr>
          <p:cNvPr id="20483" name="Text Box 2"/>
          <p:cNvSpPr txBox="1">
            <a:spLocks noChangeArrowheads="1"/>
          </p:cNvSpPr>
          <p:nvPr/>
        </p:nvSpPr>
        <p:spPr bwMode="auto">
          <a:xfrm>
            <a:off x="685800" y="533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latin typeface="Arial" charset="0"/>
            </a:endParaRPr>
          </a:p>
        </p:txBody>
      </p:sp>
      <p:grpSp>
        <p:nvGrpSpPr>
          <p:cNvPr id="20485" name="Group 136"/>
          <p:cNvGrpSpPr>
            <a:grpSpLocks/>
          </p:cNvGrpSpPr>
          <p:nvPr/>
        </p:nvGrpSpPr>
        <p:grpSpPr bwMode="auto">
          <a:xfrm>
            <a:off x="5867400" y="762000"/>
            <a:ext cx="1422400" cy="2538413"/>
            <a:chOff x="4752" y="672"/>
            <a:chExt cx="896" cy="1599"/>
          </a:xfrm>
        </p:grpSpPr>
        <p:sp>
          <p:nvSpPr>
            <p:cNvPr id="37936" name="Text Box 48"/>
            <p:cNvSpPr txBox="1">
              <a:spLocks noChangeArrowheads="1"/>
            </p:cNvSpPr>
            <p:nvPr/>
          </p:nvSpPr>
          <p:spPr bwMode="auto">
            <a:xfrm>
              <a:off x="4752" y="708"/>
              <a:ext cx="294" cy="3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3200" b="1" dirty="0">
                  <a:effectLst>
                    <a:outerShdw blurRad="38100" dist="38100" dir="2700000" algn="tl">
                      <a:srgbClr val="DDDDDD"/>
                    </a:outerShdw>
                  </a:effectLst>
                  <a:latin typeface="Helvetica"/>
                  <a:cs typeface="Helvetica"/>
                </a:rPr>
                <a:t>S</a:t>
              </a:r>
            </a:p>
          </p:txBody>
        </p:sp>
        <p:sp>
          <p:nvSpPr>
            <p:cNvPr id="37938" name="Text Box 50"/>
            <p:cNvSpPr txBox="1">
              <a:spLocks noChangeArrowheads="1"/>
            </p:cNvSpPr>
            <p:nvPr/>
          </p:nvSpPr>
          <p:spPr bwMode="auto">
            <a:xfrm>
              <a:off x="5037" y="1983"/>
              <a:ext cx="596" cy="28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dirty="0">
                  <a:effectLst>
                    <a:outerShdw blurRad="38100" dist="38100" dir="2700000" algn="tl">
                      <a:srgbClr val="DDDDDD"/>
                    </a:outerShdw>
                  </a:effectLst>
                  <a:latin typeface="Helvetica"/>
                  <a:cs typeface="Helvetica"/>
                </a:rPr>
                <a:t>(L=0)</a:t>
              </a:r>
            </a:p>
          </p:txBody>
        </p:sp>
        <p:sp>
          <p:nvSpPr>
            <p:cNvPr id="20518" name="AutoShape 30"/>
            <p:cNvSpPr>
              <a:spLocks noChangeArrowheads="1"/>
            </p:cNvSpPr>
            <p:nvPr/>
          </p:nvSpPr>
          <p:spPr bwMode="auto">
            <a:xfrm>
              <a:off x="5072" y="672"/>
              <a:ext cx="290" cy="1312"/>
            </a:xfrm>
            <a:prstGeom prst="upArrow">
              <a:avLst>
                <a:gd name="adj1" fmla="val 35000"/>
                <a:gd name="adj2" fmla="val 10807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519" name="Oval 31"/>
            <p:cNvSpPr>
              <a:spLocks noChangeArrowheads="1"/>
            </p:cNvSpPr>
            <p:nvPr/>
          </p:nvSpPr>
          <p:spPr bwMode="auto">
            <a:xfrm>
              <a:off x="4752" y="1017"/>
              <a:ext cx="896" cy="870"/>
            </a:xfrm>
            <a:prstGeom prst="ellipse">
              <a:avLst/>
            </a:prstGeom>
            <a:gradFill rotWithShape="1">
              <a:gsLst>
                <a:gs pos="0">
                  <a:schemeClr val="bg1"/>
                </a:gs>
                <a:gs pos="100000">
                  <a:srgbClr val="6688AA"/>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0520" name="Group 32"/>
            <p:cNvGrpSpPr>
              <a:grpSpLocks/>
            </p:cNvGrpSpPr>
            <p:nvPr/>
          </p:nvGrpSpPr>
          <p:grpSpPr bwMode="auto">
            <a:xfrm>
              <a:off x="5072" y="1052"/>
              <a:ext cx="262" cy="438"/>
              <a:chOff x="4800" y="1248"/>
              <a:chExt cx="403" cy="720"/>
            </a:xfrm>
          </p:grpSpPr>
          <p:sp>
            <p:nvSpPr>
              <p:cNvPr id="20528" name="AutoShape 33"/>
              <p:cNvSpPr>
                <a:spLocks noChangeArrowheads="1"/>
              </p:cNvSpPr>
              <p:nvPr/>
            </p:nvSpPr>
            <p:spPr bwMode="auto">
              <a:xfrm>
                <a:off x="4881" y="124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529" name="Oval 34"/>
              <p:cNvSpPr>
                <a:spLocks noChangeArrowheads="1"/>
              </p:cNvSpPr>
              <p:nvPr/>
            </p:nvSpPr>
            <p:spPr bwMode="auto">
              <a:xfrm>
                <a:off x="4800" y="1488"/>
                <a:ext cx="403" cy="403"/>
              </a:xfrm>
              <a:prstGeom prst="ellipse">
                <a:avLst/>
              </a:prstGeom>
              <a:gradFill rotWithShape="1">
                <a:gsLst>
                  <a:gs pos="0">
                    <a:srgbClr val="FF3300"/>
                  </a:gs>
                  <a:gs pos="100000">
                    <a:srgbClr val="4D0F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dirty="0">
                    <a:latin typeface="Helvetica"/>
                    <a:cs typeface="Helvetica"/>
                  </a:rPr>
                  <a:t>n</a:t>
                </a:r>
              </a:p>
            </p:txBody>
          </p:sp>
        </p:grpSp>
        <p:grpSp>
          <p:nvGrpSpPr>
            <p:cNvPr id="20521" name="Group 35"/>
            <p:cNvGrpSpPr>
              <a:grpSpLocks/>
            </p:cNvGrpSpPr>
            <p:nvPr/>
          </p:nvGrpSpPr>
          <p:grpSpPr bwMode="auto">
            <a:xfrm>
              <a:off x="4859" y="1259"/>
              <a:ext cx="261" cy="438"/>
              <a:chOff x="4560" y="1488"/>
              <a:chExt cx="403" cy="720"/>
            </a:xfrm>
          </p:grpSpPr>
          <p:sp>
            <p:nvSpPr>
              <p:cNvPr id="20526" name="AutoShape 36"/>
              <p:cNvSpPr>
                <a:spLocks noChangeArrowheads="1"/>
              </p:cNvSpPr>
              <p:nvPr/>
            </p:nvSpPr>
            <p:spPr bwMode="auto">
              <a:xfrm>
                <a:off x="4641" y="148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527" name="Oval 37"/>
              <p:cNvSpPr>
                <a:spLocks noChangeArrowheads="1"/>
              </p:cNvSpPr>
              <p:nvPr/>
            </p:nvSpPr>
            <p:spPr bwMode="auto">
              <a:xfrm>
                <a:off x="4560" y="1728"/>
                <a:ext cx="403" cy="403"/>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400" b="1" dirty="0">
                    <a:latin typeface="Helvetica"/>
                    <a:cs typeface="Helvetica"/>
                  </a:rPr>
                  <a:t>p</a:t>
                </a:r>
              </a:p>
            </p:txBody>
          </p:sp>
        </p:grpSp>
        <p:grpSp>
          <p:nvGrpSpPr>
            <p:cNvPr id="20522" name="Group 52"/>
            <p:cNvGrpSpPr>
              <a:grpSpLocks/>
            </p:cNvGrpSpPr>
            <p:nvPr/>
          </p:nvGrpSpPr>
          <p:grpSpPr bwMode="auto">
            <a:xfrm rot="10800000">
              <a:off x="5286" y="1363"/>
              <a:ext cx="261" cy="438"/>
              <a:chOff x="4560" y="1488"/>
              <a:chExt cx="403" cy="720"/>
            </a:xfrm>
          </p:grpSpPr>
          <p:sp>
            <p:nvSpPr>
              <p:cNvPr id="20524" name="AutoShape 53"/>
              <p:cNvSpPr>
                <a:spLocks noChangeArrowheads="1"/>
              </p:cNvSpPr>
              <p:nvPr/>
            </p:nvSpPr>
            <p:spPr bwMode="auto">
              <a:xfrm>
                <a:off x="4641" y="1488"/>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525" name="Oval 54"/>
              <p:cNvSpPr>
                <a:spLocks noChangeArrowheads="1"/>
              </p:cNvSpPr>
              <p:nvPr/>
            </p:nvSpPr>
            <p:spPr bwMode="auto">
              <a:xfrm>
                <a:off x="4560" y="1728"/>
                <a:ext cx="403" cy="403"/>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wrap="none" anchor="ctr"/>
              <a:lstStyle/>
              <a:p>
                <a:pPr algn="ctr"/>
                <a:endParaRPr lang="en-US" sz="2400" b="1"/>
              </a:p>
            </p:txBody>
          </p:sp>
        </p:grpSp>
        <p:sp>
          <p:nvSpPr>
            <p:cNvPr id="20523" name="Text Box 55"/>
            <p:cNvSpPr txBox="1">
              <a:spLocks noChangeArrowheads="1"/>
            </p:cNvSpPr>
            <p:nvPr/>
          </p:nvSpPr>
          <p:spPr bwMode="auto">
            <a:xfrm>
              <a:off x="5328" y="1344"/>
              <a:ext cx="22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dirty="0">
                  <a:latin typeface="Helvetica"/>
                  <a:cs typeface="Helvetica"/>
                </a:rPr>
                <a:t>p</a:t>
              </a:r>
            </a:p>
          </p:txBody>
        </p:sp>
      </p:grpSp>
      <p:sp>
        <p:nvSpPr>
          <p:cNvPr id="37966" name="Text Box 78"/>
          <p:cNvSpPr txBox="1">
            <a:spLocks noChangeArrowheads="1"/>
          </p:cNvSpPr>
          <p:nvPr/>
        </p:nvSpPr>
        <p:spPr bwMode="auto">
          <a:xfrm>
            <a:off x="5843587" y="3866834"/>
            <a:ext cx="481013" cy="58401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3200" b="1" dirty="0">
                <a:effectLst>
                  <a:outerShdw blurRad="38100" dist="38100" dir="2700000" algn="tl">
                    <a:srgbClr val="DDDDDD"/>
                  </a:outerShdw>
                </a:effectLst>
                <a:latin typeface="Helvetica"/>
                <a:cs typeface="Helvetica"/>
              </a:rPr>
              <a:t>D</a:t>
            </a:r>
          </a:p>
        </p:txBody>
      </p:sp>
      <p:sp>
        <p:nvSpPr>
          <p:cNvPr id="37967" name="Text Box 79"/>
          <p:cNvSpPr txBox="1">
            <a:spLocks noChangeArrowheads="1"/>
          </p:cNvSpPr>
          <p:nvPr/>
        </p:nvSpPr>
        <p:spPr bwMode="auto">
          <a:xfrm>
            <a:off x="6232525" y="5764456"/>
            <a:ext cx="928688" cy="461319"/>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dirty="0">
                <a:effectLst>
                  <a:outerShdw blurRad="38100" dist="38100" dir="2700000" algn="tl">
                    <a:srgbClr val="DDDDDD"/>
                  </a:outerShdw>
                </a:effectLst>
                <a:latin typeface="Helvetica"/>
                <a:cs typeface="Helvetica"/>
              </a:rPr>
              <a:t>(L=2)</a:t>
            </a:r>
          </a:p>
        </p:txBody>
      </p:sp>
      <p:sp>
        <p:nvSpPr>
          <p:cNvPr id="20491" name="AutoShape 81"/>
          <p:cNvSpPr>
            <a:spLocks noChangeArrowheads="1"/>
          </p:cNvSpPr>
          <p:nvPr/>
        </p:nvSpPr>
        <p:spPr bwMode="auto">
          <a:xfrm>
            <a:off x="6503987" y="3655805"/>
            <a:ext cx="433388" cy="1954879"/>
          </a:xfrm>
          <a:prstGeom prst="upArrow">
            <a:avLst>
              <a:gd name="adj1" fmla="val 35000"/>
              <a:gd name="adj2" fmla="val 104569"/>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92" name="Oval 82"/>
          <p:cNvSpPr>
            <a:spLocks noChangeArrowheads="1"/>
          </p:cNvSpPr>
          <p:nvPr/>
        </p:nvSpPr>
        <p:spPr bwMode="auto">
          <a:xfrm>
            <a:off x="6026150" y="4202189"/>
            <a:ext cx="1341438" cy="1262901"/>
          </a:xfrm>
          <a:prstGeom prst="ellipse">
            <a:avLst/>
          </a:prstGeom>
          <a:gradFill rotWithShape="1">
            <a:gsLst>
              <a:gs pos="0">
                <a:schemeClr val="bg1"/>
              </a:gs>
              <a:gs pos="100000">
                <a:srgbClr val="6688AA"/>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0493" name="Group 83"/>
          <p:cNvGrpSpPr>
            <a:grpSpLocks/>
          </p:cNvGrpSpPr>
          <p:nvPr/>
        </p:nvGrpSpPr>
        <p:grpSpPr bwMode="auto">
          <a:xfrm>
            <a:off x="6505575" y="4427941"/>
            <a:ext cx="392113" cy="634722"/>
            <a:chOff x="4800" y="1446"/>
            <a:chExt cx="403" cy="720"/>
          </a:xfrm>
        </p:grpSpPr>
        <p:sp>
          <p:nvSpPr>
            <p:cNvPr id="20500" name="AutoShape 84"/>
            <p:cNvSpPr>
              <a:spLocks noChangeArrowheads="1"/>
            </p:cNvSpPr>
            <p:nvPr/>
          </p:nvSpPr>
          <p:spPr bwMode="auto">
            <a:xfrm rot="10800000">
              <a:off x="4881" y="1446"/>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501" name="Oval 85"/>
            <p:cNvSpPr>
              <a:spLocks noChangeArrowheads="1"/>
            </p:cNvSpPr>
            <p:nvPr/>
          </p:nvSpPr>
          <p:spPr bwMode="auto">
            <a:xfrm>
              <a:off x="4800" y="1488"/>
              <a:ext cx="403" cy="403"/>
            </a:xfrm>
            <a:prstGeom prst="ellipse">
              <a:avLst/>
            </a:prstGeom>
            <a:gradFill rotWithShape="1">
              <a:gsLst>
                <a:gs pos="0">
                  <a:srgbClr val="FF3300"/>
                </a:gs>
                <a:gs pos="100000">
                  <a:srgbClr val="4D0F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800" b="1" dirty="0">
                  <a:latin typeface="Helvetica"/>
                  <a:cs typeface="Helvetica"/>
                </a:rPr>
                <a:t>n</a:t>
              </a:r>
            </a:p>
          </p:txBody>
        </p:sp>
      </p:grpSp>
      <p:grpSp>
        <p:nvGrpSpPr>
          <p:cNvPr id="20494" name="Group 86"/>
          <p:cNvGrpSpPr>
            <a:grpSpLocks/>
          </p:cNvGrpSpPr>
          <p:nvPr/>
        </p:nvGrpSpPr>
        <p:grpSpPr bwMode="auto">
          <a:xfrm>
            <a:off x="6189662" y="4689682"/>
            <a:ext cx="390525" cy="636358"/>
            <a:chOff x="4562" y="1529"/>
            <a:chExt cx="403" cy="720"/>
          </a:xfrm>
        </p:grpSpPr>
        <p:sp>
          <p:nvSpPr>
            <p:cNvPr id="20498" name="AutoShape 87"/>
            <p:cNvSpPr>
              <a:spLocks noChangeArrowheads="1"/>
            </p:cNvSpPr>
            <p:nvPr/>
          </p:nvSpPr>
          <p:spPr bwMode="auto">
            <a:xfrm rot="10800000">
              <a:off x="4640" y="1529"/>
              <a:ext cx="240" cy="720"/>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99" name="Oval 88"/>
            <p:cNvSpPr>
              <a:spLocks noChangeArrowheads="1"/>
            </p:cNvSpPr>
            <p:nvPr/>
          </p:nvSpPr>
          <p:spPr bwMode="auto">
            <a:xfrm>
              <a:off x="4562" y="1613"/>
              <a:ext cx="403" cy="402"/>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400" b="1" dirty="0">
                  <a:latin typeface="Helvetica"/>
                  <a:cs typeface="Helvetica"/>
                </a:rPr>
                <a:t>p</a:t>
              </a:r>
            </a:p>
          </p:txBody>
        </p:sp>
      </p:grpSp>
      <p:sp>
        <p:nvSpPr>
          <p:cNvPr id="52" name="AutoShape 87">
            <a:extLst>
              <a:ext uri="{FF2B5EF4-FFF2-40B4-BE49-F238E27FC236}">
                <a16:creationId xmlns:a16="http://schemas.microsoft.com/office/drawing/2014/main" id="{E8862E48-CE67-5A14-94A7-13476A9A276F}"/>
              </a:ext>
            </a:extLst>
          </p:cNvPr>
          <p:cNvSpPr>
            <a:spLocks noChangeArrowheads="1"/>
          </p:cNvSpPr>
          <p:nvPr/>
        </p:nvSpPr>
        <p:spPr bwMode="auto">
          <a:xfrm rot="10800000" flipH="1">
            <a:off x="6950257" y="4689681"/>
            <a:ext cx="196261" cy="636359"/>
          </a:xfrm>
          <a:prstGeom prst="upArrow">
            <a:avLst>
              <a:gd name="adj1" fmla="val 35000"/>
              <a:gd name="adj2" fmla="val 71667"/>
            </a:avLst>
          </a:prstGeom>
          <a:gradFill rotWithShape="1">
            <a:gsLst>
              <a:gs pos="0">
                <a:srgbClr val="FF9900"/>
              </a:gs>
              <a:gs pos="100000">
                <a:srgbClr val="FFFF00"/>
              </a:gs>
            </a:gsLst>
            <a:lin ang="0" scaled="1"/>
          </a:gradFill>
          <a:ln w="9525">
            <a:solidFill>
              <a:schemeClr val="tx1"/>
            </a:solidFill>
            <a:miter lim="800000"/>
            <a:headEnd/>
            <a:tailEnd/>
          </a:ln>
        </p:spPr>
        <p:txBody>
          <a:bodyPr wrap="none" anchor="ctr"/>
          <a:lstStyle/>
          <a:p>
            <a:endParaRPr lang="en-US" dirty="0"/>
          </a:p>
        </p:txBody>
      </p:sp>
      <p:sp>
        <p:nvSpPr>
          <p:cNvPr id="20497" name="Oval 96"/>
          <p:cNvSpPr>
            <a:spLocks noChangeArrowheads="1"/>
          </p:cNvSpPr>
          <p:nvPr/>
        </p:nvSpPr>
        <p:spPr bwMode="auto">
          <a:xfrm>
            <a:off x="6858000" y="4791107"/>
            <a:ext cx="392113" cy="356622"/>
          </a:xfrm>
          <a:prstGeom prst="ellipse">
            <a:avLst/>
          </a:prstGeom>
          <a:gradFill rotWithShape="1">
            <a:gsLst>
              <a:gs pos="0">
                <a:srgbClr val="00CC00"/>
              </a:gs>
              <a:gs pos="100000">
                <a:srgbClr val="003E0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sz="2400" b="1" dirty="0">
                <a:latin typeface="Helvetica"/>
                <a:cs typeface="Helvetica"/>
              </a:rPr>
              <a:t>p</a:t>
            </a:r>
          </a:p>
        </p:txBody>
      </p:sp>
      <p:pic>
        <p:nvPicPr>
          <p:cNvPr id="20488" name="Picture 53" descr="Data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331" y="2504230"/>
            <a:ext cx="2286000" cy="828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p:cNvGrpSpPr/>
          <p:nvPr/>
        </p:nvGrpSpPr>
        <p:grpSpPr>
          <a:xfrm>
            <a:off x="0" y="-61705"/>
            <a:ext cx="9158941" cy="709528"/>
            <a:chOff x="0" y="-61705"/>
            <a:chExt cx="9158941" cy="709528"/>
          </a:xfrm>
        </p:grpSpPr>
        <p:sp>
          <p:nvSpPr>
            <p:cNvPr id="50" name="TextBox 49"/>
            <p:cNvSpPr txBox="1"/>
            <p:nvPr/>
          </p:nvSpPr>
          <p:spPr>
            <a:xfrm>
              <a:off x="0" y="-61705"/>
              <a:ext cx="9143999" cy="707886"/>
            </a:xfrm>
            <a:prstGeom prst="rect">
              <a:avLst/>
            </a:prstGeom>
            <a:noFill/>
          </p:spPr>
          <p:txBody>
            <a:bodyPr wrap="square" rtlCol="0">
              <a:spAutoFit/>
            </a:bodyPr>
            <a:lstStyle/>
            <a:p>
              <a:pPr algn="ctr" defTabSz="457200" fontAlgn="auto">
                <a:spcBef>
                  <a:spcPts val="0"/>
                </a:spcBef>
                <a:spcAft>
                  <a:spcPts val="0"/>
                </a:spcAft>
              </a:pPr>
              <a:r>
                <a:rPr lang="en-US" sz="4000" b="1" dirty="0">
                  <a:latin typeface="Calibri"/>
                  <a:ea typeface="+mn-ea"/>
                  <a:cs typeface="+mn-cs"/>
                </a:rPr>
                <a:t> </a:t>
              </a:r>
              <a:r>
                <a:rPr lang="en-US" sz="4000" b="1" baseline="30000" dirty="0">
                  <a:latin typeface="Calibri"/>
                  <a:ea typeface="+mn-ea"/>
                  <a:cs typeface="+mn-cs"/>
                </a:rPr>
                <a:t>3</a:t>
              </a:r>
              <a:r>
                <a:rPr lang="en-US" sz="4000" b="1" dirty="0">
                  <a:latin typeface="Calibri"/>
                  <a:ea typeface="+mn-ea"/>
                  <a:cs typeface="+mn-cs"/>
                </a:rPr>
                <a:t>He ground-state wave-function</a:t>
              </a:r>
              <a:endParaRPr lang="en-US" sz="3600" dirty="0">
                <a:latin typeface="Arial" pitchFamily="-65" charset="0"/>
                <a:ea typeface="+mn-ea"/>
                <a:cs typeface="+mn-cs"/>
              </a:endParaRPr>
            </a:p>
          </p:txBody>
        </p:sp>
        <p:cxnSp>
          <p:nvCxnSpPr>
            <p:cNvPr id="51" name="Straight Connector 50"/>
            <p:cNvCxnSpPr/>
            <p:nvPr/>
          </p:nvCxnSpPr>
          <p:spPr>
            <a:xfrm>
              <a:off x="0" y="647823"/>
              <a:ext cx="9158941" cy="0"/>
            </a:xfrm>
            <a:prstGeom prst="line">
              <a:avLst/>
            </a:prstGeom>
            <a:ln>
              <a:solidFill>
                <a:srgbClr val="2063CE"/>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723290"/>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US" sz="1800" dirty="0">
                <a:latin typeface="+mn-lt"/>
              </a:rPr>
              <a:t>M. </a:t>
            </a:r>
            <a:r>
              <a:rPr lang="en-US" sz="1800" dirty="0" err="1">
                <a:latin typeface="+mn-lt"/>
              </a:rPr>
              <a:t>Mihovilvic</a:t>
            </a:r>
            <a:r>
              <a:rPr lang="en-US" sz="1800" dirty="0">
                <a:latin typeface="+mn-lt"/>
              </a:rPr>
              <a:t> </a:t>
            </a:r>
            <a:r>
              <a:rPr lang="en-US" sz="1800" i="1" dirty="0">
                <a:latin typeface="+mn-lt"/>
              </a:rPr>
              <a:t>et al., </a:t>
            </a:r>
            <a:r>
              <a:rPr lang="en-US" sz="1800" dirty="0">
                <a:latin typeface="+mn-lt"/>
              </a:rPr>
              <a:t>Phys. Rev. Lett. </a:t>
            </a:r>
            <a:r>
              <a:rPr lang="en-US" sz="1800" b="1" dirty="0">
                <a:latin typeface="+mn-lt"/>
              </a:rPr>
              <a:t>113</a:t>
            </a:r>
            <a:r>
              <a:rPr lang="en-US" sz="1800" dirty="0">
                <a:latin typeface="+mn-lt"/>
              </a:rPr>
              <a:t> (2014) 232505</a:t>
            </a:r>
          </a:p>
        </p:txBody>
      </p:sp>
      <p:grpSp>
        <p:nvGrpSpPr>
          <p:cNvPr id="13" name="Group 12"/>
          <p:cNvGrpSpPr/>
          <p:nvPr/>
        </p:nvGrpSpPr>
        <p:grpSpPr>
          <a:xfrm>
            <a:off x="0" y="-73762"/>
            <a:ext cx="9158941" cy="721585"/>
            <a:chOff x="0" y="-73762"/>
            <a:chExt cx="9158941" cy="721585"/>
          </a:xfrm>
        </p:grpSpPr>
        <p:sp>
          <p:nvSpPr>
            <p:cNvPr id="14" name="TextBox 13"/>
            <p:cNvSpPr txBox="1"/>
            <p:nvPr/>
          </p:nvSpPr>
          <p:spPr>
            <a:xfrm>
              <a:off x="0" y="-73762"/>
              <a:ext cx="9144000" cy="707886"/>
            </a:xfrm>
            <a:prstGeom prst="rect">
              <a:avLst/>
            </a:prstGeom>
            <a:noFill/>
          </p:spPr>
          <p:txBody>
            <a:bodyPr wrap="square" rtlCol="0">
              <a:spAutoFit/>
            </a:bodyPr>
            <a:lstStyle/>
            <a:p>
              <a:pPr algn="ctr" defTabSz="457200" fontAlgn="auto">
                <a:spcBef>
                  <a:spcPts val="0"/>
                </a:spcBef>
                <a:spcAft>
                  <a:spcPts val="0"/>
                </a:spcAft>
              </a:pPr>
              <a:r>
                <a:rPr lang="en-US" sz="4000" b="1" dirty="0">
                  <a:latin typeface="Calibri"/>
                  <a:ea typeface="+mn-ea"/>
                  <a:cs typeface="+mn-cs"/>
                </a:rPr>
                <a:t>Results for </a:t>
              </a:r>
              <a:r>
                <a:rPr lang="en-US" sz="4000" b="1" baseline="30000" dirty="0">
                  <a:latin typeface="Calibri"/>
                  <a:ea typeface="+mn-ea"/>
                  <a:cs typeface="+mn-cs"/>
                </a:rPr>
                <a:t>3</a:t>
              </a:r>
              <a:r>
                <a:rPr lang="en-US" sz="4000" b="1" dirty="0">
                  <a:latin typeface="Calibri"/>
                  <a:ea typeface="+mn-ea"/>
                  <a:cs typeface="+mn-cs"/>
                </a:rPr>
                <a:t>He(</a:t>
              </a:r>
              <a:r>
                <a:rPr lang="en-US" sz="4000" b="1" dirty="0" err="1">
                  <a:latin typeface="Calibri"/>
                  <a:ea typeface="+mn-ea"/>
                  <a:cs typeface="+mn-cs"/>
                </a:rPr>
                <a:t>e,e’d</a:t>
              </a:r>
              <a:r>
                <a:rPr lang="en-US" sz="4000" b="1" dirty="0">
                  <a:latin typeface="Calibri"/>
                  <a:ea typeface="+mn-ea"/>
                  <a:cs typeface="+mn-cs"/>
                </a:rPr>
                <a:t>)p</a:t>
              </a:r>
              <a:endParaRPr lang="en-US" sz="3600" dirty="0">
                <a:latin typeface="Arial" pitchFamily="-65" charset="0"/>
                <a:ea typeface="+mn-ea"/>
                <a:cs typeface="+mn-cs"/>
              </a:endParaRPr>
            </a:p>
          </p:txBody>
        </p:sp>
        <p:cxnSp>
          <p:nvCxnSpPr>
            <p:cNvPr id="15" name="Straight Connector 14"/>
            <p:cNvCxnSpPr/>
            <p:nvPr/>
          </p:nvCxnSpPr>
          <p:spPr>
            <a:xfrm>
              <a:off x="0" y="647823"/>
              <a:ext cx="9158941" cy="0"/>
            </a:xfrm>
            <a:prstGeom prst="line">
              <a:avLst/>
            </a:prstGeom>
            <a:ln>
              <a:solidFill>
                <a:srgbClr val="2063CE"/>
              </a:solidFill>
            </a:ln>
          </p:spPr>
          <p:style>
            <a:lnRef idx="2">
              <a:schemeClr val="accent1"/>
            </a:lnRef>
            <a:fillRef idx="0">
              <a:schemeClr val="accent1"/>
            </a:fillRef>
            <a:effectRef idx="1">
              <a:schemeClr val="accent1"/>
            </a:effectRef>
            <a:fontRef idx="minor">
              <a:schemeClr val="tx1"/>
            </a:fontRef>
          </p:style>
        </p:cxnSp>
      </p:grpSp>
      <p:pic>
        <p:nvPicPr>
          <p:cNvPr id="2" name="Picture 1" descr="alt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200" y="1143000"/>
            <a:ext cx="5085481" cy="5653858"/>
          </a:xfrm>
          <a:prstGeom prst="rect">
            <a:avLst/>
          </a:prstGeom>
        </p:spPr>
      </p:pic>
      <p:sp>
        <p:nvSpPr>
          <p:cNvPr id="3" name="TextBox 2"/>
          <p:cNvSpPr txBox="1"/>
          <p:nvPr/>
        </p:nvSpPr>
        <p:spPr>
          <a:xfrm>
            <a:off x="0" y="1066800"/>
            <a:ext cx="3812399" cy="5632311"/>
          </a:xfrm>
          <a:prstGeom prst="rect">
            <a:avLst/>
          </a:prstGeom>
          <a:noFill/>
        </p:spPr>
        <p:txBody>
          <a:bodyPr wrap="square" rtlCol="0">
            <a:spAutoFit/>
          </a:bodyPr>
          <a:lstStyle/>
          <a:p>
            <a:pPr marL="285750" indent="-285750">
              <a:buFont typeface="Wingdings" charset="2"/>
              <a:buChar char="§"/>
            </a:pPr>
            <a:r>
              <a:rPr lang="en-US" sz="2000" dirty="0">
                <a:latin typeface="Helvetica"/>
                <a:cs typeface="Helvetica"/>
              </a:rPr>
              <a:t>Measured asymmetries are of order of 1%.</a:t>
            </a:r>
          </a:p>
          <a:p>
            <a:pPr marL="285750" indent="-285750">
              <a:buFont typeface="Wingdings" charset="2"/>
              <a:buChar char="§"/>
            </a:pPr>
            <a:endParaRPr lang="en-US" sz="2000" dirty="0">
              <a:latin typeface="Helvetica"/>
              <a:cs typeface="Helvetica"/>
            </a:endParaRPr>
          </a:p>
          <a:p>
            <a:pPr marL="285750" indent="-285750">
              <a:buFont typeface="Wingdings" charset="2"/>
              <a:buChar char="§"/>
            </a:pPr>
            <a:r>
              <a:rPr lang="en-US" sz="2000" dirty="0">
                <a:latin typeface="Helvetica"/>
                <a:cs typeface="Helvetica"/>
              </a:rPr>
              <a:t>Theories  reasonably well describe behavior of the data.  Hannover (Bonn), Bochum (AV18), Pisa (AV18 + Urbana IX)</a:t>
            </a:r>
          </a:p>
          <a:p>
            <a:endParaRPr lang="en-US" sz="2000" dirty="0">
              <a:latin typeface="Helvetica"/>
              <a:cs typeface="Helvetica"/>
            </a:endParaRPr>
          </a:p>
          <a:p>
            <a:pPr marL="285750" indent="-285750">
              <a:buFont typeface="Wingdings" charset="2"/>
              <a:buChar char="§"/>
            </a:pPr>
            <a:r>
              <a:rPr lang="en-US" sz="2000" dirty="0">
                <a:latin typeface="Helvetica"/>
                <a:cs typeface="Helvetica"/>
              </a:rPr>
              <a:t>Calculations underestimate the measured asymmetries.</a:t>
            </a:r>
          </a:p>
          <a:p>
            <a:pPr marL="285750" indent="-285750">
              <a:buFont typeface="Wingdings" charset="2"/>
              <a:buChar char="§"/>
            </a:pPr>
            <a:endParaRPr lang="en-US" sz="2000" dirty="0">
              <a:latin typeface="Helvetica"/>
              <a:cs typeface="Helvetica"/>
            </a:endParaRPr>
          </a:p>
          <a:p>
            <a:pPr marL="285750" indent="-285750">
              <a:buFont typeface="Wingdings" charset="2"/>
              <a:buChar char="§"/>
            </a:pPr>
            <a:r>
              <a:rPr lang="en-US" sz="2000" b="1" dirty="0">
                <a:latin typeface="Helvetica"/>
                <a:cs typeface="Helvetica"/>
              </a:rPr>
              <a:t>Hard to determine what is causing the discrepancy: FSI, SRC</a:t>
            </a:r>
            <a:r>
              <a:rPr lang="en-US" b="1" dirty="0">
                <a:latin typeface="Helvetica"/>
                <a:cs typeface="Helvetica"/>
              </a:rPr>
              <a:t>, 3NF and/or</a:t>
            </a:r>
            <a:r>
              <a:rPr lang="en-US" sz="2000" b="1" dirty="0">
                <a:latin typeface="Helvetica"/>
                <a:cs typeface="Helvetica"/>
              </a:rPr>
              <a:t> ?? but clearly state-of-the-art calculations don’t agree with the data.</a:t>
            </a:r>
          </a:p>
        </p:txBody>
      </p:sp>
      <p:cxnSp>
        <p:nvCxnSpPr>
          <p:cNvPr id="8" name="Straight Arrow Connector 7"/>
          <p:cNvCxnSpPr/>
          <p:nvPr/>
        </p:nvCxnSpPr>
        <p:spPr>
          <a:xfrm>
            <a:off x="4876800" y="99480"/>
            <a:ext cx="3810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481600" y="152400"/>
            <a:ext cx="3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791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5334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latin typeface="Arial" charset="0"/>
            </a:endParaRPr>
          </a:p>
        </p:txBody>
      </p:sp>
      <p:grpSp>
        <p:nvGrpSpPr>
          <p:cNvPr id="13" name="Group 12"/>
          <p:cNvGrpSpPr/>
          <p:nvPr/>
        </p:nvGrpSpPr>
        <p:grpSpPr>
          <a:xfrm>
            <a:off x="0" y="-73762"/>
            <a:ext cx="9158941" cy="721585"/>
            <a:chOff x="0" y="-73762"/>
            <a:chExt cx="9158941" cy="721585"/>
          </a:xfrm>
        </p:grpSpPr>
        <p:sp>
          <p:nvSpPr>
            <p:cNvPr id="14" name="TextBox 13"/>
            <p:cNvSpPr txBox="1"/>
            <p:nvPr/>
          </p:nvSpPr>
          <p:spPr>
            <a:xfrm>
              <a:off x="268938" y="-73762"/>
              <a:ext cx="8008154" cy="707886"/>
            </a:xfrm>
            <a:prstGeom prst="rect">
              <a:avLst/>
            </a:prstGeom>
            <a:noFill/>
          </p:spPr>
          <p:txBody>
            <a:bodyPr wrap="none" rtlCol="0">
              <a:spAutoFit/>
            </a:bodyPr>
            <a:lstStyle/>
            <a:p>
              <a:pPr defTabSz="457200" fontAlgn="auto">
                <a:spcBef>
                  <a:spcPts val="0"/>
                </a:spcBef>
                <a:spcAft>
                  <a:spcPts val="0"/>
                </a:spcAft>
              </a:pPr>
              <a:r>
                <a:rPr lang="en-US" sz="4000" b="1" dirty="0">
                  <a:latin typeface="Calibri"/>
                  <a:ea typeface="+mn-ea"/>
                  <a:cs typeface="+mn-cs"/>
                </a:rPr>
                <a:t>Comparison (</a:t>
              </a:r>
              <a:r>
                <a:rPr lang="en-US" sz="4000" b="1" dirty="0" err="1">
                  <a:latin typeface="Calibri"/>
                  <a:ea typeface="+mn-ea"/>
                  <a:cs typeface="+mn-cs"/>
                </a:rPr>
                <a:t>e,e’p</a:t>
              </a:r>
              <a:r>
                <a:rPr lang="en-US" sz="4000" b="1" dirty="0">
                  <a:latin typeface="Calibri"/>
                  <a:ea typeface="+mn-ea"/>
                  <a:cs typeface="+mn-cs"/>
                </a:rPr>
                <a:t>) with the theories</a:t>
              </a:r>
              <a:endParaRPr lang="en-US" sz="3600" dirty="0">
                <a:latin typeface="Arial" pitchFamily="-65" charset="0"/>
                <a:ea typeface="+mn-ea"/>
                <a:cs typeface="+mn-cs"/>
              </a:endParaRPr>
            </a:p>
          </p:txBody>
        </p:sp>
        <p:cxnSp>
          <p:nvCxnSpPr>
            <p:cNvPr id="15" name="Straight Connector 14"/>
            <p:cNvCxnSpPr/>
            <p:nvPr/>
          </p:nvCxnSpPr>
          <p:spPr>
            <a:xfrm>
              <a:off x="0" y="647823"/>
              <a:ext cx="9158941" cy="0"/>
            </a:xfrm>
            <a:prstGeom prst="line">
              <a:avLst/>
            </a:prstGeom>
            <a:ln>
              <a:solidFill>
                <a:srgbClr val="2063CE"/>
              </a:solidFill>
            </a:ln>
          </p:spPr>
          <p:style>
            <a:lnRef idx="2">
              <a:schemeClr val="accent1"/>
            </a:lnRef>
            <a:fillRef idx="0">
              <a:schemeClr val="accent1"/>
            </a:fillRef>
            <a:effectRef idx="1">
              <a:schemeClr val="accent1"/>
            </a:effectRef>
            <a:fontRef idx="minor">
              <a:schemeClr val="tx1"/>
            </a:fontRef>
          </p:style>
        </p:cxnSp>
      </p:grpSp>
      <p:pic>
        <p:nvPicPr>
          <p:cNvPr id="4" name="Picture 3" descr="E05102_Prot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066800"/>
            <a:ext cx="5562600" cy="5656286"/>
          </a:xfrm>
          <a:prstGeom prst="rect">
            <a:avLst/>
          </a:prstGeom>
        </p:spPr>
      </p:pic>
      <p:sp>
        <p:nvSpPr>
          <p:cNvPr id="7" name="Text Box 106"/>
          <p:cNvSpPr txBox="1">
            <a:spLocks noChangeArrowheads="1"/>
          </p:cNvSpPr>
          <p:nvPr/>
        </p:nvSpPr>
        <p:spPr bwMode="auto">
          <a:xfrm>
            <a:off x="0" y="1158555"/>
            <a:ext cx="4303062" cy="5478423"/>
          </a:xfrm>
          <a:prstGeom prst="rect">
            <a:avLst/>
          </a:prstGeom>
          <a:solidFill>
            <a:schemeClr val="bg1">
              <a:alpha val="47058"/>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342900" indent="-342900" eaLnBrk="1" hangingPunct="1">
              <a:buFont typeface="Wingdings" charset="2"/>
              <a:buChar char="§"/>
            </a:pPr>
            <a:r>
              <a:rPr lang="en-US" sz="1800" dirty="0">
                <a:latin typeface="Helvetica"/>
                <a:cs typeface="Helvetica"/>
              </a:rPr>
              <a:t>Theories from Krakow-Bochum (AV18) and Hanover-Lisbon (Bonn). </a:t>
            </a:r>
          </a:p>
          <a:p>
            <a:pPr marL="342900" indent="-342900" eaLnBrk="1" hangingPunct="1">
              <a:buFont typeface="Wingdings" charset="2"/>
              <a:buChar char="§"/>
            </a:pPr>
            <a:endParaRPr lang="en-US" sz="1800" dirty="0">
              <a:latin typeface="Helvetica"/>
              <a:cs typeface="Helvetica"/>
            </a:endParaRPr>
          </a:p>
          <a:p>
            <a:pPr marL="342900" indent="-342900" eaLnBrk="1" hangingPunct="1">
              <a:buFont typeface="Wingdings" charset="2"/>
              <a:buChar char="§"/>
            </a:pPr>
            <a:r>
              <a:rPr lang="en-US" sz="1800" dirty="0">
                <a:latin typeface="Helvetica"/>
                <a:cs typeface="Helvetica"/>
              </a:rPr>
              <a:t>Calculations averaged over the acceptance and weighted with cross section ratios. </a:t>
            </a:r>
          </a:p>
          <a:p>
            <a:pPr marL="342900" indent="-342900" eaLnBrk="1" hangingPunct="1">
              <a:buFont typeface="Wingdings" charset="2"/>
              <a:buChar char="§"/>
            </a:pPr>
            <a:endParaRPr lang="en-US" sz="1800" dirty="0">
              <a:latin typeface="Helvetica"/>
              <a:cs typeface="Helvetica"/>
            </a:endParaRPr>
          </a:p>
          <a:p>
            <a:pPr marL="342900" indent="-342900" eaLnBrk="1" hangingPunct="1">
              <a:buFont typeface="Wingdings" charset="2"/>
              <a:buChar char="§"/>
            </a:pPr>
            <a:r>
              <a:rPr lang="en-US" sz="1800" dirty="0">
                <a:latin typeface="Helvetica"/>
                <a:cs typeface="Helvetica"/>
              </a:rPr>
              <a:t>Theory qualitatively describes behavior of the data.</a:t>
            </a:r>
          </a:p>
          <a:p>
            <a:pPr marL="342900" indent="-342900" eaLnBrk="1" hangingPunct="1">
              <a:buFont typeface="Wingdings" charset="2"/>
              <a:buChar char="§"/>
            </a:pPr>
            <a:endParaRPr lang="en-US" sz="1800" dirty="0">
              <a:latin typeface="Helvetica"/>
              <a:cs typeface="Helvetica"/>
            </a:endParaRPr>
          </a:p>
          <a:p>
            <a:pPr marL="342900" indent="-342900" eaLnBrk="1" hangingPunct="1">
              <a:buFont typeface="Wingdings" charset="2"/>
              <a:buChar char="§"/>
            </a:pPr>
            <a:r>
              <a:rPr lang="en-US" sz="1800" dirty="0">
                <a:latin typeface="Helvetica"/>
                <a:cs typeface="Helvetica"/>
              </a:rPr>
              <a:t>The calculated amplitudes are too small; zero crossing at wrong positions. </a:t>
            </a:r>
          </a:p>
          <a:p>
            <a:pPr marL="342900" indent="-342900" eaLnBrk="1" hangingPunct="1">
              <a:buFont typeface="Wingdings" charset="2"/>
              <a:buChar char="§"/>
            </a:pPr>
            <a:endParaRPr lang="en-US" sz="1800" dirty="0">
              <a:latin typeface="Helvetica"/>
              <a:cs typeface="Helvetica"/>
            </a:endParaRPr>
          </a:p>
          <a:p>
            <a:pPr marL="342900" indent="-342900" eaLnBrk="1" hangingPunct="1">
              <a:buFont typeface="Wingdings" charset="2"/>
              <a:buChar char="§"/>
            </a:pPr>
            <a:r>
              <a:rPr lang="en-US" sz="1800" dirty="0">
                <a:latin typeface="Helvetica"/>
                <a:cs typeface="Helvetica"/>
              </a:rPr>
              <a:t>This is a bit disconcerting as low we need theory to extract</a:t>
            </a:r>
            <a:r>
              <a:rPr lang="en-US" sz="2000" dirty="0">
                <a:latin typeface="Helvetica"/>
                <a:cs typeface="Helvetica"/>
              </a:rPr>
              <a:t> neutron information from DIS, QE, etc.</a:t>
            </a:r>
          </a:p>
          <a:p>
            <a:pPr marL="342900" indent="-342900" eaLnBrk="1" hangingPunct="1">
              <a:buFont typeface="Wingdings" charset="2"/>
              <a:buChar char="§"/>
            </a:pPr>
            <a:r>
              <a:rPr lang="en-US" sz="2000" dirty="0">
                <a:latin typeface="Helvetica"/>
                <a:cs typeface="Helvetica"/>
              </a:rPr>
              <a:t>This is why tagging at the EIC is awesome!</a:t>
            </a:r>
            <a:endParaRPr lang="en-US" sz="1800" dirty="0">
              <a:latin typeface="Helvetica"/>
              <a:cs typeface="Helvetica"/>
            </a:endParaRPr>
          </a:p>
        </p:txBody>
      </p:sp>
      <p:sp>
        <p:nvSpPr>
          <p:cNvPr id="2" name="Rectangle 1">
            <a:extLst>
              <a:ext uri="{FF2B5EF4-FFF2-40B4-BE49-F238E27FC236}">
                <a16:creationId xmlns:a16="http://schemas.microsoft.com/office/drawing/2014/main" id="{8E1A987E-A0E6-DF45-88EE-2ABF4EF46A43}"/>
              </a:ext>
            </a:extLst>
          </p:cNvPr>
          <p:cNvSpPr/>
          <p:nvPr/>
        </p:nvSpPr>
        <p:spPr>
          <a:xfrm>
            <a:off x="0" y="685800"/>
            <a:ext cx="9144000" cy="369332"/>
          </a:xfrm>
          <a:prstGeom prst="rect">
            <a:avLst/>
          </a:prstGeom>
        </p:spPr>
        <p:txBody>
          <a:bodyPr wrap="square">
            <a:spAutoFit/>
          </a:bodyPr>
          <a:lstStyle/>
          <a:p>
            <a:pPr algn="ctr" eaLnBrk="1" hangingPunct="1"/>
            <a:r>
              <a:rPr lang="en-US" dirty="0">
                <a:latin typeface="+mn-lt"/>
              </a:rPr>
              <a:t>M. </a:t>
            </a:r>
            <a:r>
              <a:rPr lang="en-US" dirty="0" err="1">
                <a:latin typeface="+mn-lt"/>
              </a:rPr>
              <a:t>Mihovilovic</a:t>
            </a:r>
            <a:r>
              <a:rPr lang="en-US" dirty="0">
                <a:latin typeface="+mn-lt"/>
              </a:rPr>
              <a:t> </a:t>
            </a:r>
            <a:r>
              <a:rPr lang="en-US" i="1" dirty="0">
                <a:latin typeface="+mn-lt"/>
              </a:rPr>
              <a:t>et al.</a:t>
            </a:r>
            <a:r>
              <a:rPr lang="en-US" dirty="0">
                <a:latin typeface="+mn-lt"/>
              </a:rPr>
              <a:t>, Phys. Lett. B </a:t>
            </a:r>
            <a:r>
              <a:rPr lang="en-US" b="1" dirty="0">
                <a:latin typeface="+mn-lt"/>
              </a:rPr>
              <a:t>788</a:t>
            </a:r>
            <a:r>
              <a:rPr lang="en-US" dirty="0">
                <a:latin typeface="+mn-lt"/>
              </a:rPr>
              <a:t> (2019) 117.</a:t>
            </a:r>
          </a:p>
        </p:txBody>
      </p:sp>
    </p:spTree>
    <p:extLst>
      <p:ext uri="{BB962C8B-B14F-4D97-AF65-F5344CB8AC3E}">
        <p14:creationId xmlns:p14="http://schemas.microsoft.com/office/powerpoint/2010/main" val="3929825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9144000" cy="1376897"/>
          </a:xfrm>
        </p:spPr>
        <p:txBody>
          <a:bodyPr>
            <a:normAutofit/>
          </a:bodyPr>
          <a:lstStyle/>
          <a:p>
            <a:pPr algn="ctr"/>
            <a:r>
              <a:rPr lang="en-US" sz="6600" dirty="0">
                <a:latin typeface="Minion Pro" charset="0"/>
              </a:rPr>
              <a:t>All Models Are Wrong</a:t>
            </a:r>
          </a:p>
        </p:txBody>
      </p:sp>
      <p:sp>
        <p:nvSpPr>
          <p:cNvPr id="24578" name="TextBox 4"/>
          <p:cNvSpPr txBox="1">
            <a:spLocks noChangeArrowheads="1"/>
          </p:cNvSpPr>
          <p:nvPr/>
        </p:nvSpPr>
        <p:spPr bwMode="auto">
          <a:xfrm>
            <a:off x="887484" y="3934922"/>
            <a:ext cx="757962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n-US" sz="2800" dirty="0"/>
              <a:t>“An ever increasing amount of computational work is being relegated to computers, and often we almost blindly assume that the obtained results are correct.”  - Simon </a:t>
            </a:r>
            <a:r>
              <a:rPr lang="en-US" sz="2800" dirty="0" err="1"/>
              <a:t>Širca</a:t>
            </a:r>
            <a:r>
              <a:rPr lang="en-US" sz="2800" dirty="0"/>
              <a:t> &amp; Martin Horvat</a:t>
            </a:r>
          </a:p>
        </p:txBody>
      </p:sp>
      <p:sp>
        <p:nvSpPr>
          <p:cNvPr id="24580" name="Rectangle 8"/>
          <p:cNvSpPr>
            <a:spLocks noChangeArrowheads="1"/>
          </p:cNvSpPr>
          <p:nvPr/>
        </p:nvSpPr>
        <p:spPr bwMode="auto">
          <a:xfrm>
            <a:off x="804357" y="1651278"/>
            <a:ext cx="7662749"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t>“</a:t>
            </a:r>
            <a:r>
              <a:rPr lang="en-US" altLang="ja-JP" sz="2800" dirty="0"/>
              <a:t>The most that can be expected from any model is that it can supply a useful approximation to reality: All models are wrong; some models are useful.</a:t>
            </a:r>
            <a:r>
              <a:rPr lang="en-US" sz="2800" dirty="0"/>
              <a:t>”</a:t>
            </a:r>
            <a:r>
              <a:rPr lang="en-US" altLang="ja-JP" sz="2800" dirty="0"/>
              <a:t>   </a:t>
            </a:r>
            <a:r>
              <a:rPr lang="en-US" sz="2800" dirty="0"/>
              <a:t>- George Box (1919 – 2013)</a:t>
            </a:r>
          </a:p>
        </p:txBody>
      </p:sp>
      <p:sp>
        <p:nvSpPr>
          <p:cNvPr id="3" name="Slide Number Placeholder 2">
            <a:extLst>
              <a:ext uri="{FF2B5EF4-FFF2-40B4-BE49-F238E27FC236}">
                <a16:creationId xmlns:a16="http://schemas.microsoft.com/office/drawing/2014/main" id="{3E7162B6-74B4-A75D-646E-DA5C44E2DAD6}"/>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94628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9637</TotalTime>
  <Words>2065</Words>
  <Application>Microsoft Macintosh PowerPoint</Application>
  <PresentationFormat>On-screen Show (4:3)</PresentationFormat>
  <Paragraphs>245</Paragraphs>
  <Slides>32</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Cambria</vt:lpstr>
      <vt:lpstr>Comic Sans MS</vt:lpstr>
      <vt:lpstr>Helvetica</vt:lpstr>
      <vt:lpstr>Minion Pro</vt:lpstr>
      <vt:lpstr>Wingdings</vt:lpstr>
      <vt:lpstr>Office Theme</vt:lpstr>
      <vt:lpstr>Lecture 5: Follow-up Material &amp; Careers Paths </vt:lpstr>
      <vt:lpstr>Thank you all for the great discussions!</vt:lpstr>
      <vt:lpstr>PowerPoint Presentation</vt:lpstr>
      <vt:lpstr>PowerPoint Presentation</vt:lpstr>
      <vt:lpstr>PowerPoint Presentation</vt:lpstr>
      <vt:lpstr>PowerPoint Presentation</vt:lpstr>
      <vt:lpstr>PowerPoint Presentation</vt:lpstr>
      <vt:lpstr>PowerPoint Presentation</vt:lpstr>
      <vt:lpstr>All Models Are Wrong</vt:lpstr>
      <vt:lpstr>Warning: Danger of Confirmation Bias</vt:lpstr>
      <vt:lpstr>Statistical notes on the problem of experimental observations near an unphysical region</vt:lpstr>
      <vt:lpstr>CLAS xB &gt; 2 Three Nucleon Plateau</vt:lpstr>
      <vt:lpstr>Plotting Hall B Results vs. E’ instead of xB</vt:lpstr>
      <vt:lpstr>And with over 300 citations, the Hall B Pentaquark</vt:lpstr>
      <vt:lpstr>The Simpson’s Example</vt:lpstr>
      <vt:lpstr>Multivariate Errors</vt:lpstr>
      <vt:lpstr>Bayesian Priors (The Star Wars Example) </vt:lpstr>
      <vt:lpstr>Mistakes Happens, BUT Sometimes It Isn’t A Mistake</vt:lpstr>
      <vt:lpstr>PowerPoint Presentation</vt:lpstr>
      <vt:lpstr>Careers Paths</vt:lpstr>
      <vt:lpstr>How many PhDs are there?</vt:lpstr>
      <vt:lpstr>Academic sector demand</vt:lpstr>
      <vt:lpstr>What are they doing (PhDs)?</vt:lpstr>
      <vt:lpstr>Who employs physics PhD’s?</vt:lpstr>
      <vt:lpstr>What are they (PhD and MS) doing?</vt:lpstr>
      <vt:lpstr>PowerPoint Presentation</vt:lpstr>
      <vt:lpstr>How much do physics PhDs earn?</vt:lpstr>
      <vt:lpstr>United States CV vs. Resume</vt:lpstr>
      <vt:lpstr>Read The Job Carefully and Customize</vt:lpstr>
      <vt:lpstr>Who Gets A Job Offer Strongly Depends On Who Applies and What Skills  Employer Is Looking For  Please do not beat yourself up when you don’t get a particular job!    I know this is easy to say and harder in practice; but better to keep trying, looking, and improving then to focus on things that are out of your control. </vt:lpstr>
      <vt:lpstr>Summary</vt:lpstr>
      <vt:lpstr>RESEARCH THE POSITION YOU ARE APPLYING TO AND CUSTOMIZE YOUR DOCUMENTS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Paths of Physics Degree Holders</dc:title>
  <dc:creator>Midhat Farooq</dc:creator>
  <cp:lastModifiedBy>Douglas Higinbotham</cp:lastModifiedBy>
  <cp:revision>64</cp:revision>
  <dcterms:created xsi:type="dcterms:W3CDTF">2019-07-22T14:15:14Z</dcterms:created>
  <dcterms:modified xsi:type="dcterms:W3CDTF">2022-07-15T14:08:02Z</dcterms:modified>
</cp:coreProperties>
</file>