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62" r:id="rId5"/>
    <p:sldId id="259" r:id="rId6"/>
    <p:sldId id="265" r:id="rId7"/>
    <p:sldId id="266" r:id="rId8"/>
    <p:sldId id="268" r:id="rId9"/>
    <p:sldId id="269" r:id="rId10"/>
    <p:sldId id="310" r:id="rId11"/>
    <p:sldId id="311" r:id="rId12"/>
    <p:sldId id="312" r:id="rId13"/>
    <p:sldId id="313" r:id="rId14"/>
    <p:sldId id="277" r:id="rId15"/>
    <p:sldId id="282" r:id="rId16"/>
    <p:sldId id="283" r:id="rId17"/>
    <p:sldId id="284" r:id="rId18"/>
    <p:sldId id="308" r:id="rId19"/>
    <p:sldId id="281" r:id="rId20"/>
    <p:sldId id="264" r:id="rId21"/>
    <p:sldId id="270" r:id="rId22"/>
    <p:sldId id="271" r:id="rId23"/>
    <p:sldId id="276" r:id="rId24"/>
    <p:sldId id="290" r:id="rId25"/>
    <p:sldId id="292" r:id="rId26"/>
    <p:sldId id="294" r:id="rId27"/>
    <p:sldId id="295" r:id="rId28"/>
    <p:sldId id="296" r:id="rId29"/>
    <p:sldId id="289" r:id="rId30"/>
    <p:sldId id="297" r:id="rId31"/>
    <p:sldId id="298" r:id="rId32"/>
    <p:sldId id="300" r:id="rId33"/>
    <p:sldId id="301" r:id="rId34"/>
    <p:sldId id="304" r:id="rId35"/>
    <p:sldId id="309" r:id="rId36"/>
    <p:sldId id="303" r:id="rId37"/>
    <p:sldId id="305" r:id="rId38"/>
    <p:sldId id="306" r:id="rId39"/>
    <p:sldId id="30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38" autoAdjust="0"/>
  </p:normalViewPr>
  <p:slideViewPr>
    <p:cSldViewPr>
      <p:cViewPr varScale="1">
        <p:scale>
          <a:sx n="45" d="100"/>
          <a:sy n="45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1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4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7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9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9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8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1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57186-8DB9-49EB-B926-6169B4105F65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9A7A7-4F55-4169-A774-070FD8EE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ubclipse.tigris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it.edu/maslab/2011/doc/maslab/api/" TargetMode="External"/><Relationship Id="rId2" Type="http://schemas.openxmlformats.org/officeDocument/2006/relationships/hyperlink" Target="http://download.oracle.com/javase/6/docs/ap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slab.mit.edu/2011/wiki/Software" TargetMode="External"/><Relationship Id="rId4" Type="http://schemas.openxmlformats.org/officeDocument/2006/relationships/hyperlink" Target="http://web.mit.edu/maslab/2011/doc/uorc/ap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tutorial/essential/concurrenc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and Threading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Geza</a:t>
            </a:r>
            <a:r>
              <a:rPr lang="en-US" dirty="0" smtClean="0"/>
              <a:t> Kovacs</a:t>
            </a:r>
          </a:p>
          <a:p>
            <a:r>
              <a:rPr lang="en-US" dirty="0" err="1" smtClean="0"/>
              <a:t>Maslab</a:t>
            </a:r>
            <a:r>
              <a:rPr lang="en-US" dirty="0" smtClean="0"/>
              <a:t> 2011</a:t>
            </a:r>
          </a:p>
        </p:txBody>
      </p:sp>
    </p:spTree>
    <p:extLst>
      <p:ext uri="{BB962C8B-B14F-4D97-AF65-F5344CB8AC3E}">
        <p14:creationId xmlns:p14="http://schemas.microsoft.com/office/powerpoint/2010/main" val="10912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426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F0055"/>
                </a:solidFill>
                <a:latin typeface="Courier New"/>
              </a:rPr>
              <a:t>interface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IState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IState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nextState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2400" b="1" dirty="0" smtClean="0">
              <a:solidFill>
                <a:srgbClr val="7F0055"/>
              </a:solidFill>
              <a:latin typeface="Courier New"/>
            </a:endParaRP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RobotSM2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Vision 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Actuator </a:t>
            </a:r>
            <a:r>
              <a:rPr lang="en-US" sz="2400" dirty="0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runSM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IState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state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ExploreState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.detectBalls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    state =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state.nextState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2900" y="228600"/>
            <a:ext cx="84582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Alternatively, you can represent states as objects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4631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ExploreState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IState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RobotSM2 </a:t>
            </a:r>
            <a:r>
              <a:rPr lang="en-US" sz="24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ExploreState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(RobotSM2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400" b="1" dirty="0" smtClean="0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}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IState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nextState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4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400" b="1" dirty="0" err="1">
                <a:solidFill>
                  <a:srgbClr val="0000C0"/>
                </a:solidFill>
                <a:latin typeface="Courier New"/>
              </a:rPr>
              <a:t>length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&gt; 0)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ToBallState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.rotateLeft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07967"/>
            <a:ext cx="7146189" cy="205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570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1089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ToBallState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RobotSM2 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ToBallState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(RobotSM2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 smtClean="0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}</a:t>
            </a:r>
            <a:endParaRPr lang="en-US" sz="20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nextState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length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== 0)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ExploreState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[0].</a:t>
            </a:r>
            <a:r>
              <a:rPr lang="en-US" sz="2000" b="1" dirty="0">
                <a:solidFill>
                  <a:srgbClr val="0000C0"/>
                </a:solidFill>
                <a:latin typeface="Courier New"/>
              </a:rPr>
              <a:t>distance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&lt;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10.0) {</a:t>
            </a:r>
            <a:endParaRPr lang="en-US" sz="20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CapBallState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000" b="1" i="1" dirty="0" err="1">
                <a:solidFill>
                  <a:srgbClr val="000000"/>
                </a:solidFill>
                <a:latin typeface="Courier New"/>
              </a:rPr>
              <a:t>currentTimeMillis</a:t>
            </a:r>
            <a:r>
              <a:rPr lang="en-US" sz="2000" b="1" i="1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}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dirty="0" err="1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.moveForward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dirty="0" err="1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[0].</a:t>
            </a:r>
            <a:r>
              <a:rPr lang="en-US" sz="2000" dirty="0">
                <a:solidFill>
                  <a:srgbClr val="0000C0"/>
                </a:solidFill>
                <a:latin typeface="Courier New"/>
              </a:rPr>
              <a:t>angle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120" y="4114800"/>
            <a:ext cx="717846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989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9448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CapBallState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RobotSM2 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long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captureBallStartTime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CapBallState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 (RobotSM2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long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captureBallStartTime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captureBallStartTime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captureBallStartTime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nextState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000" b="1" i="1" dirty="0" err="1">
                <a:solidFill>
                  <a:srgbClr val="000000"/>
                </a:solidFill>
                <a:latin typeface="Courier New"/>
              </a:rPr>
              <a:t>currentTimeMillis</a:t>
            </a:r>
            <a:r>
              <a:rPr lang="en-US" sz="2000" b="1" i="1" dirty="0">
                <a:solidFill>
                  <a:srgbClr val="000000"/>
                </a:solidFill>
                <a:latin typeface="Courier New"/>
              </a:rPr>
              <a:t>() &gt; </a:t>
            </a:r>
            <a:r>
              <a:rPr lang="en-US" sz="2000" b="1" i="1" dirty="0" err="1">
                <a:solidFill>
                  <a:srgbClr val="0000C0"/>
                </a:solidFill>
                <a:latin typeface="Courier New"/>
              </a:rPr>
              <a:t>captureBallStartTime</a:t>
            </a:r>
            <a:r>
              <a:rPr lang="en-US" sz="2000" b="1" i="1" dirty="0">
                <a:solidFill>
                  <a:srgbClr val="000000"/>
                </a:solidFill>
                <a:latin typeface="Courier New"/>
              </a:rPr>
              <a:t> + 5000)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dirty="0" err="1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.stopCaptureBall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ExploreState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}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dirty="0" err="1">
                <a:solidFill>
                  <a:srgbClr val="0000C0"/>
                </a:solidFill>
                <a:latin typeface="Courier New"/>
              </a:rPr>
              <a:t>sm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dirty="0" err="1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.captureBall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08" y="5029200"/>
            <a:ext cx="7819692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98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75" y="0"/>
            <a:ext cx="8229600" cy="1143000"/>
          </a:xfrm>
        </p:spPr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Ensures your code does what you think it does</a:t>
            </a:r>
          </a:p>
          <a:p>
            <a:pPr lvl="1"/>
            <a:r>
              <a:rPr lang="en-US" dirty="0" smtClean="0"/>
              <a:t>Saves you debugging time later on</a:t>
            </a:r>
          </a:p>
          <a:p>
            <a:r>
              <a:rPr lang="en-US" dirty="0" smtClean="0"/>
              <a:t>Prevents regressions</a:t>
            </a:r>
          </a:p>
          <a:p>
            <a:pPr lvl="1"/>
            <a:r>
              <a:rPr lang="en-US" dirty="0" smtClean="0"/>
              <a:t>Ensures that performance tweaks don’t break your code</a:t>
            </a:r>
          </a:p>
          <a:p>
            <a:r>
              <a:rPr lang="en-US" dirty="0" err="1" smtClean="0"/>
              <a:t>JUnit</a:t>
            </a:r>
            <a:r>
              <a:rPr lang="en-US" dirty="0" smtClean="0"/>
              <a:t>: Unit testing for Java</a:t>
            </a:r>
          </a:p>
          <a:p>
            <a:r>
              <a:rPr lang="en-US" dirty="0" smtClean="0"/>
              <a:t>Denote a method as a test method with the </a:t>
            </a:r>
            <a:r>
              <a:rPr lang="en-US" b="1" dirty="0" smtClean="0"/>
              <a:t>@Test</a:t>
            </a:r>
            <a:r>
              <a:rPr lang="en-US" dirty="0" smtClean="0"/>
              <a:t> annotation, use </a:t>
            </a:r>
            <a:r>
              <a:rPr lang="en-US" b="1" dirty="0" err="1" smtClean="0"/>
              <a:t>Assert.assertEquals</a:t>
            </a:r>
            <a:r>
              <a:rPr lang="en-US" b="1" dirty="0" smtClean="0"/>
              <a:t>()</a:t>
            </a:r>
            <a:r>
              <a:rPr lang="en-US" dirty="0" smtClean="0"/>
              <a:t> , </a:t>
            </a:r>
            <a:r>
              <a:rPr lang="en-US" b="1" dirty="0" err="1" smtClean="0"/>
              <a:t>Assert.assertTrue</a:t>
            </a:r>
            <a:r>
              <a:rPr lang="en-US" b="1" dirty="0" smtClean="0"/>
              <a:t>()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, to do tests</a:t>
            </a:r>
          </a:p>
          <a:p>
            <a:r>
              <a:rPr lang="en-US" dirty="0" smtClean="0"/>
              <a:t>Run via Eclipse’s GUI (Run -&gt; Run As -&gt; </a:t>
            </a:r>
            <a:r>
              <a:rPr lang="en-US" dirty="0" err="1" smtClean="0"/>
              <a:t>JUnit</a:t>
            </a:r>
            <a:r>
              <a:rPr lang="en-US" dirty="0" smtClean="0"/>
              <a:t> Test) or with </a:t>
            </a:r>
            <a:r>
              <a:rPr lang="en-US" b="1" dirty="0" smtClean="0"/>
              <a:t>java </a:t>
            </a:r>
            <a:r>
              <a:rPr lang="en-US" b="1" dirty="0" err="1"/>
              <a:t>org.junit.runner.JUnitCore</a:t>
            </a:r>
            <a:r>
              <a:rPr lang="en-US" b="1" dirty="0"/>
              <a:t> </a:t>
            </a:r>
            <a:r>
              <a:rPr lang="en-US" b="1" dirty="0" err="1"/>
              <a:t>TestClass.class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14066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75" y="0"/>
            <a:ext cx="8229600" cy="1143000"/>
          </a:xfrm>
        </p:spPr>
        <p:txBody>
          <a:bodyPr/>
          <a:lstStyle/>
          <a:p>
            <a:r>
              <a:rPr lang="en-US" dirty="0" smtClean="0"/>
              <a:t>Writing Unit Tests with </a:t>
            </a:r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493" y="1042142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import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org.junit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.*;</a:t>
            </a:r>
          </a:p>
          <a:p>
            <a:endParaRPr lang="en-US" sz="2200" dirty="0">
              <a:latin typeface="Courier New"/>
            </a:endParaRPr>
          </a:p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RobotSMTests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dirty="0">
                <a:solidFill>
                  <a:srgbClr val="646464"/>
                </a:solidFill>
                <a:latin typeface="Courier New"/>
              </a:rPr>
              <a:t>@Test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testTransitions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Vision()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 {}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};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[]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(1.0, 0.0),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};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State expected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/>
              </a:rPr>
              <a:t>TOBALL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State actual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sm.nextState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/>
              </a:rPr>
              <a:t>EXPLORE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Assert.</a:t>
            </a:r>
            <a:r>
              <a:rPr lang="en-US" sz="2200" i="1" dirty="0" err="1">
                <a:solidFill>
                  <a:srgbClr val="000000"/>
                </a:solidFill>
                <a:latin typeface="Courier New"/>
              </a:rPr>
              <a:t>assertEquals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(expected, actual);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7" name="Left Arrow 6"/>
          <p:cNvSpPr/>
          <p:nvPr/>
        </p:nvSpPr>
        <p:spPr>
          <a:xfrm>
            <a:off x="1752600" y="1981200"/>
            <a:ext cx="4038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Indicates that this is a test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5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75" y="0"/>
            <a:ext cx="8229600" cy="1143000"/>
          </a:xfrm>
        </p:spPr>
        <p:txBody>
          <a:bodyPr/>
          <a:lstStyle/>
          <a:p>
            <a:r>
              <a:rPr lang="en-US" dirty="0" smtClean="0"/>
              <a:t>Writing Unit Tests with </a:t>
            </a:r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493" y="1042142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import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org.junit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.*;</a:t>
            </a:r>
          </a:p>
          <a:p>
            <a:endParaRPr lang="en-US" sz="2200" dirty="0">
              <a:latin typeface="Courier New"/>
            </a:endParaRPr>
          </a:p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RobotSMTests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dirty="0">
                <a:solidFill>
                  <a:srgbClr val="646464"/>
                </a:solidFill>
                <a:latin typeface="Courier New"/>
              </a:rPr>
              <a:t>@Test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testTransitions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Vision()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 {}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};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[]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(1.0, 0.0),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};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State expected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/>
              </a:rPr>
              <a:t>TOBALL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State actual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sm.nextState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/>
              </a:rPr>
              <a:t>EXPLORE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Assert.</a:t>
            </a:r>
            <a:r>
              <a:rPr lang="en-US" sz="2200" i="1" dirty="0" err="1">
                <a:solidFill>
                  <a:srgbClr val="000000"/>
                </a:solidFill>
                <a:latin typeface="Courier New"/>
              </a:rPr>
              <a:t>assertEquals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(expected, actual);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0" y="3581400"/>
            <a:ext cx="1600200" cy="1981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Simulates detection of a ball</a:t>
            </a:r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>
            <a:off x="5715001" y="2590800"/>
            <a:ext cx="3448492" cy="1600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Vision code doesn’t need to be implemented to test the state machine!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77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75" y="0"/>
            <a:ext cx="8229600" cy="1143000"/>
          </a:xfrm>
        </p:spPr>
        <p:txBody>
          <a:bodyPr/>
          <a:lstStyle/>
          <a:p>
            <a:r>
              <a:rPr lang="en-US" dirty="0" smtClean="0"/>
              <a:t>Writing Unit Tests with </a:t>
            </a:r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493" y="1042142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import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org.junit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.*;</a:t>
            </a:r>
          </a:p>
          <a:p>
            <a:endParaRPr lang="en-US" sz="2200" dirty="0">
              <a:latin typeface="Courier New"/>
            </a:endParaRPr>
          </a:p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RobotSMTests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dirty="0">
                <a:solidFill>
                  <a:srgbClr val="646464"/>
                </a:solidFill>
                <a:latin typeface="Courier New"/>
              </a:rPr>
              <a:t>@Test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testTransitions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Vision()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 {}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};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[]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(1.0, 0.0),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};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State expected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/>
              </a:rPr>
              <a:t>TOBALL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State actual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sm.nextState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/>
              </a:rPr>
              <a:t>EXPLORE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Assert.</a:t>
            </a:r>
            <a:r>
              <a:rPr lang="en-US" sz="2200" i="1" dirty="0" err="1">
                <a:solidFill>
                  <a:srgbClr val="000000"/>
                </a:solidFill>
                <a:latin typeface="Courier New"/>
              </a:rPr>
              <a:t>assertEquals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(expected, actual);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8" name="Up Arrow 7"/>
          <p:cNvSpPr/>
          <p:nvPr/>
        </p:nvSpPr>
        <p:spPr>
          <a:xfrm>
            <a:off x="1219200" y="6096000"/>
            <a:ext cx="5105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Tests that the next state is the expected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04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Control – </a:t>
            </a:r>
            <a:r>
              <a:rPr lang="en-US" dirty="0" err="1" smtClean="0"/>
              <a:t>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Keeps track of the history of changes to your code, and keeps it backed up it safely on a server</a:t>
            </a:r>
          </a:p>
          <a:p>
            <a:r>
              <a:rPr lang="en-US" dirty="0" smtClean="0"/>
              <a:t>Lets you collaborate with others.</a:t>
            </a:r>
          </a:p>
          <a:p>
            <a:r>
              <a:rPr lang="en-US" dirty="0" smtClean="0"/>
              <a:t>Did something recently stop working? Revert to a working revision, and see what changed.</a:t>
            </a:r>
          </a:p>
          <a:p>
            <a:r>
              <a:rPr lang="en-US" dirty="0" smtClean="0"/>
              <a:t>Commit often, but don’t commit broken code</a:t>
            </a:r>
          </a:p>
          <a:p>
            <a:r>
              <a:rPr lang="en-US" dirty="0" err="1" smtClean="0"/>
              <a:t>Subclipse</a:t>
            </a:r>
            <a:r>
              <a:rPr lang="en-US" dirty="0" smtClean="0"/>
              <a:t>: graphical </a:t>
            </a:r>
            <a:r>
              <a:rPr lang="en-US" dirty="0" err="1" smtClean="0"/>
              <a:t>svn</a:t>
            </a:r>
            <a:r>
              <a:rPr lang="en-US" dirty="0" smtClean="0"/>
              <a:t> integration for Eclipse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://subclipse.tigris.org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11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Other Useful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Java </a:t>
            </a:r>
            <a:r>
              <a:rPr lang="en-US" dirty="0"/>
              <a:t>API docs: </a:t>
            </a:r>
            <a:r>
              <a:rPr lang="en-US" dirty="0">
                <a:hlinkClick r:id="rId2"/>
              </a:rPr>
              <a:t>http://download.oracle.com/javase/6/docs/api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err="1" smtClean="0"/>
              <a:t>Maslab</a:t>
            </a:r>
            <a:r>
              <a:rPr lang="en-US" dirty="0"/>
              <a:t> API docs: </a:t>
            </a:r>
            <a:r>
              <a:rPr lang="en-US" dirty="0">
                <a:hlinkClick r:id="rId3"/>
              </a:rPr>
              <a:t>http://web.mit.edu/maslab/2011/doc/maslab/api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err="1" smtClean="0"/>
              <a:t>uORC</a:t>
            </a:r>
            <a:r>
              <a:rPr lang="en-US" dirty="0"/>
              <a:t> API docs: </a:t>
            </a:r>
            <a:r>
              <a:rPr lang="en-US" dirty="0">
                <a:hlinkClick r:id="rId4"/>
              </a:rPr>
              <a:t>http://web.mit.edu/maslab/2011/doc/uorc/api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/>
              <a:t>Eclipse: Code </a:t>
            </a:r>
            <a:r>
              <a:rPr lang="en-US" dirty="0" smtClean="0"/>
              <a:t>editing, </a:t>
            </a:r>
            <a:r>
              <a:rPr lang="en-US" dirty="0" err="1" smtClean="0"/>
              <a:t>JUnit</a:t>
            </a:r>
            <a:r>
              <a:rPr lang="en-US" dirty="0" smtClean="0"/>
              <a:t> integration, debugger,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BotClient</a:t>
            </a:r>
            <a:r>
              <a:rPr lang="en-US" dirty="0" smtClean="0"/>
              <a:t>: Displaying info from your robot</a:t>
            </a:r>
          </a:p>
          <a:p>
            <a:r>
              <a:rPr lang="en-US" dirty="0" err="1" smtClean="0"/>
              <a:t>OrcSpy</a:t>
            </a:r>
            <a:r>
              <a:rPr lang="en-US" dirty="0" smtClean="0"/>
              <a:t>: Testing your </a:t>
            </a:r>
            <a:r>
              <a:rPr lang="en-US" dirty="0" err="1" smtClean="0"/>
              <a:t>orcboard</a:t>
            </a:r>
            <a:endParaRPr lang="en-US" dirty="0" smtClean="0"/>
          </a:p>
          <a:p>
            <a:r>
              <a:rPr lang="en-US" dirty="0" smtClean="0"/>
              <a:t>SSH: Uploading code to the robot</a:t>
            </a:r>
            <a:endParaRPr lang="en-US" dirty="0"/>
          </a:p>
          <a:p>
            <a:r>
              <a:rPr lang="en-US" dirty="0" smtClean="0">
                <a:hlinkClick r:id="rId5"/>
              </a:rPr>
              <a:t>http://maslab.mit.edu/2011/wiki/Software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27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8"/>
            <a:ext cx="8229600" cy="1143000"/>
          </a:xfrm>
        </p:spPr>
        <p:txBody>
          <a:bodyPr/>
          <a:lstStyle/>
          <a:p>
            <a:r>
              <a:rPr lang="en-US" dirty="0" smtClean="0"/>
              <a:t>Abstract Design: State Machines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68882"/>
            <a:ext cx="4606280" cy="477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/>
              <a:t>using state machine </a:t>
            </a:r>
            <a:r>
              <a:rPr lang="en-US" dirty="0" smtClean="0"/>
              <a:t>diagrams, you can find flaws in your behavior without needing to implement it</a:t>
            </a:r>
          </a:p>
        </p:txBody>
      </p:sp>
    </p:spTree>
    <p:extLst>
      <p:ext uri="{BB962C8B-B14F-4D97-AF65-F5344CB8AC3E}">
        <p14:creationId xmlns:p14="http://schemas.microsoft.com/office/powerpoint/2010/main" val="3361709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959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Using Multiple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59" y="945831"/>
            <a:ext cx="8229600" cy="2254570"/>
          </a:xfrm>
        </p:spPr>
        <p:txBody>
          <a:bodyPr/>
          <a:lstStyle/>
          <a:p>
            <a:r>
              <a:rPr lang="en-US" dirty="0" smtClean="0"/>
              <a:t>Readings from different sensors may be taken and processed at different frequencies</a:t>
            </a:r>
          </a:p>
          <a:p>
            <a:pPr lvl="1"/>
            <a:r>
              <a:rPr lang="en-US" dirty="0" smtClean="0"/>
              <a:t>IR: every few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Vision: more CPU intensive, every 150 </a:t>
            </a:r>
            <a:r>
              <a:rPr lang="en-US" dirty="0" err="1" smtClean="0"/>
              <a:t>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796" y="3041571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{ </a:t>
            </a:r>
            <a:r>
              <a:rPr lang="en-US" sz="2200" dirty="0" smtClean="0">
                <a:solidFill>
                  <a:srgbClr val="3F7F5F"/>
                </a:solidFill>
                <a:latin typeface="Courier New"/>
              </a:rPr>
              <a:t>// not a good design</a:t>
            </a:r>
            <a:endParaRPr lang="en-US" sz="2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Vision 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IRSensors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 smtClean="0">
                <a:solidFill>
                  <a:srgbClr val="0000C0"/>
                </a:solidFill>
                <a:latin typeface="Courier New"/>
              </a:rPr>
              <a:t>ir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Actuator </a:t>
            </a:r>
            <a:r>
              <a:rPr lang="en-US" sz="2200" dirty="0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;</a:t>
            </a:r>
            <a:endParaRPr lang="en-US" sz="2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runSM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State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/>
              </a:rPr>
              <a:t>EXPLORE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) {</a:t>
            </a:r>
            <a:endParaRPr lang="en-US" sz="2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.detectBalls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();</a:t>
            </a:r>
            <a:r>
              <a:rPr lang="en-US" sz="2200" dirty="0" smtClean="0">
                <a:solidFill>
                  <a:srgbClr val="3F7F5F"/>
                </a:solidFill>
                <a:latin typeface="Courier New"/>
              </a:rPr>
              <a:t>//</a:t>
            </a:r>
            <a:r>
              <a:rPr lang="en-US" sz="2200" dirty="0" err="1" smtClean="0">
                <a:solidFill>
                  <a:srgbClr val="3F7F5F"/>
                </a:solidFill>
                <a:latin typeface="Courier New"/>
              </a:rPr>
              <a:t>capture+process</a:t>
            </a:r>
            <a:r>
              <a:rPr lang="en-US" sz="2200" dirty="0" smtClean="0">
                <a:solidFill>
                  <a:srgbClr val="3F7F5F"/>
                </a:solidFill>
                <a:latin typeface="Courier New"/>
              </a:rPr>
              <a:t> image</a:t>
            </a:r>
            <a:endParaRPr lang="en-US" sz="22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dirty="0" err="1" smtClean="0">
                <a:solidFill>
                  <a:srgbClr val="0000C0"/>
                </a:solidFill>
                <a:latin typeface="Courier New"/>
              </a:rPr>
              <a:t>ir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.detectWalls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();</a:t>
            </a:r>
            <a:r>
              <a:rPr lang="en-US" sz="22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3F7F5F"/>
                </a:solidFill>
                <a:latin typeface="Courier New"/>
              </a:rPr>
              <a:t>// read IR sensors</a:t>
            </a:r>
            <a:endParaRPr lang="en-US" sz="22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   state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nextState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(state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20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0" y="4648200"/>
            <a:ext cx="2209800" cy="1143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 Readings only taken </a:t>
            </a:r>
            <a:r>
              <a:rPr lang="en-US" dirty="0" err="1" smtClean="0"/>
              <a:t>evey</a:t>
            </a:r>
            <a:r>
              <a:rPr lang="en-US" dirty="0" smtClean="0"/>
              <a:t> 150 </a:t>
            </a:r>
            <a:r>
              <a:rPr lang="en-US" dirty="0" err="1" smtClean="0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76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9144000" cy="133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1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Problem with Sequential Execution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572000" y="4235063"/>
            <a:ext cx="1143000" cy="990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Wall appears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6324600" y="4235063"/>
            <a:ext cx="1143000" cy="990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Crashed into wall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2254570"/>
          </a:xfrm>
        </p:spPr>
        <p:txBody>
          <a:bodyPr/>
          <a:lstStyle/>
          <a:p>
            <a:r>
              <a:rPr lang="en-US" dirty="0" smtClean="0"/>
              <a:t>Robot cannot capture or react to data from other sensors (like IR) while long, CPU-intensive tasks like image processing are 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73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248400" cy="473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1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we want (Parallel Execution)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5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Can do tasks in parallel</a:t>
            </a:r>
          </a:p>
          <a:p>
            <a:pPr lvl="1"/>
            <a:r>
              <a:rPr lang="en-US" dirty="0" smtClean="0"/>
              <a:t>Does this essentially by having the CPU swap between tasks (frequently yet unpredictably)</a:t>
            </a:r>
          </a:p>
          <a:p>
            <a:r>
              <a:rPr lang="en-US" dirty="0" smtClean="0"/>
              <a:t>Threads can access the same region of memory</a:t>
            </a:r>
          </a:p>
          <a:p>
            <a:pPr lvl="1"/>
            <a:r>
              <a:rPr lang="en-US" dirty="0" smtClean="0"/>
              <a:t>If only one thread is writing to that region of memory (and others are reading from it) -&gt; simple</a:t>
            </a:r>
          </a:p>
          <a:p>
            <a:pPr lvl="1"/>
            <a:r>
              <a:rPr lang="en-US" dirty="0" smtClean="0"/>
              <a:t>If multiple threads need to write to the same region of memory -&gt; more complex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39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abstract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Vision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Runnable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[] </a:t>
            </a:r>
            <a:r>
              <a:rPr lang="en-US" sz="2400" dirty="0" err="1" smtClean="0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abstract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 public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run()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To make code run in a separate thread, implement the </a:t>
            </a:r>
            <a:r>
              <a:rPr lang="en-US" b="1" dirty="0" smtClean="0"/>
              <a:t>Runnable</a:t>
            </a:r>
            <a:r>
              <a:rPr lang="en-US" dirty="0" smtClean="0"/>
              <a:t> interface, and add a </a:t>
            </a:r>
            <a:r>
              <a:rPr lang="en-US" b="1" dirty="0" smtClean="0"/>
              <a:t>run()</a:t>
            </a:r>
            <a:r>
              <a:rPr lang="en-US" dirty="0" smtClean="0"/>
              <a:t>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62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abstract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Vision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Runnable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[] </a:t>
            </a:r>
            <a:r>
              <a:rPr lang="en-US" sz="2400" dirty="0" err="1" smtClean="0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abstract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 public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run()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Thread.</a:t>
            </a:r>
            <a:r>
              <a:rPr lang="en-US" sz="2400" i="1" dirty="0" err="1">
                <a:solidFill>
                  <a:srgbClr val="000000"/>
                </a:solidFill>
                <a:latin typeface="Courier New"/>
              </a:rPr>
              <a:t>yield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();</a:t>
            </a:r>
            <a:endParaRPr lang="en-US" sz="2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 err="1"/>
              <a:t>Thread.yield</a:t>
            </a:r>
            <a:r>
              <a:rPr lang="en-US" b="1" dirty="0"/>
              <a:t>() </a:t>
            </a:r>
            <a:r>
              <a:rPr lang="en-US" dirty="0"/>
              <a:t>to let other threads </a:t>
            </a:r>
            <a:r>
              <a:rPr lang="en-US" dirty="0" smtClean="0"/>
              <a:t>run (to avoid one thread hogging all the CPU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32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088" y="2674063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Main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VisionImpl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sm.</a:t>
            </a:r>
            <a:r>
              <a:rPr lang="en-US" sz="2400" dirty="0">
                <a:solidFill>
                  <a:srgbClr val="0000C0"/>
                </a:solidFill>
                <a:latin typeface="Courier New"/>
              </a:rPr>
              <a:t>ir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IRSensorsImpl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ActuatorImpl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Thread(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).start();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Thread(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400" b="1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).start();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Thread(sm.</a:t>
            </a:r>
            <a:r>
              <a:rPr lang="en-US" sz="2400" b="1" dirty="0">
                <a:solidFill>
                  <a:srgbClr val="0000C0"/>
                </a:solidFill>
                <a:latin typeface="Courier New"/>
              </a:rPr>
              <a:t>ir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).start();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}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52399"/>
            <a:ext cx="9144000" cy="2521663"/>
          </a:xfrm>
        </p:spPr>
        <p:txBody>
          <a:bodyPr>
            <a:normAutofit/>
          </a:bodyPr>
          <a:lstStyle/>
          <a:p>
            <a:r>
              <a:rPr lang="en-US" dirty="0"/>
              <a:t>Start threads with </a:t>
            </a:r>
            <a:r>
              <a:rPr lang="en-US" b="1" dirty="0"/>
              <a:t>new Thread(Runnable).start()</a:t>
            </a:r>
            <a:endParaRPr lang="en-US" dirty="0"/>
          </a:p>
          <a:p>
            <a:r>
              <a:rPr lang="en-US" dirty="0" smtClean="0"/>
              <a:t>Program exits when all threads terminate</a:t>
            </a:r>
          </a:p>
          <a:p>
            <a:pPr lvl="1"/>
            <a:r>
              <a:rPr lang="en-US" dirty="0" smtClean="0"/>
              <a:t>Note that, as written, this program never exits because it never terminates its threads</a:t>
            </a:r>
          </a:p>
        </p:txBody>
      </p:sp>
    </p:spTree>
    <p:extLst>
      <p:ext uri="{BB962C8B-B14F-4D97-AF65-F5344CB8AC3E}">
        <p14:creationId xmlns:p14="http://schemas.microsoft.com/office/powerpoint/2010/main" val="1642787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0126" y="21336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F0055"/>
                </a:solidFill>
                <a:latin typeface="Courier New"/>
              </a:rPr>
              <a:t>abstract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Vision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Runnable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[] </a:t>
            </a:r>
            <a:r>
              <a:rPr lang="en-US" sz="2400" dirty="0" err="1" smtClean="0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abstract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volatile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C0"/>
                </a:solidFill>
                <a:latin typeface="Courier New"/>
              </a:rPr>
              <a:t>running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 public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run()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400" b="1" dirty="0">
                <a:solidFill>
                  <a:srgbClr val="0000C0"/>
                </a:solidFill>
                <a:latin typeface="Courier New"/>
              </a:rPr>
              <a:t>running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Thread.</a:t>
            </a:r>
            <a:r>
              <a:rPr lang="en-US" sz="2400" i="1" dirty="0" err="1">
                <a:solidFill>
                  <a:srgbClr val="000000"/>
                </a:solidFill>
                <a:latin typeface="Courier New"/>
              </a:rPr>
              <a:t>yield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();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thread terminates when </a:t>
            </a:r>
            <a:r>
              <a:rPr lang="en-US" b="1" dirty="0"/>
              <a:t>run()</a:t>
            </a:r>
            <a:r>
              <a:rPr lang="en-US" dirty="0"/>
              <a:t> returns</a:t>
            </a:r>
            <a:endParaRPr lang="en-US" dirty="0" smtClean="0"/>
          </a:p>
          <a:p>
            <a:r>
              <a:rPr lang="en-US" dirty="0" smtClean="0"/>
              <a:t>Ensure </a:t>
            </a:r>
            <a:r>
              <a:rPr lang="en-US" dirty="0"/>
              <a:t>that </a:t>
            </a:r>
            <a:r>
              <a:rPr lang="en-US" dirty="0" smtClean="0"/>
              <a:t>threads </a:t>
            </a:r>
            <a:r>
              <a:rPr lang="en-US" dirty="0"/>
              <a:t>can be terminated by other </a:t>
            </a:r>
            <a:r>
              <a:rPr lang="en-US" dirty="0" smtClean="0"/>
              <a:t>threads</a:t>
            </a:r>
          </a:p>
          <a:p>
            <a:r>
              <a:rPr lang="en-US" dirty="0" smtClean="0"/>
              <a:t>Mark variables written to by other threads as </a:t>
            </a:r>
            <a:r>
              <a:rPr lang="en-US" b="1" dirty="0" smtClean="0"/>
              <a:t>volatile</a:t>
            </a:r>
            <a:r>
              <a:rPr lang="en-US" dirty="0" smtClean="0"/>
              <a:t> to ensure compiler doesn’t optimize them out</a:t>
            </a:r>
          </a:p>
        </p:txBody>
      </p:sp>
      <p:sp>
        <p:nvSpPr>
          <p:cNvPr id="3" name="Left Arrow 2"/>
          <p:cNvSpPr/>
          <p:nvPr/>
        </p:nvSpPr>
        <p:spPr>
          <a:xfrm>
            <a:off x="6781800" y="3200400"/>
            <a:ext cx="2332074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 as volatile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03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088" y="1225689"/>
            <a:ext cx="137230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Main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throws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InterruptedException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 {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VisionImpl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sm.</a:t>
            </a:r>
            <a:r>
              <a:rPr lang="en-US" sz="2400" dirty="0">
                <a:solidFill>
                  <a:srgbClr val="0000C0"/>
                </a:solidFill>
                <a:latin typeface="Courier New"/>
              </a:rPr>
              <a:t>ir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IRSensorsImpl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ActuatorImpl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Thread(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).start();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Thread(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400" b="1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).start();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Thread(sm.</a:t>
            </a:r>
            <a:r>
              <a:rPr lang="en-US" sz="2400" b="1" dirty="0">
                <a:solidFill>
                  <a:srgbClr val="0000C0"/>
                </a:solidFill>
                <a:latin typeface="Courier New"/>
              </a:rPr>
              <a:t>ir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).start();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Thread.</a:t>
            </a:r>
            <a:r>
              <a:rPr lang="en-US" sz="2400" i="1" dirty="0" err="1">
                <a:solidFill>
                  <a:srgbClr val="000000"/>
                </a:solidFill>
                <a:latin typeface="Courier New"/>
              </a:rPr>
              <a:t>sleep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(180000);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// wait 3 minutes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running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running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sm.</a:t>
            </a:r>
            <a:r>
              <a:rPr lang="en-US" sz="2400" dirty="0" err="1">
                <a:solidFill>
                  <a:srgbClr val="0000C0"/>
                </a:solidFill>
                <a:latin typeface="Courier New"/>
              </a:rPr>
              <a:t>ir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.running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114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Thread can be suspended with </a:t>
            </a:r>
            <a:r>
              <a:rPr lang="en-US" b="1" dirty="0" err="1"/>
              <a:t>Thread.sleep</a:t>
            </a:r>
            <a:r>
              <a:rPr lang="en-US" b="1" dirty="0"/>
              <a:t>(</a:t>
            </a:r>
            <a:r>
              <a:rPr lang="en-US" b="1" dirty="0" err="1"/>
              <a:t>millis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This application runs for 3 minutes then exits</a:t>
            </a:r>
          </a:p>
        </p:txBody>
      </p:sp>
    </p:spTree>
    <p:extLst>
      <p:ext uri="{BB962C8B-B14F-4D97-AF65-F5344CB8AC3E}">
        <p14:creationId xmlns:p14="http://schemas.microsoft.com/office/powerpoint/2010/main" val="2512216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Writes Across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In example so far, many threads read a given variable, but only a single thread writes to it</a:t>
            </a:r>
          </a:p>
          <a:p>
            <a:r>
              <a:rPr lang="en-US" dirty="0" smtClean="0"/>
              <a:t>What if many threads write to a single variable?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independent parts of your application into modules (packages, classes)</a:t>
            </a:r>
          </a:p>
          <a:p>
            <a:r>
              <a:rPr lang="en-US" dirty="0" smtClean="0"/>
              <a:t>Each module can be independently implemented and tested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31265"/>
            <a:ext cx="8305800" cy="289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920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772" y="0"/>
            <a:ext cx="91457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Counter {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US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0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increment()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{ ++</a:t>
            </a:r>
            <a:r>
              <a:rPr lang="en-US" sz="2200" b="1" dirty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 }</a:t>
            </a:r>
            <a:endParaRPr lang="en-US" sz="2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decrement()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{ --</a:t>
            </a:r>
            <a:r>
              <a:rPr lang="en-US" sz="2200" b="1" dirty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; }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US" sz="22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Main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{ </a:t>
            </a:r>
            <a:r>
              <a:rPr lang="en-US" sz="2000" dirty="0" smtClean="0">
                <a:solidFill>
                  <a:srgbClr val="3F7F5F"/>
                </a:solidFill>
                <a:latin typeface="Courier New"/>
              </a:rPr>
              <a:t>// sequential version</a:t>
            </a:r>
            <a:endParaRPr lang="en-US" sz="2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final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Counter c =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Counter();</a:t>
            </a:r>
          </a:p>
          <a:p>
            <a:r>
              <a:rPr lang="nn-NO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nn-NO" sz="22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n-NO" sz="2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n-NO" sz="2200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sz="2200" b="1" dirty="0">
                <a:solidFill>
                  <a:srgbClr val="000000"/>
                </a:solidFill>
                <a:latin typeface="Courier New"/>
              </a:rPr>
              <a:t> i = 0; i &lt; 1000; ++i)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c.increment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nn-NO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nn-NO" sz="22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n-NO" sz="2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n-NO" sz="2200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sz="2200" b="1" dirty="0">
                <a:solidFill>
                  <a:srgbClr val="000000"/>
                </a:solidFill>
                <a:latin typeface="Courier New"/>
              </a:rPr>
              <a:t> i = 0; i &lt; 1000; ++i)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c.decrement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c.</a:t>
            </a:r>
            <a:r>
              <a:rPr lang="en-US" sz="2400" i="1" dirty="0" err="1" smtClean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200" i="1" dirty="0" smtClean="0">
                <a:solidFill>
                  <a:srgbClr val="000000"/>
                </a:solidFill>
                <a:latin typeface="Courier New"/>
              </a:rPr>
              <a:t>);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//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always 0</a:t>
            </a:r>
          </a:p>
          <a:p>
            <a:r>
              <a:rPr lang="en-US" sz="24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 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2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5697278"/>
            <a:ext cx="8229600" cy="1160721"/>
          </a:xfrm>
        </p:spPr>
        <p:txBody>
          <a:bodyPr>
            <a:noAutofit/>
          </a:bodyPr>
          <a:lstStyle/>
          <a:p>
            <a:r>
              <a:rPr lang="en-US" sz="3000" dirty="0" smtClean="0"/>
              <a:t>Sequential version: Result after 1000 increments and 1000 decrements is 0, as expected</a:t>
            </a:r>
          </a:p>
        </p:txBody>
      </p:sp>
    </p:spTree>
    <p:extLst>
      <p:ext uri="{BB962C8B-B14F-4D97-AF65-F5344CB8AC3E}">
        <p14:creationId xmlns:p14="http://schemas.microsoft.com/office/powerpoint/2010/main" val="16493833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9906"/>
            <a:ext cx="115062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Main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{ </a:t>
            </a:r>
            <a:r>
              <a:rPr lang="en-US" sz="2000" dirty="0" smtClean="0">
                <a:solidFill>
                  <a:srgbClr val="3F7F5F"/>
                </a:solidFill>
                <a:latin typeface="Courier New"/>
              </a:rPr>
              <a:t>// multi-threaded version, doesn’t (yet) work</a:t>
            </a:r>
            <a:endParaRPr lang="en-US" sz="20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throws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InterruptedException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final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Counter c =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Counter();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Thread a =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Thread(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Runnable()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run() {</a:t>
            </a:r>
          </a:p>
          <a:p>
            <a:r>
              <a:rPr lang="nn-NO" sz="2000" dirty="0">
                <a:solidFill>
                  <a:srgbClr val="000000"/>
                </a:solidFill>
                <a:latin typeface="Courier New"/>
              </a:rPr>
              <a:t>                </a:t>
            </a:r>
            <a:r>
              <a:rPr lang="nn-NO" sz="20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urier New"/>
              </a:rPr>
              <a:t> i = 0; i &lt; 1000; ++i)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c.increment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Thread.</a:t>
            </a:r>
            <a:r>
              <a:rPr lang="en-US" sz="2000" i="1" dirty="0" err="1">
                <a:solidFill>
                  <a:srgbClr val="000000"/>
                </a:solidFill>
                <a:latin typeface="Courier New"/>
              </a:rPr>
              <a:t>yield</a:t>
            </a:r>
            <a:r>
              <a:rPr lang="en-US" sz="2000" i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});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Thread b =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Thread(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Runnable()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run() {</a:t>
            </a:r>
          </a:p>
          <a:p>
            <a:r>
              <a:rPr lang="nn-NO" sz="2000" dirty="0">
                <a:solidFill>
                  <a:srgbClr val="000000"/>
                </a:solidFill>
                <a:latin typeface="Courier New"/>
              </a:rPr>
              <a:t>                </a:t>
            </a:r>
            <a:r>
              <a:rPr lang="nn-NO" sz="20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urier New"/>
              </a:rPr>
              <a:t> i = 0; i &lt; 1000; ++i)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c.decrement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Thread.</a:t>
            </a:r>
            <a:r>
              <a:rPr lang="en-US" sz="2000" i="1" dirty="0" err="1">
                <a:solidFill>
                  <a:srgbClr val="000000"/>
                </a:solidFill>
                <a:latin typeface="Courier New"/>
              </a:rPr>
              <a:t>yield</a:t>
            </a:r>
            <a:r>
              <a:rPr lang="en-US" sz="2000" i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});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a.start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b.start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();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a.join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b.join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0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i="1" dirty="0" err="1" smtClean="0">
                <a:solidFill>
                  <a:srgbClr val="000000"/>
                </a:solidFill>
                <a:latin typeface="Courier New"/>
              </a:rPr>
              <a:t>c.</a:t>
            </a:r>
            <a:r>
              <a:rPr lang="en-US" sz="2000" i="1" dirty="0" err="1" smtClean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000" i="1" dirty="0" smtClean="0">
                <a:solidFill>
                  <a:srgbClr val="000000"/>
                </a:solidFill>
                <a:latin typeface="Courier New"/>
              </a:rPr>
              <a:t>); 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</a:rPr>
              <a:t>not always 0!</a:t>
            </a:r>
            <a:endParaRPr lang="en-US" sz="2000" b="1" i="1" dirty="0">
              <a:solidFill>
                <a:srgbClr val="FF0000"/>
              </a:solidFill>
              <a:latin typeface="Courier New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2000" dirty="0"/>
          </a:p>
        </p:txBody>
      </p:sp>
      <p:sp>
        <p:nvSpPr>
          <p:cNvPr id="5" name="Down Arrow 4"/>
          <p:cNvSpPr/>
          <p:nvPr/>
        </p:nvSpPr>
        <p:spPr>
          <a:xfrm>
            <a:off x="5181600" y="4648200"/>
            <a:ext cx="28956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  <a:r>
              <a:rPr lang="en-US" dirty="0" smtClean="0"/>
              <a:t>oin: waits for thread to terminate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305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with Multi-threaded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33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following sequence of operations might occur:</a:t>
            </a:r>
          </a:p>
          <a:p>
            <a:pPr lvl="1"/>
            <a:r>
              <a:rPr lang="en-US" dirty="0" smtClean="0"/>
              <a:t>Counter’s value is 0</a:t>
            </a:r>
          </a:p>
          <a:p>
            <a:pPr lvl="1"/>
            <a:r>
              <a:rPr lang="en-US" dirty="0" smtClean="0"/>
              <a:t>Thread a gets counter value (0)</a:t>
            </a:r>
          </a:p>
          <a:p>
            <a:pPr lvl="1"/>
            <a:r>
              <a:rPr lang="en-US" dirty="0" smtClean="0"/>
              <a:t>Thread b gets counter value (0)</a:t>
            </a:r>
          </a:p>
          <a:p>
            <a:pPr lvl="1"/>
            <a:r>
              <a:rPr lang="en-US" dirty="0" smtClean="0"/>
              <a:t>Thread a writes back incremented value (1)</a:t>
            </a:r>
          </a:p>
          <a:p>
            <a:pPr lvl="1"/>
            <a:r>
              <a:rPr lang="en-US" dirty="0" smtClean="0"/>
              <a:t>Thread b writes back decremented value (-1)</a:t>
            </a:r>
          </a:p>
          <a:p>
            <a:r>
              <a:rPr lang="en-US" dirty="0" smtClean="0"/>
              <a:t>Final counter value is -1!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00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with Multi-threaded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33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This sequence is also possible (remember, threads interleave operations in unpredictable order)</a:t>
            </a:r>
          </a:p>
          <a:p>
            <a:pPr lvl="1"/>
            <a:r>
              <a:rPr lang="en-US" dirty="0" smtClean="0"/>
              <a:t>Counter’s value is 0</a:t>
            </a:r>
          </a:p>
          <a:p>
            <a:pPr lvl="1"/>
            <a:r>
              <a:rPr lang="en-US" dirty="0" smtClean="0"/>
              <a:t>Thread a gets counter value (0)</a:t>
            </a:r>
          </a:p>
          <a:p>
            <a:pPr lvl="1"/>
            <a:r>
              <a:rPr lang="en-US" dirty="0" smtClean="0"/>
              <a:t>Thread b gets counter value (0)</a:t>
            </a:r>
          </a:p>
          <a:p>
            <a:pPr lvl="1"/>
            <a:r>
              <a:rPr lang="en-US" dirty="0" smtClean="0"/>
              <a:t>Thread b writes back decremented value (-1)</a:t>
            </a:r>
          </a:p>
          <a:p>
            <a:pPr lvl="1"/>
            <a:r>
              <a:rPr lang="en-US" dirty="0" smtClean="0"/>
              <a:t>Thread a writes back incremented value (1)</a:t>
            </a:r>
          </a:p>
          <a:p>
            <a:r>
              <a:rPr lang="en-US" dirty="0" smtClean="0"/>
              <a:t>Final counter value is 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38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Want: 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want to get and increment, or get and decrement the counter without having it be written to by another thread in the meantime</a:t>
            </a:r>
          </a:p>
          <a:p>
            <a:pPr lvl="1"/>
            <a:r>
              <a:rPr lang="en-US" dirty="0"/>
              <a:t>Counter’s value is 0</a:t>
            </a:r>
          </a:p>
          <a:p>
            <a:pPr lvl="1"/>
            <a:r>
              <a:rPr lang="en-US" dirty="0"/>
              <a:t>Thread a gets counter value (0) and  writes back incremented value (1)</a:t>
            </a:r>
          </a:p>
          <a:p>
            <a:pPr lvl="1"/>
            <a:r>
              <a:rPr lang="en-US" dirty="0"/>
              <a:t>Thread b gets counter value (1)  and writes back decremented value (0)</a:t>
            </a:r>
          </a:p>
          <a:p>
            <a:r>
              <a:rPr lang="en-US" dirty="0" smtClean="0"/>
              <a:t>Or:</a:t>
            </a:r>
          </a:p>
          <a:p>
            <a:pPr lvl="1"/>
            <a:r>
              <a:rPr lang="en-US" dirty="0"/>
              <a:t>Counter’s value is 0</a:t>
            </a:r>
          </a:p>
          <a:p>
            <a:pPr lvl="1"/>
            <a:r>
              <a:rPr lang="en-US" dirty="0"/>
              <a:t>Thread </a:t>
            </a:r>
            <a:r>
              <a:rPr lang="en-US" dirty="0" smtClean="0"/>
              <a:t>b </a:t>
            </a:r>
            <a:r>
              <a:rPr lang="en-US" dirty="0"/>
              <a:t>gets counter value (0) and  writes back </a:t>
            </a:r>
            <a:r>
              <a:rPr lang="en-US" dirty="0" smtClean="0"/>
              <a:t>decremented value (-1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Thread </a:t>
            </a:r>
            <a:r>
              <a:rPr lang="en-US" dirty="0" smtClean="0"/>
              <a:t>a gets </a:t>
            </a:r>
            <a:r>
              <a:rPr lang="en-US" dirty="0"/>
              <a:t>counter value </a:t>
            </a:r>
            <a:r>
              <a:rPr lang="en-US" dirty="0" smtClean="0"/>
              <a:t>(-1</a:t>
            </a:r>
            <a:r>
              <a:rPr lang="en-US" dirty="0"/>
              <a:t>)  and writes back </a:t>
            </a:r>
            <a:r>
              <a:rPr lang="en-US" dirty="0" smtClean="0"/>
              <a:t>incremented </a:t>
            </a:r>
            <a:r>
              <a:rPr lang="en-US" dirty="0"/>
              <a:t>value (0)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31662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4" y="35443"/>
            <a:ext cx="9106786" cy="2098157"/>
          </a:xfrm>
        </p:spPr>
        <p:txBody>
          <a:bodyPr>
            <a:noAutofit/>
          </a:bodyPr>
          <a:lstStyle/>
          <a:p>
            <a:r>
              <a:rPr lang="en-US" sz="2900" b="1" dirty="0"/>
              <a:t>s</a:t>
            </a:r>
            <a:r>
              <a:rPr lang="en-US" sz="2900" b="1" dirty="0" smtClean="0"/>
              <a:t>ynchronized methods</a:t>
            </a:r>
            <a:r>
              <a:rPr lang="en-US" sz="2900" dirty="0" smtClean="0"/>
              <a:t> are one way of accomplishing this this, since only one synchronized method of an instance can run at once.</a:t>
            </a:r>
            <a:endParaRPr lang="en-US" sz="2900" dirty="0"/>
          </a:p>
        </p:txBody>
      </p:sp>
      <p:sp>
        <p:nvSpPr>
          <p:cNvPr id="5" name="Rectangle 4"/>
          <p:cNvSpPr/>
          <p:nvPr/>
        </p:nvSpPr>
        <p:spPr>
          <a:xfrm>
            <a:off x="33670" y="2057400"/>
            <a:ext cx="94151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SynchronizedCounter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{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// thread-safe version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synchronized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increment()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++</a:t>
            </a:r>
            <a:r>
              <a:rPr lang="en-US" sz="2400" dirty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synchronized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decrement()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--</a:t>
            </a:r>
            <a:r>
              <a:rPr lang="en-US" sz="2400" dirty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54649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4" y="35443"/>
            <a:ext cx="9106786" cy="2098157"/>
          </a:xfrm>
        </p:spPr>
        <p:txBody>
          <a:bodyPr>
            <a:noAutofit/>
          </a:bodyPr>
          <a:lstStyle/>
          <a:p>
            <a:r>
              <a:rPr lang="en-US" sz="2900" b="1" dirty="0"/>
              <a:t>s</a:t>
            </a:r>
            <a:r>
              <a:rPr lang="en-US" sz="2900" b="1" dirty="0" smtClean="0"/>
              <a:t>ynchronized blocks </a:t>
            </a:r>
            <a:r>
              <a:rPr lang="en-US" sz="2900" dirty="0" smtClean="0"/>
              <a:t>are another way, which requires </a:t>
            </a:r>
            <a:r>
              <a:rPr lang="en-US" sz="2900" dirty="0"/>
              <a:t>an </a:t>
            </a:r>
            <a:r>
              <a:rPr lang="en-US" sz="2900" dirty="0" smtClean="0"/>
              <a:t>object instance </a:t>
            </a:r>
            <a:r>
              <a:rPr lang="en-US" sz="2900" dirty="0"/>
              <a:t>to be “locked” as the block of code is entered. This prevents other code that is synchronized on that object from executing.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33670" y="2057400"/>
            <a:ext cx="94151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SynchronizedCounter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{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// thread-safe version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increment()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synchronized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    ++</a:t>
            </a:r>
            <a:r>
              <a:rPr lang="en-US" sz="2400" dirty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decrement()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synchronized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    --</a:t>
            </a:r>
            <a:r>
              <a:rPr lang="en-US" sz="2400" dirty="0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6" name="Left Arrow 5"/>
          <p:cNvSpPr/>
          <p:nvPr/>
        </p:nvSpPr>
        <p:spPr>
          <a:xfrm>
            <a:off x="5562600" y="3200400"/>
            <a:ext cx="3581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 instance locked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1862470" y="3962400"/>
            <a:ext cx="3581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 instance unlocked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599814" y="5029200"/>
            <a:ext cx="3581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 instance locked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1862470" y="5791200"/>
            <a:ext cx="3581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 instance unlocked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368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Thread-safe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12102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SynchronizedCounter</a:t>
            </a:r>
            <a:r>
              <a:rPr lang="en-US" dirty="0" smtClean="0"/>
              <a:t> example is </a:t>
            </a:r>
            <a:r>
              <a:rPr lang="en-US" b="1" dirty="0" smtClean="0"/>
              <a:t>thread-safe</a:t>
            </a:r>
            <a:r>
              <a:rPr lang="en-US" dirty="0" smtClean="0"/>
              <a:t>. That is, multiple threads can call its methods and they will still behave as expected</a:t>
            </a:r>
          </a:p>
          <a:p>
            <a:pPr lvl="1"/>
            <a:r>
              <a:rPr lang="en-US" dirty="0" smtClean="0"/>
              <a:t>Immutable objects like String are inherently thread-safe</a:t>
            </a:r>
          </a:p>
          <a:p>
            <a:pPr lvl="1"/>
            <a:r>
              <a:rPr lang="en-US" dirty="0" smtClean="0"/>
              <a:t>Some mutable objects, like </a:t>
            </a:r>
            <a:r>
              <a:rPr lang="en-US" dirty="0" err="1" smtClean="0"/>
              <a:t>BlockingQueue</a:t>
            </a:r>
            <a:r>
              <a:rPr lang="en-US" dirty="0" smtClean="0"/>
              <a:t>, have been made thread-safe</a:t>
            </a:r>
          </a:p>
          <a:p>
            <a:r>
              <a:rPr lang="en-US" dirty="0" smtClean="0"/>
              <a:t>Others, like </a:t>
            </a:r>
            <a:r>
              <a:rPr lang="en-US" dirty="0" err="1" smtClean="0"/>
              <a:t>ArrayList</a:t>
            </a:r>
            <a:r>
              <a:rPr lang="en-US" dirty="0" smtClean="0"/>
              <a:t>, are not thread-safe</a:t>
            </a:r>
          </a:p>
          <a:p>
            <a:r>
              <a:rPr lang="en-US" dirty="0" smtClean="0"/>
              <a:t>If modifying an object from multiple threads, read its specifications to see whether it’s thread-safe</a:t>
            </a:r>
          </a:p>
          <a:p>
            <a:pPr lvl="1"/>
            <a:r>
              <a:rPr lang="en-US" dirty="0" smtClean="0"/>
              <a:t>If not, add synchronized statements in your own code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57624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16"/>
            <a:ext cx="122682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Main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{ </a:t>
            </a:r>
            <a:r>
              <a:rPr lang="en-US" sz="2000" dirty="0" smtClean="0">
                <a:solidFill>
                  <a:srgbClr val="3F7F5F"/>
                </a:solidFill>
                <a:latin typeface="Courier New"/>
              </a:rPr>
              <a:t>// </a:t>
            </a:r>
            <a:r>
              <a:rPr lang="en-US" sz="2000" dirty="0">
                <a:solidFill>
                  <a:srgbClr val="3F7F5F"/>
                </a:solidFill>
                <a:latin typeface="Courier New"/>
              </a:rPr>
              <a:t>multi-threaded </a:t>
            </a:r>
            <a:r>
              <a:rPr lang="en-US" sz="2000" dirty="0" smtClean="0">
                <a:solidFill>
                  <a:srgbClr val="3F7F5F"/>
                </a:solidFill>
                <a:latin typeface="Courier New"/>
              </a:rPr>
              <a:t>version, works</a:t>
            </a:r>
            <a:endParaRPr lang="en-US" sz="20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throws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InterruptedException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final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Counter c =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Counter();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Thread a =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Thread(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Runnable()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run() {</a:t>
            </a:r>
          </a:p>
          <a:p>
            <a:r>
              <a:rPr lang="nn-NO" sz="2000" dirty="0">
                <a:solidFill>
                  <a:srgbClr val="000000"/>
                </a:solidFill>
                <a:latin typeface="Courier New"/>
              </a:rPr>
              <a:t>                </a:t>
            </a:r>
            <a:r>
              <a:rPr lang="nn-NO" sz="20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urier New"/>
              </a:rPr>
              <a:t> i = 0; i &lt; 1000; ++i)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synchronized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(c) {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c.increment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();}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Thread.</a:t>
            </a:r>
            <a:r>
              <a:rPr lang="en-US" sz="2000" i="1" dirty="0" err="1">
                <a:solidFill>
                  <a:srgbClr val="000000"/>
                </a:solidFill>
                <a:latin typeface="Courier New"/>
              </a:rPr>
              <a:t>yield</a:t>
            </a:r>
            <a:r>
              <a:rPr lang="en-US" sz="2000" i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});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Thread b =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Thread(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Runnable()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run() {</a:t>
            </a:r>
          </a:p>
          <a:p>
            <a:r>
              <a:rPr lang="nn-NO" sz="2000" dirty="0">
                <a:solidFill>
                  <a:srgbClr val="000000"/>
                </a:solidFill>
                <a:latin typeface="Courier New"/>
              </a:rPr>
              <a:t>                </a:t>
            </a:r>
            <a:r>
              <a:rPr lang="nn-NO" sz="20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urier New"/>
              </a:rPr>
              <a:t> i = 0; i &lt; 1000; ++i) {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   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synchronized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(c) {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c.decrement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();}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Thread.</a:t>
            </a:r>
            <a:r>
              <a:rPr lang="en-US" sz="2000" i="1" dirty="0" err="1">
                <a:solidFill>
                  <a:srgbClr val="000000"/>
                </a:solidFill>
                <a:latin typeface="Courier New"/>
              </a:rPr>
              <a:t>yield</a:t>
            </a:r>
            <a:r>
              <a:rPr lang="en-US" sz="2000" i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});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a.start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b.start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();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a.join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b.join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000" i="1" dirty="0" err="1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0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Courier New"/>
              </a:rPr>
              <a:t>c.</a:t>
            </a:r>
            <a:r>
              <a:rPr lang="en-US" sz="2000" i="1" dirty="0" err="1">
                <a:solidFill>
                  <a:srgbClr val="0000C0"/>
                </a:solidFill>
                <a:latin typeface="Courier New"/>
              </a:rPr>
              <a:t>value</a:t>
            </a:r>
            <a:r>
              <a:rPr lang="en-US" sz="2000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2000" dirty="0"/>
          </a:p>
        </p:txBody>
      </p:sp>
      <p:sp>
        <p:nvSpPr>
          <p:cNvPr id="5" name="Right Arrow 4"/>
          <p:cNvSpPr/>
          <p:nvPr/>
        </p:nvSpPr>
        <p:spPr>
          <a:xfrm>
            <a:off x="0" y="1752600"/>
            <a:ext cx="2971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 synchronization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-35442" y="4191000"/>
            <a:ext cx="2971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External synchronization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-152400" y="381000"/>
            <a:ext cx="1524000" cy="894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Not thread-safe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619899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Final Notes on 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Do:</a:t>
            </a:r>
          </a:p>
          <a:p>
            <a:pPr lvl="1"/>
            <a:r>
              <a:rPr lang="en-US" sz="3000" dirty="0" smtClean="0"/>
              <a:t>Avoid writing to objects from multiple threads if possible</a:t>
            </a:r>
          </a:p>
          <a:p>
            <a:pPr lvl="1"/>
            <a:r>
              <a:rPr lang="en-US" sz="3000" dirty="0" smtClean="0"/>
              <a:t>Make the objects thread-safe, or synchronize externally, if you must</a:t>
            </a:r>
          </a:p>
          <a:p>
            <a:r>
              <a:rPr lang="en-US" dirty="0" smtClean="0"/>
              <a:t>Don’t</a:t>
            </a:r>
          </a:p>
          <a:p>
            <a:pPr lvl="1"/>
            <a:r>
              <a:rPr lang="en-US" sz="3000" dirty="0" smtClean="0"/>
              <a:t>Synchronize everything (makes your code execute sequentially, and might even lead to deadlocks)</a:t>
            </a:r>
          </a:p>
          <a:p>
            <a:r>
              <a:rPr lang="en-US" dirty="0" smtClean="0"/>
              <a:t>For further info, see Java’s </a:t>
            </a:r>
            <a:r>
              <a:rPr lang="en-US" dirty="0"/>
              <a:t>Concurrency Tutorial: </a:t>
            </a:r>
            <a:r>
              <a:rPr lang="en-US" dirty="0">
                <a:hlinkClick r:id="rId2"/>
              </a:rPr>
              <a:t>http://download.oracle.com/javase/tutorial/essential/concurrency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287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37" y="898887"/>
            <a:ext cx="9372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   /** angle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of ball relative to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the camera,</a:t>
            </a:r>
          </a:p>
          <a:p>
            <a:r>
              <a:rPr lang="en-US" sz="24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   *  in radians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.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+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is right, -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is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left */</a:t>
            </a:r>
            <a:endParaRPr lang="en-US" sz="2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C0"/>
                </a:solidFill>
                <a:latin typeface="Courier New"/>
              </a:rPr>
              <a:t>angle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   /** distance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in cm, from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camera to the ball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*/</a:t>
            </a:r>
            <a:endParaRPr lang="en-US" sz="24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 double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C0"/>
                </a:solidFill>
                <a:latin typeface="Courier New"/>
              </a:rPr>
              <a:t>distance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400" b="1" dirty="0" smtClean="0">
              <a:solidFill>
                <a:srgbClr val="7F0055"/>
              </a:solidFill>
              <a:latin typeface="Courier New"/>
            </a:endParaRPr>
          </a:p>
          <a:p>
            <a:endParaRPr lang="en-US" sz="2400" b="1" dirty="0">
              <a:solidFill>
                <a:srgbClr val="7F0055"/>
              </a:solidFill>
              <a:latin typeface="Courier New"/>
            </a:endParaRP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abstract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Vision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// image processing code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/** ball positions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from nearest to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furthest.</a:t>
            </a:r>
          </a:p>
          <a:p>
            <a:r>
              <a:rPr lang="en-US" sz="24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   *  empty if no balls are detected */</a:t>
            </a:r>
            <a:endParaRPr lang="en-US" sz="2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BallPosition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[] </a:t>
            </a:r>
            <a:r>
              <a:rPr lang="en-US" sz="2400" dirty="0" err="1" smtClean="0">
                <a:solidFill>
                  <a:srgbClr val="0000C0"/>
                </a:solidFill>
                <a:latin typeface="Courier New"/>
              </a:rPr>
              <a:t>ballLocations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/** captures image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,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detects balls</a:t>
            </a:r>
          </a:p>
          <a:p>
            <a:r>
              <a:rPr lang="en-US" sz="2400" b="1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3F7F5F"/>
                </a:solidFill>
                <a:latin typeface="Courier New"/>
              </a:rPr>
              <a:t>  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* and populates </a:t>
            </a:r>
            <a:r>
              <a:rPr lang="en-US" sz="2400" dirty="0" err="1" smtClean="0">
                <a:solidFill>
                  <a:srgbClr val="3F7F5F"/>
                </a:solidFill>
                <a:latin typeface="Courier New"/>
              </a:rPr>
              <a:t>ballLocations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*/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 abstract void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detectBalls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();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4537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Agree on Specifications Before 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5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13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From State Machines to Java Code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0600"/>
            <a:ext cx="5791200" cy="599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0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238" y="80747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7F0055"/>
                </a:solidFill>
                <a:latin typeface="Courier New"/>
              </a:rPr>
              <a:t>enum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State {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i="1" dirty="0">
                <a:solidFill>
                  <a:srgbClr val="0000C0"/>
                </a:solidFill>
                <a:latin typeface="Courier New"/>
              </a:rPr>
              <a:t>EXPLORE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2200" i="1" dirty="0">
                <a:solidFill>
                  <a:srgbClr val="0000C0"/>
                </a:solidFill>
                <a:latin typeface="Courier New"/>
              </a:rPr>
              <a:t>TOBALL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2200" i="1" dirty="0">
                <a:solidFill>
                  <a:srgbClr val="0000C0"/>
                </a:solidFill>
                <a:latin typeface="Courier New"/>
              </a:rPr>
              <a:t>CAPBALL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200" b="1" dirty="0" smtClean="0">
              <a:solidFill>
                <a:srgbClr val="7F0055"/>
              </a:solidFill>
              <a:latin typeface="Courier New"/>
            </a:endParaRPr>
          </a:p>
          <a:p>
            <a:endParaRPr lang="en-US" sz="2200" b="1" dirty="0" smtClean="0">
              <a:solidFill>
                <a:srgbClr val="7F0055"/>
              </a:solidFill>
              <a:latin typeface="Courier New"/>
            </a:endParaRPr>
          </a:p>
          <a:p>
            <a:r>
              <a:rPr lang="en-US" sz="2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RobotSM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{ </a:t>
            </a:r>
            <a:r>
              <a:rPr lang="en-US" sz="2200" b="1" dirty="0">
                <a:solidFill>
                  <a:srgbClr val="3F7F5F"/>
                </a:solidFill>
                <a:latin typeface="Courier New"/>
              </a:rPr>
              <a:t>// state machine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Vision </a:t>
            </a:r>
            <a:r>
              <a:rPr lang="en-US" sz="2400" dirty="0" err="1" smtClean="0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    Actuator </a:t>
            </a:r>
            <a:r>
              <a:rPr lang="en-US" sz="2400" dirty="0" smtClean="0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long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C0"/>
                </a:solidFill>
                <a:latin typeface="Courier New"/>
              </a:rPr>
              <a:t>captureBallStartTime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0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/** 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@</a:t>
            </a:r>
            <a:r>
              <a:rPr lang="en-US" sz="2400" dirty="0" err="1">
                <a:solidFill>
                  <a:srgbClr val="3F7F5F"/>
                </a:solidFill>
                <a:latin typeface="Courier New"/>
              </a:rPr>
              <a:t>param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 state Current state of state machine</a:t>
            </a:r>
          </a:p>
          <a:p>
            <a:r>
              <a:rPr lang="en-US" sz="2400" dirty="0">
                <a:solidFill>
                  <a:srgbClr val="3F7F5F"/>
                </a:solidFill>
                <a:latin typeface="Courier New"/>
              </a:rPr>
              <a:t> *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@</a:t>
            </a:r>
            <a:r>
              <a:rPr lang="en-US" sz="2400" dirty="0">
                <a:solidFill>
                  <a:srgbClr val="3F7F5F"/>
                </a:solidFill>
                <a:latin typeface="Courier New"/>
              </a:rPr>
              <a:t>return Next state of state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machine */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 pitchFamily="49" charset="0"/>
              </a:rPr>
              <a:t>   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 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nextState</a:t>
            </a:r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(State state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{…}</a:t>
            </a:r>
            <a:endParaRPr lang="en-US" sz="22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runSM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State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/>
              </a:rPr>
              <a:t>EXPLORE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) {</a:t>
            </a:r>
            <a:endParaRPr lang="en-US" sz="2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vis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.detectBalls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();</a:t>
            </a:r>
            <a:r>
              <a:rPr lang="en-US" sz="2200" dirty="0" smtClean="0">
                <a:solidFill>
                  <a:srgbClr val="3F7F5F"/>
                </a:solidFill>
                <a:latin typeface="Courier New"/>
              </a:rPr>
              <a:t>//</a:t>
            </a:r>
            <a:r>
              <a:rPr lang="en-US" sz="2200" dirty="0" err="1" smtClean="0">
                <a:solidFill>
                  <a:srgbClr val="3F7F5F"/>
                </a:solidFill>
                <a:latin typeface="Courier New"/>
              </a:rPr>
              <a:t>capture+process</a:t>
            </a:r>
            <a:r>
              <a:rPr lang="en-US" sz="2200" dirty="0" smtClean="0">
                <a:solidFill>
                  <a:srgbClr val="3F7F5F"/>
                </a:solidFill>
                <a:latin typeface="Courier New"/>
              </a:rPr>
              <a:t> image</a:t>
            </a:r>
            <a:endParaRPr lang="en-US" sz="22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state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nextState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(state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20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120656" y="1600200"/>
            <a:ext cx="6019800" cy="1127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Modularity: Vision, control code separate from state machine, can be implemented by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0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693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 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nextState</a:t>
            </a:r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(State state) {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(state ==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b="1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EXPLORE</a:t>
            </a:r>
            <a:r>
              <a:rPr lang="en-US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2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ballLocations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&gt; 0)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state = 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TOBALL</a:t>
            </a:r>
            <a:r>
              <a:rPr lang="en-US" sz="2200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200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act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.rotateLeft</a:t>
            </a:r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(state ==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b="1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TOBALL</a:t>
            </a:r>
            <a:r>
              <a:rPr lang="en-US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2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...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(state ==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b="1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CAPBALL</a:t>
            </a:r>
            <a:r>
              <a:rPr lang="en-US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2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...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state;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11231"/>
            <a:ext cx="783198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582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693"/>
            <a:ext cx="12420600" cy="5559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 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nextState</a:t>
            </a:r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(State state) {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(state ==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b="1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EXPLORE</a:t>
            </a:r>
            <a:r>
              <a:rPr lang="en-US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2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...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>
              <a:lnSpc>
                <a:spcPct val="115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(state ==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b="1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TOBALL</a:t>
            </a:r>
            <a:r>
              <a:rPr lang="en-US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2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ballLocations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== 0)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state = 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EXPLORE</a:t>
            </a:r>
            <a:r>
              <a:rPr lang="en-US" sz="2200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2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ballLocations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2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10.0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200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captureBallStartTime</a:t>
            </a:r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200" i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currentTimeMillis</a:t>
            </a:r>
            <a:r>
              <a:rPr lang="en-US" sz="2200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state = 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CAPBALL</a:t>
            </a:r>
            <a:r>
              <a:rPr lang="en-US" sz="2200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}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200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act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.moveForward</a:t>
            </a:r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ballLocations</a:t>
            </a:r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200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angle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2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(state ==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b="1" i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CAPBALL</a:t>
            </a:r>
            <a:r>
              <a:rPr lang="en-US" sz="2200" b="1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200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2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...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state;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120" y="4114800"/>
            <a:ext cx="717846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25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693"/>
            <a:ext cx="12420600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 </a:t>
            </a:r>
            <a:r>
              <a:rPr lang="en-US" sz="2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nextState</a:t>
            </a:r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(State state) {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(state ==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b="1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EXPLORE</a:t>
            </a:r>
            <a:r>
              <a:rPr lang="en-US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2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...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>
              <a:lnSpc>
                <a:spcPct val="115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(state ==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State.</a:t>
            </a:r>
            <a:r>
              <a:rPr lang="en-US" sz="2200" b="1" i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TOBALL</a:t>
            </a:r>
            <a:r>
              <a:rPr lang="en-US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5000"/>
              </a:lnSpc>
            </a:pPr>
            <a:r>
              <a:rPr lang="en-US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2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200" dirty="0" smtClean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2200" b="1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}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(state ==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b="1" i="1" dirty="0" err="1">
                <a:solidFill>
                  <a:srgbClr val="0000C0"/>
                </a:solidFill>
                <a:latin typeface="Courier New"/>
              </a:rPr>
              <a:t>CAPBALL</a:t>
            </a:r>
            <a:r>
              <a:rPr lang="en-US" sz="2200" b="1" i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200" b="1" i="1" dirty="0" err="1">
                <a:solidFill>
                  <a:srgbClr val="000000"/>
                </a:solidFill>
                <a:latin typeface="Courier New"/>
              </a:rPr>
              <a:t>currentTimeMillis</a:t>
            </a:r>
            <a:r>
              <a:rPr lang="en-US" sz="2200" b="1" i="1" dirty="0">
                <a:solidFill>
                  <a:srgbClr val="000000"/>
                </a:solidFill>
                <a:latin typeface="Courier New"/>
              </a:rPr>
              <a:t>() &gt; </a:t>
            </a:r>
            <a:endParaRPr lang="en-US" sz="2200" b="1" i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200" b="1" i="1" dirty="0" err="1" smtClean="0">
                <a:solidFill>
                  <a:srgbClr val="0000C0"/>
                </a:solidFill>
                <a:latin typeface="Courier New"/>
              </a:rPr>
              <a:t>captureBallStartTime</a:t>
            </a:r>
            <a:r>
              <a:rPr lang="en-US" sz="2200" b="1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i="1" dirty="0">
                <a:solidFill>
                  <a:srgbClr val="000000"/>
                </a:solidFill>
                <a:latin typeface="Courier New"/>
              </a:rPr>
              <a:t>+ 5000) {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.stopCaptureBall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state =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State.</a:t>
            </a:r>
            <a:r>
              <a:rPr lang="en-US" sz="2200" i="1" dirty="0" err="1">
                <a:solidFill>
                  <a:srgbClr val="0000C0"/>
                </a:solidFill>
                <a:latin typeface="Courier New"/>
              </a:rPr>
              <a:t>EXPLORE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} </a:t>
            </a:r>
            <a:r>
              <a:rPr lang="en-US" sz="2200" b="1" dirty="0">
                <a:solidFill>
                  <a:srgbClr val="7F0055"/>
                </a:solidFill>
                <a:latin typeface="Courier New"/>
              </a:rPr>
              <a:t>else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2200" dirty="0" err="1">
                <a:solidFill>
                  <a:srgbClr val="0000C0"/>
                </a:solidFill>
                <a:latin typeface="Courier New"/>
              </a:rPr>
              <a:t>act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.captureBall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state;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51155"/>
            <a:ext cx="8153400" cy="190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27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2749</Words>
  <Application>Microsoft Office PowerPoint</Application>
  <PresentationFormat>On-screen Show (4:3)</PresentationFormat>
  <Paragraphs>466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Software and Threading</vt:lpstr>
      <vt:lpstr>Abstract Design: State Machines</vt:lpstr>
      <vt:lpstr>Modular Design</vt:lpstr>
      <vt:lpstr>Agree on Specifications Before Coding</vt:lpstr>
      <vt:lpstr>From State Machines to Java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Unit Testing</vt:lpstr>
      <vt:lpstr>Writing Unit Tests with JUnit</vt:lpstr>
      <vt:lpstr>Writing Unit Tests with JUnit</vt:lpstr>
      <vt:lpstr>Writing Unit Tests with JUnit</vt:lpstr>
      <vt:lpstr>Revision Control – svn</vt:lpstr>
      <vt:lpstr>Other Useful Resources</vt:lpstr>
      <vt:lpstr>Using Multiple Sensors</vt:lpstr>
      <vt:lpstr>Problem with Sequential Execution</vt:lpstr>
      <vt:lpstr>PowerPoint Presentation</vt:lpstr>
      <vt:lpstr>What are Threads?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Writes Across Threads</vt:lpstr>
      <vt:lpstr>PowerPoint Presentation</vt:lpstr>
      <vt:lpstr>PowerPoint Presentation</vt:lpstr>
      <vt:lpstr>Problem with Multi-threaded Counter</vt:lpstr>
      <vt:lpstr>Problem with Multi-threaded Counter</vt:lpstr>
      <vt:lpstr>Want: Atomic operations</vt:lpstr>
      <vt:lpstr>PowerPoint Presentation</vt:lpstr>
      <vt:lpstr>PowerPoint Presentation</vt:lpstr>
      <vt:lpstr>Thread-safe objects</vt:lpstr>
      <vt:lpstr>PowerPoint Presentation</vt:lpstr>
      <vt:lpstr>Final Notes on Threading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Geza Kovacs</dc:creator>
  <cp:lastModifiedBy>Geza Kovacs</cp:lastModifiedBy>
  <cp:revision>231</cp:revision>
  <dcterms:created xsi:type="dcterms:W3CDTF">2010-12-27T17:49:56Z</dcterms:created>
  <dcterms:modified xsi:type="dcterms:W3CDTF">2011-01-04T02:00:58Z</dcterms:modified>
</cp:coreProperties>
</file>