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74" r:id="rId4"/>
    <p:sldId id="258" r:id="rId5"/>
    <p:sldId id="260" r:id="rId6"/>
    <p:sldId id="261" r:id="rId7"/>
    <p:sldId id="263" r:id="rId8"/>
    <p:sldId id="264" r:id="rId9"/>
    <p:sldId id="265" r:id="rId10"/>
    <p:sldId id="268" r:id="rId11"/>
    <p:sldId id="277" r:id="rId12"/>
    <p:sldId id="275" r:id="rId13"/>
    <p:sldId id="276" r:id="rId14"/>
    <p:sldId id="278" r:id="rId15"/>
    <p:sldId id="280" r:id="rId16"/>
    <p:sldId id="283" r:id="rId17"/>
    <p:sldId id="284" r:id="rId18"/>
    <p:sldId id="285" r:id="rId19"/>
    <p:sldId id="269" r:id="rId20"/>
    <p:sldId id="270" r:id="rId21"/>
    <p:sldId id="271" r:id="rId22"/>
    <p:sldId id="272" r:id="rId23"/>
    <p:sldId id="286" r:id="rId24"/>
    <p:sldId id="273" r:id="rId25"/>
    <p:sldId id="287" r:id="rId26"/>
    <p:sldId id="289" r:id="rId27"/>
    <p:sldId id="288" r:id="rId28"/>
    <p:sldId id="290" r:id="rId29"/>
    <p:sldId id="291" r:id="rId30"/>
    <p:sldId id="29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0E9F"/>
    <a:srgbClr val="C20F9F"/>
    <a:srgbClr val="C21F9F"/>
    <a:srgbClr val="C23E9F"/>
    <a:srgbClr val="FFFF00"/>
    <a:srgbClr val="0000FF"/>
    <a:srgbClr val="00FF00"/>
    <a:srgbClr val="FF6969"/>
    <a:srgbClr val="660000"/>
    <a:srgbClr val="661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99F5A-D716-46E9-8747-07C3571D529A}" type="datetimeFigureOut">
              <a:rPr lang="en-US" smtClean="0"/>
              <a:t>1/4/2011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4727A-3E58-4E93-B708-E56AE0D5F0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569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4727A-3E58-4E93-B708-E56AE0D5F0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03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4727A-3E58-4E93-B708-E56AE0D5F0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03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4727A-3E58-4E93-B708-E56AE0D5F0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03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4727A-3E58-4E93-B708-E56AE0D5F0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03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4727A-3E58-4E93-B708-E56AE0D5F0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03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4727A-3E58-4E93-B708-E56AE0D5F0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03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F027-75CB-4D86-AC09-24C6927BB426}" type="datetimeFigureOut">
              <a:rPr lang="en-US" smtClean="0"/>
              <a:t>1/4/2011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46F4-2CBA-4CAD-8E2A-129C554465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130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F027-75CB-4D86-AC09-24C6927BB426}" type="datetimeFigureOut">
              <a:rPr lang="en-US" smtClean="0"/>
              <a:t>1/4/2011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46F4-2CBA-4CAD-8E2A-129C554465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35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F027-75CB-4D86-AC09-24C6927BB426}" type="datetimeFigureOut">
              <a:rPr lang="en-US" smtClean="0"/>
              <a:t>1/4/2011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46F4-2CBA-4CAD-8E2A-129C554465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68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F027-75CB-4D86-AC09-24C6927BB426}" type="datetimeFigureOut">
              <a:rPr lang="en-US" smtClean="0"/>
              <a:t>1/4/2011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46F4-2CBA-4CAD-8E2A-129C554465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661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F027-75CB-4D86-AC09-24C6927BB426}" type="datetimeFigureOut">
              <a:rPr lang="en-US" smtClean="0"/>
              <a:t>1/4/2011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46F4-2CBA-4CAD-8E2A-129C554465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91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F027-75CB-4D86-AC09-24C6927BB426}" type="datetimeFigureOut">
              <a:rPr lang="en-US" smtClean="0"/>
              <a:t>1/4/2011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46F4-2CBA-4CAD-8E2A-129C554465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63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F027-75CB-4D86-AC09-24C6927BB426}" type="datetimeFigureOut">
              <a:rPr lang="en-US" smtClean="0"/>
              <a:t>1/4/2011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46F4-2CBA-4CAD-8E2A-129C554465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300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F027-75CB-4D86-AC09-24C6927BB426}" type="datetimeFigureOut">
              <a:rPr lang="en-US" smtClean="0"/>
              <a:t>1/4/2011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46F4-2CBA-4CAD-8E2A-129C554465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644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F027-75CB-4D86-AC09-24C6927BB426}" type="datetimeFigureOut">
              <a:rPr lang="en-US" smtClean="0"/>
              <a:t>1/4/2011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46F4-2CBA-4CAD-8E2A-129C554465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109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F027-75CB-4D86-AC09-24C6927BB426}" type="datetimeFigureOut">
              <a:rPr lang="en-US" smtClean="0"/>
              <a:t>1/4/2011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46F4-2CBA-4CAD-8E2A-129C554465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44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F027-75CB-4D86-AC09-24C6927BB426}" type="datetimeFigureOut">
              <a:rPr lang="en-US" smtClean="0"/>
              <a:t>1/4/2011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46F4-2CBA-4CAD-8E2A-129C554465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80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5F027-75CB-4D86-AC09-24C6927BB426}" type="datetimeFigureOut">
              <a:rPr lang="en-US" smtClean="0"/>
              <a:t>1/4/2011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246F4-2CBA-4CAD-8E2A-129C554465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232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courses.csail.mit.edu/6.141/spring2008/pub/lectures/Vision-I-Lecture.pdf" TargetMode="External"/><Relationship Id="rId3" Type="http://schemas.openxmlformats.org/officeDocument/2006/relationships/hyperlink" Target="http://www.pages.drexel.edu/~weg22/can_tut.html" TargetMode="External"/><Relationship Id="rId7" Type="http://schemas.openxmlformats.org/officeDocument/2006/relationships/hyperlink" Target="http://web.mit.edu/6.186/2005/doc/morevision.pdf" TargetMode="External"/><Relationship Id="rId2" Type="http://schemas.openxmlformats.org/officeDocument/2006/relationships/hyperlink" Target="http://homepages.inf.ed.ac.uk/rbf/HIPR2/label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b.mit.edu/6.186/2005/doc/basicvision.pdf" TargetMode="External"/><Relationship Id="rId5" Type="http://schemas.openxmlformats.org/officeDocument/2006/relationships/hyperlink" Target="http://web.mit.edu/6.186/2006/lectures/Vision.pdf" TargetMode="External"/><Relationship Id="rId4" Type="http://schemas.openxmlformats.org/officeDocument/2006/relationships/hyperlink" Target="http://web.mit.edu/6.186/2007/lectures/vision/maslab-vision.pp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Geza</a:t>
            </a:r>
            <a:r>
              <a:rPr lang="en-US" dirty="0" smtClean="0"/>
              <a:t> Kovacs</a:t>
            </a:r>
          </a:p>
          <a:p>
            <a:r>
              <a:rPr lang="en-US" dirty="0" err="1" smtClean="0"/>
              <a:t>Maslab</a:t>
            </a:r>
            <a:r>
              <a:rPr lang="en-US" dirty="0" smtClean="0"/>
              <a:t>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110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out R, G, B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BufferedImage</a:t>
            </a:r>
            <a:r>
              <a:rPr lang="en-US" dirty="0"/>
              <a:t> </a:t>
            </a:r>
            <a:r>
              <a:rPr lang="en-US" dirty="0" err="1"/>
              <a:t>img</a:t>
            </a:r>
            <a:r>
              <a:rPr lang="en-US" dirty="0"/>
              <a:t> = …;</a:t>
            </a:r>
          </a:p>
          <a:p>
            <a:pPr marL="0" indent="0">
              <a:buNone/>
            </a:pP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rgb</a:t>
            </a:r>
            <a:r>
              <a:rPr lang="en-US" dirty="0" smtClean="0"/>
              <a:t> = </a:t>
            </a:r>
            <a:r>
              <a:rPr lang="en-US" dirty="0" err="1" smtClean="0"/>
              <a:t>img.getRGB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 err="1" smtClean="0"/>
              <a:t>nt</a:t>
            </a:r>
            <a:r>
              <a:rPr lang="en-US" dirty="0" smtClean="0"/>
              <a:t> r = (</a:t>
            </a:r>
            <a:r>
              <a:rPr lang="en-US" dirty="0" err="1" smtClean="0"/>
              <a:t>rgb</a:t>
            </a:r>
            <a:r>
              <a:rPr lang="en-US" dirty="0" smtClean="0"/>
              <a:t> &amp; 0x00FF0000) &gt;&gt; 16;</a:t>
            </a:r>
          </a:p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 err="1" smtClean="0"/>
              <a:t>nt</a:t>
            </a:r>
            <a:r>
              <a:rPr lang="en-US" dirty="0" smtClean="0"/>
              <a:t> g = (</a:t>
            </a:r>
            <a:r>
              <a:rPr lang="en-US" dirty="0" err="1" smtClean="0"/>
              <a:t>rgb</a:t>
            </a:r>
            <a:r>
              <a:rPr lang="en-US" dirty="0" smtClean="0"/>
              <a:t> &amp; 0x0000FF00) &gt;&gt; 8;</a:t>
            </a:r>
          </a:p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 err="1" smtClean="0"/>
              <a:t>nt</a:t>
            </a:r>
            <a:r>
              <a:rPr lang="en-US" dirty="0" smtClean="0"/>
              <a:t> b = (</a:t>
            </a:r>
            <a:r>
              <a:rPr lang="en-US" dirty="0" err="1" smtClean="0"/>
              <a:t>rgb</a:t>
            </a:r>
            <a:r>
              <a:rPr lang="en-US" dirty="0" smtClean="0"/>
              <a:t> &amp; 0x000000FF);</a:t>
            </a:r>
          </a:p>
          <a:p>
            <a:pPr marL="0" indent="0">
              <a:buNone/>
            </a:pPr>
            <a:r>
              <a:rPr lang="en-US" dirty="0" err="1"/>
              <a:t>r</a:t>
            </a:r>
            <a:r>
              <a:rPr lang="en-US" dirty="0" err="1" smtClean="0"/>
              <a:t>gb</a:t>
            </a:r>
            <a:r>
              <a:rPr lang="en-US" dirty="0" smtClean="0"/>
              <a:t> = b + (g &lt;&lt; 8) + (r &lt;&lt; 16)</a:t>
            </a: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80999" y="5181600"/>
            <a:ext cx="8153401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Also works if the image is in HSV format; just replace r with h, g with s, and b with v</a:t>
            </a:r>
          </a:p>
          <a:p>
            <a:r>
              <a:rPr lang="en-US" dirty="0" smtClean="0"/>
              <a:t>See Vision tutorial for more info</a:t>
            </a:r>
          </a:p>
        </p:txBody>
      </p:sp>
    </p:spTree>
    <p:extLst>
      <p:ext uri="{BB962C8B-B14F-4D97-AF65-F5344CB8AC3E}">
        <p14:creationId xmlns:p14="http://schemas.microsoft.com/office/powerpoint/2010/main" val="2377217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462163"/>
            <a:ext cx="4953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By using color thresholds, (checking that hue is in a certain range), can classify pixels as being Red, Yellow, or other</a:t>
            </a:r>
          </a:p>
        </p:txBody>
      </p:sp>
      <p:pic>
        <p:nvPicPr>
          <p:cNvPr id="6" name="Picture 2" descr="C:\Users\geza\hsvblurr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-36286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geza\exima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geza\exima-colored-black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38100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137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C:\Users\geza\exima-colored-black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286" y="1828800"/>
            <a:ext cx="50800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As a first step in detecting balls and goals, we want to group connected yellow pixels, and connected red pixels into “blobs of interest”</a:t>
            </a:r>
          </a:p>
          <a:p>
            <a:pPr lvl="1"/>
            <a:r>
              <a:rPr lang="en-US" dirty="0" smtClean="0"/>
              <a:t>That is, label each pixel with a number indicating the connected component it belongs to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301343" y="6019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815943" y="502194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815943" y="6019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9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Connected Component Labeling</a:t>
            </a:r>
            <a:endParaRPr lang="en-US" dirty="0"/>
          </a:p>
        </p:txBody>
      </p:sp>
      <p:pic>
        <p:nvPicPr>
          <p:cNvPr id="2052" name="Picture 4" descr="C:\Users\geza\exima-colored-black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6553200" y="3962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343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76829"/>
            <a:ext cx="2895600" cy="5029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Various efficient algorithms exist for finding connected components of white pixels in binary images</a:t>
            </a:r>
          </a:p>
          <a:p>
            <a:r>
              <a:rPr lang="en-US" sz="2800" dirty="0" smtClean="0"/>
              <a:t>We can use these algorithms if we consider colors one at a time</a:t>
            </a:r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391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Connected Component Labeling</a:t>
            </a:r>
            <a:endParaRPr lang="en-US" dirty="0"/>
          </a:p>
        </p:txBody>
      </p:sp>
      <p:pic>
        <p:nvPicPr>
          <p:cNvPr id="3074" name="Picture 2" descr="C:\Users\geza\exima-colored-black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47800"/>
            <a:ext cx="29718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geza\exima-colored-black3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95750"/>
            <a:ext cx="29718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geza\exima-colored-black4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47800"/>
            <a:ext cx="29718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6477000" y="1371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772400" y="2133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124200" y="5638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876800" y="5660571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14" name="Picture 2" descr="C:\Users\geza\exima-colored-black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95750"/>
            <a:ext cx="29718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>
            <a:off x="6553200" y="403225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739742" y="4800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346371" y="5660571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8153400" y="5660571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121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70104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2-pass algorithm for Connected Component Labeling on Binary Images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713944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Pass 1:</a:t>
            </a:r>
          </a:p>
          <a:p>
            <a:r>
              <a:rPr lang="en-US" dirty="0"/>
              <a:t>If all 4 neighbors are black or unlabeled, assign a new label to current point</a:t>
            </a:r>
          </a:p>
          <a:p>
            <a:r>
              <a:rPr lang="en-US" dirty="0"/>
              <a:t>If only one neighbor is white, assign its label to current point</a:t>
            </a:r>
          </a:p>
          <a:p>
            <a:r>
              <a:rPr lang="en-US" dirty="0"/>
              <a:t>If more than one of the neighbors are white, assign one of their labels to current point, and note </a:t>
            </a:r>
            <a:r>
              <a:rPr lang="en-US" dirty="0" smtClean="0"/>
              <a:t>equivalence </a:t>
            </a:r>
            <a:r>
              <a:rPr lang="en-US" dirty="0"/>
              <a:t>of their labels</a:t>
            </a:r>
          </a:p>
          <a:p>
            <a:pPr marL="0" indent="0">
              <a:buNone/>
            </a:pPr>
            <a:r>
              <a:rPr lang="en-US" dirty="0" smtClean="0"/>
              <a:t>Pass 2:</a:t>
            </a:r>
          </a:p>
          <a:p>
            <a:r>
              <a:rPr lang="en-US" dirty="0" smtClean="0"/>
              <a:t>Merge labels which were marked as equivalent in the first pass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932" y="0"/>
            <a:ext cx="18383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40" y="2362200"/>
            <a:ext cx="202882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982" y="4876800"/>
            <a:ext cx="18192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738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2590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Pass 1:</a:t>
            </a:r>
          </a:p>
          <a:p>
            <a:r>
              <a:rPr lang="en-US" sz="2800" dirty="0" smtClean="0"/>
              <a:t>If all 4 neighbors are black or unlabeled, assign a new label to current point</a:t>
            </a:r>
          </a:p>
          <a:p>
            <a:r>
              <a:rPr lang="en-US" sz="2800" dirty="0" smtClean="0"/>
              <a:t>If only one neighbor is white, assign its label to current point</a:t>
            </a:r>
          </a:p>
          <a:p>
            <a:r>
              <a:rPr lang="en-US" sz="2800" dirty="0"/>
              <a:t>If more than one of the neighbors are white, assign one of their labels to current point, and note equivalence of their labels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157" y="3657600"/>
            <a:ext cx="9249157" cy="250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2209800" y="2514600"/>
            <a:ext cx="2209800" cy="9906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labeled white neighbors -&gt;</a:t>
            </a:r>
          </a:p>
          <a:p>
            <a:pPr algn="ctr"/>
            <a:r>
              <a:rPr lang="en-US" dirty="0" smtClean="0"/>
              <a:t>Create label 1</a:t>
            </a:r>
            <a:endParaRPr lang="en-US" dirty="0"/>
          </a:p>
        </p:txBody>
      </p:sp>
      <p:sp>
        <p:nvSpPr>
          <p:cNvPr id="10" name="Rectangular Callout 9"/>
          <p:cNvSpPr/>
          <p:nvPr/>
        </p:nvSpPr>
        <p:spPr>
          <a:xfrm>
            <a:off x="4648200" y="2514600"/>
            <a:ext cx="2057400" cy="9906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labeled white neighbors -&gt;</a:t>
            </a:r>
          </a:p>
          <a:p>
            <a:pPr algn="ctr"/>
            <a:r>
              <a:rPr lang="en-US" dirty="0"/>
              <a:t>Create label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Rectangular Callout 10"/>
          <p:cNvSpPr/>
          <p:nvPr/>
        </p:nvSpPr>
        <p:spPr>
          <a:xfrm>
            <a:off x="6934200" y="2514600"/>
            <a:ext cx="2209800" cy="9906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labeled white neighbors -&gt;</a:t>
            </a:r>
          </a:p>
          <a:p>
            <a:pPr algn="ctr"/>
            <a:r>
              <a:rPr lang="en-US" dirty="0"/>
              <a:t>Create label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3" name="Rectangular Callout 12"/>
          <p:cNvSpPr/>
          <p:nvPr/>
        </p:nvSpPr>
        <p:spPr>
          <a:xfrm>
            <a:off x="0" y="2514600"/>
            <a:ext cx="1981200" cy="9906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Current point is not white -&gt; </a:t>
            </a:r>
          </a:p>
          <a:p>
            <a:pPr algn="ctr"/>
            <a:r>
              <a:rPr lang="en-US" dirty="0"/>
              <a:t>D</a:t>
            </a:r>
            <a:r>
              <a:rPr lang="en-US" dirty="0" smtClean="0"/>
              <a:t>o nothing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717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2590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Pass 1:</a:t>
            </a:r>
          </a:p>
          <a:p>
            <a:r>
              <a:rPr lang="en-US" sz="2800" dirty="0" smtClean="0"/>
              <a:t>If all 4 neighbors are black or unlabeled, assign a new label to current point</a:t>
            </a:r>
          </a:p>
          <a:p>
            <a:r>
              <a:rPr lang="en-US" sz="2800" dirty="0" smtClean="0"/>
              <a:t>If only one neighbor is white, assign its label to current point</a:t>
            </a:r>
          </a:p>
          <a:p>
            <a:r>
              <a:rPr lang="en-US" sz="2800" dirty="0"/>
              <a:t>If more than one of the neighbors are white, assign one of their labels to current point, and note equivalence of their labels</a:t>
            </a:r>
            <a:endParaRPr lang="en-US" sz="2800" dirty="0"/>
          </a:p>
        </p:txBody>
      </p:sp>
      <p:sp>
        <p:nvSpPr>
          <p:cNvPr id="5" name="Rectangular Callout 4"/>
          <p:cNvSpPr/>
          <p:nvPr/>
        </p:nvSpPr>
        <p:spPr>
          <a:xfrm>
            <a:off x="2209800" y="2514600"/>
            <a:ext cx="2209800" cy="9906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 white neighbor with label 1 -&gt;</a:t>
            </a:r>
          </a:p>
          <a:p>
            <a:pPr algn="ctr"/>
            <a:r>
              <a:rPr lang="en-US" dirty="0" smtClean="0"/>
              <a:t>Assign 1</a:t>
            </a:r>
            <a:endParaRPr lang="en-US" dirty="0"/>
          </a:p>
        </p:txBody>
      </p:sp>
      <p:sp>
        <p:nvSpPr>
          <p:cNvPr id="10" name="Rectangular Callout 9"/>
          <p:cNvSpPr/>
          <p:nvPr/>
        </p:nvSpPr>
        <p:spPr>
          <a:xfrm>
            <a:off x="4648200" y="2514600"/>
            <a:ext cx="2057400" cy="9906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 white labeled neighbors: 1, 2 -&gt;</a:t>
            </a:r>
          </a:p>
          <a:p>
            <a:pPr algn="ctr"/>
            <a:r>
              <a:rPr lang="en-US" dirty="0" smtClean="0"/>
              <a:t>Mark 1=2, assign 1</a:t>
            </a:r>
            <a:endParaRPr lang="en-US" dirty="0"/>
          </a:p>
        </p:txBody>
      </p:sp>
      <p:sp>
        <p:nvSpPr>
          <p:cNvPr id="11" name="Rectangular Callout 10"/>
          <p:cNvSpPr/>
          <p:nvPr/>
        </p:nvSpPr>
        <p:spPr>
          <a:xfrm>
            <a:off x="6934200" y="2514600"/>
            <a:ext cx="2209800" cy="9906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 white neighbor with label 1 -&gt;</a:t>
            </a:r>
          </a:p>
          <a:p>
            <a:pPr algn="ctr"/>
            <a:r>
              <a:rPr lang="en-US" dirty="0" smtClean="0"/>
              <a:t>Assign 1</a:t>
            </a:r>
            <a:endParaRPr lang="en-US" dirty="0"/>
          </a:p>
        </p:txBody>
      </p:sp>
      <p:sp>
        <p:nvSpPr>
          <p:cNvPr id="13" name="Rectangular Callout 12"/>
          <p:cNvSpPr/>
          <p:nvPr/>
        </p:nvSpPr>
        <p:spPr>
          <a:xfrm>
            <a:off x="0" y="2514600"/>
            <a:ext cx="1981200" cy="9906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 white labeled </a:t>
            </a:r>
            <a:r>
              <a:rPr lang="en-US" dirty="0" smtClean="0"/>
              <a:t>neighbors: 1, 4 </a:t>
            </a:r>
            <a:r>
              <a:rPr lang="en-US" dirty="0"/>
              <a:t>-&gt;</a:t>
            </a:r>
          </a:p>
          <a:p>
            <a:pPr algn="ctr"/>
            <a:r>
              <a:rPr lang="en-US" dirty="0"/>
              <a:t>Mark 1=4, assign </a:t>
            </a:r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84" y="3733800"/>
            <a:ext cx="9205784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978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4572000" cy="5714999"/>
          </a:xfrm>
        </p:spPr>
        <p:txBody>
          <a:bodyPr>
            <a:normAutofit/>
          </a:bodyPr>
          <a:lstStyle/>
          <a:p>
            <a:r>
              <a:rPr lang="en-US" dirty="0" smtClean="0"/>
              <a:t>At the end of the first pass, we have marked labels 1, 2, and 4 as equivalent, and have marked labels 3 and 5 as equivalent</a:t>
            </a:r>
          </a:p>
          <a:p>
            <a:r>
              <a:rPr lang="en-US" dirty="0" smtClean="0"/>
              <a:t>In the second pass, we replace all 2s and 4s with 1s, and replace all 5s with 3s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331"/>
            <a:ext cx="3072265" cy="331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875" y="3546975"/>
            <a:ext cx="3040412" cy="331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998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Colors aren’t always enough for segmenting objects</a:t>
            </a:r>
            <a:endParaRPr lang="en-US" sz="3200" dirty="0"/>
          </a:p>
        </p:txBody>
      </p:sp>
      <p:pic>
        <p:nvPicPr>
          <p:cNvPr id="4" name="Picture 4" descr="C:\Users\geza\exim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53407"/>
            <a:ext cx="3422952" cy="256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geza\exima-colored-black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67921"/>
            <a:ext cx="3422952" cy="256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geza\exima-colored-black6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2728"/>
            <a:ext cx="3500363" cy="262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733800" y="3851728"/>
            <a:ext cx="5334000" cy="2701471"/>
          </a:xfrm>
        </p:spPr>
        <p:txBody>
          <a:bodyPr>
            <a:normAutofit/>
          </a:bodyPr>
          <a:lstStyle/>
          <a:p>
            <a:r>
              <a:rPr lang="en-US" dirty="0" smtClean="0"/>
              <a:t>Note that at edges of objects, there is a change in pixel value</a:t>
            </a:r>
          </a:p>
          <a:p>
            <a:r>
              <a:rPr lang="en-US" dirty="0" smtClean="0"/>
              <a:t>Use edge detection for segmenting objects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18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693" y="0"/>
            <a:ext cx="8229600" cy="990600"/>
          </a:xfrm>
        </p:spPr>
        <p:txBody>
          <a:bodyPr/>
          <a:lstStyle/>
          <a:p>
            <a:r>
              <a:rPr lang="en-US" dirty="0" smtClean="0"/>
              <a:t>Image Convolution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5" y="990600"/>
            <a:ext cx="9144000" cy="129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Determines pixel value based on neighboring values (relation described by a kernel matrix)</a:t>
            </a:r>
          </a:p>
          <a:p>
            <a:r>
              <a:rPr lang="en-US" dirty="0" smtClean="0"/>
              <a:t>Used in blurring, sharpening, edge detection, </a:t>
            </a:r>
            <a:r>
              <a:rPr lang="en-US" dirty="0" err="1" smtClean="0"/>
              <a:t>etc</a:t>
            </a: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324424"/>
              </p:ext>
            </p:extLst>
          </p:nvPr>
        </p:nvGraphicFramePr>
        <p:xfrm>
          <a:off x="933993" y="2511388"/>
          <a:ext cx="1981200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0400"/>
                <a:gridCol w="660400"/>
                <a:gridCol w="660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1/6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19" y="269831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Kernel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35998"/>
              </p:ext>
            </p:extLst>
          </p:nvPr>
        </p:nvGraphicFramePr>
        <p:xfrm>
          <a:off x="5582193" y="2467539"/>
          <a:ext cx="3429000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57250"/>
                <a:gridCol w="857250"/>
                <a:gridCol w="857250"/>
                <a:gridCol w="8572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53393" y="2605983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 Image (single-</a:t>
            </a:r>
            <a:r>
              <a:rPr lang="en-US" dirty="0" err="1" smtClean="0"/>
              <a:t>chanel</a:t>
            </a:r>
            <a:r>
              <a:rPr lang="en-US" dirty="0" smtClean="0"/>
              <a:t>, </a:t>
            </a:r>
            <a:r>
              <a:rPr lang="en-US" dirty="0" err="1" smtClean="0"/>
              <a:t>greyscale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485247"/>
            <a:ext cx="1295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 of convolution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033363"/>
              </p:ext>
            </p:extLst>
          </p:nvPr>
        </p:nvGraphicFramePr>
        <p:xfrm>
          <a:off x="1295399" y="4057579"/>
          <a:ext cx="7824652" cy="210580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56163"/>
                <a:gridCol w="1956163"/>
                <a:gridCol w="1956163"/>
                <a:gridCol w="1956163"/>
              </a:tblGrid>
              <a:tr h="3933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789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1/3</a:t>
                      </a:r>
                      <a:r>
                        <a:rPr lang="en-US" b="0" baseline="0" dirty="0" smtClean="0"/>
                        <a:t> + 4/6 + 7/6 + 3/6 + 5/6 = </a:t>
                      </a:r>
                      <a:r>
                        <a:rPr lang="en-US" b="1" baseline="0" dirty="0" smtClean="0"/>
                        <a:t>21/6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3/3 + 13/6 + 1/6 + 9/6 + 10/6 = </a:t>
                      </a:r>
                      <a:r>
                        <a:rPr lang="en-US" b="1" dirty="0" smtClean="0"/>
                        <a:t>39/6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828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5/3 + 1/6 + 0/6</a:t>
                      </a:r>
                      <a:r>
                        <a:rPr lang="en-US" baseline="0" dirty="0" smtClean="0"/>
                        <a:t> + 10/6 + 15/6 = </a:t>
                      </a:r>
                      <a:r>
                        <a:rPr lang="en-US" b="1" baseline="0" dirty="0" smtClean="0"/>
                        <a:t>36/6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10/3</a:t>
                      </a:r>
                      <a:r>
                        <a:rPr lang="en-US" b="0" baseline="0" dirty="0" smtClean="0"/>
                        <a:t> + 3/6 + 5/6 + 6/6 + 12/6 = </a:t>
                      </a:r>
                      <a:r>
                        <a:rPr lang="en-US" b="1" baseline="0" dirty="0" smtClean="0"/>
                        <a:t>46/6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33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37011" y="62484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Various workarounds for determining the edge pixels</a:t>
            </a:r>
          </a:p>
        </p:txBody>
      </p:sp>
    </p:spTree>
    <p:extLst>
      <p:ext uri="{BB962C8B-B14F-4D97-AF65-F5344CB8AC3E}">
        <p14:creationId xmlns:p14="http://schemas.microsoft.com/office/powerpoint/2010/main" val="1963554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Colorspaces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600199"/>
            <a:ext cx="6934200" cy="252809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RGB: red, green, and blue components</a:t>
            </a:r>
          </a:p>
          <a:p>
            <a:r>
              <a:rPr lang="en-US" dirty="0" smtClean="0"/>
              <a:t>HSV: hue, saturation, and value</a:t>
            </a:r>
          </a:p>
          <a:p>
            <a:r>
              <a:rPr lang="en-US" dirty="0" smtClean="0"/>
              <a:t>Your color-detection code will be more resilient to lighting conditions if you use HSV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7165750" y="38100"/>
            <a:ext cx="2005249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752827" y="2266950"/>
            <a:ext cx="2391173" cy="19129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456425" y="4705350"/>
            <a:ext cx="2011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RGB: 212, 45, 45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HSV:  0, 201, 212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71024" y="4705350"/>
            <a:ext cx="2011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RGB: 102, 22, 22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HSV:  0, 201, 102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67350" y="4705350"/>
            <a:ext cx="2011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RGB: 102, 0, 0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HSV:  0, 255, 102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9224" y="4179888"/>
            <a:ext cx="1995053" cy="1911926"/>
          </a:xfrm>
          <a:prstGeom prst="rect">
            <a:avLst/>
          </a:prstGeom>
          <a:solidFill>
            <a:srgbClr val="D42D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RGB: 212, 45, 45</a:t>
            </a:r>
          </a:p>
          <a:p>
            <a:pPr algn="ctr"/>
            <a:r>
              <a:rPr lang="en-US" b="1" dirty="0" smtClean="0"/>
              <a:t>HSV: 0, 201, 212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2994277" y="4179888"/>
            <a:ext cx="2085738" cy="1911926"/>
          </a:xfrm>
          <a:prstGeom prst="rect">
            <a:avLst/>
          </a:prstGeom>
          <a:solidFill>
            <a:srgbClr val="6616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RGB: </a:t>
            </a:r>
            <a:r>
              <a:rPr lang="en-US" b="1" dirty="0" smtClean="0"/>
              <a:t>102, 0,0</a:t>
            </a:r>
            <a:endParaRPr lang="en-US" b="1" dirty="0"/>
          </a:p>
          <a:p>
            <a:pPr algn="ctr"/>
            <a:r>
              <a:rPr lang="en-US" b="1" dirty="0"/>
              <a:t>HSV: 0, </a:t>
            </a:r>
            <a:r>
              <a:rPr lang="en-US" b="1" dirty="0" smtClean="0"/>
              <a:t>255, 102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5080015" y="4179888"/>
            <a:ext cx="2085735" cy="1911926"/>
          </a:xfrm>
          <a:prstGeom prst="rect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RGB: </a:t>
            </a:r>
            <a:r>
              <a:rPr lang="en-US" b="1" dirty="0" smtClean="0"/>
              <a:t>255, 105,105</a:t>
            </a:r>
            <a:endParaRPr lang="en-US" b="1" dirty="0"/>
          </a:p>
          <a:p>
            <a:pPr algn="ctr"/>
            <a:r>
              <a:rPr lang="en-US" b="1" dirty="0"/>
              <a:t>HSV: 0, </a:t>
            </a:r>
            <a:r>
              <a:rPr lang="en-US" b="1" dirty="0" smtClean="0"/>
              <a:t>105, 255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6168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349690"/>
              </p:ext>
            </p:extLst>
          </p:nvPr>
        </p:nvGraphicFramePr>
        <p:xfrm>
          <a:off x="974634" y="2697480"/>
          <a:ext cx="1981200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0400"/>
                <a:gridCol w="660400"/>
                <a:gridCol w="660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1/6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34472" y="3048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Kernel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485247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 of convolution (slightly blurred image)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F0055"/>
                </a:solidFill>
                <a:latin typeface="Courier New"/>
              </a:rPr>
              <a:t>import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/>
              </a:rPr>
              <a:t>java.awt.image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.*;</a:t>
            </a:r>
            <a:endParaRPr lang="en-US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BufferedImage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simpleBlur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BufferedImage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src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) {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float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[] matrix =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float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[] {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        0.0f, 1.0f/6, 0.0f,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        1.0f/6, 1.0f/3, 1.0f/6,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        0.0f, 1.0f/6, 0.0f,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    };</a:t>
            </a:r>
          </a:p>
          <a:p>
            <a:r>
              <a:rPr lang="da-DK" dirty="0" smtClean="0">
                <a:solidFill>
                  <a:srgbClr val="000000"/>
                </a:solidFill>
                <a:latin typeface="Courier New"/>
              </a:rPr>
              <a:t>    Kernel kernel = </a:t>
            </a:r>
            <a:r>
              <a:rPr lang="da-DK" b="1" dirty="0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da-DK" b="1" dirty="0" smtClean="0">
                <a:solidFill>
                  <a:srgbClr val="000000"/>
                </a:solidFill>
                <a:latin typeface="Courier New"/>
              </a:rPr>
              <a:t> Kernel(3, 3, matrix);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return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ConvolveOp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(kernel).filter(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src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null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56627" y="2847808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 Image</a:t>
            </a:r>
            <a:endParaRPr lang="en-US" dirty="0"/>
          </a:p>
        </p:txBody>
      </p:sp>
      <p:pic>
        <p:nvPicPr>
          <p:cNvPr id="1026" name="Picture 2" descr="C:\Users\geza\eximg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656" y="2657016"/>
            <a:ext cx="3269343" cy="245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eza\simpleblur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343400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547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geza\simpleblur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350657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433202"/>
              </p:ext>
            </p:extLst>
          </p:nvPr>
        </p:nvGraphicFramePr>
        <p:xfrm>
          <a:off x="974634" y="2697480"/>
          <a:ext cx="1981200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0400"/>
                <a:gridCol w="660400"/>
                <a:gridCol w="660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1/6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34472" y="3048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Kernel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485247"/>
            <a:ext cx="190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 of convolution applied 20 times (more blurred image)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F0055"/>
                </a:solidFill>
                <a:latin typeface="Courier New"/>
              </a:rPr>
              <a:t>import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/>
              </a:rPr>
              <a:t>java.awt.image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.*;</a:t>
            </a:r>
            <a:endParaRPr lang="en-US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BufferedImage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simpleBlur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BufferedImage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src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) {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float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[] matrix =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float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[] {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        0.0f, 1.0f/6, 0.0f,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        1.0f/6, 1.0f/3, 1.0f/6,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        0.0f, 1.0f/6, 0.0f,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    };</a:t>
            </a:r>
          </a:p>
          <a:p>
            <a:r>
              <a:rPr lang="da-DK" dirty="0" smtClean="0">
                <a:solidFill>
                  <a:srgbClr val="000000"/>
                </a:solidFill>
                <a:latin typeface="Courier New"/>
              </a:rPr>
              <a:t>    Kernel kernel = </a:t>
            </a:r>
            <a:r>
              <a:rPr lang="da-DK" b="1" dirty="0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da-DK" b="1" dirty="0" smtClean="0">
                <a:solidFill>
                  <a:srgbClr val="000000"/>
                </a:solidFill>
                <a:latin typeface="Courier New"/>
              </a:rPr>
              <a:t> Kernel(3, 3, matrix);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return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ConvolveOp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(kernel).filter(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src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null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56627" y="2847808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 Image</a:t>
            </a:r>
            <a:endParaRPr lang="en-US" dirty="0"/>
          </a:p>
        </p:txBody>
      </p:sp>
      <p:pic>
        <p:nvPicPr>
          <p:cNvPr id="1026" name="Picture 2" descr="C:\Users\geza\eximg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656" y="2657016"/>
            <a:ext cx="3269343" cy="245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994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geza\gaussian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343400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828" y="0"/>
            <a:ext cx="8229600" cy="899886"/>
          </a:xfrm>
        </p:spPr>
        <p:txBody>
          <a:bodyPr/>
          <a:lstStyle/>
          <a:p>
            <a:r>
              <a:rPr lang="en-US" dirty="0" smtClean="0"/>
              <a:t>Gaussian Blur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4472" y="838200"/>
            <a:ext cx="9178471" cy="141514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common preprocessing step before various operations (edge detection, color classification </a:t>
            </a:r>
            <a:r>
              <a:rPr lang="en-US" sz="2800" dirty="0" smtClean="0"/>
              <a:t>before doing connected </a:t>
            </a:r>
            <a:r>
              <a:rPr lang="en-US" sz="2800" dirty="0" smtClean="0"/>
              <a:t>component labeling, </a:t>
            </a:r>
            <a:r>
              <a:rPr lang="en-US" sz="2800" dirty="0" err="1" smtClean="0"/>
              <a:t>etc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667533"/>
              </p:ext>
            </p:extLst>
          </p:nvPr>
        </p:nvGraphicFramePr>
        <p:xfrm>
          <a:off x="762000" y="2362200"/>
          <a:ext cx="4267200" cy="1854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53440"/>
                <a:gridCol w="853440"/>
                <a:gridCol w="853440"/>
                <a:gridCol w="853440"/>
                <a:gridCol w="8534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2/159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4/159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5/159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4/159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2/159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4/159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9/159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12/159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9/159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4/159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5/159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12/159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15/159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12/159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5/159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4/159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9/159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12/159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9/159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4/159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2/159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4/159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5/159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4/159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2/159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34472" y="2743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Kernel</a:t>
            </a:r>
            <a:endParaRPr lang="en-US" dirty="0"/>
          </a:p>
        </p:txBody>
      </p:sp>
      <p:pic>
        <p:nvPicPr>
          <p:cNvPr id="7" name="Picture 2" descr="C:\Users\geza\eximg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656" y="2657016"/>
            <a:ext cx="3269343" cy="245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56627" y="2847808"/>
            <a:ext cx="918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 Image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485247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 of convolution with </a:t>
            </a:r>
            <a:r>
              <a:rPr lang="en-US" dirty="0" err="1" smtClean="0"/>
              <a:t>gaussian</a:t>
            </a:r>
            <a:r>
              <a:rPr lang="en-US" dirty="0" smtClean="0"/>
              <a:t> kernel</a:t>
            </a:r>
            <a:endParaRPr lang="en-US" dirty="0"/>
          </a:p>
        </p:txBody>
      </p:sp>
      <p:pic>
        <p:nvPicPr>
          <p:cNvPr id="3074" name="Picture 2" descr="C:\Users\geza\gaussian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656" y="2657016"/>
            <a:ext cx="3269344" cy="245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861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geza\sobelx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350654"/>
            <a:ext cx="3352800" cy="25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Horizontal Edges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 smtClean="0"/>
              <a:t>Use the </a:t>
            </a:r>
            <a:r>
              <a:rPr lang="en-US" dirty="0" err="1" smtClean="0"/>
              <a:t>Sobel</a:t>
            </a:r>
            <a:r>
              <a:rPr lang="en-US" dirty="0" smtClean="0"/>
              <a:t> operator </a:t>
            </a:r>
            <a:r>
              <a:rPr lang="en-US" dirty="0" err="1" smtClean="0"/>
              <a:t>G_x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623142"/>
              </p:ext>
            </p:extLst>
          </p:nvPr>
        </p:nvGraphicFramePr>
        <p:xfrm>
          <a:off x="987335" y="2315698"/>
          <a:ext cx="1981200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0400"/>
                <a:gridCol w="660400"/>
                <a:gridCol w="660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21771" y="266621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Kernel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6627" y="2847808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 Image</a:t>
            </a:r>
            <a:endParaRPr lang="en-US" dirty="0"/>
          </a:p>
        </p:txBody>
      </p:sp>
      <p:pic>
        <p:nvPicPr>
          <p:cNvPr id="7" name="Picture 2" descr="C:\Users\geza\eximg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656" y="2657016"/>
            <a:ext cx="3269343" cy="245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4485247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 of </a:t>
            </a:r>
            <a:r>
              <a:rPr lang="en-US" dirty="0" smtClean="0"/>
              <a:t>convolution with </a:t>
            </a:r>
            <a:r>
              <a:rPr lang="en-US" dirty="0" err="1" smtClean="0"/>
              <a:t>sobel</a:t>
            </a:r>
            <a:r>
              <a:rPr lang="en-US" dirty="0" smtClean="0"/>
              <a:t> operator </a:t>
            </a:r>
            <a:r>
              <a:rPr lang="en-US" dirty="0" err="1" smtClean="0"/>
              <a:t>G_x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723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geza\sobely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350655"/>
            <a:ext cx="3352800" cy="25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Vertical Edges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 smtClean="0"/>
              <a:t>Use the </a:t>
            </a:r>
            <a:r>
              <a:rPr lang="en-US" dirty="0" err="1" smtClean="0"/>
              <a:t>Sobel</a:t>
            </a:r>
            <a:r>
              <a:rPr lang="en-US" dirty="0" smtClean="0"/>
              <a:t> operator </a:t>
            </a:r>
            <a:r>
              <a:rPr lang="en-US" dirty="0" err="1" smtClean="0"/>
              <a:t>G_y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185841"/>
              </p:ext>
            </p:extLst>
          </p:nvPr>
        </p:nvGraphicFramePr>
        <p:xfrm>
          <a:off x="987335" y="2315698"/>
          <a:ext cx="1981200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0400"/>
                <a:gridCol w="660400"/>
                <a:gridCol w="660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21771" y="266621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Kernel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6627" y="2847808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 Image</a:t>
            </a:r>
            <a:endParaRPr lang="en-US" dirty="0"/>
          </a:p>
        </p:txBody>
      </p:sp>
      <p:pic>
        <p:nvPicPr>
          <p:cNvPr id="7" name="Picture 2" descr="C:\Users\geza\eximg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656" y="2657016"/>
            <a:ext cx="3269343" cy="245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4485247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 of </a:t>
            </a:r>
            <a:r>
              <a:rPr lang="en-US" dirty="0" smtClean="0"/>
              <a:t>convolution with </a:t>
            </a:r>
            <a:r>
              <a:rPr lang="en-US" dirty="0" err="1" smtClean="0"/>
              <a:t>sobel</a:t>
            </a:r>
            <a:r>
              <a:rPr lang="en-US" dirty="0" smtClean="0"/>
              <a:t> operator </a:t>
            </a:r>
            <a:r>
              <a:rPr lang="en-US" dirty="0" err="1" smtClean="0"/>
              <a:t>G_y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4724400" cy="1143000"/>
          </a:xfrm>
        </p:spPr>
        <p:txBody>
          <a:bodyPr/>
          <a:lstStyle/>
          <a:p>
            <a:r>
              <a:rPr lang="en-US" dirty="0" smtClean="0"/>
              <a:t>Edge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50292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Get matrices representing horizontal edges (</a:t>
            </a:r>
            <a:r>
              <a:rPr lang="en-US" dirty="0" err="1" smtClean="0"/>
              <a:t>G_x</a:t>
            </a:r>
            <a:r>
              <a:rPr lang="en-US" dirty="0" smtClean="0"/>
              <a:t>) and vertical edges (</a:t>
            </a:r>
            <a:r>
              <a:rPr lang="en-US" dirty="0" err="1" smtClean="0"/>
              <a:t>G_y</a:t>
            </a:r>
            <a:r>
              <a:rPr lang="en-US" dirty="0" smtClean="0"/>
              <a:t>) (via convolution with </a:t>
            </a:r>
            <a:r>
              <a:rPr lang="en-US" dirty="0" err="1" smtClean="0"/>
              <a:t>sobel</a:t>
            </a:r>
            <a:r>
              <a:rPr lang="en-US" dirty="0" smtClean="0"/>
              <a:t> operator)</a:t>
            </a:r>
          </a:p>
          <a:p>
            <a:r>
              <a:rPr lang="en-US" dirty="0" smtClean="0"/>
              <a:t>Then, assign each pixel </a:t>
            </a:r>
            <a:r>
              <a:rPr lang="en-US" dirty="0" err="1" smtClean="0"/>
              <a:t>squareroot</a:t>
            </a:r>
            <a:r>
              <a:rPr lang="en-US" dirty="0" smtClean="0"/>
              <a:t>(value in the horizontal edge squared + value in vertical edge squared)</a:t>
            </a:r>
          </a:p>
          <a:p>
            <a:r>
              <a:rPr lang="en-US" dirty="0" smtClean="0"/>
              <a:t>Use more elaborate preprocessing and </a:t>
            </a:r>
            <a:r>
              <a:rPr lang="en-US" dirty="0" err="1" smtClean="0"/>
              <a:t>postprocessing</a:t>
            </a:r>
            <a:r>
              <a:rPr lang="en-US" dirty="0" smtClean="0"/>
              <a:t> to get nicer results</a:t>
            </a:r>
          </a:p>
        </p:txBody>
      </p:sp>
      <p:pic>
        <p:nvPicPr>
          <p:cNvPr id="11266" name="Picture 2" descr="C:\Users\geza\Desktop\3d82fd5595a30ee764dc968e29101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"/>
            <a:ext cx="319216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geza\edges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66800"/>
            <a:ext cx="37338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10200" y="4037009"/>
            <a:ext cx="3766457" cy="2824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0584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Segmenting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562600" cy="5105400"/>
          </a:xfrm>
        </p:spPr>
        <p:txBody>
          <a:bodyPr/>
          <a:lstStyle/>
          <a:p>
            <a:r>
              <a:rPr lang="en-US" dirty="0" smtClean="0"/>
              <a:t>Group same-colored regions using connected component labeling, and use edges to segment objects further?</a:t>
            </a:r>
          </a:p>
          <a:p>
            <a:pPr lvl="1"/>
            <a:r>
              <a:rPr lang="en-US" dirty="0" smtClean="0"/>
              <a:t>Fit lines or curves to edges?</a:t>
            </a:r>
            <a:endParaRPr lang="en-US" dirty="0"/>
          </a:p>
        </p:txBody>
      </p:sp>
      <p:pic>
        <p:nvPicPr>
          <p:cNvPr id="4" name="Picture 3" descr="C:\Users\geza\exima-colored-black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33636"/>
            <a:ext cx="3422952" cy="256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geza\edges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391" y="4269015"/>
            <a:ext cx="3422952" cy="256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017209" y="6062436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124200" y="6019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769809" y="5071836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US" dirty="0"/>
          </a:p>
        </p:txBody>
      </p:sp>
      <p:pic>
        <p:nvPicPr>
          <p:cNvPr id="9" name="Picture 4" descr="C:\Users\geza\exima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276" y="1371600"/>
            <a:ext cx="3451981" cy="258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457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Objects as Goals or Balls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the shape: rounded boundary, </a:t>
            </a:r>
            <a:r>
              <a:rPr lang="en-US" dirty="0" err="1" smtClean="0"/>
              <a:t>vs</a:t>
            </a:r>
            <a:r>
              <a:rPr lang="en-US" dirty="0" smtClean="0"/>
              <a:t> straight boundary</a:t>
            </a:r>
          </a:p>
          <a:p>
            <a:r>
              <a:rPr lang="en-US" dirty="0" smtClean="0"/>
              <a:t>Consider the region around the center: red/yellow or not?</a:t>
            </a:r>
          </a:p>
          <a:p>
            <a:r>
              <a:rPr lang="en-US" dirty="0" smtClean="0"/>
              <a:t>Consider special cases: goals with balls in the middle, goals observed at an angle, </a:t>
            </a:r>
            <a:r>
              <a:rPr lang="en-US" dirty="0" err="1" smtClean="0"/>
              <a:t>etc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5766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Distances to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92750" cy="4525963"/>
          </a:xfrm>
        </p:spPr>
        <p:txBody>
          <a:bodyPr/>
          <a:lstStyle/>
          <a:p>
            <a:r>
              <a:rPr lang="en-US" dirty="0" smtClean="0"/>
              <a:t>Note that all balls have the same size. Likewise with goals, wall heights,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By making some measurements and using some trig, you can estimate distance to objects from your image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17892" y="2438400"/>
            <a:ext cx="2268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Observed Distance ~= k/(width in pixels)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1161" y="3897868"/>
            <a:ext cx="2218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Actual Distance</a:t>
            </a:r>
            <a:endParaRPr lang="en-US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94431"/>
            <a:ext cx="4018333" cy="2148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0415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a collection of images which you can use unit tests on</a:t>
            </a:r>
          </a:p>
          <a:p>
            <a:r>
              <a:rPr lang="en-US" dirty="0" smtClean="0"/>
              <a:t>Test detection of balls and goals from different angles, and arrange in various ways</a:t>
            </a:r>
          </a:p>
          <a:p>
            <a:r>
              <a:rPr lang="en-US" dirty="0" smtClean="0"/>
              <a:t>Make sure to test your vision code (especially color detection) in different lighting conditions</a:t>
            </a:r>
          </a:p>
        </p:txBody>
      </p:sp>
    </p:spTree>
    <p:extLst>
      <p:ext uri="{BB962C8B-B14F-4D97-AF65-F5344CB8AC3E}">
        <p14:creationId xmlns:p14="http://schemas.microsoft.com/office/powerpoint/2010/main" val="1555084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22899" cy="1143000"/>
          </a:xfrm>
        </p:spPr>
        <p:txBody>
          <a:bodyPr/>
          <a:lstStyle/>
          <a:p>
            <a:r>
              <a:rPr lang="en-US" dirty="0" err="1" smtClean="0"/>
              <a:t>Colorspaces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22097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Note that because the hue in HSV wraps around, red is both h=255 and h=0</a:t>
            </a:r>
          </a:p>
          <a:p>
            <a:r>
              <a:rPr lang="en-US" dirty="0" smtClean="0"/>
              <a:t> See Tutorial for more info on HSV</a:t>
            </a:r>
            <a:endParaRPr lang="en-US" dirty="0"/>
          </a:p>
        </p:txBody>
      </p:sp>
      <p:pic>
        <p:nvPicPr>
          <p:cNvPr id="1026" name="Picture 2" descr="C:\Users\geza\hsvblurr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8100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eza\exima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638801" y="152399"/>
            <a:ext cx="3479800" cy="27838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ight Arrow 4"/>
          <p:cNvSpPr/>
          <p:nvPr/>
        </p:nvSpPr>
        <p:spPr>
          <a:xfrm>
            <a:off x="6629400" y="782318"/>
            <a:ext cx="12954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hue=255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8077653" y="848359"/>
            <a:ext cx="1040948" cy="6299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  <a:r>
              <a:rPr lang="en-US" dirty="0" smtClean="0"/>
              <a:t>ue=0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632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Connected Component Labeling: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homepages.inf.ed.ac.uk/rbf/HIPR2/label.htm</a:t>
            </a:r>
            <a:endParaRPr lang="en-US" dirty="0" smtClean="0"/>
          </a:p>
          <a:p>
            <a:r>
              <a:rPr lang="en-US" dirty="0"/>
              <a:t>Edge Detection: </a:t>
            </a:r>
            <a:r>
              <a:rPr lang="en-US" dirty="0">
                <a:hlinkClick r:id="rId3"/>
              </a:rPr>
              <a:t>http://www.pages.drexel.edu/~</a:t>
            </a:r>
            <a:r>
              <a:rPr lang="en-US" dirty="0" smtClean="0">
                <a:hlinkClick r:id="rId3"/>
              </a:rPr>
              <a:t>weg22/can_tut.html</a:t>
            </a:r>
            <a:endParaRPr lang="en-US" dirty="0"/>
          </a:p>
          <a:p>
            <a:r>
              <a:rPr lang="en-US" dirty="0" smtClean="0"/>
              <a:t>Various lectures from previous years also have info on camera details, performance optimizations, stereo vision, rigid body motion,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0" lvl="1" indent="0" hangingPunct="0">
              <a:buNone/>
            </a:pPr>
            <a:r>
              <a:rPr lang="en-US" sz="2200" dirty="0">
                <a:hlinkClick r:id="rId4"/>
              </a:rPr>
              <a:t>http://web.mit.edu/6.186/2010/lectures/vision.pdf</a:t>
            </a:r>
            <a:endParaRPr lang="en-US" sz="2200" dirty="0" smtClean="0">
              <a:hlinkClick r:id="rId4"/>
            </a:endParaRPr>
          </a:p>
          <a:p>
            <a:pPr marL="0" lvl="1" indent="0" hangingPunct="0">
              <a:buNone/>
            </a:pPr>
            <a:r>
              <a:rPr lang="en-US" sz="2200" dirty="0" smtClean="0">
                <a:hlinkClick r:id="rId4"/>
              </a:rPr>
              <a:t>http://web.mit.edu/6.186/2007/lectures/vision/maslab-vision.ppt</a:t>
            </a:r>
            <a:endParaRPr lang="en-US" sz="2200" dirty="0">
              <a:hlinkClick r:id="rId4"/>
            </a:endParaRPr>
          </a:p>
          <a:p>
            <a:pPr marL="0" lvl="1" indent="0" hangingPunct="0">
              <a:buNone/>
            </a:pPr>
            <a:r>
              <a:rPr lang="en-US" sz="2200" dirty="0">
                <a:hlinkClick r:id="rId5"/>
              </a:rPr>
              <a:t>http://web.mit.edu/6.186/2006/lectures/Vision.pdf</a:t>
            </a:r>
          </a:p>
          <a:p>
            <a:pPr marL="0" lvl="1" indent="0" hangingPunct="0">
              <a:buNone/>
            </a:pPr>
            <a:r>
              <a:rPr lang="en-US" sz="2200" dirty="0">
                <a:hlinkClick r:id="rId6"/>
              </a:rPr>
              <a:t>http://web.mit.edu/6.186/2005/doc/basicvision.pdf</a:t>
            </a:r>
          </a:p>
          <a:p>
            <a:pPr marL="0" lvl="1" indent="0" hangingPunct="0">
              <a:buNone/>
            </a:pPr>
            <a:r>
              <a:rPr lang="en-US" sz="2200" dirty="0">
                <a:hlinkClick r:id="rId7"/>
              </a:rPr>
              <a:t>http://web.mit.edu/6.186/2005/doc/morevision.pdf</a:t>
            </a:r>
          </a:p>
          <a:p>
            <a:pPr marL="0" lvl="1" indent="0" hangingPunct="0">
              <a:buNone/>
            </a:pPr>
            <a:r>
              <a:rPr lang="en-US" sz="2200" dirty="0">
                <a:hlinkClick r:id="rId8"/>
              </a:rPr>
              <a:t>http://courses.csail.mit.edu/6.141/spring2008/pub/lectures/Vision-I-Lecture.pdf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334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52400"/>
            <a:ext cx="8229600" cy="1143000"/>
          </a:xfrm>
        </p:spPr>
        <p:txBody>
          <a:bodyPr/>
          <a:lstStyle/>
          <a:p>
            <a:r>
              <a:rPr lang="en-US" dirty="0" smtClean="0"/>
              <a:t>Representation of Color in Bytes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1" y="1371600"/>
            <a:ext cx="8603117" cy="144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BufferedImage</a:t>
            </a:r>
            <a:r>
              <a:rPr lang="en-US" dirty="0" smtClean="0"/>
              <a:t> </a:t>
            </a:r>
            <a:r>
              <a:rPr lang="en-US" dirty="0" err="1" smtClean="0"/>
              <a:t>img</a:t>
            </a:r>
            <a:r>
              <a:rPr lang="en-US" dirty="0" smtClean="0"/>
              <a:t> = …;</a:t>
            </a:r>
          </a:p>
          <a:p>
            <a:pPr marL="0" indent="0">
              <a:buNone/>
            </a:pPr>
            <a:r>
              <a:rPr lang="en-US" dirty="0" err="1" smtClean="0"/>
              <a:t>img.getRGB</a:t>
            </a:r>
            <a:r>
              <a:rPr lang="en-US" dirty="0" smtClean="0"/>
              <a:t>(x, y) returns a 32-bit (4-byte) integer</a:t>
            </a:r>
            <a:endParaRPr lang="en-US" sz="36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90800" y="3790950"/>
            <a:ext cx="4038600" cy="72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800" dirty="0" smtClean="0"/>
              <a:t>0x00FF0000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60590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52400"/>
            <a:ext cx="8229600" cy="1143000"/>
          </a:xfrm>
        </p:spPr>
        <p:txBody>
          <a:bodyPr/>
          <a:lstStyle/>
          <a:p>
            <a:r>
              <a:rPr lang="en-US" dirty="0" smtClean="0"/>
              <a:t>Representation of Color in Bytes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90800" y="3790950"/>
            <a:ext cx="4038600" cy="72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800" dirty="0" smtClean="0"/>
              <a:t>0x</a:t>
            </a:r>
            <a:r>
              <a:rPr lang="en-US" sz="4800" b="1" dirty="0" smtClean="0"/>
              <a:t>00</a:t>
            </a:r>
            <a:r>
              <a:rPr lang="en-US" sz="4800" dirty="0" smtClean="0"/>
              <a:t>FF0000</a:t>
            </a:r>
            <a:endParaRPr lang="en-US" sz="48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676400" y="2209800"/>
            <a:ext cx="6248400" cy="158115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Alpha channel: basically transparency, not of interest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03711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52400"/>
            <a:ext cx="8229600" cy="1143000"/>
          </a:xfrm>
        </p:spPr>
        <p:txBody>
          <a:bodyPr/>
          <a:lstStyle/>
          <a:p>
            <a:r>
              <a:rPr lang="en-US" dirty="0" smtClean="0"/>
              <a:t>Representation of Color in Bytes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90800" y="3790950"/>
            <a:ext cx="4038600" cy="72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800" dirty="0" smtClean="0"/>
              <a:t>0x00</a:t>
            </a:r>
            <a:r>
              <a:rPr lang="en-US" sz="4800" b="1" dirty="0" smtClean="0"/>
              <a:t>FF</a:t>
            </a:r>
            <a:r>
              <a:rPr lang="en-US" sz="4800" dirty="0" smtClean="0"/>
              <a:t>0000</a:t>
            </a:r>
            <a:endParaRPr lang="en-US" sz="48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3429000" y="2133600"/>
            <a:ext cx="2057400" cy="158115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Red</a:t>
            </a:r>
            <a:endParaRPr lang="en-US" sz="3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1500" y="5715000"/>
            <a:ext cx="4038600" cy="72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Red: 0xFF=255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633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52400"/>
            <a:ext cx="8229600" cy="1143000"/>
          </a:xfrm>
        </p:spPr>
        <p:txBody>
          <a:bodyPr/>
          <a:lstStyle/>
          <a:p>
            <a:r>
              <a:rPr lang="en-US" dirty="0" smtClean="0"/>
              <a:t>Representation of Color in Bytes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90800" y="3790950"/>
            <a:ext cx="4038600" cy="72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800" dirty="0" smtClean="0"/>
              <a:t>0x00FF</a:t>
            </a:r>
            <a:r>
              <a:rPr lang="en-US" sz="4800" b="1" dirty="0" smtClean="0"/>
              <a:t>00</a:t>
            </a:r>
            <a:r>
              <a:rPr lang="en-US" sz="4800" dirty="0" smtClean="0"/>
              <a:t>00</a:t>
            </a:r>
            <a:endParaRPr lang="en-US" sz="48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114800" y="2133600"/>
            <a:ext cx="2057400" cy="158115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Green</a:t>
            </a:r>
            <a:endParaRPr lang="en-US" sz="3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1500" y="5715000"/>
            <a:ext cx="8343900" cy="72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Red: 0xFF=255      Green: 0x00=0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906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52400"/>
            <a:ext cx="8229600" cy="1143000"/>
          </a:xfrm>
        </p:spPr>
        <p:txBody>
          <a:bodyPr/>
          <a:lstStyle/>
          <a:p>
            <a:r>
              <a:rPr lang="en-US" dirty="0" smtClean="0"/>
              <a:t>Representation of Color in Bytes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90800" y="3790950"/>
            <a:ext cx="4038600" cy="72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800" dirty="0" smtClean="0"/>
              <a:t>0x00FF00</a:t>
            </a:r>
            <a:r>
              <a:rPr lang="en-US" sz="4800" b="1" dirty="0" smtClean="0"/>
              <a:t>00</a:t>
            </a:r>
            <a:endParaRPr lang="en-US" sz="4800" b="1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724400" y="2133600"/>
            <a:ext cx="2057400" cy="158115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Blue</a:t>
            </a:r>
            <a:endParaRPr lang="en-US" sz="3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1500" y="5715000"/>
            <a:ext cx="8572500" cy="72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Red: 0xFF=255      Green: 0x00=0        Blue: 0x00=0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258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52400"/>
            <a:ext cx="8229600" cy="1143000"/>
          </a:xfrm>
        </p:spPr>
        <p:txBody>
          <a:bodyPr/>
          <a:lstStyle/>
          <a:p>
            <a:r>
              <a:rPr lang="en-US" dirty="0" smtClean="0"/>
              <a:t>Representation of Color in Bytes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" y="1143000"/>
            <a:ext cx="4038600" cy="72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800" dirty="0" smtClean="0"/>
              <a:t>0x00FF0000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762000" y="1905000"/>
            <a:ext cx="1752600" cy="15811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R: 0xFF=255</a:t>
            </a:r>
          </a:p>
          <a:p>
            <a:pPr algn="ctr"/>
            <a:r>
              <a:rPr lang="en-US" sz="2200" b="1" dirty="0" smtClean="0"/>
              <a:t>G: 0x00=0</a:t>
            </a:r>
          </a:p>
          <a:p>
            <a:pPr algn="ctr"/>
            <a:r>
              <a:rPr lang="en-US" sz="2200" b="1" dirty="0" smtClean="0"/>
              <a:t>B: 0x00=0</a:t>
            </a:r>
            <a:endParaRPr lang="en-US" sz="2200" b="1" dirty="0"/>
          </a:p>
        </p:txBody>
      </p:sp>
      <p:sp>
        <p:nvSpPr>
          <p:cNvPr id="8" name="Rectangle 7"/>
          <p:cNvSpPr/>
          <p:nvPr/>
        </p:nvSpPr>
        <p:spPr>
          <a:xfrm>
            <a:off x="5410200" y="1905000"/>
            <a:ext cx="1752600" cy="158115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R: 0x00=0</a:t>
            </a:r>
          </a:p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G: 0xFF=255</a:t>
            </a:r>
          </a:p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B: 0x00=0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24400" y="1143000"/>
            <a:ext cx="4038600" cy="72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800" dirty="0" smtClean="0"/>
              <a:t>0x0000FF00</a:t>
            </a:r>
            <a:endParaRPr lang="en-US" sz="4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7011" y="3581400"/>
            <a:ext cx="4038600" cy="72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800" dirty="0" smtClean="0"/>
              <a:t>0x000000FF</a:t>
            </a:r>
            <a:endParaRPr lang="en-US" sz="4800" dirty="0"/>
          </a:p>
        </p:txBody>
      </p:sp>
      <p:sp>
        <p:nvSpPr>
          <p:cNvPr id="11" name="Rectangle 10"/>
          <p:cNvSpPr/>
          <p:nvPr/>
        </p:nvSpPr>
        <p:spPr>
          <a:xfrm>
            <a:off x="762000" y="4343400"/>
            <a:ext cx="1752600" cy="158115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R: 0x00=0</a:t>
            </a:r>
          </a:p>
          <a:p>
            <a:pPr algn="ctr"/>
            <a:r>
              <a:rPr lang="en-US" sz="2200" b="1" dirty="0" smtClean="0"/>
              <a:t>G: 0x00=0</a:t>
            </a:r>
          </a:p>
          <a:p>
            <a:pPr algn="ctr"/>
            <a:r>
              <a:rPr lang="en-US" sz="2200" b="1" dirty="0" smtClean="0"/>
              <a:t>B: 0xFF=255</a:t>
            </a:r>
            <a:endParaRPr lang="en-US" sz="2200" b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724400" y="3505200"/>
            <a:ext cx="4038600" cy="72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800" dirty="0" smtClean="0"/>
              <a:t>0x00C20E9F</a:t>
            </a:r>
            <a:endParaRPr lang="en-US" sz="4800" dirty="0"/>
          </a:p>
        </p:txBody>
      </p:sp>
      <p:sp>
        <p:nvSpPr>
          <p:cNvPr id="13" name="Rectangle 12"/>
          <p:cNvSpPr/>
          <p:nvPr/>
        </p:nvSpPr>
        <p:spPr>
          <a:xfrm>
            <a:off x="5410200" y="4286250"/>
            <a:ext cx="1752600" cy="1581150"/>
          </a:xfrm>
          <a:prstGeom prst="rect">
            <a:avLst/>
          </a:prstGeom>
          <a:solidFill>
            <a:srgbClr val="C20E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R: 0xC2=194</a:t>
            </a:r>
          </a:p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G: 0x0E=14</a:t>
            </a:r>
          </a:p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B: 0x9F=159</a:t>
            </a:r>
            <a:endParaRPr lang="en-U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676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1500</Words>
  <Application>Microsoft Office PowerPoint</Application>
  <PresentationFormat>On-screen Show (4:3)</PresentationFormat>
  <Paragraphs>301</Paragraphs>
  <Slides>30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Vision</vt:lpstr>
      <vt:lpstr>Colorspaces</vt:lpstr>
      <vt:lpstr>Colorspaces</vt:lpstr>
      <vt:lpstr>Representation of Color in Bytes</vt:lpstr>
      <vt:lpstr>Representation of Color in Bytes</vt:lpstr>
      <vt:lpstr>Representation of Color in Bytes</vt:lpstr>
      <vt:lpstr>Representation of Color in Bytes</vt:lpstr>
      <vt:lpstr>Representation of Color in Bytes</vt:lpstr>
      <vt:lpstr>Representation of Color in Bytes</vt:lpstr>
      <vt:lpstr>Extracting out R, G, B components</vt:lpstr>
      <vt:lpstr>PowerPoint Presentation</vt:lpstr>
      <vt:lpstr>Connected Component Labeling</vt:lpstr>
      <vt:lpstr>Connected Component Labeling</vt:lpstr>
      <vt:lpstr>2-pass algorithm for Connected Component Labeling on Binary Images</vt:lpstr>
      <vt:lpstr>PowerPoint Presentation</vt:lpstr>
      <vt:lpstr>PowerPoint Presentation</vt:lpstr>
      <vt:lpstr>PowerPoint Presentation</vt:lpstr>
      <vt:lpstr>Colors aren’t always enough for segmenting objects</vt:lpstr>
      <vt:lpstr>Image Convolution</vt:lpstr>
      <vt:lpstr>PowerPoint Presentation</vt:lpstr>
      <vt:lpstr>PowerPoint Presentation</vt:lpstr>
      <vt:lpstr>Gaussian Blur</vt:lpstr>
      <vt:lpstr>Detecting Horizontal Edges</vt:lpstr>
      <vt:lpstr>Detecting Vertical Edges</vt:lpstr>
      <vt:lpstr>Edge Detection</vt:lpstr>
      <vt:lpstr>Segmenting Objects</vt:lpstr>
      <vt:lpstr>Classifying Objects as Goals or Balls</vt:lpstr>
      <vt:lpstr>Estimating Distances to Objects</vt:lpstr>
      <vt:lpstr>Testing Advice</vt:lpstr>
      <vt:lpstr>Other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Geza Kovacs</dc:creator>
  <cp:lastModifiedBy>Geza Kovacs</cp:lastModifiedBy>
  <cp:revision>148</cp:revision>
  <dcterms:created xsi:type="dcterms:W3CDTF">2011-01-03T18:55:19Z</dcterms:created>
  <dcterms:modified xsi:type="dcterms:W3CDTF">2011-01-05T06:16:21Z</dcterms:modified>
</cp:coreProperties>
</file>