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1" r:id="rId3"/>
    <p:sldId id="261" r:id="rId4"/>
    <p:sldId id="271" r:id="rId5"/>
    <p:sldId id="283" r:id="rId6"/>
    <p:sldId id="285" r:id="rId7"/>
    <p:sldId id="286" r:id="rId8"/>
    <p:sldId id="287" r:id="rId9"/>
    <p:sldId id="272" r:id="rId10"/>
    <p:sldId id="273" r:id="rId11"/>
    <p:sldId id="264" r:id="rId12"/>
    <p:sldId id="292" r:id="rId13"/>
    <p:sldId id="266" r:id="rId14"/>
    <p:sldId id="277" r:id="rId15"/>
    <p:sldId id="295" r:id="rId16"/>
    <p:sldId id="288" r:id="rId17"/>
    <p:sldId id="289" r:id="rId18"/>
    <p:sldId id="293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7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2FD58-665E-45A8-9CDE-300CC64B8422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CAF67-E3AE-4B98-8BA4-2E91B1227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B308A-2AB3-4ED6-9922-0993A0001240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CC668-6673-45BC-91AE-14F0C912E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ED027-4C0C-4ACD-98F9-F8990EC5AD8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227A0-16EB-49FE-9F79-DC0F9F2B3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3516" y="1434288"/>
            <a:ext cx="716848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SEMI-CLASSICAL TRANSITION STATE THEORY APPLIED TO MULTIWELL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CALCULATIONS ON THE OH+CO →H+CO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REACTION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Ralph E. Weston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Jr.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Thanh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Lam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Nguyen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John F.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Stanton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and John R.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Barker</a:t>
            </a:r>
            <a:r>
              <a:rPr kumimoji="0" lang="en-US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i="1" baseline="30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Chemistry Department, Brookhaven National Laboratory, Upton, NY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Department of Atmospheric, Ocean and Space Sciences, University of Michigan, Ann Arbor,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Department of Chemistry and Biochemistry, University of Texas, Austin, TX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8enco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888" y="132108"/>
            <a:ext cx="7492223" cy="65937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0enco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888" y="132108"/>
            <a:ext cx="7492223" cy="65937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8enco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1771" y="132108"/>
            <a:ext cx="7440458" cy="65937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enco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1771" y="132108"/>
            <a:ext cx="7440458" cy="65937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19enco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1771" y="132108"/>
            <a:ext cx="7440458" cy="65937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+COenco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888" y="173195"/>
            <a:ext cx="7492223" cy="651160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524000"/>
            <a:ext cx="5943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Arial Black" pitchFamily="34" charset="0"/>
              </a:rPr>
              <a:t>Conclusions</a:t>
            </a:r>
          </a:p>
          <a:p>
            <a:endParaRPr lang="en-US" u="sng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This is work in progress: how far must we go in choosing basis functions for </a:t>
            </a:r>
            <a:r>
              <a:rPr lang="en-US" i="1" dirty="0" smtClean="0">
                <a:latin typeface="Arial Black" pitchFamily="34" charset="0"/>
              </a:rPr>
              <a:t>a priori </a:t>
            </a:r>
            <a:r>
              <a:rPr lang="en-US" dirty="0" smtClean="0">
                <a:latin typeface="Arial Black" pitchFamily="34" charset="0"/>
              </a:rPr>
              <a:t>calculations?</a:t>
            </a:r>
          </a:p>
          <a:p>
            <a:endParaRPr lang="en-US" u="sng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Even with a large basis set, </a:t>
            </a:r>
            <a:r>
              <a:rPr lang="en-US" i="1" dirty="0" smtClean="0">
                <a:latin typeface="Arial Black" pitchFamily="34" charset="0"/>
              </a:rPr>
              <a:t>a priori  </a:t>
            </a:r>
            <a:r>
              <a:rPr lang="en-US" dirty="0" smtClean="0">
                <a:latin typeface="Arial Black" pitchFamily="34" charset="0"/>
              </a:rPr>
              <a:t>calculations are not in close agreement with experimental results</a:t>
            </a:r>
          </a:p>
          <a:p>
            <a:r>
              <a:rPr lang="en-US" i="1" dirty="0" smtClean="0">
                <a:latin typeface="Arial Black" pitchFamily="34" charset="0"/>
              </a:rPr>
              <a:t> </a:t>
            </a:r>
          </a:p>
          <a:p>
            <a:r>
              <a:rPr lang="en-US" i="1" dirty="0" smtClean="0">
                <a:latin typeface="Arial Black" pitchFamily="34" charset="0"/>
              </a:rPr>
              <a:t>Ad hoc </a:t>
            </a:r>
            <a:r>
              <a:rPr lang="en-US" dirty="0" smtClean="0">
                <a:latin typeface="Arial Black" pitchFamily="34" charset="0"/>
              </a:rPr>
              <a:t>adjustment of barrier heights gives results in good agreement with experiment at </a:t>
            </a:r>
          </a:p>
          <a:p>
            <a:r>
              <a:rPr lang="en-US" dirty="0" smtClean="0">
                <a:latin typeface="Arial Black" pitchFamily="34" charset="0"/>
              </a:rPr>
              <a:t>T = 98-819K and P up to ~1000 bar</a:t>
            </a: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H-C13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258" y="173195"/>
            <a:ext cx="7577483" cy="651160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+COenco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888" y="173195"/>
            <a:ext cx="7492223" cy="651160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H+C12Ox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258" y="173195"/>
            <a:ext cx="7577483" cy="65116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04938" y="1143000"/>
          <a:ext cx="5876925" cy="3363913"/>
        </p:xfrm>
        <a:graphic>
          <a:graphicData uri="http://schemas.openxmlformats.org/presentationml/2006/ole">
            <p:oleObj spid="_x0000_s20482" name="Document" r:id="rId3" imgW="5990897" imgH="344702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2133600"/>
            <a:ext cx="540769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 Black"/>
              </a:rPr>
              <a:t>■  </a:t>
            </a:r>
            <a:r>
              <a:rPr lang="en-US" i="1" dirty="0" err="1" smtClean="0">
                <a:latin typeface="Arial Black" pitchFamily="34" charset="0"/>
              </a:rPr>
              <a:t>Ab</a:t>
            </a:r>
            <a:r>
              <a:rPr lang="en-US" i="1" dirty="0" smtClean="0">
                <a:latin typeface="Arial Black" pitchFamily="34" charset="0"/>
              </a:rPr>
              <a:t> initio </a:t>
            </a:r>
            <a:r>
              <a:rPr lang="en-US" dirty="0" smtClean="0">
                <a:latin typeface="Arial Black" pitchFamily="34" charset="0"/>
              </a:rPr>
              <a:t>calculations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/>
              </a:rPr>
              <a:t>■  </a:t>
            </a:r>
            <a:r>
              <a:rPr lang="en-US" dirty="0" smtClean="0">
                <a:latin typeface="Arial Black" pitchFamily="34" charset="0"/>
              </a:rPr>
              <a:t>SCTST calculations of rate constants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/>
              </a:rPr>
              <a:t>■  </a:t>
            </a:r>
            <a:r>
              <a:rPr lang="en-US" dirty="0" err="1" smtClean="0">
                <a:latin typeface="Arial Black" pitchFamily="34" charset="0"/>
              </a:rPr>
              <a:t>Multiwell</a:t>
            </a:r>
            <a:r>
              <a:rPr lang="en-US" dirty="0" smtClean="0">
                <a:latin typeface="Arial Black" pitchFamily="34" charset="0"/>
              </a:rPr>
              <a:t> solutions of Master  Equation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/>
              </a:rPr>
              <a:t>■  </a:t>
            </a:r>
            <a:r>
              <a:rPr lang="en-US" dirty="0" smtClean="0">
                <a:latin typeface="Arial Black" pitchFamily="34" charset="0"/>
              </a:rPr>
              <a:t>Results and Discussion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■  Conclusions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19200"/>
            <a:ext cx="562410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Arial Black" pitchFamily="34" charset="0"/>
              </a:rPr>
              <a:t>Ab</a:t>
            </a:r>
            <a:r>
              <a:rPr lang="en-US" i="1" dirty="0" smtClean="0">
                <a:latin typeface="Arial Black" pitchFamily="34" charset="0"/>
              </a:rPr>
              <a:t> initio </a:t>
            </a:r>
            <a:r>
              <a:rPr lang="en-US" dirty="0" smtClean="0">
                <a:latin typeface="Arial Black" pitchFamily="34" charset="0"/>
              </a:rPr>
              <a:t>calculations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Energies:  CCSD(T) method extrapolated to</a:t>
            </a:r>
          </a:p>
          <a:p>
            <a:r>
              <a:rPr lang="en-US" dirty="0" smtClean="0">
                <a:latin typeface="Arial Black" pitchFamily="34" charset="0"/>
              </a:rPr>
              <a:t>complete basis set</a:t>
            </a:r>
          </a:p>
          <a:p>
            <a:r>
              <a:rPr lang="en-US" dirty="0" smtClean="0">
                <a:latin typeface="Arial Black" pitchFamily="34" charset="0"/>
              </a:rPr>
              <a:t>CCSD(T)/CBS(</a:t>
            </a:r>
            <a:r>
              <a:rPr lang="en-US" dirty="0" err="1" smtClean="0">
                <a:latin typeface="Arial Black" pitchFamily="34" charset="0"/>
              </a:rPr>
              <a:t>aVDZ,aVTZ,aVQZ</a:t>
            </a:r>
            <a:r>
              <a:rPr lang="en-US" dirty="0" smtClean="0">
                <a:latin typeface="Arial Black" pitchFamily="34" charset="0"/>
              </a:rPr>
              <a:t>) (</a:t>
            </a:r>
            <a:r>
              <a:rPr lang="en-US" b="1" dirty="0" smtClean="0">
                <a:latin typeface="Cambria Math"/>
                <a:ea typeface="Cambria Math"/>
              </a:rPr>
              <a:t>∓ 0.5 kcal)</a:t>
            </a:r>
            <a:endParaRPr lang="en-US" b="1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Dunning, 1999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Geometries and harmonic frequencies:</a:t>
            </a:r>
          </a:p>
          <a:p>
            <a:r>
              <a:rPr lang="en-US" dirty="0" smtClean="0">
                <a:latin typeface="Arial Black" pitchFamily="34" charset="0"/>
              </a:rPr>
              <a:t>CCSD(</a:t>
            </a:r>
            <a:r>
              <a:rPr lang="en-US" dirty="0" err="1" smtClean="0">
                <a:latin typeface="Arial Black" pitchFamily="34" charset="0"/>
              </a:rPr>
              <a:t>T,full</a:t>
            </a:r>
            <a:r>
              <a:rPr lang="en-US" dirty="0" smtClean="0">
                <a:latin typeface="Arial Black" pitchFamily="34" charset="0"/>
              </a:rPr>
              <a:t>)/</a:t>
            </a:r>
            <a:r>
              <a:rPr lang="en-US" dirty="0" err="1" smtClean="0">
                <a:latin typeface="Arial Black" pitchFamily="34" charset="0"/>
              </a:rPr>
              <a:t>aug</a:t>
            </a:r>
            <a:r>
              <a:rPr lang="en-US" dirty="0" smtClean="0">
                <a:latin typeface="Arial Black" pitchFamily="34" charset="0"/>
              </a:rPr>
              <a:t>-cc-</a:t>
            </a:r>
            <a:r>
              <a:rPr lang="en-US" dirty="0" err="1" smtClean="0">
                <a:latin typeface="Arial Black" pitchFamily="34" charset="0"/>
              </a:rPr>
              <a:t>pVTZ</a:t>
            </a:r>
            <a:r>
              <a:rPr lang="en-US" dirty="0" smtClean="0">
                <a:latin typeface="Arial Black" pitchFamily="34" charset="0"/>
              </a:rPr>
              <a:t>  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err="1" smtClean="0">
                <a:latin typeface="Arial Black" pitchFamily="34" charset="0"/>
              </a:rPr>
              <a:t>Anharmonic</a:t>
            </a:r>
            <a:r>
              <a:rPr lang="en-US" dirty="0" smtClean="0">
                <a:latin typeface="Arial Black" pitchFamily="34" charset="0"/>
              </a:rPr>
              <a:t> constants:</a:t>
            </a:r>
          </a:p>
          <a:p>
            <a:r>
              <a:rPr lang="en-US" dirty="0" smtClean="0">
                <a:latin typeface="Arial Black" pitchFamily="34" charset="0"/>
              </a:rPr>
              <a:t>CCSD(T)/ANO</a:t>
            </a:r>
          </a:p>
          <a:p>
            <a:r>
              <a:rPr lang="en-US" dirty="0" smtClean="0">
                <a:latin typeface="Arial Black" pitchFamily="34" charset="0"/>
              </a:rPr>
              <a:t>CFOUR  program (Stanton,2009)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800.mediu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990" r="49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>
                <a:latin typeface="Arial Black" pitchFamily="34" charset="0"/>
              </a:rPr>
              <a:t>Local potential energy surface</a:t>
            </a:r>
            <a:endParaRPr lang="en-US" sz="1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S-HOC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0431"/>
            <a:ext cx="9144000" cy="64975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905000"/>
            <a:ext cx="636776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SCTST  calculations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Miller (1975, 1990)</a:t>
            </a:r>
          </a:p>
          <a:p>
            <a:r>
              <a:rPr lang="en-US" dirty="0" smtClean="0">
                <a:latin typeface="Arial Black" pitchFamily="34" charset="0"/>
              </a:rPr>
              <a:t>Nguyen, Stanton, Barker (2010)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ZPE’s include harmonic frequencies, </a:t>
            </a:r>
            <a:r>
              <a:rPr lang="en-US" dirty="0" err="1" smtClean="0">
                <a:latin typeface="Arial Black" pitchFamily="34" charset="0"/>
              </a:rPr>
              <a:t>anharmonic</a:t>
            </a:r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constants,  G</a:t>
            </a:r>
            <a:r>
              <a:rPr lang="en-US" baseline="-25000" dirty="0" smtClean="0">
                <a:latin typeface="Arial Black" pitchFamily="34" charset="0"/>
              </a:rPr>
              <a:t>0</a:t>
            </a:r>
            <a:r>
              <a:rPr lang="en-US" dirty="0" smtClean="0">
                <a:latin typeface="Arial Black" pitchFamily="34" charset="0"/>
              </a:rPr>
              <a:t> (involving normal coordinate </a:t>
            </a:r>
            <a:r>
              <a:rPr lang="en-US" dirty="0" err="1" smtClean="0">
                <a:latin typeface="Arial Black" pitchFamily="34" charset="0"/>
              </a:rPr>
              <a:t>f.c</a:t>
            </a:r>
            <a:r>
              <a:rPr lang="en-US" dirty="0" smtClean="0">
                <a:latin typeface="Arial Black" pitchFamily="34" charset="0"/>
              </a:rPr>
              <a:t>.),</a:t>
            </a:r>
          </a:p>
          <a:p>
            <a:r>
              <a:rPr lang="en-US" dirty="0" smtClean="0">
                <a:latin typeface="Arial Black" pitchFamily="34" charset="0"/>
              </a:rPr>
              <a:t>SO correction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DBOC was NOT included; may be important in </a:t>
            </a:r>
          </a:p>
          <a:p>
            <a:r>
              <a:rPr lang="en-US" dirty="0" smtClean="0">
                <a:latin typeface="Arial Black" pitchFamily="34" charset="0"/>
              </a:rPr>
              <a:t>OD isotope effect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SCTST calculation of k(E)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SCTST method has previously been applied to</a:t>
            </a:r>
          </a:p>
          <a:p>
            <a:r>
              <a:rPr lang="en-US" dirty="0" smtClean="0">
                <a:latin typeface="Arial Black" pitchFamily="34" charset="0"/>
              </a:rPr>
              <a:t>calculate canonical rate constants k(T)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In this application it is use to obtain micro-</a:t>
            </a:r>
          </a:p>
          <a:p>
            <a:r>
              <a:rPr lang="en-US" dirty="0" smtClean="0">
                <a:latin typeface="Arial Black" pitchFamily="34" charset="0"/>
              </a:rPr>
              <a:t>canonical  rate constants k(E) for use in</a:t>
            </a:r>
          </a:p>
          <a:p>
            <a:r>
              <a:rPr lang="en-US" dirty="0" smtClean="0">
                <a:latin typeface="Arial Black" pitchFamily="34" charset="0"/>
              </a:rPr>
              <a:t>master equation calculations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71545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 Black" pitchFamily="34" charset="0"/>
              </a:rPr>
              <a:t>Multiwell</a:t>
            </a:r>
            <a:r>
              <a:rPr lang="en-US" dirty="0" smtClean="0">
                <a:latin typeface="Arial Black" pitchFamily="34" charset="0"/>
              </a:rPr>
              <a:t> calculations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Barker, et al.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Stochastic method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err="1" smtClean="0">
                <a:latin typeface="Arial Black" pitchFamily="34" charset="0"/>
              </a:rPr>
              <a:t>dX</a:t>
            </a:r>
            <a:r>
              <a:rPr lang="en-US" dirty="0" smtClean="0">
                <a:latin typeface="Arial Black" pitchFamily="34" charset="0"/>
              </a:rPr>
              <a:t>/</a:t>
            </a:r>
            <a:r>
              <a:rPr lang="en-US" dirty="0" err="1" smtClean="0">
                <a:latin typeface="Arial Black" pitchFamily="34" charset="0"/>
              </a:rPr>
              <a:t>dt</a:t>
            </a:r>
            <a:r>
              <a:rPr lang="en-US" dirty="0" smtClean="0">
                <a:latin typeface="Arial Black" pitchFamily="34" charset="0"/>
              </a:rPr>
              <a:t> = rates of formation and </a:t>
            </a:r>
            <a:r>
              <a:rPr lang="en-US" dirty="0" err="1" smtClean="0">
                <a:latin typeface="Arial Black" pitchFamily="34" charset="0"/>
              </a:rPr>
              <a:t>removal+energy</a:t>
            </a:r>
            <a:r>
              <a:rPr lang="en-US" dirty="0" smtClean="0">
                <a:latin typeface="Arial Black" pitchFamily="34" charset="0"/>
              </a:rPr>
              <a:t> transfer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P(E,E’) = N exp [-(E-E’)/</a:t>
            </a:r>
            <a:r>
              <a:rPr lang="el-GR" dirty="0" smtClean="0">
                <a:latin typeface="Arial Black"/>
              </a:rPr>
              <a:t>α</a:t>
            </a:r>
            <a:r>
              <a:rPr lang="en-US" dirty="0" smtClean="0">
                <a:latin typeface="Arial Black"/>
              </a:rPr>
              <a:t>]   </a:t>
            </a:r>
            <a:r>
              <a:rPr lang="el-GR" dirty="0" smtClean="0">
                <a:latin typeface="Arial Black"/>
              </a:rPr>
              <a:t>α</a:t>
            </a:r>
            <a:r>
              <a:rPr lang="en-US" dirty="0" smtClean="0">
                <a:latin typeface="Arial Black"/>
              </a:rPr>
              <a:t> = 100—200  cm-1</a:t>
            </a:r>
            <a:endParaRPr lang="en-US" dirty="0" smtClean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325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SEMI-CLASSICAL TRANSITION STATE THEORY APPLIED TO MULTIWELL CALCULATIONS ON THE OH+CO →H+CO2 REACTION   Ralph E. Weston Jr.a, Thanh Lam Nguyenb, John F. Stantonc, and John R. Barkerb a Chemistry Department, Brookhaven National Laboratory, Upton, NY b Department of Atmospheric, Ocean and Space Sciences, University of Michigan, Ann Arbor, MI c Department of Chemistry and Biochemistry, University of Texas, Austin, TX </dc:title>
  <dc:creator> </dc:creator>
  <cp:lastModifiedBy> </cp:lastModifiedBy>
  <cp:revision>37</cp:revision>
  <dcterms:created xsi:type="dcterms:W3CDTF">2011-06-26T17:56:01Z</dcterms:created>
  <dcterms:modified xsi:type="dcterms:W3CDTF">2011-07-10T21:54:41Z</dcterms:modified>
</cp:coreProperties>
</file>