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73" r:id="rId5"/>
    <p:sldId id="267" r:id="rId6"/>
    <p:sldId id="268" r:id="rId7"/>
    <p:sldId id="276" r:id="rId8"/>
    <p:sldId id="274" r:id="rId9"/>
    <p:sldId id="275" r:id="rId10"/>
    <p:sldId id="277" r:id="rId11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0066"/>
    <a:srgbClr val="800080"/>
    <a:srgbClr val="009900"/>
    <a:srgbClr val="00FF00"/>
    <a:srgbClr val="FF0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5904" autoAdjust="0"/>
    <p:restoredTop sz="94660"/>
  </p:normalViewPr>
  <p:slideViewPr>
    <p:cSldViewPr>
      <p:cViewPr varScale="1">
        <p:scale>
          <a:sx n="98" d="100"/>
          <a:sy n="98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43EC779-5222-4C3E-8345-998B91BE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7A8592-3A72-4DC6-A614-DBD44C225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C6627-2A4F-456B-BA46-2FD5CE9DF322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911B-353C-4AC5-ADD9-38F93FFE7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279E-8939-4520-A392-538AA2BC74CD}" type="datetime1">
              <a:rPr lang="en-US" smtClean="0"/>
              <a:pPr>
                <a:defRPr/>
              </a:pPr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2BCB-FE17-4AAD-B23D-2B4941800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9851-E796-4822-8FBC-7D1EED861708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0399B-A01E-4898-A9FA-0FFE586E2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878C-740D-487D-9083-FBDD345C9F5E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3B004-9497-406A-95B2-6ABB5E6B2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CC577-9A57-45A3-BBA6-A097218191F7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A870-E2C1-4EB9-9AFD-CFC5C2216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2C4A-62DC-4101-93BE-BA0D52E99E54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8B81-4B86-4520-971D-E53983DB8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A849-58AF-4505-8685-660016650519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BD47-A677-46CB-BE03-678B122B7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C24C2-547D-4D3D-AABB-8DF20DFC1552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462C-C1BB-4794-B533-FB7F945F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B5CC-A5FE-42F4-92D2-0E8A4F512455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77DA-E9AB-4E24-8031-3F3BCC570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79391-16AB-4B1A-9372-5856901AA393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AEE0F-561A-4DC3-86F8-3C9F0BD3B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7D07-0A25-4DCC-BE43-5C41E9845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D18B-0199-4219-8C7A-2C415475D7C0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8CE3-1512-4455-92A4-919EAF1D6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4EA5-28CE-422C-97D3-8515E70BABCA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37EE-FDBD-4B32-97D1-50B87EDFC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84FAE22-1ED1-47B3-9EC9-5A313895D283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713891-CF84-4FDC-A44F-78A6CEDA45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52400" y="228600"/>
            <a:ext cx="8763000" cy="6096000"/>
          </a:xfrm>
          <a:prstGeom prst="flowChartAlternate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Bates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0" y="0"/>
            <a:ext cx="9144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BF7E8D1-EEDB-4253-B91D-BADEF5818CF2}" type="datetime1">
              <a:rPr lang="en-US" smtClean="0"/>
              <a:pPr/>
              <a:t>2/22/10</a:t>
            </a:fld>
            <a:endParaRPr lang="en-US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Bates R&amp;E Center J. Kelsey</a:t>
            </a:r>
            <a:endParaRPr lang="en-US" dirty="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Olympus Target, Beam Line and Vacuum System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Jim Kelsey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4911B-353C-4AC5-ADD9-38F93FFE71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Scattering Chamber design is complete.</a:t>
            </a:r>
          </a:p>
          <a:p>
            <a:r>
              <a:rPr lang="en-US" sz="2400" dirty="0" smtClean="0"/>
              <a:t>Drafting and bid process will begin now.</a:t>
            </a:r>
          </a:p>
          <a:p>
            <a:r>
              <a:rPr lang="en-US" sz="2400" dirty="0" smtClean="0"/>
              <a:t>Beam Line design is complete and we will begin procurement process.</a:t>
            </a:r>
          </a:p>
          <a:p>
            <a:r>
              <a:rPr lang="en-US" sz="2400" dirty="0" smtClean="0"/>
              <a:t>Target system design is well along but still needs work. Will be next task.</a:t>
            </a:r>
          </a:p>
          <a:p>
            <a:r>
              <a:rPr lang="en-US" sz="2400" dirty="0" smtClean="0"/>
              <a:t>Gas feed system exists and we are beginning the process of re-conditioning.</a:t>
            </a:r>
          </a:p>
          <a:p>
            <a:r>
              <a:rPr lang="en-US" sz="2400" dirty="0" smtClean="0"/>
              <a:t>Still need to design Scattering chamber and beam line supports.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19600"/>
          </a:xfrm>
        </p:spPr>
        <p:txBody>
          <a:bodyPr/>
          <a:lstStyle/>
          <a:p>
            <a:r>
              <a:rPr lang="en-US" sz="2400" dirty="0" smtClean="0"/>
              <a:t>Target cell is a 27mm x 9 mm ellipse x 60 cm long. It will be made of 100 micron thick pure aluminum.</a:t>
            </a:r>
          </a:p>
          <a:p>
            <a:r>
              <a:rPr lang="en-US" sz="2400" dirty="0" smtClean="0"/>
              <a:t>Target cell will be connected to a frame that will be attached to a mounting flange so that entire system can be mounted in one operation.</a:t>
            </a:r>
          </a:p>
          <a:p>
            <a:r>
              <a:rPr lang="en-US" sz="2400" dirty="0" smtClean="0"/>
              <a:t>Target cell and frame will be attached to a cold head so that system can be cooled to 30 K.</a:t>
            </a:r>
          </a:p>
          <a:p>
            <a:r>
              <a:rPr lang="en-US" sz="2400" dirty="0" smtClean="0"/>
              <a:t>Target cell will be protected by an upstream tungsten collimator that is 10 cm thick with a 25mm x 7mm opening.</a:t>
            </a:r>
          </a:p>
          <a:p>
            <a:r>
              <a:rPr lang="en-US" sz="2400" dirty="0" smtClean="0"/>
              <a:t>Gas feed system will accommodate flows of Hydrogen from 1.5 x 10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 Atoms/sec. to 1.5 x 10</a:t>
            </a:r>
            <a:r>
              <a:rPr lang="en-US" sz="2400" baseline="30000" dirty="0" smtClean="0"/>
              <a:t>15</a:t>
            </a:r>
            <a:r>
              <a:rPr lang="en-US" sz="2400" dirty="0" smtClean="0"/>
              <a:t> Atoms/sec.</a:t>
            </a:r>
            <a:endParaRPr lang="en-US" sz="2400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25793-8F6E-4E2D-9642-111759F3E27C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28B81-4B86-4520-971D-E53983DB8C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More Specs.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sz="2400" dirty="0" smtClean="0"/>
              <a:t>Window opening will accommodate in plane angles from 80° to 20° from ±20 cm from the target origin. It will accommodate 10° from the origin as well as ± 18° out of plane.</a:t>
            </a:r>
          </a:p>
          <a:p>
            <a:r>
              <a:rPr lang="en-US" sz="2400" dirty="0" smtClean="0"/>
              <a:t>Scattering Chamber windows will be </a:t>
            </a:r>
            <a:r>
              <a:rPr lang="en-US" sz="2400" dirty="0" smtClean="0"/>
              <a:t>254 </a:t>
            </a:r>
            <a:r>
              <a:rPr lang="en-US" sz="2400" dirty="0" smtClean="0"/>
              <a:t>micron thick Aluminum.</a:t>
            </a:r>
          </a:p>
          <a:p>
            <a:r>
              <a:rPr lang="en-US" sz="2400" dirty="0" smtClean="0"/>
              <a:t>Windows and target flange will be attached to chamber utilizing o-rings for a seal.</a:t>
            </a:r>
          </a:p>
          <a:p>
            <a:r>
              <a:rPr lang="en-US" sz="2400" dirty="0" smtClean="0"/>
              <a:t>Scattering Chamber will be made out of 6061 Aluminum utilizing Atlas aluminum to SS </a:t>
            </a:r>
            <a:r>
              <a:rPr lang="en-US" sz="2400" dirty="0" err="1" smtClean="0"/>
              <a:t>conflat</a:t>
            </a:r>
            <a:r>
              <a:rPr lang="en-US" sz="2400" dirty="0" smtClean="0"/>
              <a:t> flanges.</a:t>
            </a:r>
          </a:p>
          <a:p>
            <a:r>
              <a:rPr lang="en-US" sz="2400" dirty="0" smtClean="0"/>
              <a:t>Beam line and </a:t>
            </a:r>
            <a:r>
              <a:rPr lang="en-US" sz="2400" dirty="0" err="1" smtClean="0"/>
              <a:t>pumpouts</a:t>
            </a:r>
            <a:r>
              <a:rPr lang="en-US" sz="2400" dirty="0" smtClean="0"/>
              <a:t> will be all stainless steel. Supports will be 6061 aluminum.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0943F-695A-4DB1-BDB5-3AC4BF3FF521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28B81-4B86-4520-971D-E53983DB8C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More Specs.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 sz="2400" dirty="0" smtClean="0"/>
              <a:t>Vacuum system will be pumped using 5 stages of a “dry” system of Maglev </a:t>
            </a:r>
            <a:r>
              <a:rPr lang="en-US" sz="2400" dirty="0" err="1" smtClean="0"/>
              <a:t>turbos</a:t>
            </a:r>
            <a:r>
              <a:rPr lang="en-US" sz="2400" dirty="0" smtClean="0"/>
              <a:t> and hook and claw roughing pumps. It will also include 2000 l/s NEG modules on final pumping stations.</a:t>
            </a:r>
          </a:p>
          <a:p>
            <a:r>
              <a:rPr lang="en-US" sz="2400" dirty="0" smtClean="0"/>
              <a:t>Nominal vacuum will be in the 10e-8 scale at the end of these stages.</a:t>
            </a:r>
          </a:p>
          <a:p>
            <a:r>
              <a:rPr lang="en-US" sz="2400" dirty="0" smtClean="0"/>
              <a:t>Beam line will be smooth bore throughout utilizing thin </a:t>
            </a:r>
            <a:r>
              <a:rPr lang="en-US" sz="2400" dirty="0" err="1" smtClean="0"/>
              <a:t>wakefield</a:t>
            </a:r>
            <a:r>
              <a:rPr lang="en-US" sz="2400" dirty="0" smtClean="0"/>
              <a:t> suppressors at transitions and in the pumping tees.</a:t>
            </a:r>
          </a:p>
          <a:p>
            <a:r>
              <a:rPr lang="en-US" sz="2400" dirty="0" smtClean="0"/>
              <a:t>Appropriate ports and larger beam pipe added for </a:t>
            </a:r>
            <a:r>
              <a:rPr lang="en-US" sz="2400" dirty="0" err="1" smtClean="0"/>
              <a:t>Moller</a:t>
            </a:r>
            <a:r>
              <a:rPr lang="en-US" sz="2400" dirty="0" smtClean="0"/>
              <a:t> measurement.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42C4A-62DC-4101-93BE-BA0D52E99E54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28B81-4B86-4520-971D-E53983DB8C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cell will be bore sighted in its “cold” state. We can then transfer these coordinates to the </a:t>
            </a:r>
            <a:r>
              <a:rPr lang="en-US" dirty="0" err="1" smtClean="0"/>
              <a:t>fiducials</a:t>
            </a:r>
            <a:r>
              <a:rPr lang="en-US" dirty="0" smtClean="0"/>
              <a:t> on the scattering chamber. We can then align the chamber to the interaction point and along the beam.</a:t>
            </a:r>
          </a:p>
          <a:p>
            <a:r>
              <a:rPr lang="en-US" dirty="0" smtClean="0"/>
              <a:t>Vacuum beam line can be surveyed at flanges and positioned to be centered on beam.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559E84-786D-45CA-A69E-7D4504A6DA92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28B81-4B86-4520-971D-E53983DB8C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9FB69D-426D-446E-B232-AC975401AD5C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41456" y="838200"/>
            <a:ext cx="7456792" cy="491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 descr="Section 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838200"/>
            <a:ext cx="7695574" cy="50688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 descr="Targe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914400"/>
            <a:ext cx="7162800" cy="49662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2/22/10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 descr="Beam lin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14399"/>
            <a:ext cx="8001000" cy="5019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tes">
  <a:themeElements>
    <a:clrScheme name="Ba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at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test_BLAST_template</Template>
  <TotalTime>3945</TotalTime>
  <Words>551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Bates</vt:lpstr>
      <vt:lpstr>Olympus Target, Beam Line and Vacuum System</vt:lpstr>
      <vt:lpstr>Specifications</vt:lpstr>
      <vt:lpstr>More Specs.</vt:lpstr>
      <vt:lpstr>More Specs.</vt:lpstr>
      <vt:lpstr>Alignment</vt:lpstr>
      <vt:lpstr>Slide 6</vt:lpstr>
      <vt:lpstr>Slide 7</vt:lpstr>
      <vt:lpstr>Slide 8</vt:lpstr>
      <vt:lpstr>Slide 9</vt:lpstr>
      <vt:lpstr>In Conclusion</vt:lpstr>
    </vt:vector>
  </TitlesOfParts>
  <Company>MIT Bates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QTOR Assembly, Alignment and Tests</dc:title>
  <dc:creator>kdow</dc:creator>
  <cp:lastModifiedBy>Douglas Hasell</cp:lastModifiedBy>
  <cp:revision>196</cp:revision>
  <dcterms:created xsi:type="dcterms:W3CDTF">2010-02-22T17:18:38Z</dcterms:created>
  <dcterms:modified xsi:type="dcterms:W3CDTF">2010-02-22T17:19:48Z</dcterms:modified>
</cp:coreProperties>
</file>