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256" r:id="rId2"/>
    <p:sldId id="257" r:id="rId3"/>
    <p:sldId id="267" r:id="rId4"/>
    <p:sldId id="288" r:id="rId5"/>
    <p:sldId id="273" r:id="rId6"/>
    <p:sldId id="268" r:id="rId7"/>
    <p:sldId id="269" r:id="rId8"/>
    <p:sldId id="270" r:id="rId9"/>
    <p:sldId id="271" r:id="rId10"/>
    <p:sldId id="274" r:id="rId11"/>
    <p:sldId id="275" r:id="rId12"/>
    <p:sldId id="276" r:id="rId13"/>
    <p:sldId id="277" r:id="rId14"/>
    <p:sldId id="278" r:id="rId15"/>
    <p:sldId id="289" r:id="rId16"/>
    <p:sldId id="291" r:id="rId17"/>
    <p:sldId id="285" r:id="rId18"/>
    <p:sldId id="287" r:id="rId19"/>
    <p:sldId id="290" r:id="rId20"/>
    <p:sldId id="282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1" y="-3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01C084-3C97-40FC-AE99-0D4827F563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682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FFB61C-9A19-4CBA-B0DE-E8A7956C4F5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19428-3CE6-4932-8DD6-F96FB98EB5E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0C7E0-22E0-4945-9841-07A91C9CB2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737DC-17BE-47EF-AF52-009D05AC7E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A9A2B-3C58-48FE-A58C-348E2E5951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3789D-DDC5-4F1B-AD94-99270F2AF6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6A992-217B-45DF-8AD6-65CD787BD1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3E3FB3-AB9F-466E-AC00-FCA5C43516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F1020-366E-4538-B308-7D573A6106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EAF6B-FF5F-4CA0-9C48-68A1975556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3A87B-2082-4CE5-B71B-98CFFF095B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en-US"/>
              <a:t>Review 14th and 15th C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AD227C81-86A0-4A15-82F3-AACBD491679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euratlas.com/big/big1500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euratlas.com/big/big1300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9580810-A104-4734-A4A1-CDF2656DBFA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Lecture 2: Review of 14</a:t>
            </a:r>
            <a:r>
              <a:rPr lang="en-US" b="1" baseline="30000"/>
              <a:t>th</a:t>
            </a:r>
            <a:r>
              <a:rPr lang="en-US" b="1"/>
              <a:t> and 15</a:t>
            </a:r>
            <a:r>
              <a:rPr lang="en-US" b="1" baseline="30000"/>
              <a:t>th</a:t>
            </a:r>
            <a:r>
              <a:rPr lang="en-US" b="1"/>
              <a:t> C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/>
              <a:t>8</a:t>
            </a:r>
            <a:r>
              <a:rPr lang="en-US" b="1" smtClean="0"/>
              <a:t> </a:t>
            </a:r>
            <a:r>
              <a:rPr lang="en-US" b="1" dirty="0"/>
              <a:t>January </a:t>
            </a:r>
            <a:r>
              <a:rPr lang="en-US" b="1" dirty="0" smtClean="0"/>
              <a:t>2014</a:t>
            </a:r>
            <a:endParaRPr lang="en-US" b="1" dirty="0"/>
          </a:p>
          <a:p>
            <a:r>
              <a:rPr lang="en-US" b="1" dirty="0"/>
              <a:t>Ann T. Orlando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63896-3A1A-4E37-97A4-6EB8CD25F10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Political Situation: France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Philip IV (Fair) 1285-1314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Enemy of Boniface VIII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Strengthen French throne</a:t>
            </a:r>
          </a:p>
          <a:p>
            <a:pPr>
              <a:lnSpc>
                <a:spcPct val="90000"/>
              </a:lnSpc>
            </a:pPr>
            <a:r>
              <a:rPr lang="en-US" sz="2100"/>
              <a:t>Hundred’s Year War Between England and France 1339-1453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Continuation of dispute over who is proper successor to French throne</a:t>
            </a:r>
          </a:p>
          <a:p>
            <a:pPr>
              <a:lnSpc>
                <a:spcPct val="90000"/>
              </a:lnSpc>
            </a:pPr>
            <a:r>
              <a:rPr lang="en-US" sz="2100"/>
              <a:t>Joan of Arc, 1412-1431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Rallied French behind Charles VII; crowned in Rheims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Captured and burned  as a heretic by English Inquisition </a:t>
            </a:r>
          </a:p>
          <a:p>
            <a:pPr>
              <a:lnSpc>
                <a:spcPct val="90000"/>
              </a:lnSpc>
            </a:pPr>
            <a:r>
              <a:rPr lang="en-US" sz="2100"/>
              <a:t>Francois I 1515-1547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At war with Holy Roman Emperor Charles V over southern France and eastern France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French-German wars lasted until 20</a:t>
            </a:r>
            <a:r>
              <a:rPr lang="en-US" sz="2000" baseline="30000"/>
              <a:t>th</a:t>
            </a:r>
            <a:r>
              <a:rPr lang="en-US" sz="2000"/>
              <a:t> 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7FD1-69D7-4E72-8B09-D074FFD51F1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Political Situation: England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Edward I 1272-1307</a:t>
            </a:r>
          </a:p>
          <a:p>
            <a:pPr lvl="1"/>
            <a:r>
              <a:rPr lang="en-US"/>
              <a:t>Annexed Wales and Scotland</a:t>
            </a:r>
          </a:p>
          <a:p>
            <a:r>
              <a:rPr lang="en-US"/>
              <a:t>Edward III 1327-1377</a:t>
            </a:r>
          </a:p>
          <a:p>
            <a:pPr lvl="1"/>
            <a:r>
              <a:rPr lang="en-US"/>
              <a:t>Starts 100 Years War with France</a:t>
            </a:r>
          </a:p>
          <a:p>
            <a:r>
              <a:rPr lang="en-US"/>
              <a:t>Henry V, Battle of Agincourt 1415</a:t>
            </a:r>
          </a:p>
          <a:p>
            <a:r>
              <a:rPr lang="en-US"/>
              <a:t>War of Roses (civil war) 1455-1485</a:t>
            </a:r>
          </a:p>
          <a:p>
            <a:pPr lvl="1"/>
            <a:r>
              <a:rPr lang="en-US"/>
              <a:t>Henry VII and House of Tudor finally successful</a:t>
            </a:r>
          </a:p>
          <a:p>
            <a:r>
              <a:rPr lang="en-US"/>
              <a:t>Henry VIII 1491-1547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6DBC-2772-4D24-968B-212DB98AEBA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Political Situation: </a:t>
            </a:r>
            <a:br>
              <a:rPr lang="en-US" sz="3800" b="1"/>
            </a:br>
            <a:r>
              <a:rPr lang="en-US" sz="3800" b="1"/>
              <a:t>Holy Roman Empire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14</a:t>
            </a:r>
            <a:r>
              <a:rPr lang="en-US" sz="1800" baseline="30000" dirty="0"/>
              <a:t>th</a:t>
            </a:r>
            <a:r>
              <a:rPr lang="en-US" sz="1800" dirty="0"/>
              <a:t> C period of weakened HRE (German monarchy), elected by duchies (Bohemia, Saxony, Luxemburg, Bavaria, Moravia, Austria)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Three families vie for power, Bohemia, Luxemburg, Hapsburg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Sigismund last of Luxemburg’s to rule all of Germany; called Council of Constance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Eventually Hapsburg rule dominates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Maximilian I (Hapsburg) 1493-1519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Son, Philip </a:t>
            </a:r>
            <a:r>
              <a:rPr lang="en-US" sz="1800" smtClean="0"/>
              <a:t>the Handsome, </a:t>
            </a:r>
            <a:r>
              <a:rPr lang="en-US" sz="1800"/>
              <a:t>marries Spanish heiress (Joanna the Mad, daughter of Ferdinand and Isabella)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Their son in Charles V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Charles V reigns 1516-1556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King of Spain starting in 1516; HRE in 1519, but only after making significant concessions to Fredrick the Wise of Saxony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Abdicates in 1556; son Phillip II rules Spain and Netherlands; and brother Ferdinand I becomes HRE, rules Germany and Austria 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B79DF-88D2-42B1-A9DD-B96DAF08F27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Political Situation: Spain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Throughout 14</a:t>
            </a:r>
            <a:r>
              <a:rPr lang="en-US" baseline="30000"/>
              <a:t>th</a:t>
            </a:r>
            <a:r>
              <a:rPr lang="en-US"/>
              <a:t> C and 15</a:t>
            </a:r>
            <a:r>
              <a:rPr lang="en-US" baseline="30000"/>
              <a:t>th</a:t>
            </a:r>
            <a:r>
              <a:rPr lang="en-US"/>
              <a:t> C Christian kingdoms of northern Spain fight against Muslims</a:t>
            </a:r>
          </a:p>
          <a:p>
            <a:r>
              <a:rPr lang="en-US"/>
              <a:t>Queen Isabel of Castile and King Ferdinand of Aragon succeed in expelling Muslims from Spain in 1492</a:t>
            </a:r>
          </a:p>
          <a:p>
            <a:r>
              <a:rPr lang="en-US"/>
              <a:t>Charles V (their grandson) becomes king of Spain in 1516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8D67E-5399-46EF-83C0-57911D538E5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Political Situation: Eastern Mediterranean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Mongol expansion in 13</a:t>
            </a:r>
            <a:r>
              <a:rPr lang="en-US" sz="2100" baseline="30000"/>
              <a:t>th</a:t>
            </a:r>
            <a:r>
              <a:rPr lang="en-US" sz="2100"/>
              <a:t> and 14th C in Asia pushes Ottomon Turks Westward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Ottomon Turks succeed Seljuk Turks for control of Persia, Syria, Egypt</a:t>
            </a:r>
          </a:p>
          <a:p>
            <a:pPr>
              <a:lnSpc>
                <a:spcPct val="90000"/>
              </a:lnSpc>
            </a:pPr>
            <a:r>
              <a:rPr lang="en-US" sz="2100"/>
              <a:t>Mohammed II captures Constantinople 1453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Other than a few priests, West sent no aid to Constantinople after Council of Florence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Day before final battle, Eastern Church repudiates Council of Florence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Mohammed II renames Constantinople Istanbul; Hagia Sophia becomes a mosque</a:t>
            </a:r>
          </a:p>
          <a:p>
            <a:pPr>
              <a:lnSpc>
                <a:spcPct val="90000"/>
              </a:lnSpc>
            </a:pPr>
            <a:r>
              <a:rPr lang="en-US" sz="2100"/>
              <a:t>Suleyman Magnificent becomes sultan 1520</a:t>
            </a:r>
          </a:p>
          <a:p>
            <a:pPr>
              <a:lnSpc>
                <a:spcPct val="90000"/>
              </a:lnSpc>
            </a:pPr>
            <a:r>
              <a:rPr lang="en-US" sz="2100"/>
              <a:t>Ottoman expansion is checked at Battle of Vienna 1533 and by Spanish at Battle of Lepanto 1571</a:t>
            </a:r>
          </a:p>
          <a:p>
            <a:pPr>
              <a:lnSpc>
                <a:spcPct val="90000"/>
              </a:lnSpc>
            </a:pPr>
            <a:endParaRPr lang="en-US" sz="21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6C4C-7EC6-4BE5-8E54-5DF012655ACB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Europe 1500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9" name="Picture 5" descr="big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295400"/>
            <a:ext cx="6661150" cy="5314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1C8A-39CE-457B-9CF3-F233E36494B1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Intellectual Developments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Reaction Against Scholasticism</a:t>
            </a:r>
          </a:p>
          <a:p>
            <a:r>
              <a:rPr lang="en-US"/>
              <a:t>Early Church Reformers</a:t>
            </a:r>
          </a:p>
          <a:p>
            <a:r>
              <a:rPr lang="en-US"/>
              <a:t>Printing Press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36D0-7B5A-48A1-B5E1-1CADA75CFAD9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Reactions Against Scholasticism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Duns Scotus, Franciscan (1265-1308)</a:t>
            </a:r>
          </a:p>
          <a:p>
            <a:pPr lvl="1"/>
            <a:r>
              <a:rPr lang="en-US" sz="2200"/>
              <a:t>Man comes to knowledge only by illumination from God</a:t>
            </a:r>
          </a:p>
          <a:p>
            <a:pPr lvl="1"/>
            <a:r>
              <a:rPr lang="en-US" sz="2200"/>
              <a:t>Divine will takes precedence over divine intellect; known as volunteerism</a:t>
            </a:r>
          </a:p>
          <a:p>
            <a:r>
              <a:rPr lang="en-US" sz="2600"/>
              <a:t>William of Ockham, Franciscan (1285-1347)</a:t>
            </a:r>
          </a:p>
          <a:p>
            <a:pPr lvl="1"/>
            <a:r>
              <a:rPr lang="en-US" sz="2200"/>
              <a:t> ‘Ockham’s razor’ there should be no hypotheses that are not directly necessary; man is saved by direct action of God’s grace without any intermediary action</a:t>
            </a:r>
          </a:p>
          <a:p>
            <a:pPr lvl="1"/>
            <a:r>
              <a:rPr lang="en-US" sz="2200"/>
              <a:t>Nominalism; that is, universals are not necessary</a:t>
            </a:r>
          </a:p>
          <a:p>
            <a:pPr lvl="1"/>
            <a:r>
              <a:rPr lang="en-US" sz="2200"/>
              <a:t>Attacked wealth of clergy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92CFB-38B1-49F0-91E8-FF443747E27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Early Reformers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/>
              <a:t>John Wycliffe, </a:t>
            </a:r>
            <a:r>
              <a:rPr lang="en-US" sz="2100" dirty="0" err="1"/>
              <a:t>Wyclif</a:t>
            </a:r>
            <a:r>
              <a:rPr lang="en-US" sz="2100" dirty="0"/>
              <a:t>, </a:t>
            </a:r>
            <a:r>
              <a:rPr lang="en-US" sz="2100" dirty="0" err="1"/>
              <a:t>Wycliff</a:t>
            </a:r>
            <a:r>
              <a:rPr lang="en-US" sz="2100" dirty="0"/>
              <a:t> (1324-1384)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Englishman, denounced Papal control over Church property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Church as spiritual not a political society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Emphasis on Scripture and priesthood of all believers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Opposed to indulgences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Lollards</a:t>
            </a:r>
            <a:r>
              <a:rPr lang="en-US" sz="2000" dirty="0"/>
              <a:t> remained active in England promoting Wycliffe’s theology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Wycliffe condemned by Council of Constance, 1415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John Hus (1369-1415)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Bohemian, influenced by Wycliffe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Did not accept priesthood of all believers; otherwise in general agreement with Wycliffe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Condemned and burned at stake by Council of Constance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Leader of Bohemian national movement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4F054-C9FF-45D4-A50E-3F1A8CD86FF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Technologies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Printing Press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Last great information leap forward was codex rather than papyrus in 3</a:t>
            </a:r>
            <a:r>
              <a:rPr lang="en-US" sz="2200" baseline="30000"/>
              <a:t>rd</a:t>
            </a:r>
            <a:r>
              <a:rPr lang="en-US" sz="2200"/>
              <a:t> C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15</a:t>
            </a:r>
            <a:r>
              <a:rPr lang="en-US" sz="2200" baseline="30000"/>
              <a:t>th</a:t>
            </a:r>
            <a:r>
              <a:rPr lang="en-US" sz="2200"/>
              <a:t> C development of Printing Press allowed rapid communication my ‘instantly’ creating multiple copies of a work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Guttenburg assembled multiple technical advances to create an efficient press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Spurred increase in literacy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To get some feel for impact: think how email and web in last 10 years have effected information creation and distribution</a:t>
            </a:r>
          </a:p>
          <a:p>
            <a:pPr>
              <a:lnSpc>
                <a:spcPct val="80000"/>
              </a:lnSpc>
            </a:pPr>
            <a:r>
              <a:rPr lang="en-US" sz="2600"/>
              <a:t>European Voyages of Discovery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CC763-958F-4324-93F6-E387DC2B1A7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Historical Review: </a:t>
            </a:r>
          </a:p>
          <a:p>
            <a:pPr lvl="1"/>
            <a:r>
              <a:rPr lang="en-US"/>
              <a:t>A running start into the 16</a:t>
            </a:r>
            <a:r>
              <a:rPr lang="en-US" baseline="30000"/>
              <a:t>th</a:t>
            </a:r>
            <a:r>
              <a:rPr lang="en-US"/>
              <a:t> C</a:t>
            </a:r>
          </a:p>
          <a:p>
            <a:pPr lvl="1"/>
            <a:r>
              <a:rPr lang="en-US"/>
              <a:t>The Troubled 14</a:t>
            </a:r>
            <a:r>
              <a:rPr lang="en-US" baseline="30000"/>
              <a:t>th</a:t>
            </a:r>
            <a:r>
              <a:rPr lang="en-US"/>
              <a:t> C</a:t>
            </a:r>
          </a:p>
          <a:p>
            <a:pPr lvl="1"/>
            <a:r>
              <a:rPr lang="en-US"/>
              <a:t>More Troubled 15</a:t>
            </a:r>
            <a:r>
              <a:rPr lang="en-US" baseline="30000"/>
              <a:t>th</a:t>
            </a:r>
            <a:r>
              <a:rPr lang="en-US"/>
              <a:t> C</a:t>
            </a:r>
          </a:p>
          <a:p>
            <a:r>
              <a:rPr lang="en-US"/>
              <a:t>Intellectual and Theological Developments</a:t>
            </a:r>
          </a:p>
          <a:p>
            <a:r>
              <a:rPr lang="en-US"/>
              <a:t>Readings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5F9B-3C41-4E2D-BD82-518568B4DBC7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Assignments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</a:t>
            </a:r>
            <a:r>
              <a:rPr lang="en-US" dirty="0" smtClean="0"/>
              <a:t>Hitchcock </a:t>
            </a:r>
            <a:r>
              <a:rPr lang="en-US" dirty="0" err="1" smtClean="0"/>
              <a:t>Ch</a:t>
            </a:r>
            <a:r>
              <a:rPr lang="en-US" dirty="0" smtClean="0"/>
              <a:t> 7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4BEF-0F56-41BE-909F-AEDF40412D6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/>
              <a:t>Historical-Political Review Before 14</a:t>
            </a:r>
            <a:r>
              <a:rPr lang="en-US" sz="3400" b="1" baseline="30000"/>
              <a:t>th</a:t>
            </a:r>
            <a:r>
              <a:rPr lang="en-US" sz="3400" b="1"/>
              <a:t> C </a:t>
            </a:r>
            <a:r>
              <a:rPr lang="en-US" sz="3400" b="1">
                <a:solidFill>
                  <a:srgbClr val="CC3300"/>
                </a:solidFill>
              </a:rPr>
              <a:t>(</a:t>
            </a:r>
            <a:r>
              <a:rPr lang="en-US" sz="3400" b="1" i="1">
                <a:solidFill>
                  <a:srgbClr val="CC3300"/>
                </a:solidFill>
              </a:rPr>
              <a:t>What happens in 14</a:t>
            </a:r>
            <a:r>
              <a:rPr lang="en-US" sz="3400" b="1" i="1" baseline="30000">
                <a:solidFill>
                  <a:srgbClr val="CC3300"/>
                </a:solidFill>
              </a:rPr>
              <a:t>th</a:t>
            </a:r>
            <a:r>
              <a:rPr lang="en-US" sz="3400" b="1" i="1">
                <a:solidFill>
                  <a:srgbClr val="CC3300"/>
                </a:solidFill>
              </a:rPr>
              <a:t> and 15</a:t>
            </a:r>
            <a:r>
              <a:rPr lang="en-US" sz="3400" b="1" i="1" baseline="30000">
                <a:solidFill>
                  <a:srgbClr val="CC3300"/>
                </a:solidFill>
              </a:rPr>
              <a:t>th</a:t>
            </a:r>
            <a:r>
              <a:rPr lang="en-US" sz="3400" b="1" i="1">
                <a:solidFill>
                  <a:srgbClr val="CC3300"/>
                </a:solidFill>
              </a:rPr>
              <a:t> C)</a:t>
            </a:r>
            <a:endParaRPr lang="en-US" sz="3400" b="1">
              <a:solidFill>
                <a:srgbClr val="CC33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1. European Developments: Development and Strengthening of Countries; conflicts with Papacy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Normans </a:t>
            </a:r>
            <a:r>
              <a:rPr lang="en-US" sz="2300" i="1">
                <a:solidFill>
                  <a:srgbClr val="CC3300"/>
                </a:solidFill>
              </a:rPr>
              <a:t>(Merged with France or England in this period)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England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France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Holy Roman Empire (Germany, Austria, </a:t>
            </a:r>
            <a:r>
              <a:rPr lang="en-US" sz="2300" i="1">
                <a:solidFill>
                  <a:srgbClr val="CC3300"/>
                </a:solidFill>
              </a:rPr>
              <a:t>Spain, Netherlands</a:t>
            </a:r>
            <a:r>
              <a:rPr lang="en-US" sz="2300"/>
              <a:t>)</a:t>
            </a:r>
          </a:p>
          <a:p>
            <a:pPr>
              <a:lnSpc>
                <a:spcPct val="90000"/>
              </a:lnSpc>
            </a:pPr>
            <a:r>
              <a:rPr lang="en-US" sz="1800"/>
              <a:t>2. Pope-King relations summarized throughout Middle Ages as: ‘Who’s in charge, Pope or King?’ </a:t>
            </a:r>
            <a:r>
              <a:rPr lang="en-US" sz="1800" i="1">
                <a:solidFill>
                  <a:srgbClr val="CC3300"/>
                </a:solidFill>
              </a:rPr>
              <a:t>(Which King, Which Pope??)</a:t>
            </a:r>
          </a:p>
          <a:p>
            <a:pPr>
              <a:lnSpc>
                <a:spcPct val="90000"/>
              </a:lnSpc>
            </a:pPr>
            <a:r>
              <a:rPr lang="en-US" sz="1800"/>
              <a:t>3. Western Christendom attempts to recapture Holy Land from the Muslims to guarantee safety of Christian pilgrimages (Crusades) </a:t>
            </a:r>
            <a:r>
              <a:rPr lang="en-US" sz="1800" i="1">
                <a:solidFill>
                  <a:srgbClr val="CC3300"/>
                </a:solidFill>
              </a:rPr>
              <a:t>(Western Europe barely able to defend itself from Ottoman Turks)</a:t>
            </a:r>
          </a:p>
          <a:p>
            <a:pPr>
              <a:lnSpc>
                <a:spcPct val="90000"/>
              </a:lnSpc>
            </a:pPr>
            <a:r>
              <a:rPr lang="en-US" sz="1800"/>
              <a:t>4. Eastern and Western Christianity become increasingly at odds with each other </a:t>
            </a:r>
            <a:r>
              <a:rPr lang="en-US" sz="1800" i="1">
                <a:solidFill>
                  <a:srgbClr val="CC3300"/>
                </a:solidFill>
              </a:rPr>
              <a:t>(Eastern Christian Roman Empire ceases to exist)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E25F-C4D0-4CC1-882C-720208DC58D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 of Europe 1300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5" name="Picture 5" descr="big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543050"/>
            <a:ext cx="6661150" cy="5314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B7ABF-0084-4562-B9EB-5ADB8A3E527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14</a:t>
            </a:r>
            <a:r>
              <a:rPr lang="en-US" sz="3800" b="1" baseline="30000"/>
              <a:t>th</a:t>
            </a:r>
            <a:r>
              <a:rPr lang="en-US" sz="3800" b="1"/>
              <a:t> C Social Review: </a:t>
            </a:r>
            <a:br>
              <a:rPr lang="en-US" sz="3800" b="1"/>
            </a:br>
            <a:r>
              <a:rPr lang="en-US" sz="3800" b="1"/>
              <a:t>Famine and Plague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12</a:t>
            </a:r>
            <a:r>
              <a:rPr lang="en-US" sz="2100" baseline="30000"/>
              <a:t>th</a:t>
            </a:r>
            <a:r>
              <a:rPr lang="en-US" sz="2100"/>
              <a:t> and 13</a:t>
            </a:r>
            <a:r>
              <a:rPr lang="en-US" sz="2100" baseline="30000"/>
              <a:t>th</a:t>
            </a:r>
            <a:r>
              <a:rPr lang="en-US" sz="2100"/>
              <a:t> C were period of population growth; agriculture could not keep pace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Severe Famine in early 14</a:t>
            </a:r>
            <a:r>
              <a:rPr lang="en-US" sz="2000" baseline="30000"/>
              <a:t>th</a:t>
            </a:r>
            <a:r>
              <a:rPr lang="en-US" sz="2000"/>
              <a:t> C</a:t>
            </a:r>
          </a:p>
          <a:p>
            <a:pPr>
              <a:lnSpc>
                <a:spcPct val="90000"/>
              </a:lnSpc>
            </a:pPr>
            <a:r>
              <a:rPr lang="en-US" sz="2100"/>
              <a:t>Part of population moves to cities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Poor sanitation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Concentration of fleas and rats</a:t>
            </a:r>
          </a:p>
          <a:p>
            <a:pPr>
              <a:lnSpc>
                <a:spcPct val="90000"/>
              </a:lnSpc>
            </a:pPr>
            <a:r>
              <a:rPr lang="en-US" sz="2100"/>
              <a:t>Increased trade led to less desirable imports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Plague started in Asia; Spread to Europe in 1347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Approximately 1/3 of Asians, Indians, Europeans died in 14</a:t>
            </a:r>
            <a:r>
              <a:rPr lang="en-US" sz="2000" baseline="30000"/>
              <a:t>th</a:t>
            </a:r>
            <a:r>
              <a:rPr lang="en-US" sz="2000"/>
              <a:t> C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Young more susceptible than old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Effected every country in Europe between 1347-1348; sporadic outbursts throughout 14</a:t>
            </a:r>
            <a:r>
              <a:rPr lang="en-US" sz="2000" baseline="30000"/>
              <a:t>th</a:t>
            </a:r>
            <a:r>
              <a:rPr lang="en-US" sz="2000"/>
              <a:t> C</a:t>
            </a:r>
          </a:p>
          <a:p>
            <a:pPr>
              <a:lnSpc>
                <a:spcPct val="90000"/>
              </a:lnSpc>
            </a:pPr>
            <a:r>
              <a:rPr lang="en-US" sz="2100"/>
              <a:t>Search for a cause: “the Jews poisoned the wells”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The Pope tries (unsuccessfully) to protect Jews from persecution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9EA06-3B03-4F07-ABCC-080DFCA5EF9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Papal Status as of 1303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Pope Boniface VIII</a:t>
            </a:r>
          </a:p>
          <a:p>
            <a:pPr lvl="1"/>
            <a:r>
              <a:rPr lang="en-US" sz="2200" i="1"/>
              <a:t>Unam Sanctam</a:t>
            </a:r>
          </a:p>
          <a:p>
            <a:pPr lvl="1"/>
            <a:r>
              <a:rPr lang="en-US" sz="2200"/>
              <a:t>Philip IV of France ignores Encyclical; </a:t>
            </a:r>
          </a:p>
          <a:p>
            <a:pPr lvl="1"/>
            <a:r>
              <a:rPr lang="en-US" sz="2200"/>
              <a:t>Captures Boniface and humiliates him</a:t>
            </a:r>
          </a:p>
          <a:p>
            <a:pPr lvl="1"/>
            <a:r>
              <a:rPr lang="en-US" sz="2200"/>
              <a:t>Boniface dies 1303</a:t>
            </a:r>
          </a:p>
          <a:p>
            <a:r>
              <a:rPr lang="en-US" sz="2600"/>
              <a:t>Boniface’s successor</a:t>
            </a:r>
          </a:p>
          <a:p>
            <a:pPr lvl="1"/>
            <a:r>
              <a:rPr lang="en-US" sz="2200"/>
              <a:t>Tension between Roman families and French over who should be Pope; political/economic driver is control over  Papal States (from Pepin the Short in 750)</a:t>
            </a:r>
          </a:p>
          <a:p>
            <a:pPr lvl="1"/>
            <a:r>
              <a:rPr lang="en-US" sz="2200"/>
              <a:t>Clement V was elected through French influence and lived in France, beginning of Avignon Papacy</a:t>
            </a:r>
          </a:p>
          <a:p>
            <a:pPr lvl="1"/>
            <a:endParaRPr lang="en-US" sz="2200"/>
          </a:p>
          <a:p>
            <a:pPr>
              <a:buFont typeface="Wingdings" pitchFamily="2" charset="2"/>
              <a:buNone/>
            </a:pPr>
            <a:endParaRPr lang="en-US" sz="2600"/>
          </a:p>
          <a:p>
            <a:endParaRPr lang="en-US" sz="2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66B8-5F14-4ED2-8BC0-7AC8722982E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Avignon Papacy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During this period (1309-1377), Papacy dependent on France</a:t>
            </a:r>
          </a:p>
          <a:p>
            <a:pPr>
              <a:lnSpc>
                <a:spcPct val="80000"/>
              </a:lnSpc>
            </a:pPr>
            <a:r>
              <a:rPr lang="en-US" sz="2100"/>
              <a:t>Some of Popes in this period were guilty of nepotism as well as simony</a:t>
            </a:r>
          </a:p>
          <a:p>
            <a:pPr>
              <a:lnSpc>
                <a:spcPct val="80000"/>
              </a:lnSpc>
            </a:pPr>
            <a:r>
              <a:rPr lang="en-US" sz="2100"/>
              <a:t>Catherine of Sienna (</a:t>
            </a:r>
            <a:r>
              <a:rPr lang="en-US" sz="2000"/>
              <a:t>1347-1380</a:t>
            </a:r>
            <a:r>
              <a:rPr lang="en-US" sz="1800"/>
              <a:t>)</a:t>
            </a:r>
            <a:endParaRPr lang="en-US" sz="2100"/>
          </a:p>
          <a:p>
            <a:pPr lvl="1">
              <a:lnSpc>
                <a:spcPct val="80000"/>
              </a:lnSpc>
            </a:pPr>
            <a:r>
              <a:rPr lang="en-US" sz="2000"/>
              <a:t>Mystic who was very popular; educated by Dominicans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Able to end warring family factions in Italy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Pressured Pope Gregory XI to return to Rome, which he did in 1377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Declared a doctor of Church in 1970</a:t>
            </a:r>
          </a:p>
          <a:p>
            <a:pPr>
              <a:lnSpc>
                <a:spcPct val="80000"/>
              </a:lnSpc>
            </a:pPr>
            <a:r>
              <a:rPr lang="en-US" sz="2000"/>
              <a:t>Bridget of Sweden (1303-1373)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Mother of Queen Catherine of Sweden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After becoming a widow, moved to Rome, founded an order (Brigittines) devoted to poor of Rome and politics of returning Pope to Rome</a:t>
            </a:r>
            <a:endParaRPr 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BAC6-DE14-4002-8978-F18BCFC9446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Great Western Schism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Urban VI succeeded Gregory XI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Managed to alienate both French and Romans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Cardinals who had elected Urban abandoned him and elected a new pope, Clement VII who moves back to Avignon</a:t>
            </a:r>
          </a:p>
          <a:p>
            <a:pPr>
              <a:lnSpc>
                <a:spcPct val="90000"/>
              </a:lnSpc>
            </a:pPr>
            <a:r>
              <a:rPr lang="en-US" sz="2600"/>
              <a:t> Everyone in Western Europe chooses sides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France, Scotland back Clement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England and HRE (Germany and Spain) back Urban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Italian city states changed sides frequently</a:t>
            </a:r>
          </a:p>
          <a:p>
            <a:pPr>
              <a:lnSpc>
                <a:spcPct val="90000"/>
              </a:lnSpc>
            </a:pPr>
            <a:r>
              <a:rPr lang="en-US" sz="2600"/>
              <a:t>Rival Popes needed funds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Simony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Sale of indulgences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Review 14th and 15th 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D0E6E-BFD5-4E61-A1CF-00D89DB03A9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Conciliar Movement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800"/>
              <a:t>In 1394 theologians at University of Paris suggest a council to elect Pope</a:t>
            </a:r>
          </a:p>
          <a:p>
            <a:pPr>
              <a:lnSpc>
                <a:spcPct val="90000"/>
              </a:lnSpc>
            </a:pPr>
            <a:r>
              <a:rPr lang="en-US" sz="1800"/>
              <a:t>Council gathers at Pisa in 1409, and both Popes are asked to resign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Takes steps against simony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Elects Alexander V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Now there are three Popes: Rome, Avignon, Pisa</a:t>
            </a:r>
          </a:p>
          <a:p>
            <a:pPr>
              <a:lnSpc>
                <a:spcPct val="90000"/>
              </a:lnSpc>
            </a:pPr>
            <a:r>
              <a:rPr lang="en-US" sz="1800"/>
              <a:t>Another Council at Constance in 1414-1418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Haec Sancta: Council of Bishops pre-eminent over Pope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Elect Martin V, end of Great Schism</a:t>
            </a:r>
          </a:p>
          <a:p>
            <a:pPr>
              <a:lnSpc>
                <a:spcPct val="90000"/>
              </a:lnSpc>
            </a:pPr>
            <a:r>
              <a:rPr lang="en-US" sz="1800"/>
              <a:t>Council of Ferrara-Florence 1438-1445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Constantinople under threat from Ottoman Turks seeks help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Formula for reunion of East and West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Leads to enhanced stature of Pope Eugene IV in Rome</a:t>
            </a:r>
          </a:p>
          <a:p>
            <a:pPr>
              <a:lnSpc>
                <a:spcPct val="90000"/>
              </a:lnSpc>
            </a:pPr>
            <a:r>
              <a:rPr lang="en-US" sz="2000"/>
              <a:t>Pius II (1458-1464) issues </a:t>
            </a:r>
            <a:r>
              <a:rPr lang="en-US" sz="2000" i="1"/>
              <a:t>Execrabilis</a:t>
            </a:r>
            <a:r>
              <a:rPr lang="en-US" sz="2000"/>
              <a:t>, that no council is over the Pope, repudiates Council of Constance</a:t>
            </a:r>
          </a:p>
          <a:p>
            <a:pPr lvl="1">
              <a:lnSpc>
                <a:spcPct val="90000"/>
              </a:lnSpc>
            </a:pPr>
            <a:endParaRPr 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3342</TotalTime>
  <Words>1450</Words>
  <Application>Microsoft Office PowerPoint</Application>
  <PresentationFormat>On-screen Show (4:3)</PresentationFormat>
  <Paragraphs>203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Edge</vt:lpstr>
      <vt:lpstr>Lecture 2: Review of 14th and 15th C</vt:lpstr>
      <vt:lpstr>Introduction</vt:lpstr>
      <vt:lpstr>Historical-Political Review Before 14th C (What happens in 14th and 15th C)</vt:lpstr>
      <vt:lpstr>Map of Europe 1300</vt:lpstr>
      <vt:lpstr>14th C Social Review:  Famine and Plague</vt:lpstr>
      <vt:lpstr>Papal Status as of 1303 </vt:lpstr>
      <vt:lpstr>Avignon Papacy</vt:lpstr>
      <vt:lpstr>Great Western Schism</vt:lpstr>
      <vt:lpstr>Conciliar Movement</vt:lpstr>
      <vt:lpstr>Political Situation: France</vt:lpstr>
      <vt:lpstr>Political Situation: England</vt:lpstr>
      <vt:lpstr>Political Situation:  Holy Roman Empire</vt:lpstr>
      <vt:lpstr>Political Situation: Spain</vt:lpstr>
      <vt:lpstr>Political Situation: Eastern Mediterranean</vt:lpstr>
      <vt:lpstr>Europe 1500</vt:lpstr>
      <vt:lpstr>Intellectual Developments</vt:lpstr>
      <vt:lpstr>Reactions Against Scholasticism</vt:lpstr>
      <vt:lpstr>Early Reformers</vt:lpstr>
      <vt:lpstr>New Technologies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10: Historical Developments 1303-1600</dc:title>
  <dc:creator>ann orlando</dc:creator>
  <cp:lastModifiedBy>AOrlando</cp:lastModifiedBy>
  <cp:revision>124</cp:revision>
  <dcterms:created xsi:type="dcterms:W3CDTF">2005-03-26T11:12:56Z</dcterms:created>
  <dcterms:modified xsi:type="dcterms:W3CDTF">2013-12-27T19:51:40Z</dcterms:modified>
</cp:coreProperties>
</file>