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75" r:id="rId6"/>
    <p:sldId id="260" r:id="rId7"/>
    <p:sldId id="271" r:id="rId8"/>
    <p:sldId id="272" r:id="rId9"/>
    <p:sldId id="273" r:id="rId10"/>
    <p:sldId id="261" r:id="rId11"/>
    <p:sldId id="270" r:id="rId12"/>
    <p:sldId id="262" r:id="rId13"/>
    <p:sldId id="263" r:id="rId14"/>
    <p:sldId id="274" r:id="rId15"/>
    <p:sldId id="277" r:id="rId16"/>
    <p:sldId id="276" r:id="rId17"/>
    <p:sldId id="268" r:id="rId18"/>
    <p:sldId id="27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DBED8-6760-4467-B218-1FDCFB4E7C6C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4A766-C43B-4836-9885-A39AF89E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867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867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868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F4F4AAB-F3D6-479B-B7D4-FC16C392B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FA2B0-BF3E-4F50-BF2F-340410D38A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2A93C-591A-413D-8AAA-F093653B19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DFECA-0940-4784-AF55-9609D5B60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FABE9-28A3-4867-B52E-A1EED360B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382B5-BC47-4FEC-867B-67FAAFD44A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7BDB-F20A-4E10-9577-C79CB741A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B1775-4E7E-4206-807E-1F5E29371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45ABF-512F-4D7D-959D-B5065E2CAA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BD8D7-8DDA-4BA1-85F6-D1DD140666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C4750-04F8-41E6-8F18-EC2A947194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F0483E-0804-4DB9-9580-7032A8DFAB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dham.edu/halsall/source/johndam-icon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12: </a:t>
            </a:r>
            <a:r>
              <a:rPr lang="en-US" dirty="0"/>
              <a:t>Rise of Islam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25 </a:t>
            </a:r>
            <a:r>
              <a:rPr lang="en-US" dirty="0" smtClean="0"/>
              <a:t>September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4F4AAB-F3D6-479B-B7D4-FC16C392BF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Political Leadership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First four caliphs, Rashidun, rightly guided</a:t>
            </a:r>
          </a:p>
          <a:p>
            <a:r>
              <a:rPr lang="en-US" sz="2800"/>
              <a:t>Umayyads (Damascus, Cordoba)</a:t>
            </a:r>
          </a:p>
          <a:p>
            <a:r>
              <a:rPr lang="en-US" sz="2800"/>
              <a:t>Abbasids (Baghdad) </a:t>
            </a:r>
          </a:p>
          <a:p>
            <a:r>
              <a:rPr lang="en-US" sz="2800"/>
              <a:t>Fatimids (Cairo)</a:t>
            </a:r>
          </a:p>
          <a:p>
            <a:r>
              <a:rPr lang="en-US" sz="2800"/>
              <a:t>Like Hellenistic kingdoms after Alexander and then the Romans, Arab Muslims found territory too large to rule consistently by one power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Muslim Expansion in Two Movements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Under first four caliphs (632-656)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Conquest of Arab tribes in Egypt, Syria and Iraq, including Jerusalem and Alexandria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Common cultural background of conquered peoples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Early conflict with Byzantine Empire and Sassanid Persian Empire</a:t>
            </a:r>
          </a:p>
          <a:p>
            <a:pPr>
              <a:lnSpc>
                <a:spcPct val="80000"/>
              </a:lnSpc>
            </a:pPr>
            <a:r>
              <a:rPr lang="en-US" sz="2000"/>
              <a:t>Under Umayyads (692-750)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Expansion West and East against non-Arab lands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Destruction of Persian Empire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Threat to Constantinople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Conquest of Latin North Africa, Spain and incursions into France</a:t>
            </a:r>
          </a:p>
          <a:p>
            <a:pPr>
              <a:lnSpc>
                <a:spcPct val="80000"/>
              </a:lnSpc>
            </a:pPr>
            <a:r>
              <a:rPr lang="en-US" sz="2000"/>
              <a:t>In Ninth C. Muslim armies would conquer (briefly) Sicily, southern Italy, Crete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Culture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New Capital Cities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Damascus, old city but new capital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Baghdad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Cairo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Cordoba</a:t>
            </a:r>
          </a:p>
          <a:p>
            <a:pPr>
              <a:lnSpc>
                <a:spcPct val="80000"/>
              </a:lnSpc>
            </a:pPr>
            <a:r>
              <a:rPr lang="en-US" sz="2400"/>
              <a:t>Dome of Rock, first great Islamic building, on Temple Mount in Jerusalem, 692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Inscriptions are earliest written record from Qur'an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Entreats readers to recognize that God is One and not Three</a:t>
            </a:r>
          </a:p>
          <a:p>
            <a:pPr>
              <a:lnSpc>
                <a:spcPct val="80000"/>
              </a:lnSpc>
            </a:pPr>
            <a:r>
              <a:rPr lang="en-US" sz="2400"/>
              <a:t>Arabic becomes the common language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Replaces Greek in Southern Mediterranean, Persia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Replaces Latin in North Africa, Spain as common language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Rise of Islam 7</a:t>
            </a:r>
            <a:r>
              <a:rPr lang="en-US" b="1" baseline="30000"/>
              <a:t>th</a:t>
            </a:r>
            <a:r>
              <a:rPr lang="en-US" b="1"/>
              <a:t> C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199" y="2362200"/>
            <a:ext cx="6736653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Military Defense Against Muslim Armies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Western Cavalry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Development of stirrup, molded saddle and armor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Stirrup came to Western Europe via Hungary from India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Effective edge to Charles Martel and his grandson Charlemagne in battles against Muslims</a:t>
            </a:r>
          </a:p>
          <a:p>
            <a:pPr>
              <a:lnSpc>
                <a:spcPct val="90000"/>
              </a:lnSpc>
            </a:pPr>
            <a:r>
              <a:rPr lang="en-US" sz="2800"/>
              <a:t>Eastern Greek Fire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Naval weapon of exploding incendiary ‘bomb’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Effective Byzantine edge in early battles for Constantinople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Eastern Theological Responses to Islam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Monotheolite Controversy</a:t>
            </a:r>
          </a:p>
          <a:p>
            <a:pPr lvl="1"/>
            <a:r>
              <a:rPr lang="en-US"/>
              <a:t>Christ had one will (divine)</a:t>
            </a:r>
          </a:p>
          <a:p>
            <a:pPr lvl="1"/>
            <a:r>
              <a:rPr lang="en-US"/>
              <a:t>St. Maximus the Confessor argued against this</a:t>
            </a:r>
          </a:p>
          <a:p>
            <a:r>
              <a:rPr lang="en-US"/>
              <a:t>Iconoclasm</a:t>
            </a:r>
          </a:p>
          <a:p>
            <a:pPr lvl="1"/>
            <a:r>
              <a:rPr lang="en-US"/>
              <a:t>Destruction of images</a:t>
            </a:r>
          </a:p>
          <a:p>
            <a:pPr lvl="1"/>
            <a:r>
              <a:rPr lang="en-US"/>
              <a:t>St. John of Damascus argued against this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Monothelete Controversy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To try to bring Monophysites back under imperial control against Arabs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Patriarch of Constantinople, Sergius proposes ‘monothelete’ Christology or that Christ had one will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Pope Honorius (625-638) goes along with this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Pope Martin I at First Lateran Council in Rome rejects this in 649, in opposition to Emperor and much of Eastern Church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In any case Monophysites also reject this </a:t>
            </a:r>
          </a:p>
          <a:p>
            <a:pPr>
              <a:lnSpc>
                <a:spcPct val="80000"/>
              </a:lnSpc>
            </a:pPr>
            <a:r>
              <a:rPr lang="en-US" sz="2000"/>
              <a:t>Maximus the Confessor (580 – 662) Eastern theologian who supported Chalcedon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Gave deepest theological arguments in support of two complete natures, against monothelete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Was persecuted and tortured by Emperor Heraclius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As was his supporter, Pope Martin I who was captured in Rome in 653 and died of mistreatment</a:t>
            </a:r>
          </a:p>
          <a:p>
            <a:pPr>
              <a:lnSpc>
                <a:spcPct val="80000"/>
              </a:lnSpc>
            </a:pPr>
            <a:r>
              <a:rPr lang="en-US" sz="2000"/>
              <a:t>Eventually Eastern Church returns to Chalcedonian formula in Third Council of Constantinople (680)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Iconoclast Controversy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Byzantine Emperors Leo III (717-741), Constantine V (741-763)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Supported “image breaking” iconoclasm as a way to attract Muslims to Christian orthodoxy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Historical Note: Emperor Leo III dropped all military support of Papacy against Lombards, forcing Pope Stephen II into an alliance with Pepin the Short (Charlemagne’s father)</a:t>
            </a:r>
          </a:p>
          <a:p>
            <a:pPr>
              <a:lnSpc>
                <a:spcPct val="90000"/>
              </a:lnSpc>
            </a:pPr>
            <a:r>
              <a:rPr lang="en-US" sz="2000"/>
              <a:t>Monks vehemently opposed iconoclasts</a:t>
            </a:r>
          </a:p>
          <a:p>
            <a:pPr>
              <a:lnSpc>
                <a:spcPct val="90000"/>
              </a:lnSpc>
            </a:pPr>
            <a:r>
              <a:rPr lang="en-US" sz="2000"/>
              <a:t>St. John Damascene (675-749)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Monk at St. Sabas near Jerusalem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Strong theological defense of icons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Differentiated types of worship and honor</a:t>
            </a:r>
          </a:p>
          <a:p>
            <a:pPr>
              <a:lnSpc>
                <a:spcPct val="90000"/>
              </a:lnSpc>
            </a:pPr>
            <a:r>
              <a:rPr lang="en-US" sz="2000"/>
              <a:t>Eventually Eastern Church officially embraces honor of icons at Seventh Ecumenical Council, Second Nicene Council (787) 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Maximus the Confessor, from Letter II, available at http://www.vatican.va/spirit/documents/spirit_20010328_massimo-confessore_en.html</a:t>
            </a:r>
          </a:p>
          <a:p>
            <a:r>
              <a:rPr lang="en-US" sz="2800"/>
              <a:t>John of Damascus, </a:t>
            </a:r>
            <a:r>
              <a:rPr lang="en-US" sz="2800" i="1"/>
              <a:t>In Defense of Icons, </a:t>
            </a:r>
            <a:r>
              <a:rPr lang="en-US" sz="2800"/>
              <a:t>available at </a:t>
            </a:r>
            <a:r>
              <a:rPr lang="en-US" sz="2800">
                <a:hlinkClick r:id="rId2"/>
              </a:rPr>
              <a:t>http://www.fordham.edu/halsall/source/johndam-icons.html</a:t>
            </a:r>
            <a:r>
              <a:rPr lang="en-US" sz="280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of historical situation in 7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r>
              <a:rPr lang="en-US" dirty="0"/>
              <a:t>Rise of Islam</a:t>
            </a:r>
          </a:p>
          <a:p>
            <a:r>
              <a:rPr lang="en-US" dirty="0"/>
              <a:t>Western Efforts to oppose Islam</a:t>
            </a:r>
          </a:p>
          <a:p>
            <a:r>
              <a:rPr lang="en-US" dirty="0"/>
              <a:t>Eastern Efforts to oppose Islam</a:t>
            </a:r>
          </a:p>
          <a:p>
            <a:r>
              <a:rPr lang="en-US" smtClean="0"/>
              <a:t>Review </a:t>
            </a:r>
            <a:r>
              <a:rPr lang="en-US" dirty="0"/>
              <a:t>Readings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Historical Situation in Early 7</a:t>
            </a:r>
            <a:r>
              <a:rPr lang="en-US" sz="4000" b="1" baseline="30000"/>
              <a:t>th</a:t>
            </a:r>
            <a:r>
              <a:rPr lang="en-US" sz="4000" b="1"/>
              <a:t> C in West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City of Rome is a desolate ruin with poor sanitation and filled with very poor people; under direct authority of Pope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Pope St. Gregory the Great rebuilds sanitation and water supply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Feeds the hungry</a:t>
            </a:r>
          </a:p>
          <a:p>
            <a:pPr>
              <a:lnSpc>
                <a:spcPct val="90000"/>
              </a:lnSpc>
            </a:pPr>
            <a:r>
              <a:rPr lang="en-US" sz="2000"/>
              <a:t>Bishops are often the only real source of learning, administration and civil justice</a:t>
            </a:r>
          </a:p>
          <a:p>
            <a:pPr>
              <a:lnSpc>
                <a:spcPct val="90000"/>
              </a:lnSpc>
            </a:pPr>
            <a:r>
              <a:rPr lang="en-US" sz="2000"/>
              <a:t>Irish and Roman missionaries have some success  in converting pagan and Arian tribes</a:t>
            </a:r>
          </a:p>
          <a:p>
            <a:pPr>
              <a:lnSpc>
                <a:spcPct val="90000"/>
              </a:lnSpc>
            </a:pPr>
            <a:r>
              <a:rPr lang="en-US" sz="2000"/>
              <a:t>Visigoths rule Spain; Vandals rule North Africa; Lombards rule northern Italy; Byzantine control of Southern Italy and Sicily, Franks rule Western France; Anglo-Saxons in England; Alamani in Germany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 lvl="1">
              <a:lnSpc>
                <a:spcPct val="90000"/>
              </a:lnSpc>
            </a:pPr>
            <a:endParaRPr lang="en-US" sz="22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Historical Situation in Early 7</a:t>
            </a:r>
            <a:r>
              <a:rPr lang="en-US" sz="4000" b="1" baseline="30000"/>
              <a:t>th</a:t>
            </a:r>
            <a:r>
              <a:rPr lang="en-US" sz="4000" b="1"/>
              <a:t> C in East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Unified politically under control of Byzantine Emperor from Egypt to Danube</a:t>
            </a:r>
          </a:p>
          <a:p>
            <a:r>
              <a:rPr lang="en-US" sz="2800"/>
              <a:t>But monophysites in Egypt and Nestorians in Syria undermine religious unity</a:t>
            </a:r>
          </a:p>
          <a:p>
            <a:r>
              <a:rPr lang="en-US" sz="2800"/>
              <a:t>Primary contact between East and West is through the Pope</a:t>
            </a:r>
          </a:p>
          <a:p>
            <a:r>
              <a:rPr lang="en-US" sz="2800"/>
              <a:t>Ecclesial authorities are subordinate to civil</a:t>
            </a:r>
          </a:p>
          <a:p>
            <a:r>
              <a:rPr lang="en-US" sz="2800"/>
              <a:t>Eastern Empire will see itself as the continuation of ancient Roman Empire until the fall of Constantinople in 1453</a:t>
            </a:r>
          </a:p>
          <a:p>
            <a:endParaRPr lang="en-US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Mediterranean at death of Justinian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3" name="Picture 5" descr="byzantine_map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049463"/>
            <a:ext cx="6781800" cy="3760787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Muhammad 570 - 632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Muhammad (570-632)</a:t>
            </a:r>
          </a:p>
          <a:p>
            <a:pPr>
              <a:lnSpc>
                <a:spcPct val="90000"/>
              </a:lnSpc>
            </a:pPr>
            <a:r>
              <a:rPr lang="en-US" sz="2400"/>
              <a:t>The flight from Mecca to Medina (622) is beginning of Muslim calendar </a:t>
            </a:r>
          </a:p>
          <a:p>
            <a:pPr>
              <a:lnSpc>
                <a:spcPct val="90000"/>
              </a:lnSpc>
            </a:pPr>
            <a:r>
              <a:rPr lang="en-US" sz="2400"/>
              <a:t>Qur’an is revelation given to Muhammad; its language, Arabic, is part of that revelation</a:t>
            </a:r>
          </a:p>
          <a:p>
            <a:pPr>
              <a:lnSpc>
                <a:spcPct val="90000"/>
              </a:lnSpc>
            </a:pPr>
            <a:r>
              <a:rPr lang="en-US" sz="2400"/>
              <a:t>Founded a religious and political movement aimed at uniting all Arab tribes. </a:t>
            </a:r>
            <a:r>
              <a:rPr lang="en-US" sz="280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By 716 all of North Africa, Sicily and the Iberian peninsula was under Muslim control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By 730 France and Constantinople were threatened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Key Points of Islamic Theology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Qur’an is revealed word of God (must be in Arabic, a translation Is not really the Qur’an)</a:t>
            </a:r>
          </a:p>
          <a:p>
            <a:r>
              <a:rPr lang="en-US" sz="2400"/>
              <a:t>Jews and Christians are considered people of The Book</a:t>
            </a:r>
          </a:p>
          <a:p>
            <a:r>
              <a:rPr lang="en-US" sz="2400"/>
              <a:t>Mohammed is greatest prophet, although prophets of Old Testament and Jesus are also important</a:t>
            </a:r>
          </a:p>
          <a:p>
            <a:r>
              <a:rPr lang="en-US" sz="2400"/>
              <a:t>God is one, no Trinity</a:t>
            </a:r>
          </a:p>
          <a:p>
            <a:r>
              <a:rPr lang="en-US" sz="2400"/>
              <a:t>Images are an affront to God</a:t>
            </a:r>
          </a:p>
          <a:p>
            <a:r>
              <a:rPr lang="en-US" sz="2400"/>
              <a:t>Shari’a “Islamic Law”; based on Qur’an; rules for how the community of Muslims should live</a:t>
            </a:r>
          </a:p>
          <a:p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Pillars of Islam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/>
              <a:t>Faith</a:t>
            </a:r>
            <a:r>
              <a:rPr lang="en-US" sz="2400"/>
              <a:t> (Shahada) Expressed through the fundamental statement of faith: “There is no god but Allah, and Muhammad is His prophet.” </a:t>
            </a:r>
          </a:p>
          <a:p>
            <a:r>
              <a:rPr lang="en-US" sz="2400" b="1"/>
              <a:t>Prayer</a:t>
            </a:r>
            <a:r>
              <a:rPr lang="en-US" sz="2400"/>
              <a:t> (Salat) Praying 5 times a day in a prescribed manner </a:t>
            </a:r>
          </a:p>
          <a:p>
            <a:r>
              <a:rPr lang="en-US" sz="2400" b="1"/>
              <a:t>Charity</a:t>
            </a:r>
            <a:r>
              <a:rPr lang="en-US" sz="2400"/>
              <a:t> (Zakat) All things belong to God, and wealth is therefore held by human beings in trust. </a:t>
            </a:r>
          </a:p>
          <a:p>
            <a:r>
              <a:rPr lang="en-US" sz="2400" b="1"/>
              <a:t>Fasting</a:t>
            </a:r>
            <a:r>
              <a:rPr lang="en-US" sz="2400"/>
              <a:t> (Sawm) Fasting is especially observed during the holy month of Ramadan. </a:t>
            </a:r>
          </a:p>
          <a:p>
            <a:r>
              <a:rPr lang="en-US" sz="2400" b="1"/>
              <a:t>The Pilgrimage to Mecca</a:t>
            </a:r>
            <a:r>
              <a:rPr lang="en-US" sz="2400"/>
              <a:t> (The Hajj)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Two Major Branches of Islam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Sunni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Ruler should be by a virtuous Muslim who followed the </a:t>
            </a:r>
            <a:r>
              <a:rPr lang="en-US" sz="2000" dirty="0" err="1"/>
              <a:t>sunna</a:t>
            </a:r>
            <a:r>
              <a:rPr lang="en-US" sz="2000" dirty="0"/>
              <a:t> (practice) of Mohammed as recorded in the hadiths (traditions)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Authority was with </a:t>
            </a:r>
            <a:r>
              <a:rPr lang="en-US" sz="2000" dirty="0" err="1"/>
              <a:t>ulama</a:t>
            </a:r>
            <a:r>
              <a:rPr lang="en-US" sz="2000" dirty="0"/>
              <a:t> or imam, wise men but not infallible, who preached the Qur’an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Defense of Qur’an through rational argument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Shia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Rule should be through the family of Mohammed Came to be known as Shia, or followers, of Ali (killed at Karbala)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Authority was found in infallible imams as interpreters of the </a:t>
            </a:r>
            <a:r>
              <a:rPr lang="en-US" sz="2000" dirty="0" smtClean="0"/>
              <a:t>Qur’an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1662</TotalTime>
  <Words>1131</Words>
  <Application>Microsoft Office PowerPoint</Application>
  <PresentationFormat>On-screen Show (4:3)</PresentationFormat>
  <Paragraphs>137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Blends</vt:lpstr>
      <vt:lpstr>Lecture 12: Rise of Islam</vt:lpstr>
      <vt:lpstr>Introduction</vt:lpstr>
      <vt:lpstr>Historical Situation in Early 7th C in West</vt:lpstr>
      <vt:lpstr>Historical Situation in Early 7th C in East </vt:lpstr>
      <vt:lpstr>Mediterranean at death of Justinian</vt:lpstr>
      <vt:lpstr>Muhammad 570 - 632</vt:lpstr>
      <vt:lpstr>Key Points of Islamic Theology</vt:lpstr>
      <vt:lpstr>Five Pillars of Islam</vt:lpstr>
      <vt:lpstr>Two Major Branches of Islam</vt:lpstr>
      <vt:lpstr>Early Islamic Political Leadership</vt:lpstr>
      <vt:lpstr>Early Muslim Expansion in Two Movements</vt:lpstr>
      <vt:lpstr>Early Islamic Culture</vt:lpstr>
      <vt:lpstr>Rise of Islam 7th C</vt:lpstr>
      <vt:lpstr>Military Defense Against Muslim Armies</vt:lpstr>
      <vt:lpstr>Eastern Theological Responses to Islam</vt:lpstr>
      <vt:lpstr>Monothelete Controversy</vt:lpstr>
      <vt:lpstr>Iconoclast Controversy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19: Rise of Islam</dc:title>
  <dc:creator>aorlando</dc:creator>
  <cp:lastModifiedBy>AOrlando</cp:lastModifiedBy>
  <cp:revision>20</cp:revision>
  <dcterms:created xsi:type="dcterms:W3CDTF">2010-08-19T12:04:51Z</dcterms:created>
  <dcterms:modified xsi:type="dcterms:W3CDTF">2013-09-18T17:46:16Z</dcterms:modified>
</cp:coreProperties>
</file>