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sldIdLst>
    <p:sldId id="256" r:id="rId2"/>
    <p:sldId id="269" r:id="rId3"/>
    <p:sldId id="274" r:id="rId4"/>
    <p:sldId id="278" r:id="rId5"/>
    <p:sldId id="276" r:id="rId6"/>
    <p:sldId id="282" r:id="rId7"/>
    <p:sldId id="279" r:id="rId8"/>
    <p:sldId id="281" r:id="rId9"/>
    <p:sldId id="277" r:id="rId10"/>
    <p:sldId id="280" r:id="rId11"/>
    <p:sldId id="275" r:id="rId12"/>
    <p:sldId id="268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518A8-0F0D-4EF4-99A8-BE69693F79D7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77CBEA-0594-49E5-8A35-776B78CDB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210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2560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25604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05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60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25607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08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5609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0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1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61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61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5614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5615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25616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5524013-4762-4599-A06F-5B30EA4D5E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A0BA45-6800-4FCB-937C-20E5E62166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A58A94-B4C4-4A46-8352-5F3D725408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41030-B382-4500-BEF2-90213D1070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C6D028-58FD-4C32-92E8-B15C0C1E5D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400A7C-7CE2-4B3F-B471-C09F21C671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2C3882-31D6-4A09-9E82-875879C5EC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857689-5C63-4689-88DB-36D581E98F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89CA0D-7557-41C8-853B-B801310B15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869F3B-0B38-4DAB-854B-FE1B650A28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C52AC7-8ADA-42D9-9C72-9F896C3FEB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458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458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58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2458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2458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7FD2D507-CE6C-4F4D-9BF0-29AE244F1EC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Lecture </a:t>
            </a:r>
            <a:r>
              <a:rPr lang="en-US" dirty="0" smtClean="0"/>
              <a:t>12: Franks and Early Europe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Ann T. Orlando</a:t>
            </a:r>
          </a:p>
          <a:p>
            <a:r>
              <a:rPr lang="en-US" dirty="0" smtClean="0"/>
              <a:t>25 </a:t>
            </a:r>
            <a:r>
              <a:rPr lang="en-US" dirty="0" smtClean="0"/>
              <a:t>September </a:t>
            </a:r>
            <a:r>
              <a:rPr lang="en-US" dirty="0" smtClean="0"/>
              <a:t>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5524013-4762-4599-A06F-5B30EA4D5ED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Papacy and ‘European’ Politics</a:t>
            </a:r>
            <a:endParaRPr lang="en-US" b="1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/>
              <a:t>Pepin gave central Italy to the Pope in 754; beginning of Papal States (lasted until 19</a:t>
            </a:r>
            <a:r>
              <a:rPr lang="en-US" sz="2400" baseline="30000"/>
              <a:t>th</a:t>
            </a:r>
            <a:r>
              <a:rPr lang="en-US" sz="2400"/>
              <a:t> C)</a:t>
            </a:r>
          </a:p>
          <a:p>
            <a:r>
              <a:rPr lang="en-US" sz="2400"/>
              <a:t>Problem: Constantinople had a claim to Italy</a:t>
            </a:r>
          </a:p>
          <a:p>
            <a:r>
              <a:rPr lang="en-US" sz="2400"/>
              <a:t>Papacy justifies its land holdings with one of most famous forgeries of all time: </a:t>
            </a:r>
            <a:r>
              <a:rPr lang="en-US" sz="2400" i="1"/>
              <a:t>Donation of Constantine</a:t>
            </a:r>
          </a:p>
          <a:p>
            <a:pPr lvl="1"/>
            <a:r>
              <a:rPr lang="en-US" sz="2000"/>
              <a:t>This document claimed that Constantine gave control of Western Empire to Pope</a:t>
            </a:r>
          </a:p>
          <a:p>
            <a:pPr lvl="1"/>
            <a:r>
              <a:rPr lang="en-US" sz="2000"/>
              <a:t>Accepted as genuine until 15</a:t>
            </a:r>
            <a:r>
              <a:rPr lang="en-US" sz="2000" baseline="30000"/>
              <a:t>th</a:t>
            </a:r>
            <a:r>
              <a:rPr lang="en-US" sz="2000"/>
              <a:t> C</a:t>
            </a:r>
          </a:p>
          <a:p>
            <a:pPr lvl="1"/>
            <a:r>
              <a:rPr lang="en-US" sz="2000"/>
              <a:t>Basis for Papal claims to political power in Europe</a:t>
            </a:r>
          </a:p>
          <a:p>
            <a:r>
              <a:rPr lang="en-US" sz="2400"/>
              <a:t>King nominates bishops, but appointed by Pope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41030-B382-4500-BEF2-90213D1070C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Frankish Encouragement of Continuing  </a:t>
            </a:r>
            <a:r>
              <a:rPr lang="en-US" sz="3600" b="1" dirty="0"/>
              <a:t>Missionary Activities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Boniface</a:t>
            </a:r>
            <a:r>
              <a:rPr lang="en-US" dirty="0"/>
              <a:t>, aka Winifred, 672-755</a:t>
            </a:r>
          </a:p>
          <a:p>
            <a:r>
              <a:rPr lang="en-US" dirty="0" smtClean="0"/>
              <a:t>Influenced </a:t>
            </a:r>
            <a:r>
              <a:rPr lang="en-US" dirty="0"/>
              <a:t>by Irish monasticism</a:t>
            </a:r>
          </a:p>
          <a:p>
            <a:r>
              <a:rPr lang="en-US" dirty="0"/>
              <a:t>Goes to Rome in 717 to get approval of Pope Gregory II; gets mission to preach north of Rhine</a:t>
            </a:r>
          </a:p>
          <a:p>
            <a:r>
              <a:rPr lang="en-US" dirty="0"/>
              <a:t>May have crowned Pepin the Short, Charlemagne’s father</a:t>
            </a:r>
          </a:p>
          <a:p>
            <a:r>
              <a:rPr lang="en-US" dirty="0"/>
              <a:t>Martyred in northern Holland, </a:t>
            </a:r>
            <a:r>
              <a:rPr lang="en-US" dirty="0" smtClean="0"/>
              <a:t>755</a:t>
            </a:r>
          </a:p>
          <a:p>
            <a:pPr lvl="1"/>
            <a:r>
              <a:rPr lang="en-US" sz="2000" dirty="0" smtClean="0"/>
              <a:t>Feast Day June 5</a:t>
            </a:r>
            <a:endParaRPr lang="en-US" sz="20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pic>
        <p:nvPicPr>
          <p:cNvPr id="6145" name="Picture 1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619750" y="3012281"/>
            <a:ext cx="209550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2D241-9300-49E9-8B77-58A057013C0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Readings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i="1" dirty="0"/>
              <a:t>Donation of Constantine</a:t>
            </a:r>
          </a:p>
          <a:p>
            <a:pPr lvl="1"/>
            <a:r>
              <a:rPr lang="en-US" sz="2400" dirty="0"/>
              <a:t>Read all carefully</a:t>
            </a:r>
          </a:p>
          <a:p>
            <a:pPr lvl="1"/>
            <a:r>
              <a:rPr lang="en-US" sz="2400" dirty="0"/>
              <a:t>What land, rights, powers, symbols of office does Constantine give?</a:t>
            </a:r>
          </a:p>
          <a:p>
            <a:pPr lvl="1"/>
            <a:r>
              <a:rPr lang="en-US" sz="2400" dirty="0"/>
              <a:t>From what you know already of history of church and history of doctrine, why might you be suspicious of this document</a:t>
            </a:r>
            <a:r>
              <a:rPr lang="en-US" sz="2400" dirty="0" smtClean="0"/>
              <a:t>?</a:t>
            </a: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41030-B382-4500-BEF2-90213D1070C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Merovingians</a:t>
            </a:r>
            <a:r>
              <a:rPr lang="en-US" dirty="0" smtClean="0"/>
              <a:t> </a:t>
            </a:r>
          </a:p>
          <a:p>
            <a:r>
              <a:rPr lang="en-US" dirty="0" smtClean="0"/>
              <a:t>Germanic Control of Italy </a:t>
            </a:r>
            <a:endParaRPr lang="en-US" dirty="0"/>
          </a:p>
          <a:p>
            <a:r>
              <a:rPr lang="en-US" dirty="0" smtClean="0"/>
              <a:t>Carolingians</a:t>
            </a:r>
            <a:endParaRPr lang="en-US" dirty="0"/>
          </a:p>
          <a:p>
            <a:r>
              <a:rPr lang="en-US" dirty="0"/>
              <a:t>Eighth Century political and military </a:t>
            </a:r>
            <a:r>
              <a:rPr lang="en-US" dirty="0" smtClean="0"/>
              <a:t>situation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41030-B382-4500-BEF2-90213D1070C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Beginning of Christianity Among Franks</a:t>
            </a:r>
            <a:endParaRPr lang="en-US" sz="4000" b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2200" dirty="0" smtClean="0"/>
              <a:t>Conversion </a:t>
            </a:r>
            <a:r>
              <a:rPr lang="en-US" sz="2200" dirty="0"/>
              <a:t>of </a:t>
            </a:r>
            <a:r>
              <a:rPr lang="en-US" sz="2200" dirty="0" err="1"/>
              <a:t>Chlodwech</a:t>
            </a:r>
            <a:r>
              <a:rPr lang="en-US" sz="2200" dirty="0"/>
              <a:t> (Clovis) 496 in Rheims as a Catholic Christian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Clovis is beginning of Merovingian dynasty in </a:t>
            </a:r>
            <a:r>
              <a:rPr lang="en-US" sz="2000" dirty="0" smtClean="0"/>
              <a:t>France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Baptized by St. </a:t>
            </a:r>
            <a:r>
              <a:rPr lang="en-US" sz="2000" dirty="0" err="1" smtClean="0"/>
              <a:t>Remigius</a:t>
            </a:r>
            <a:r>
              <a:rPr lang="en-US" sz="2000" dirty="0" smtClean="0"/>
              <a:t> (437-533; Feast Day 1 October), bishop of Rheims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200" dirty="0" smtClean="0"/>
              <a:t>After Clovis, there are close ties between Frankish king and the papacy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Clovis’ kingdom divided among his sons</a:t>
            </a:r>
          </a:p>
          <a:p>
            <a:pPr>
              <a:lnSpc>
                <a:spcPct val="90000"/>
              </a:lnSpc>
              <a:buNone/>
            </a:pPr>
            <a:endParaRPr lang="en-US" sz="2600" dirty="0"/>
          </a:p>
          <a:p>
            <a:pPr>
              <a:lnSpc>
                <a:spcPct val="90000"/>
              </a:lnSpc>
            </a:pPr>
            <a:endParaRPr lang="en-US" sz="19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595937" y="3069431"/>
            <a:ext cx="2143125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2D241-9300-49E9-8B77-58A057013C0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>
            <a:normAutofit fontScale="90000"/>
          </a:bodyPr>
          <a:lstStyle/>
          <a:p>
            <a:r>
              <a:rPr lang="en-US" sz="4000" b="1"/>
              <a:t>Merovingian Dynasty </a:t>
            </a:r>
            <a:br>
              <a:rPr lang="en-US" sz="4000" b="1"/>
            </a:br>
            <a:r>
              <a:rPr lang="en-US" sz="4000" b="1"/>
              <a:t>(496-741)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5307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200" dirty="0" smtClean="0"/>
              <a:t>Real </a:t>
            </a:r>
            <a:r>
              <a:rPr lang="en-US" sz="2200" dirty="0"/>
              <a:t>power was with wealthy land owners, especially Mayor of Palace,</a:t>
            </a:r>
          </a:p>
          <a:p>
            <a:pPr lvl="1">
              <a:lnSpc>
                <a:spcPct val="90000"/>
              </a:lnSpc>
            </a:pPr>
            <a:r>
              <a:rPr lang="en-US" sz="2100" dirty="0"/>
              <a:t>Attached to king by oaths of loyalty and promise to provide troops </a:t>
            </a:r>
          </a:p>
          <a:p>
            <a:pPr>
              <a:lnSpc>
                <a:spcPct val="90000"/>
              </a:lnSpc>
            </a:pPr>
            <a:r>
              <a:rPr lang="en-US" sz="2200" dirty="0"/>
              <a:t>Bishops take an increasingly secular role; judicial and </a:t>
            </a:r>
            <a:r>
              <a:rPr lang="en-US" sz="2200" dirty="0" smtClean="0"/>
              <a:t>military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Also </a:t>
            </a:r>
            <a:r>
              <a:rPr lang="en-US" sz="1800" dirty="0"/>
              <a:t>large land owners</a:t>
            </a:r>
          </a:p>
          <a:p>
            <a:pPr>
              <a:lnSpc>
                <a:spcPct val="90000"/>
              </a:lnSpc>
            </a:pPr>
            <a:r>
              <a:rPr lang="en-US" sz="2200" dirty="0"/>
              <a:t>Custom develops that the king appoints bishops</a:t>
            </a:r>
          </a:p>
          <a:p>
            <a:pPr>
              <a:lnSpc>
                <a:spcPct val="90000"/>
              </a:lnSpc>
            </a:pPr>
            <a:r>
              <a:rPr lang="en-US" sz="2200" dirty="0"/>
              <a:t>Merovingian kings become weak and ineffective rulers</a:t>
            </a:r>
          </a:p>
          <a:p>
            <a:pPr>
              <a:lnSpc>
                <a:spcPct val="90000"/>
              </a:lnSpc>
            </a:pPr>
            <a:r>
              <a:rPr lang="en-US" sz="2200" dirty="0"/>
              <a:t>Transition from Roman system to early feudalism</a:t>
            </a:r>
          </a:p>
          <a:p>
            <a:pPr>
              <a:lnSpc>
                <a:spcPct val="90000"/>
              </a:lnSpc>
            </a:pPr>
            <a:endParaRPr lang="en-US" sz="2600" dirty="0"/>
          </a:p>
          <a:p>
            <a:pPr>
              <a:lnSpc>
                <a:spcPct val="90000"/>
              </a:lnSpc>
            </a:pPr>
            <a:endParaRPr lang="en-US" sz="1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41030-B382-4500-BEF2-90213D1070C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Franks and Papacy Have Common Enemies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dirty="0" smtClean="0"/>
              <a:t>Arabs</a:t>
            </a:r>
          </a:p>
          <a:p>
            <a:pPr lvl="1"/>
            <a:r>
              <a:rPr lang="en-US" sz="2800" dirty="0" smtClean="0"/>
              <a:t>Muslims</a:t>
            </a:r>
          </a:p>
          <a:p>
            <a:r>
              <a:rPr lang="en-US" sz="3200" dirty="0" smtClean="0"/>
              <a:t>Other Germanic Tribes</a:t>
            </a:r>
          </a:p>
          <a:p>
            <a:pPr lvl="1"/>
            <a:r>
              <a:rPr lang="en-US" sz="2800" dirty="0" smtClean="0"/>
              <a:t>Arians or pagans</a:t>
            </a:r>
            <a:endParaRPr lang="en-US" sz="3200" dirty="0" smtClean="0"/>
          </a:p>
          <a:p>
            <a:r>
              <a:rPr lang="en-US" sz="3200" dirty="0" smtClean="0"/>
              <a:t>Byzantines</a:t>
            </a:r>
          </a:p>
          <a:p>
            <a:pPr lvl="1"/>
            <a:r>
              <a:rPr lang="en-US" dirty="0" smtClean="0"/>
              <a:t>Beginning of separation of ‘Orthodox’ East and ‘Catholic’ West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2D241-9300-49E9-8B77-58A057013C0A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2362200"/>
            <a:ext cx="3657600" cy="2979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Muslim Armies in Western Europe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Umayyad Muslim armies advance against weak Visigoths in Spain in 711 </a:t>
            </a:r>
          </a:p>
          <a:p>
            <a:r>
              <a:rPr lang="en-US" dirty="0" smtClean="0"/>
              <a:t>By 720 had crossed the Pyrenees and captured most of southern France</a:t>
            </a:r>
          </a:p>
          <a:p>
            <a:r>
              <a:rPr lang="en-US" dirty="0" smtClean="0"/>
              <a:t>Most of southern France remained under Muslin control until 750</a:t>
            </a:r>
          </a:p>
          <a:p>
            <a:pPr lvl="1"/>
            <a:r>
              <a:rPr lang="en-US" dirty="0" smtClean="0"/>
              <a:t>Many of the Visigoth (Arian) Christians supported </a:t>
            </a:r>
            <a:r>
              <a:rPr lang="en-US" dirty="0" err="1" smtClean="0"/>
              <a:t>Umayyads</a:t>
            </a:r>
            <a:r>
              <a:rPr lang="en-US" dirty="0" smtClean="0"/>
              <a:t> over Catholic Franks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41030-B382-4500-BEF2-90213D1070C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Rise of </a:t>
            </a:r>
            <a:r>
              <a:rPr lang="en-US" sz="4000" b="1" dirty="0" smtClean="0"/>
              <a:t>Carolingians: Charles Martel (The Hammer)</a:t>
            </a:r>
            <a:endParaRPr lang="en-US" sz="4000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81200"/>
            <a:ext cx="82296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300" dirty="0"/>
              <a:t>Largest land owners, and Mayor of Palace, in early 8</a:t>
            </a:r>
            <a:r>
              <a:rPr lang="en-US" sz="2300" baseline="30000" dirty="0"/>
              <a:t>th</a:t>
            </a:r>
            <a:r>
              <a:rPr lang="en-US" sz="2300" dirty="0"/>
              <a:t> C was family of Charles </a:t>
            </a:r>
            <a:r>
              <a:rPr lang="en-US" sz="2300" dirty="0" smtClean="0"/>
              <a:t>Martel (688-741)</a:t>
            </a:r>
          </a:p>
          <a:p>
            <a:pPr>
              <a:lnSpc>
                <a:spcPct val="90000"/>
              </a:lnSpc>
            </a:pPr>
            <a:r>
              <a:rPr lang="en-US" sz="2300" dirty="0" smtClean="0"/>
              <a:t>Charles became increasingly powerful </a:t>
            </a:r>
          </a:p>
          <a:p>
            <a:pPr lvl="1">
              <a:lnSpc>
                <a:spcPct val="90000"/>
              </a:lnSpc>
            </a:pPr>
            <a:r>
              <a:rPr lang="en-US" sz="1900" dirty="0" smtClean="0"/>
              <a:t>Defeat of some neighboring tribes (Saxons)</a:t>
            </a:r>
          </a:p>
          <a:p>
            <a:pPr lvl="1">
              <a:lnSpc>
                <a:spcPct val="90000"/>
              </a:lnSpc>
            </a:pPr>
            <a:r>
              <a:rPr lang="en-US" sz="1900" dirty="0" smtClean="0"/>
              <a:t>Alliances with others (required conversion to Catholic Catholicism)</a:t>
            </a:r>
          </a:p>
          <a:p>
            <a:pPr lvl="1">
              <a:lnSpc>
                <a:spcPct val="90000"/>
              </a:lnSpc>
            </a:pPr>
            <a:r>
              <a:rPr lang="en-US" sz="1900" dirty="0" smtClean="0"/>
              <a:t>Establishing bishops and monasteries as internal political allies</a:t>
            </a:r>
            <a:endParaRPr lang="en-US" sz="1900" dirty="0"/>
          </a:p>
          <a:p>
            <a:pPr>
              <a:lnSpc>
                <a:spcPct val="90000"/>
              </a:lnSpc>
            </a:pPr>
            <a:r>
              <a:rPr lang="en-US" sz="2300" dirty="0"/>
              <a:t>Charles </a:t>
            </a:r>
            <a:r>
              <a:rPr lang="en-US" sz="2300" dirty="0" smtClean="0"/>
              <a:t>Martel </a:t>
            </a:r>
            <a:r>
              <a:rPr lang="en-US" sz="2300" dirty="0"/>
              <a:t>stopped the Muslim army at Tours in </a:t>
            </a:r>
            <a:r>
              <a:rPr lang="en-US" sz="2300" dirty="0" smtClean="0"/>
              <a:t>732</a:t>
            </a:r>
          </a:p>
          <a:p>
            <a:pPr>
              <a:lnSpc>
                <a:spcPct val="90000"/>
              </a:lnSpc>
            </a:pPr>
            <a:r>
              <a:rPr lang="en-US" sz="2300" dirty="0" smtClean="0"/>
              <a:t>The Battle of Tours is considered one of the most important battles of European history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41030-B382-4500-BEF2-90213D1070C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Pepin the Short and the Beginning of Carolingians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Balance of power within Frankish kingdom is 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Charles’ son, Pepin (Pippin) the Short (714-758), asks Pope Zachary if incompetent rulers should rule, Zachary says no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Pepin overthrows last Merovingian ruler, </a:t>
            </a:r>
            <a:r>
              <a:rPr lang="en-US" sz="2400" dirty="0" err="1" smtClean="0"/>
              <a:t>Childric</a:t>
            </a:r>
            <a:r>
              <a:rPr lang="en-US" sz="2400" dirty="0" smtClean="0"/>
              <a:t> the Stupid; 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Pope Stephen II goes to France to anoint Pepin king (note: St. Boniface anointed him first)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Pepin invades Italy and rescues the Papacy from </a:t>
            </a:r>
            <a:r>
              <a:rPr lang="en-US" sz="2400" dirty="0" err="1" smtClean="0"/>
              <a:t>Lombards</a:t>
            </a:r>
            <a:r>
              <a:rPr lang="en-US" sz="2400" dirty="0" smtClean="0"/>
              <a:t> and threats from Muslims in Sicily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41030-B382-4500-BEF2-90213D1070C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Germanic Kingdoms in Italy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First Germanic king of Italy was Odoacer (453-493)</a:t>
            </a:r>
          </a:p>
          <a:p>
            <a:pPr>
              <a:lnSpc>
                <a:spcPct val="80000"/>
              </a:lnSpc>
            </a:pPr>
            <a:r>
              <a:rPr lang="en-US" sz="2400"/>
              <a:t>With support from Byzantium, Theodoric the Ostrogoth (471-526) invades Italy and establishes a new Germanic kingdom in Italy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Murders Odoacer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Theodoric establishes a strong Italian kingdom, taking as his capital the Byzantine city of Ravenna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Theodoric like most Germans is an Arian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Accuses Boethius of treachery and murders him</a:t>
            </a:r>
          </a:p>
          <a:p>
            <a:pPr>
              <a:lnSpc>
                <a:spcPct val="80000"/>
              </a:lnSpc>
            </a:pPr>
            <a:r>
              <a:rPr lang="en-US" sz="2400"/>
              <a:t>Justinian the Great (527 – 565) briefly manages to recapture Italy fro Byzantines</a:t>
            </a:r>
          </a:p>
          <a:p>
            <a:pPr>
              <a:lnSpc>
                <a:spcPct val="80000"/>
              </a:lnSpc>
            </a:pPr>
            <a:r>
              <a:rPr lang="en-US" sz="2400"/>
              <a:t>Lombards invade 568; rule northern and central Italy until 774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41030-B382-4500-BEF2-90213D1070C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11438</TotalTime>
  <Words>694</Words>
  <Application>Microsoft Office PowerPoint</Application>
  <PresentationFormat>On-screen Show (4:3)</PresentationFormat>
  <Paragraphs>89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Blends</vt:lpstr>
      <vt:lpstr>Lecture 12: Franks and Early Europe</vt:lpstr>
      <vt:lpstr>Introduction</vt:lpstr>
      <vt:lpstr>Beginning of Christianity Among Franks</vt:lpstr>
      <vt:lpstr>Merovingian Dynasty  (496-741)</vt:lpstr>
      <vt:lpstr>Franks and Papacy Have Common Enemies</vt:lpstr>
      <vt:lpstr>Muslim Armies in Western Europe</vt:lpstr>
      <vt:lpstr>Rise of Carolingians: Charles Martel (The Hammer)</vt:lpstr>
      <vt:lpstr>Pepin the Short and the Beginning of Carolingians </vt:lpstr>
      <vt:lpstr>Germanic Kingdoms in Italy</vt:lpstr>
      <vt:lpstr>Papacy and ‘European’ Politics</vt:lpstr>
      <vt:lpstr>Frankish Encouragement of Continuing  Missionary Activities</vt:lpstr>
      <vt:lpstr>Readings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20: Charlemagne</dc:title>
  <dc:creator>aorlando</dc:creator>
  <cp:lastModifiedBy>AOrlando</cp:lastModifiedBy>
  <cp:revision>33</cp:revision>
  <dcterms:created xsi:type="dcterms:W3CDTF">2010-08-19T12:07:25Z</dcterms:created>
  <dcterms:modified xsi:type="dcterms:W3CDTF">2013-09-18T17:48:50Z</dcterms:modified>
</cp:coreProperties>
</file>