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66" r:id="rId3"/>
    <p:sldId id="275" r:id="rId4"/>
    <p:sldId id="276" r:id="rId5"/>
    <p:sldId id="277" r:id="rId6"/>
    <p:sldId id="278" r:id="rId7"/>
    <p:sldId id="280" r:id="rId8"/>
    <p:sldId id="279" r:id="rId9"/>
    <p:sldId id="268" r:id="rId10"/>
    <p:sldId id="269" r:id="rId11"/>
    <p:sldId id="274" r:id="rId12"/>
    <p:sldId id="272" r:id="rId13"/>
    <p:sldId id="262" r:id="rId14"/>
    <p:sldId id="263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9DB44DA8-DCB3-4264-9855-B1134104BD8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9867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6BC4EA-7E43-46B8-B896-24CAEFB7006E}" type="slidenum">
              <a:rPr lang="en-US"/>
              <a:pPr/>
              <a:t>3</a:t>
            </a:fld>
            <a:endParaRPr lang="en-US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380CBB-B1F9-43A7-885B-E9EBEFFEC49A}" type="slidenum">
              <a:rPr lang="en-US"/>
              <a:pPr/>
              <a:t>5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F227C17-3DF5-4E8F-8621-501C5D672846}" type="slidenum">
              <a:rPr lang="en-US"/>
              <a:pPr/>
              <a:t>8</a:t>
            </a:fld>
            <a:endParaRPr lang="en-US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B53690-DF94-457E-BCD9-43BBDEFEF644}" type="slidenum">
              <a:rPr lang="en-US"/>
              <a:pPr/>
              <a:t>10</a:t>
            </a:fld>
            <a:endParaRPr lang="en-US"/>
          </a:p>
        </p:txBody>
      </p:sp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E009BAA-833E-4037-81A7-E369AB974018}" type="slidenum">
              <a:rPr lang="en-US"/>
              <a:pPr/>
              <a:t>13</a:t>
            </a:fld>
            <a:endParaRPr lang="en-US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6FC21-1AF0-4236-8EE6-D45F9B45EF8A}" type="slidenum">
              <a:rPr lang="en-US"/>
              <a:pPr/>
              <a:t>14</a:t>
            </a:fld>
            <a:endParaRPr lang="en-US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7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327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327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27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327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27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27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27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7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27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27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327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327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9CEA556F-8267-4747-97B8-0B7997A42E5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98F6E5-42F2-4EA3-BB19-CD03EE6CB7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48F35-7436-4A06-B171-82E1E02D15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D46469-ADBE-436E-A914-C85516D02D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7EE646-F1DC-4ED0-A1B8-1EC5A0CC9F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D271CF-E9E4-4FF8-B3FD-D817DC8BB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499B2F-42FD-4856-A6F6-5D0C4E01F5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5F92AB-1FDF-4686-87E7-8E8CA56E4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771494-A620-419C-8E78-29685C0FFEC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CB8E57-F91C-408B-B496-519A7AF987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E7BF4-37DF-4AE4-8E5D-D8F4E60AEA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317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17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17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317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r>
              <a:rPr lang="en-US" smtClean="0"/>
              <a:t>BJS</a:t>
            </a:r>
            <a:endParaRPr lang="en-US"/>
          </a:p>
        </p:txBody>
      </p:sp>
      <p:sp>
        <p:nvSpPr>
          <p:cNvPr id="317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B1517A9-6FCB-4661-A800-070905971A4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Lecture 3: </a:t>
            </a:r>
            <a:r>
              <a:rPr lang="en-US" dirty="0" smtClean="0"/>
              <a:t>Early Roman Imperial History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/>
              <a:t>4</a:t>
            </a:r>
            <a:r>
              <a:rPr lang="en-US" dirty="0" smtClean="0"/>
              <a:t> </a:t>
            </a:r>
            <a:r>
              <a:rPr lang="en-US" dirty="0"/>
              <a:t>Sept. </a:t>
            </a:r>
            <a:r>
              <a:rPr lang="en-US" dirty="0" smtClean="0"/>
              <a:t>2013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CEA556F-8267-4747-97B8-0B7997A42E5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First Century Roman Emperors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62000" y="2133600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dirty="0"/>
              <a:t>Julio-</a:t>
            </a:r>
            <a:r>
              <a:rPr lang="en-US" sz="1800" dirty="0" err="1"/>
              <a:t>Claudian</a:t>
            </a:r>
            <a:r>
              <a:rPr lang="en-US" sz="1800" dirty="0"/>
              <a:t> Emperors (31 BC to 68 AD)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Starts with Augustus, ends with Nero’s suicide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Consolidation of Empire won by Augustus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Succession hereditary; intra-family rivalries, often deadly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After Augustus, increasingly demonic emperors; Nero worst of all (read </a:t>
            </a:r>
            <a:r>
              <a:rPr lang="en-US" sz="1800" i="1" dirty="0" err="1"/>
              <a:t>I,Claudius</a:t>
            </a:r>
            <a:r>
              <a:rPr lang="en-US" sz="1800" i="1" dirty="0"/>
              <a:t> </a:t>
            </a:r>
            <a:r>
              <a:rPr lang="en-US" sz="1800" dirty="0"/>
              <a:t>for a fictionalized but accurate account)</a:t>
            </a:r>
          </a:p>
          <a:p>
            <a:pPr>
              <a:lnSpc>
                <a:spcPct val="90000"/>
              </a:lnSpc>
            </a:pPr>
            <a:r>
              <a:rPr lang="en-US" sz="1800" dirty="0" err="1"/>
              <a:t>Flavian</a:t>
            </a:r>
            <a:r>
              <a:rPr lang="en-US" sz="1800" dirty="0"/>
              <a:t> Emperors (Vespasian and his sons Titus and Domitian)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Destruction of Jerusalem Temple, 70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Vespasian built the Coliseum </a:t>
            </a:r>
          </a:p>
          <a:p>
            <a:pPr lvl="1">
              <a:lnSpc>
                <a:spcPct val="90000"/>
              </a:lnSpc>
            </a:pPr>
            <a:r>
              <a:rPr lang="en-US" sz="1800" dirty="0"/>
              <a:t>Domitian was particularly ruthless against enemies, real and imagined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NB Nero and Domitian were the only emperors that the Senate of Rome did NOT declare gods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F92AB-1FDF-4686-87E7-8E8CA56E41D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Herod the Great (73 to 4 BC)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80000"/>
              </a:lnSpc>
              <a:buFont typeface="Wingdings" pitchFamily="2" charset="2"/>
              <a:buNone/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400" dirty="0"/>
              <a:t>His father, Antipater, was placed in power by Romans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Herod grew up (‘hostage’) in Rome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Friend with both Octavian and Antony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Becomes </a:t>
            </a:r>
            <a:r>
              <a:rPr lang="en-US" sz="2400" dirty="0" smtClean="0"/>
              <a:t>client </a:t>
            </a:r>
            <a:r>
              <a:rPr lang="en-US" sz="2400" dirty="0"/>
              <a:t>king of Romans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Exerts great power in Palestine, including massive building projects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Second Temple precinct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Cities of Caesarea and Tiberius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Palaces in Jerusalem, Masada</a:t>
            </a:r>
          </a:p>
          <a:p>
            <a:pPr>
              <a:lnSpc>
                <a:spcPct val="80000"/>
              </a:lnSpc>
            </a:pPr>
            <a:r>
              <a:rPr lang="en-US" sz="2400" dirty="0"/>
              <a:t>When he dies, Romans divide his kingdom among his sons with a Roman administrator</a:t>
            </a:r>
          </a:p>
          <a:p>
            <a:pPr>
              <a:lnSpc>
                <a:spcPct val="80000"/>
              </a:lnSpc>
            </a:pPr>
            <a:endParaRPr lang="en-US" sz="2400" dirty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Brief History of First Century AD Roman Provence of Palestine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Friction among Herod’s sons (Herod Anipater, Herod Antipas, Archelaus) </a:t>
            </a:r>
          </a:p>
          <a:p>
            <a:pPr>
              <a:lnSpc>
                <a:spcPct val="80000"/>
              </a:lnSpc>
            </a:pPr>
            <a:r>
              <a:rPr lang="en-US" sz="2000"/>
              <a:t>Friction among various Jewish groups over relation with Rome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Priests and aristocracy in Jerusalem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Pharisees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Essenes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Zealots</a:t>
            </a:r>
          </a:p>
          <a:p>
            <a:pPr>
              <a:lnSpc>
                <a:spcPct val="80000"/>
              </a:lnSpc>
            </a:pPr>
            <a:r>
              <a:rPr lang="en-US" sz="2000"/>
              <a:t>Frictions make Palestine a contentious place, with several localized tax rebellions</a:t>
            </a:r>
          </a:p>
          <a:p>
            <a:pPr>
              <a:lnSpc>
                <a:spcPct val="80000"/>
              </a:lnSpc>
            </a:pPr>
            <a:r>
              <a:rPr lang="en-US" sz="2000"/>
              <a:t>One major First Century War: First Jewish War 66 – 73 AD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Starts in Galilee, but spreads throughout Palestine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Nero appoints Vespasian and his son Titus as Roman generals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Destruction of Second Temple in 70 AD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Fall of Masada in 73 AD</a:t>
            </a:r>
          </a:p>
          <a:p>
            <a:pPr lvl="1">
              <a:lnSpc>
                <a:spcPct val="80000"/>
              </a:lnSpc>
            </a:pPr>
            <a:endParaRPr lang="en-US" sz="18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Luke: History of Church in </a:t>
            </a:r>
            <a:br>
              <a:rPr lang="en-US" sz="4000"/>
            </a:br>
            <a:r>
              <a:rPr lang="en-US" sz="4000"/>
              <a:t>New Testament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Paul’s disciple, Luke, writes an ‘ordered account’ in two Books, the Gospel and Acts of the Apostles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Written in an ancient historical style; 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Some </a:t>
            </a:r>
            <a:r>
              <a:rPr lang="en-US" sz="2000" dirty="0" smtClean="0"/>
              <a:t>important </a:t>
            </a:r>
            <a:r>
              <a:rPr lang="en-US" sz="2000" dirty="0"/>
              <a:t>historical references in Luke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Note references to Herod the Great and Augustus; Luke 1 and 2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Prophesy of destruction of Temple; Luke 19:41-44, 21:20-24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Jesus condemned for political insurrection; Luke 23:1-4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Some </a:t>
            </a:r>
            <a:r>
              <a:rPr lang="en-US" sz="2000" dirty="0" smtClean="0"/>
              <a:t>important </a:t>
            </a:r>
            <a:r>
              <a:rPr lang="en-US" sz="2000" dirty="0"/>
              <a:t>historical references in Acts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Pentecost, the ‘birthday of Church;’ Acts 2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Reference to St. Stephen and the Hellenists; Acts 6-7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Council of Jerusalem in which Paul’s position that Gentiles do not need to convert to Judaism is affirmed; Acts 15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Paul arguing with Athenian philosophers; Acts 17:16-33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Story of how the Church was spread by Paul’s missionary activity to the ends of the earth (i.e., Rome)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Assignment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err="1" smtClean="0"/>
              <a:t>CoG</a:t>
            </a:r>
            <a:r>
              <a:rPr lang="en-US" sz="2400" dirty="0" smtClean="0"/>
              <a:t>, XV.5: Cain as the founder of city of man</a:t>
            </a:r>
          </a:p>
          <a:p>
            <a:r>
              <a:rPr lang="en-US" sz="2400" dirty="0" err="1" smtClean="0"/>
              <a:t>CoG</a:t>
            </a:r>
            <a:r>
              <a:rPr lang="en-US" sz="2400" smtClean="0"/>
              <a:t>, XIX.21</a:t>
            </a:r>
            <a:r>
              <a:rPr lang="en-US" sz="2400" dirty="0" smtClean="0"/>
              <a:t>, 24-28: Was Rome ever a true commonwealth?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Alexander the Great and Greek kingdoms</a:t>
            </a:r>
          </a:p>
          <a:p>
            <a:r>
              <a:rPr lang="en-US" dirty="0" smtClean="0"/>
              <a:t>Establishment of Roman Empire</a:t>
            </a:r>
          </a:p>
          <a:p>
            <a:r>
              <a:rPr lang="en-US" dirty="0" smtClean="0"/>
              <a:t>History </a:t>
            </a:r>
            <a:r>
              <a:rPr lang="en-US" dirty="0"/>
              <a:t>in New Testament</a:t>
            </a:r>
          </a:p>
          <a:p>
            <a:r>
              <a:rPr lang="en-US" dirty="0" smtClean="0"/>
              <a:t>Two cities, and was Rome ever a commonwealth?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Alexander the Great and Greek Kingdoms</a:t>
            </a:r>
            <a:endParaRPr lang="en-US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800" dirty="0"/>
              <a:t>Alexander the Great (356-323 BC)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Son of Philip of Macedonia; Student of Aristotle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Conquers the ‘world’ by age of 33 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Founds Alexandria</a:t>
            </a:r>
            <a:r>
              <a:rPr lang="en-US" sz="1800" dirty="0" smtClean="0"/>
              <a:t>, Egypt </a:t>
            </a:r>
            <a:r>
              <a:rPr lang="en-US" sz="1800" dirty="0"/>
              <a:t>center of learning for next 600 years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Dies in 323 BC; leaving his generals in charge of various parts of his conquests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Hellenistic (Greek) Empires 323 – 31 BCE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Macedonians: Greece, Sicily, southern Italy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Seleucids: Asia Minor, Syria and Mesopotamia</a:t>
            </a:r>
          </a:p>
          <a:p>
            <a:pPr lvl="1">
              <a:lnSpc>
                <a:spcPct val="80000"/>
              </a:lnSpc>
            </a:pPr>
            <a:r>
              <a:rPr lang="en-US" sz="1800" dirty="0" err="1"/>
              <a:t>Ptolemies</a:t>
            </a:r>
            <a:r>
              <a:rPr lang="en-US" sz="1800" dirty="0"/>
              <a:t>: Egypt and Cyrene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As a result of this extended period of Greek rule, the ‘lingua franca’ of the Mediterranean was Greek from the 4</a:t>
            </a:r>
            <a:r>
              <a:rPr lang="en-US" sz="1800" baseline="30000" dirty="0"/>
              <a:t>th</a:t>
            </a:r>
            <a:r>
              <a:rPr lang="en-US" sz="1800" dirty="0"/>
              <a:t> C BC until the 5</a:t>
            </a:r>
            <a:r>
              <a:rPr lang="en-US" sz="1800" baseline="30000" dirty="0"/>
              <a:t>th</a:t>
            </a:r>
            <a:r>
              <a:rPr lang="en-US" sz="1800" dirty="0"/>
              <a:t> C AD in the West and the 15</a:t>
            </a:r>
            <a:r>
              <a:rPr lang="en-US" sz="1800" baseline="30000" dirty="0"/>
              <a:t>th</a:t>
            </a:r>
            <a:r>
              <a:rPr lang="en-US" sz="1800" dirty="0"/>
              <a:t> C in the East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Israel between two major competing Empires: Seleucid and Ptolemy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Map of Conquests of </a:t>
            </a:r>
            <a:br>
              <a:rPr lang="en-US" sz="4000"/>
            </a:br>
            <a:r>
              <a:rPr lang="en-US" sz="4000"/>
              <a:t>Alexander Great</a:t>
            </a:r>
            <a:br>
              <a:rPr lang="en-US" sz="4000"/>
            </a:br>
            <a:r>
              <a:rPr lang="en-US" sz="2100"/>
              <a:t>http://library.thinkquest.org/10805/alexmap.html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8" name="Picture 4" descr="Alexander the Great's empire c320 B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14400" y="2057400"/>
            <a:ext cx="7086600" cy="3386138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Traditional founding date of 753 </a:t>
            </a:r>
            <a:r>
              <a:rPr lang="en-US" sz="2000" dirty="0" smtClean="0"/>
              <a:t>BC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Brothers Romulus and </a:t>
            </a:r>
            <a:r>
              <a:rPr lang="en-US" sz="1800" dirty="0" err="1" smtClean="0"/>
              <a:t>Remus</a:t>
            </a:r>
            <a:r>
              <a:rPr lang="en-US" sz="1800" dirty="0" smtClean="0"/>
              <a:t>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000" dirty="0"/>
              <a:t>Started as a Republic ruled by Senate</a:t>
            </a:r>
          </a:p>
          <a:p>
            <a:pPr>
              <a:lnSpc>
                <a:spcPct val="80000"/>
              </a:lnSpc>
            </a:pPr>
            <a:r>
              <a:rPr lang="en-US" sz="2000" dirty="0" smtClean="0"/>
              <a:t>Two Punic </a:t>
            </a:r>
            <a:r>
              <a:rPr lang="en-US" sz="2000" dirty="0"/>
              <a:t>Wars, </a:t>
            </a:r>
            <a:r>
              <a:rPr lang="en-US" sz="2000" dirty="0" smtClean="0"/>
              <a:t>	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Rome conquers </a:t>
            </a:r>
            <a:r>
              <a:rPr lang="en-US" sz="1800" dirty="0"/>
              <a:t>and destroys Carthage 202 </a:t>
            </a:r>
            <a:r>
              <a:rPr lang="en-US" sz="1800" dirty="0" smtClean="0"/>
              <a:t>BC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Rome becomes dominant power in Western Mediterranean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2000" dirty="0" err="1"/>
              <a:t>Maccabees</a:t>
            </a:r>
            <a:r>
              <a:rPr lang="en-US" sz="2000" dirty="0"/>
              <a:t> ask Rome for help against Seleucids 160 BC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Julius Caesar conquers Gaul 80 BC</a:t>
            </a:r>
          </a:p>
          <a:p>
            <a:pPr>
              <a:lnSpc>
                <a:spcPct val="80000"/>
              </a:lnSpc>
            </a:pPr>
            <a:r>
              <a:rPr lang="en-US" sz="2000" dirty="0"/>
              <a:t>Octavian defeats Anthony and Cleopatra (last Ptolemy ruler of Egypt) at Actium in 31 BC;</a:t>
            </a:r>
          </a:p>
          <a:p>
            <a:pPr lvl="1">
              <a:lnSpc>
                <a:spcPct val="80000"/>
              </a:lnSpc>
            </a:pPr>
            <a:r>
              <a:rPr lang="en-US" sz="1800" dirty="0" smtClean="0"/>
              <a:t>Roman </a:t>
            </a:r>
            <a:r>
              <a:rPr lang="en-US" sz="1800" dirty="0"/>
              <a:t>Empire established</a:t>
            </a:r>
          </a:p>
          <a:p>
            <a:pPr lvl="1">
              <a:lnSpc>
                <a:spcPct val="80000"/>
              </a:lnSpc>
            </a:pPr>
            <a:r>
              <a:rPr lang="en-US" sz="1800" dirty="0"/>
              <a:t>Roman Empire existed in some form between 31 BC and 1453 AD</a:t>
            </a:r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Expansion of Roman Empire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63" name="Picture 7" descr="art159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0" y="1671638"/>
            <a:ext cx="6019800" cy="3978275"/>
          </a:xfrm>
          <a:prstGeom prst="rect">
            <a:avLst/>
          </a:prstGeom>
          <a:noFill/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Hellenism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The dominance of Greek language, learning, philosophy, culture in Mediterranean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Begins with Alexander the Great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Ends with rise of Islam </a:t>
            </a:r>
            <a:r>
              <a:rPr lang="en-US" sz="2000" dirty="0" smtClean="0"/>
              <a:t>(Latin and Arabic replace </a:t>
            </a:r>
            <a:r>
              <a:rPr lang="en-US" sz="2000" dirty="0"/>
              <a:t>Greek)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Dominance is bolstered by Roman imperial power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Jewish response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Complete rejection by orthodox Judaism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Complete assimilation by Alexandrian and Greek Jews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Orthodox Christianity will completely assimilate Hellenism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See Benedict XVI Regensburg Speech 12 Sept. 2006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Roman Society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2017712"/>
            <a:ext cx="7772400" cy="4230687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/>
              <a:t>Roman religion was a public, civic obligation; 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NOT a way to have a personal relationship with Divine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‘mystery religions’ became very popular in 1</a:t>
            </a:r>
            <a:r>
              <a:rPr lang="en-US" sz="1600" baseline="30000" dirty="0"/>
              <a:t>st</a:t>
            </a:r>
            <a:r>
              <a:rPr lang="en-US" sz="1600" dirty="0"/>
              <a:t> through 3</a:t>
            </a:r>
            <a:r>
              <a:rPr lang="en-US" sz="1600" baseline="30000" dirty="0"/>
              <a:t>rd</a:t>
            </a:r>
            <a:r>
              <a:rPr lang="en-US" sz="1600" dirty="0"/>
              <a:t> Century Roman Society (Cults of </a:t>
            </a:r>
            <a:r>
              <a:rPr lang="en-US" sz="1600" dirty="0" err="1"/>
              <a:t>Mithra</a:t>
            </a:r>
            <a:r>
              <a:rPr lang="en-US" sz="1600" dirty="0"/>
              <a:t>; Isis and Osiris; Dionysius)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Anyone who did not offer sacrifice for the good of the state was considered an atheist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Roman Emperor increasingly was a general who was ‘adopted’ by current Emperor </a:t>
            </a:r>
            <a:r>
              <a:rPr lang="en-US" sz="1800" dirty="0" smtClean="0"/>
              <a:t>(Octavian Augustus adopted by </a:t>
            </a:r>
            <a:r>
              <a:rPr lang="en-US" sz="1800" smtClean="0"/>
              <a:t>Julius Caesar).  </a:t>
            </a:r>
            <a:endParaRPr lang="en-US" sz="1800" dirty="0"/>
          </a:p>
          <a:p>
            <a:pPr>
              <a:lnSpc>
                <a:spcPct val="80000"/>
              </a:lnSpc>
            </a:pPr>
            <a:r>
              <a:rPr lang="en-US" sz="1800" dirty="0"/>
              <a:t>Cult of Roman Emperor as god in his lifetime was started by Nero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Roman household was composed of patron (father) and clients (wife, children, slaves, business associates dependent upon him)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Father had complete control of clients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Adoption was very common</a:t>
            </a:r>
          </a:p>
          <a:p>
            <a:pPr lvl="1">
              <a:lnSpc>
                <a:spcPct val="80000"/>
              </a:lnSpc>
            </a:pPr>
            <a:r>
              <a:rPr lang="en-US" sz="1600" dirty="0"/>
              <a:t>Owning property was far more prestigious than commerce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Excellent road and mail system throughout the Empire</a:t>
            </a:r>
          </a:p>
          <a:p>
            <a:pPr>
              <a:lnSpc>
                <a:spcPct val="80000"/>
              </a:lnSpc>
            </a:pPr>
            <a:r>
              <a:rPr lang="en-US" sz="1800" dirty="0"/>
              <a:t>Note that the most Latin (least Greek) part of the Empire was North Africa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Importance of Battle of Actium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Before Octavius Augustus, Rome was a Republic ruled by Senate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Octavius was the adopted son of Julius Caesar </a:t>
            </a:r>
          </a:p>
          <a:p>
            <a:pPr>
              <a:lnSpc>
                <a:spcPct val="90000"/>
              </a:lnSpc>
            </a:pPr>
            <a:r>
              <a:rPr lang="en-US" sz="2400"/>
              <a:t>After Battle of Actium (31 BC) Octavius Augustus becomes emperor and dictator.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 descendents will rule Roman Empire until the murder of Nero (68 AD)</a:t>
            </a:r>
          </a:p>
          <a:p>
            <a:pPr>
              <a:lnSpc>
                <a:spcPct val="90000"/>
              </a:lnSpc>
            </a:pPr>
            <a:r>
              <a:rPr lang="en-US" sz="2400"/>
              <a:t>Battle of Actium also marks end of Ptolemais in Egypt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Cleopatra last Ptolemy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Tried to maintain her rule in Egypt first by being consort of Julius Caesar, then Mark Antony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Cleopatra commits suicide after Battle of Actium is lost</a:t>
            </a:r>
          </a:p>
          <a:p>
            <a:pPr>
              <a:lnSpc>
                <a:spcPct val="90000"/>
              </a:lnSpc>
            </a:pPr>
            <a:endParaRPr lang="en-US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46469-ADBE-436E-A914-C85516D02D9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3476</TotalTime>
  <Words>1008</Words>
  <Application>Microsoft Office PowerPoint</Application>
  <PresentationFormat>On-screen Show (4:3)</PresentationFormat>
  <Paragraphs>138</Paragraphs>
  <Slides>14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Blends</vt:lpstr>
      <vt:lpstr>Lecture 3: Early Roman Imperial History</vt:lpstr>
      <vt:lpstr>Introduction</vt:lpstr>
      <vt:lpstr>Alexander the Great and Greek Kingdoms</vt:lpstr>
      <vt:lpstr>Map of Conquests of  Alexander Great http://library.thinkquest.org/10805/alexmap.html</vt:lpstr>
      <vt:lpstr>Rome</vt:lpstr>
      <vt:lpstr>Expansion of Roman Empire</vt:lpstr>
      <vt:lpstr>Hellenism</vt:lpstr>
      <vt:lpstr>Roman Society</vt:lpstr>
      <vt:lpstr>Importance of Battle of Actium</vt:lpstr>
      <vt:lpstr>First Century Roman Emperors</vt:lpstr>
      <vt:lpstr>Herod the Great (73 to 4 BC)</vt:lpstr>
      <vt:lpstr>Brief History of First Century AD Roman Provence of Palestine</vt:lpstr>
      <vt:lpstr>Luke: History of Church in  New Testament</vt:lpstr>
      <vt:lpstr>Assignment</vt:lpstr>
    </vt:vector>
  </TitlesOfParts>
  <Company>MIT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3: New Testament Historical Context</dc:title>
  <dc:creator>aorlando</dc:creator>
  <cp:lastModifiedBy>AOrlando</cp:lastModifiedBy>
  <cp:revision>35</cp:revision>
  <dcterms:created xsi:type="dcterms:W3CDTF">2010-08-04T15:39:35Z</dcterms:created>
  <dcterms:modified xsi:type="dcterms:W3CDTF">2013-08-15T10:01:19Z</dcterms:modified>
</cp:coreProperties>
</file>