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9" r:id="rId20"/>
    <p:sldId id="27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6D54E67A-6EF1-4EC4-BE49-9DD371D015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55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8C45AF-C6B7-40F1-A6A3-522169E1DE55}" type="slidenum">
              <a:rPr lang="en-US"/>
              <a:pPr/>
              <a:t>8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Mark Nero on timeline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CED748-B41F-4553-B2F0-EF6809E7D7D6}" type="slidenum">
              <a:rPr lang="en-US"/>
              <a:pPr/>
              <a:t>11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3DF920-DA96-49BD-A27B-7B859EC166AA}" type="slidenum">
              <a:rPr lang="en-US"/>
              <a:pPr/>
              <a:t>14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07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07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7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07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7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07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07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B2CE546-3F9B-442A-B0FE-80D3B55166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7EEE5-55FF-4948-8CAE-029DBB8C46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D1609-DAF9-4883-94E3-0A50A045B8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4E969-8543-44CE-9C85-73EB4C6E41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E278C6-54A4-4458-8A0A-718D70854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11615-6DC9-4324-88F7-5B1092B82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9D228-B941-4672-96A6-6B552BF761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CFF5C-39E2-4EF4-BBD3-1D87F19BFB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30485A-6412-4291-9F83-E8492A006E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722A79-50BC-4B8F-A11E-76AFD04D6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B6A73-3616-452C-859A-5ADE59FCB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3D86D0D-B19D-4548-AA80-BC62D2E3675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unrv.com/province-large.php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4 Early Christian </a:t>
            </a:r>
            <a:r>
              <a:rPr lang="en-US" dirty="0"/>
              <a:t>Martyrs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10 </a:t>
            </a:r>
            <a:r>
              <a:rPr lang="en-US" dirty="0"/>
              <a:t>September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B2CE546-3F9B-442A-B0FE-80D3B55166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Christian Responses to Persecution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1. Intellectual: Apologies written to justify Christianity to Roman authorities</a:t>
            </a:r>
          </a:p>
          <a:p>
            <a:r>
              <a:rPr lang="en-US" sz="2400"/>
              <a:t>2. Facing torture and death without apostasy; often even looking forward to martyrdom eagerly as a proof of solidarity with Jesus</a:t>
            </a:r>
          </a:p>
          <a:p>
            <a:r>
              <a:rPr lang="en-US" sz="2400"/>
              <a:t>3. But, if you believed that Jesus only appeared to be human (docetists), then there seemed little reason to be a martyr yourself</a:t>
            </a:r>
          </a:p>
          <a:p>
            <a:r>
              <a:rPr lang="en-US" sz="2400"/>
              <a:t>4. Some did not have the courage when accused, and so apostatized and/or paid others for their </a:t>
            </a:r>
            <a:r>
              <a:rPr lang="en-US" sz="2400" i="1"/>
              <a:t>libelli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1. Response to Persecution:</a:t>
            </a:r>
            <a:br>
              <a:rPr lang="en-US" sz="4000" b="1"/>
            </a:br>
            <a:r>
              <a:rPr lang="en-US" sz="4000" b="1"/>
              <a:t>Apologies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Type of literature that often had the form of a legal defense</a:t>
            </a:r>
          </a:p>
          <a:p>
            <a:pPr>
              <a:lnSpc>
                <a:spcPct val="90000"/>
              </a:lnSpc>
            </a:pPr>
            <a:r>
              <a:rPr lang="en-US" sz="2400"/>
              <a:t>It was intended for a highly educated pagan (i.e., philosophical) audience; often drew heavily on philosophical concepts to explain Christianity</a:t>
            </a:r>
          </a:p>
          <a:p>
            <a:pPr>
              <a:lnSpc>
                <a:spcPct val="90000"/>
              </a:lnSpc>
            </a:pPr>
            <a:r>
              <a:rPr lang="en-US" sz="2400"/>
              <a:t>Tried to establish antiquity and respectability of Christianity</a:t>
            </a:r>
          </a:p>
          <a:p>
            <a:pPr>
              <a:lnSpc>
                <a:spcPct val="90000"/>
              </a:lnSpc>
            </a:pPr>
            <a:r>
              <a:rPr lang="en-US" sz="2400"/>
              <a:t>It tried to show that Christianity was not to be feared, but encouraged good citizenship</a:t>
            </a:r>
          </a:p>
          <a:p>
            <a:pPr>
              <a:lnSpc>
                <a:spcPct val="90000"/>
              </a:lnSpc>
            </a:pPr>
            <a:r>
              <a:rPr lang="en-US" sz="2400"/>
              <a:t>St. Justin Martyr wrote two Apologies; Tertullian wrote an Apology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2. Response to Persecution:</a:t>
            </a:r>
            <a:br>
              <a:rPr lang="en-US" sz="4000" b="1"/>
            </a:br>
            <a:r>
              <a:rPr lang="en-US" sz="4000" b="1"/>
              <a:t>Martyrdom and Christianity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Martyr comes from Greek word for witness</a:t>
            </a:r>
          </a:p>
          <a:p>
            <a:pPr>
              <a:lnSpc>
                <a:spcPct val="90000"/>
              </a:lnSpc>
            </a:pPr>
            <a:r>
              <a:rPr lang="en-US" sz="2800"/>
              <a:t>Did not actually have to die to be a martyr, but to suffer for faith (slavery, prison, mines)</a:t>
            </a:r>
          </a:p>
          <a:p>
            <a:pPr>
              <a:lnSpc>
                <a:spcPct val="90000"/>
              </a:lnSpc>
            </a:pPr>
            <a:r>
              <a:rPr lang="en-US" sz="2800"/>
              <a:t>Note: Romans tried to avoid creating Christian martyrs; accused were given several opportunities to offer sacrifice</a:t>
            </a:r>
          </a:p>
          <a:p>
            <a:pPr>
              <a:lnSpc>
                <a:spcPct val="90000"/>
              </a:lnSpc>
            </a:pPr>
            <a:r>
              <a:rPr lang="en-US" sz="2800"/>
              <a:t>In 3</a:t>
            </a:r>
            <a:r>
              <a:rPr lang="en-US" sz="2800" baseline="30000"/>
              <a:t>rd</a:t>
            </a:r>
            <a:r>
              <a:rPr lang="en-US" sz="2800"/>
              <a:t> Century, Roman authorities started issuing a receipt, or </a:t>
            </a:r>
            <a:r>
              <a:rPr lang="en-US" sz="2800" i="1"/>
              <a:t>libellus </a:t>
            </a:r>
            <a:r>
              <a:rPr lang="en-US" sz="2800"/>
              <a:t>to those who sacrificed; authorities also attacking  Christianity as such, destroying Scripture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Martyrs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Real desire to prove the totality of Christian faith (e.g., Origen </a:t>
            </a:r>
            <a:r>
              <a:rPr lang="en-US" sz="2400" i="1" dirty="0"/>
              <a:t>On Martyrdom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Those who died were (still are) considered heroes of the faith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Pilgrimage to place of burial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Remembering their sacrifice in “Acts”; Peter (Quo </a:t>
            </a:r>
            <a:r>
              <a:rPr lang="en-US" sz="2000" dirty="0" err="1"/>
              <a:t>vadis</a:t>
            </a:r>
            <a:r>
              <a:rPr lang="en-US" sz="2000" dirty="0"/>
              <a:t>); </a:t>
            </a:r>
            <a:r>
              <a:rPr lang="en-US" sz="2000" dirty="0" smtClean="0"/>
              <a:t>Polycarp; Perpetua </a:t>
            </a:r>
            <a:r>
              <a:rPr lang="en-US" sz="2000" dirty="0"/>
              <a:t>and Felicity; Justin Martyr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Those who suffered but did not die (also known as confessors) were popularly considered able to forgive sin of apostasy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Problem for 3</a:t>
            </a:r>
            <a:r>
              <a:rPr lang="en-US" sz="2000" baseline="30000" dirty="0"/>
              <a:t>rd</a:t>
            </a:r>
            <a:r>
              <a:rPr lang="en-US" sz="2000" dirty="0"/>
              <a:t> C bishops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3. Response to Persecution:</a:t>
            </a:r>
            <a:br>
              <a:rPr lang="en-US" sz="4000" b="1"/>
            </a:br>
            <a:r>
              <a:rPr lang="en-US" sz="4000" b="1"/>
              <a:t>Docetists (Gnostics)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Heavily influenced by Platonism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Believed that Jesus was God, and therefore could not suffer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Physical was not important; one should try to rise above the physical to the spiritual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Martyrdom had little value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Knowledge (gnosis) of faith was a secret revealed by God to individual, not taught and open to all</a:t>
            </a:r>
          </a:p>
          <a:p>
            <a:pPr>
              <a:lnSpc>
                <a:spcPct val="90000"/>
              </a:lnSpc>
            </a:pPr>
            <a:r>
              <a:rPr lang="en-US" sz="2800"/>
              <a:t>Docetists were bitterly fought by ‘orthodox’ Christians, especially bishops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4. Christian Response to Persecution:</a:t>
            </a:r>
            <a:br>
              <a:rPr lang="en-US" sz="3600" b="1"/>
            </a:br>
            <a:r>
              <a:rPr lang="en-US" sz="3600" b="1"/>
              <a:t>Apostates (or Lapsed)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Very often, after persecution subsided, </a:t>
            </a:r>
            <a:r>
              <a:rPr lang="en-US" dirty="0" smtClean="0"/>
              <a:t>apostates </a:t>
            </a:r>
            <a:r>
              <a:rPr lang="en-US" dirty="0"/>
              <a:t>wanted to return to Church</a:t>
            </a:r>
          </a:p>
          <a:p>
            <a:r>
              <a:rPr lang="en-US" dirty="0"/>
              <a:t>Some sought forgiveness from martyrs</a:t>
            </a:r>
          </a:p>
          <a:p>
            <a:r>
              <a:rPr lang="en-US" dirty="0"/>
              <a:t>Some Churches refused to allow them to return; Church only for pure: </a:t>
            </a:r>
            <a:r>
              <a:rPr lang="en-US" dirty="0" err="1"/>
              <a:t>Donatists</a:t>
            </a:r>
            <a:endParaRPr lang="en-US" dirty="0"/>
          </a:p>
          <a:p>
            <a:r>
              <a:rPr lang="en-US" dirty="0"/>
              <a:t>Some wanted them to be </a:t>
            </a:r>
            <a:r>
              <a:rPr lang="en-US" dirty="0" err="1"/>
              <a:t>rebaptized</a:t>
            </a:r>
            <a:endParaRPr lang="en-US" dirty="0"/>
          </a:p>
          <a:p>
            <a:r>
              <a:rPr lang="en-US" dirty="0"/>
              <a:t>Church needed a uniform 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Early Papal Controversies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Issues of lapsed came to a head in Third Century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Two important papal controversies occur over this issue: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Early Third Century Pope St. </a:t>
            </a:r>
            <a:r>
              <a:rPr lang="en-US" sz="2400" dirty="0" err="1"/>
              <a:t>Callistus</a:t>
            </a:r>
            <a:r>
              <a:rPr lang="en-US" sz="2400" dirty="0"/>
              <a:t> (d. 223) vs. St. Hippolytus (d. 223)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Mid-Third Century Pope St. Stephen and St. Cyprian (d. 258)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Pope in these controversies is almost always more lenient than opposition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Callistus and Hippolytus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Callistus was a slave, but also a deacon, caring for Christian cemeteries in Rome (catacombs); he was sent to the mines; freedom bought by Roman  Church</a:t>
            </a:r>
          </a:p>
          <a:p>
            <a:pPr>
              <a:lnSpc>
                <a:spcPct val="80000"/>
              </a:lnSpc>
            </a:pPr>
            <a:r>
              <a:rPr lang="en-US" sz="2800"/>
              <a:t>Hippolytus was well educated presbyter; ran a Christian school in Rome; opposed Callistus becoming Pope</a:t>
            </a:r>
          </a:p>
          <a:p>
            <a:pPr>
              <a:lnSpc>
                <a:spcPct val="80000"/>
              </a:lnSpc>
            </a:pPr>
            <a:r>
              <a:rPr lang="en-US" sz="2800"/>
              <a:t>Hippolytus became schismatic when Pope Callistus allowed lapsed and sinners to return to Church with appropriate penance</a:t>
            </a:r>
          </a:p>
          <a:p>
            <a:pPr>
              <a:lnSpc>
                <a:spcPct val="80000"/>
              </a:lnSpc>
            </a:pPr>
            <a:r>
              <a:rPr lang="en-US" sz="2800"/>
              <a:t>Eventually Hippolytus reconciled with Callsitus; both martyred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Cyprian and Stephen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Key figure was St. Cyprian, Bishop of Carthage, and his relation with Rome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Cyprian was Bishop of Carthage; disciple of Tertullian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 regards to lapsed, Cyprian wrote supporting primacy of Pope; Rome as principal church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Rome’s more lenient view of lapsed was correct against the </a:t>
            </a:r>
            <a:r>
              <a:rPr lang="en-US" sz="2400" dirty="0" err="1"/>
              <a:t>Donatist</a:t>
            </a:r>
            <a:r>
              <a:rPr lang="en-US" sz="2400" dirty="0"/>
              <a:t> (</a:t>
            </a:r>
            <a:r>
              <a:rPr lang="en-US" sz="2400" dirty="0" err="1"/>
              <a:t>Novatian</a:t>
            </a:r>
            <a:r>
              <a:rPr lang="en-US" sz="2400" dirty="0"/>
              <a:t> in particular)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However, Cyprian believed that schismatic needed to be </a:t>
            </a:r>
            <a:r>
              <a:rPr lang="en-US" sz="2400" dirty="0" err="1"/>
              <a:t>rebaptized</a:t>
            </a:r>
            <a:r>
              <a:rPr lang="en-US" sz="2400" dirty="0"/>
              <a:t>.  This is opposed by Pope Stephen. Stephen’s position eventually accepted; Cyprian reconciled with Stephen’s successor, Pope </a:t>
            </a:r>
            <a:r>
              <a:rPr lang="en-US" sz="2400" dirty="0" err="1"/>
              <a:t>Sixtus</a:t>
            </a:r>
            <a:r>
              <a:rPr lang="en-US" sz="2400" dirty="0"/>
              <a:t> II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‘Voluntary’ Martyrdom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Bishops actively discouraged Christians from ‘volunteering’ as martyrs</a:t>
            </a:r>
          </a:p>
          <a:p>
            <a:r>
              <a:rPr lang="en-US" sz="2000" dirty="0" smtClean="0"/>
              <a:t>If accused, then Christians should not renounce the faith, but should not flaunt it for purpose of being martyred</a:t>
            </a:r>
          </a:p>
          <a:p>
            <a:pPr lvl="1"/>
            <a:r>
              <a:rPr lang="en-US" sz="1800" dirty="0" smtClean="0"/>
              <a:t>This would be suicide, not in accordance with God’s will</a:t>
            </a:r>
          </a:p>
          <a:p>
            <a:r>
              <a:rPr lang="en-US" sz="2000" dirty="0" smtClean="0"/>
              <a:t>Neither should </a:t>
            </a:r>
            <a:r>
              <a:rPr lang="en-US" sz="2000" dirty="0" smtClean="0"/>
              <a:t>Christians </a:t>
            </a:r>
            <a:r>
              <a:rPr lang="en-US" sz="2000" dirty="0" smtClean="0"/>
              <a:t>take up arms to defend themselves </a:t>
            </a:r>
            <a:r>
              <a:rPr lang="en-US" sz="2000" dirty="0"/>
              <a:t>	</a:t>
            </a:r>
            <a:endParaRPr lang="en-US" sz="2000" dirty="0" smtClean="0"/>
          </a:p>
          <a:p>
            <a:pPr lvl="1"/>
            <a:r>
              <a:rPr lang="en-US" sz="1800" dirty="0" smtClean="0"/>
              <a:t>There is no recorded instance of any Christian rising in armed rebellion against the </a:t>
            </a:r>
            <a:r>
              <a:rPr lang="en-US" sz="1800" dirty="0" smtClean="0"/>
              <a:t>Romans</a:t>
            </a:r>
          </a:p>
          <a:p>
            <a:pPr lvl="1"/>
            <a:r>
              <a:rPr lang="en-US" sz="1800" dirty="0" smtClean="0"/>
              <a:t>In distinction to earlier Judaism or later Islam</a:t>
            </a:r>
            <a:endParaRPr lang="en-US" sz="1800" dirty="0" smtClean="0"/>
          </a:p>
          <a:p>
            <a:r>
              <a:rPr lang="en-US" sz="2000" dirty="0" smtClean="0"/>
              <a:t>See, for example, Clement of Alexandria, </a:t>
            </a:r>
            <a:r>
              <a:rPr lang="en-US" sz="2000" i="1" dirty="0" err="1" smtClean="0"/>
              <a:t>Stromata</a:t>
            </a:r>
            <a:r>
              <a:rPr lang="en-US" sz="2000" dirty="0" smtClean="0"/>
              <a:t> IV.10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57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r>
              <a:rPr lang="en-US" dirty="0"/>
              <a:t>of Roman History</a:t>
            </a:r>
          </a:p>
          <a:p>
            <a:r>
              <a:rPr lang="en-US" dirty="0"/>
              <a:t>Roman religion</a:t>
            </a:r>
          </a:p>
          <a:p>
            <a:r>
              <a:rPr lang="en-US" dirty="0"/>
              <a:t>Roman persecution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I.35, V.16, VIII.27, </a:t>
            </a:r>
            <a:r>
              <a:rPr lang="en-US" dirty="0" smtClean="0"/>
              <a:t>XXII.9-10</a:t>
            </a:r>
          </a:p>
          <a:p>
            <a:r>
              <a:rPr lang="en-US" dirty="0"/>
              <a:t>Hitchcock, Ch. </a:t>
            </a:r>
            <a:r>
              <a:rPr lang="en-US"/>
              <a:t>2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First Century Roman Empire after Augustus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/>
              <a:t>Series of relatives of Augustus become Emperor, ending with Nero, murdered 68 AD (Claudio-Julian line)</a:t>
            </a:r>
          </a:p>
          <a:p>
            <a:pPr lvl="1"/>
            <a:r>
              <a:rPr lang="en-US" sz="3000"/>
              <a:t>Succeeded by Vespasian, general in Judea </a:t>
            </a:r>
          </a:p>
          <a:p>
            <a:r>
              <a:rPr lang="en-US" sz="3000"/>
              <a:t>Vespasian, Titus, Domitian known as the Flavians</a:t>
            </a:r>
          </a:p>
          <a:p>
            <a:pPr lvl="1"/>
            <a:r>
              <a:rPr lang="en-US" sz="3000"/>
              <a:t>Coliseum built by Vespasian </a:t>
            </a:r>
          </a:p>
          <a:p>
            <a:pPr>
              <a:buFont typeface="Wingdings" pitchFamily="2" charset="2"/>
              <a:buNone/>
            </a:pPr>
            <a:endParaRPr lang="en-US" sz="3000"/>
          </a:p>
          <a:p>
            <a:pPr lvl="1"/>
            <a:endParaRPr lang="en-US" sz="3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Second Century, “Five Good Emperors”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102100" cy="4114800"/>
          </a:xfrm>
        </p:spPr>
        <p:txBody>
          <a:bodyPr/>
          <a:lstStyle/>
          <a:p>
            <a:r>
              <a:rPr lang="en-US" sz="2000"/>
              <a:t>After Domitian, Nerva and then </a:t>
            </a:r>
          </a:p>
          <a:p>
            <a:pPr lvl="1"/>
            <a:r>
              <a:rPr lang="en-US" sz="1600"/>
              <a:t>Trajan, 98-117</a:t>
            </a:r>
          </a:p>
          <a:p>
            <a:pPr lvl="1"/>
            <a:r>
              <a:rPr lang="en-US" sz="1600"/>
              <a:t>Hadrian, 117-138</a:t>
            </a:r>
          </a:p>
          <a:p>
            <a:pPr lvl="1"/>
            <a:r>
              <a:rPr lang="en-US" sz="1600"/>
              <a:t>Antonius Pius, 138-161</a:t>
            </a:r>
          </a:p>
          <a:p>
            <a:pPr lvl="1"/>
            <a:r>
              <a:rPr lang="en-US" sz="1600"/>
              <a:t>Marcus Aurelius, 161-180</a:t>
            </a:r>
          </a:p>
          <a:p>
            <a:r>
              <a:rPr lang="en-US" sz="2000"/>
              <a:t>Policy of adopting a suitable successor, not relying on a relative</a:t>
            </a:r>
          </a:p>
          <a:p>
            <a:r>
              <a:rPr lang="en-US" sz="2000"/>
              <a:t>Policy of appointing excellent administrators for provinces (Pliny the Younger in Asia Minor)</a:t>
            </a:r>
          </a:p>
          <a:p>
            <a:r>
              <a:rPr lang="en-US" sz="2000"/>
              <a:t>The Empire was peaceful and prosperous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45150" y="2017713"/>
            <a:ext cx="3309938" cy="4114800"/>
          </a:xfrm>
        </p:spPr>
        <p:txBody>
          <a:bodyPr/>
          <a:lstStyle/>
          <a:p>
            <a:r>
              <a:rPr lang="en-US" sz="1300"/>
              <a:t>www.edupic.net/Images/SocialStudies/trajan's_column01.jpg</a:t>
            </a:r>
          </a:p>
        </p:txBody>
      </p:sp>
      <p:pic>
        <p:nvPicPr>
          <p:cNvPr id="5125" name="Picture 5" descr="trajan's_column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09800"/>
            <a:ext cx="2501900" cy="38862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1615-6DC9-4324-88F7-5B1092B820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oman Empire Ma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8572500" cy="5191125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Provinces</a:t>
            </a:r>
            <a:br>
              <a:rPr lang="en-US"/>
            </a:br>
            <a:r>
              <a:rPr lang="en-US" sz="2900"/>
              <a:t>www.unrv.com/roman-empire-map.php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CFF5C-39E2-4EF4-BBD3-1D87F19BFB8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Third Century, Turmoil and Famine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Marcus Aurelius’s son, Commodus (180-192), was vicious, paranoid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Strangled in his bath, then stabbed; end of Antonnines</a:t>
            </a:r>
          </a:p>
          <a:p>
            <a:pPr>
              <a:lnSpc>
                <a:spcPct val="80000"/>
              </a:lnSpc>
            </a:pPr>
            <a:r>
              <a:rPr lang="en-US" sz="2000"/>
              <a:t>After a period of civil war, Septimus Severus (193-211) becomes Emperor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War against Persians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Revamped Roman military and law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Died in York, England; succeeded by sons Caracalla (211 – 217) and Geta</a:t>
            </a:r>
          </a:p>
          <a:p>
            <a:pPr>
              <a:lnSpc>
                <a:spcPct val="80000"/>
              </a:lnSpc>
            </a:pPr>
            <a:r>
              <a:rPr lang="en-US" sz="2000"/>
              <a:t>Series of Severides and other generals of brief reign throughout Third Century</a:t>
            </a:r>
          </a:p>
          <a:p>
            <a:pPr>
              <a:lnSpc>
                <a:spcPct val="80000"/>
              </a:lnSpc>
            </a:pPr>
            <a:r>
              <a:rPr lang="en-US" sz="2000"/>
              <a:t>Decius (249-251), major Christian persecution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Attempt to re-unify Empire with renewed adherence to ancient religion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Made people buy a libellus to prove they had sacrificed to gods</a:t>
            </a:r>
          </a:p>
          <a:p>
            <a:pPr>
              <a:lnSpc>
                <a:spcPct val="80000"/>
              </a:lnSpc>
            </a:pPr>
            <a:r>
              <a:rPr lang="en-US" sz="2000"/>
              <a:t>Diocletian 284-305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Greatest persecution of Christians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Religion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Roman religion was a public, civic obligation; 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NOT primarily a way to have a personal relationship with Divine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Anyone who did not offer public sacrifice for the good of the state was considered an atheist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Impiety was a sin against both gods and the family</a:t>
            </a:r>
          </a:p>
          <a:p>
            <a:pPr>
              <a:lnSpc>
                <a:spcPct val="80000"/>
              </a:lnSpc>
            </a:pPr>
            <a:r>
              <a:rPr lang="en-US" sz="2000"/>
              <a:t>Nero started Cult of Roman Emperor as god in his lifetime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But Nero and Domitian are only two emperors Roman Senate did not deify</a:t>
            </a:r>
          </a:p>
          <a:p>
            <a:pPr>
              <a:lnSpc>
                <a:spcPct val="80000"/>
              </a:lnSpc>
            </a:pPr>
            <a:r>
              <a:rPr lang="en-US" sz="2000"/>
              <a:t>Rome links its gods with Greek gods through Virgil’s </a:t>
            </a:r>
            <a:r>
              <a:rPr lang="en-US" sz="2000" i="1"/>
              <a:t>Aeneid</a:t>
            </a:r>
          </a:p>
          <a:p>
            <a:pPr>
              <a:lnSpc>
                <a:spcPct val="80000"/>
              </a:lnSpc>
            </a:pPr>
            <a:r>
              <a:rPr lang="en-US" sz="2000"/>
              <a:t>‘mystery religions’ became very popular in 1</a:t>
            </a:r>
            <a:r>
              <a:rPr lang="en-US" sz="2000" baseline="30000"/>
              <a:t>st</a:t>
            </a:r>
            <a:r>
              <a:rPr lang="en-US" sz="2000"/>
              <a:t> through 3</a:t>
            </a:r>
            <a:r>
              <a:rPr lang="en-US" sz="2000" baseline="30000"/>
              <a:t>rd</a:t>
            </a:r>
            <a:r>
              <a:rPr lang="en-US" sz="2000"/>
              <a:t> Century Roman society (Cults of Mithra; Isis and Osiris; Dionysius)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Romans very tolerant of other beliefs</a:t>
            </a:r>
          </a:p>
          <a:p>
            <a:pPr>
              <a:lnSpc>
                <a:spcPct val="80000"/>
              </a:lnSpc>
            </a:pPr>
            <a:r>
              <a:rPr lang="en-US" sz="2000"/>
              <a:t>A wealthy paterfamilia would sometimes set aside space for slaves and clients for their own mystery cults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San Clemente</a:t>
            </a:r>
          </a:p>
          <a:p>
            <a:pPr>
              <a:lnSpc>
                <a:spcPct val="80000"/>
              </a:lnSpc>
            </a:pPr>
            <a:endParaRPr lang="en-US" sz="20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Family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400" dirty="0"/>
              <a:t>Roman household was composed of </a:t>
            </a:r>
            <a:r>
              <a:rPr lang="en-US" sz="2400" i="1" dirty="0" err="1"/>
              <a:t>paterfamilia</a:t>
            </a:r>
            <a:r>
              <a:rPr lang="en-US" sz="2400" dirty="0"/>
              <a:t> (father) and clients (wife, children, slaves, business associates dependent upon him)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Father had complete control of clients until he died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Adoption, including adult adoption, was common among wealthy families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All sons treated equally as heirs (no primogeniture)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Exposure of unwanted infants, at discretion of father</a:t>
            </a:r>
          </a:p>
          <a:p>
            <a:pPr>
              <a:lnSpc>
                <a:spcPct val="80000"/>
              </a:lnSpc>
            </a:pPr>
            <a:r>
              <a:rPr lang="en-US" sz="2400" u="sng" dirty="0"/>
              <a:t>Duty</a:t>
            </a:r>
            <a:r>
              <a:rPr lang="en-US" sz="2400" dirty="0"/>
              <a:t> </a:t>
            </a:r>
            <a:r>
              <a:rPr lang="en-US" sz="2400" dirty="0" smtClean="0"/>
              <a:t> (fortitude) to </a:t>
            </a:r>
            <a:r>
              <a:rPr lang="en-US" sz="2400" dirty="0"/>
              <a:t>family and state was one of the most important Roman virtues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Family was a state within a state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4E969-8543-44CE-9C85-73EB4C6E414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Games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476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Romans loved blood sports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Gladiators were sports stars of the Roman world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Important part of criminal and slave trade was supporting circuses</a:t>
            </a:r>
          </a:p>
          <a:p>
            <a:pPr>
              <a:lnSpc>
                <a:spcPct val="90000"/>
              </a:lnSpc>
            </a:pPr>
            <a:r>
              <a:rPr lang="en-US" sz="2000"/>
              <a:t>Typical day at the Coliseum (60,000 spectators; note Circus Maximus held 250,000)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Morning: animal fights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Lunch: execution of criminals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Afternoon: gladiators 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0325" y="2017713"/>
            <a:ext cx="3814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500"/>
              <a:t>wwwdelivery.superstock.com/WI/223/1397/PreviewComp/SuperStock_1397R-33003.jpg</a:t>
            </a:r>
          </a:p>
        </p:txBody>
      </p:sp>
      <p:pic>
        <p:nvPicPr>
          <p:cNvPr id="12293" name="Picture 5" descr="SuperStock_1397R-33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804124"/>
            <a:ext cx="3581400" cy="2864839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11615-6DC9-4324-88F7-5B1092B820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191</TotalTime>
  <Words>1306</Words>
  <Application>Microsoft Office PowerPoint</Application>
  <PresentationFormat>On-screen Show (4:3)</PresentationFormat>
  <Paragraphs>156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Blends</vt:lpstr>
      <vt:lpstr>Lecture 4 Early Christian Martyrs</vt:lpstr>
      <vt:lpstr>Outline</vt:lpstr>
      <vt:lpstr>First Century Roman Empire after Augustus </vt:lpstr>
      <vt:lpstr>Second Century, “Five Good Emperors”</vt:lpstr>
      <vt:lpstr>Roman Provinces www.unrv.com/roman-empire-map.php</vt:lpstr>
      <vt:lpstr>Third Century, Turmoil and Famine</vt:lpstr>
      <vt:lpstr>Roman Religion</vt:lpstr>
      <vt:lpstr>Roman Family</vt:lpstr>
      <vt:lpstr>Roman Games</vt:lpstr>
      <vt:lpstr>Christian Responses to Persecution</vt:lpstr>
      <vt:lpstr>1. Response to Persecution: Apologies</vt:lpstr>
      <vt:lpstr>2. Response to Persecution: Martyrdom and Christianity</vt:lpstr>
      <vt:lpstr>Martyrs</vt:lpstr>
      <vt:lpstr>3. Response to Persecution: Docetists (Gnostics)</vt:lpstr>
      <vt:lpstr>4. Christian Response to Persecution: Apostates (or Lapsed)</vt:lpstr>
      <vt:lpstr>Early Papal Controversies</vt:lpstr>
      <vt:lpstr>Callistus and Hippolytus</vt:lpstr>
      <vt:lpstr>Cyprian and Stephen</vt:lpstr>
      <vt:lpstr>‘Voluntary’ Martyrdom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 Christian Martyrs</dc:title>
  <dc:creator>aorlando</dc:creator>
  <cp:lastModifiedBy>AOrlando</cp:lastModifiedBy>
  <cp:revision>20</cp:revision>
  <dcterms:created xsi:type="dcterms:W3CDTF">2010-08-18T19:00:25Z</dcterms:created>
  <dcterms:modified xsi:type="dcterms:W3CDTF">2013-08-15T10:24:01Z</dcterms:modified>
</cp:coreProperties>
</file>