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56" r:id="rId2"/>
    <p:sldId id="267" r:id="rId3"/>
    <p:sldId id="289" r:id="rId4"/>
    <p:sldId id="290" r:id="rId5"/>
    <p:sldId id="291" r:id="rId6"/>
    <p:sldId id="294" r:id="rId7"/>
    <p:sldId id="295" r:id="rId8"/>
    <p:sldId id="257" r:id="rId9"/>
    <p:sldId id="258" r:id="rId10"/>
    <p:sldId id="259" r:id="rId11"/>
    <p:sldId id="260" r:id="rId12"/>
    <p:sldId id="261" r:id="rId13"/>
    <p:sldId id="262" r:id="rId14"/>
    <p:sldId id="268" r:id="rId15"/>
    <p:sldId id="281" r:id="rId16"/>
    <p:sldId id="285" r:id="rId17"/>
    <p:sldId id="263" r:id="rId18"/>
    <p:sldId id="264" r:id="rId19"/>
    <p:sldId id="265" r:id="rId20"/>
    <p:sldId id="266" r:id="rId21"/>
    <p:sldId id="297" r:id="rId22"/>
    <p:sldId id="298" r:id="rId23"/>
    <p:sldId id="299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0BA1464D-8BB7-4C7F-889A-A8123D08D6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86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BC001C-1EF9-4555-8C96-7BBBDCEFFA8C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BDB3CD-CECE-4986-AF06-75FEF53DCAF9}" type="slidenum">
              <a:rPr lang="en-US"/>
              <a:pPr/>
              <a:t>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55D554-D582-4F3E-B7FA-B535DD7B70A8}" type="slidenum">
              <a:rPr lang="en-US"/>
              <a:pPr/>
              <a:t>8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Very complex mythologies about Jesus</a:t>
            </a:r>
          </a:p>
          <a:p>
            <a:endParaRPr lang="en-US"/>
          </a:p>
          <a:p>
            <a:r>
              <a:rPr lang="en-US"/>
              <a:t>Draw timeline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008A19-13C9-4D6C-B938-AE6049BB7D7B}" type="slidenum">
              <a:rPr lang="en-US"/>
              <a:pPr/>
              <a:t>10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Orthodox: right belief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23B6EF-1B86-4DA1-81E2-337B35E3F541}" type="slidenum">
              <a:rPr lang="en-US"/>
              <a:pPr/>
              <a:t>18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505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50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0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06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50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0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0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0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50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50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194047F-B82D-4983-A40B-D5A23AA232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7FF02-D6B6-4D78-966C-2B3795B399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A71C4-E151-4235-B17D-780F2DD688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9E91C-C148-4F2D-AE05-20F04DBBF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B81B3-EED4-462D-B774-9C9327E933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8AAC3-4F99-4C8D-B016-3295E14F1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1C8BA-6E1C-42DC-95F6-7CF43A102A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59C8D-A81A-44EF-A832-D5B197DC4E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25AD1-49AF-4071-B561-C01DA8FEAF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8F4B1-521D-497D-A0B6-2921D9690D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E9186-BD07-452D-93F5-D3B0ABB94A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40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40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3EC74CF-4EE9-4B45-9A4F-116CFB49D9E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5 </a:t>
            </a:r>
            <a:r>
              <a:rPr lang="en-US" dirty="0"/>
              <a:t>Christianity and Scripture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11 </a:t>
            </a:r>
            <a:r>
              <a:rPr lang="en-US" dirty="0"/>
              <a:t>Sept.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94047F-B82D-4983-A40B-D5A23AA232C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2</a:t>
            </a:r>
            <a:r>
              <a:rPr lang="en-US" sz="4000" b="1" baseline="30000"/>
              <a:t>nd</a:t>
            </a:r>
            <a:r>
              <a:rPr lang="en-US" sz="4000" b="1"/>
              <a:t>  C Marcion: </a:t>
            </a:r>
            <a:br>
              <a:rPr lang="en-US" sz="4000" b="1"/>
            </a:br>
            <a:r>
              <a:rPr lang="en-US" sz="4000" b="1"/>
              <a:t>OT Out; only Paul, Luke In 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Most important impetus for development of Scriptural canon was Marcion (c. 110-160)</a:t>
            </a:r>
          </a:p>
          <a:p>
            <a:pPr>
              <a:lnSpc>
                <a:spcPct val="90000"/>
              </a:lnSpc>
            </a:pPr>
            <a:r>
              <a:rPr lang="en-US" sz="2400"/>
              <a:t>Wealthy sea captain, who carefully studied Christian literature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Initially part of orthodox Roman church</a:t>
            </a:r>
          </a:p>
          <a:p>
            <a:pPr>
              <a:lnSpc>
                <a:spcPct val="90000"/>
              </a:lnSpc>
            </a:pPr>
            <a:r>
              <a:rPr lang="en-US" sz="2400"/>
              <a:t>Decided that only Paul and parts of Luke were canonical</a:t>
            </a:r>
          </a:p>
          <a:p>
            <a:pPr>
              <a:lnSpc>
                <a:spcPct val="90000"/>
              </a:lnSpc>
            </a:pPr>
            <a:r>
              <a:rPr lang="en-US" sz="2400"/>
              <a:t>Opposed to Judaism and so rejected OT</a:t>
            </a:r>
          </a:p>
          <a:p>
            <a:pPr>
              <a:lnSpc>
                <a:spcPct val="90000"/>
              </a:lnSpc>
            </a:pPr>
            <a:r>
              <a:rPr lang="en-US" sz="2400"/>
              <a:t>Left Roman church to start his own church; spread very rapidly around Mediterranean; Marcionites in West for next 200 years; in East much longer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800"/>
          </a:p>
          <a:p>
            <a:pPr lvl="1">
              <a:lnSpc>
                <a:spcPct val="90000"/>
              </a:lnSpc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2nd C: Montanists</a:t>
            </a:r>
            <a:br>
              <a:rPr lang="en-US" sz="4000" b="1"/>
            </a:br>
            <a:r>
              <a:rPr lang="en-US" sz="4000" b="1"/>
              <a:t>Continuing Prophecy In ‘NT’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Started by </a:t>
            </a:r>
            <a:r>
              <a:rPr lang="en-US" sz="2800" dirty="0" err="1"/>
              <a:t>Montus</a:t>
            </a:r>
            <a:r>
              <a:rPr lang="en-US" sz="2800" dirty="0"/>
              <a:t>, </a:t>
            </a:r>
            <a:r>
              <a:rPr lang="en-US" sz="2800" dirty="0" err="1"/>
              <a:t>Prisca</a:t>
            </a:r>
            <a:r>
              <a:rPr lang="en-US" sz="2800" dirty="0"/>
              <a:t>, </a:t>
            </a:r>
            <a:r>
              <a:rPr lang="en-US" sz="2800" dirty="0" err="1"/>
              <a:t>Maximillia</a:t>
            </a:r>
            <a:r>
              <a:rPr lang="en-US" sz="2800" dirty="0"/>
              <a:t> late 2cd Century in Asia Minor</a:t>
            </a:r>
          </a:p>
          <a:p>
            <a:r>
              <a:rPr lang="en-US" sz="2800" dirty="0"/>
              <a:t>Believed in continuing prophecy and revelation led by Holy Spirit</a:t>
            </a:r>
          </a:p>
          <a:p>
            <a:r>
              <a:rPr lang="en-US" sz="2800" dirty="0"/>
              <a:t>Believed apocalypse immanent</a:t>
            </a:r>
          </a:p>
          <a:p>
            <a:r>
              <a:rPr lang="en-US" sz="2800" dirty="0"/>
              <a:t>Believed that once Baptized, sins could not be forgiven (similar to </a:t>
            </a:r>
            <a:r>
              <a:rPr lang="en-US" sz="2800" dirty="0" err="1"/>
              <a:t>Donatists</a:t>
            </a:r>
            <a:r>
              <a:rPr lang="en-US" sz="2800" dirty="0"/>
              <a:t>); Church only for </a:t>
            </a:r>
            <a:r>
              <a:rPr lang="en-US" sz="2800" dirty="0" smtClean="0"/>
              <a:t>pure</a:t>
            </a:r>
          </a:p>
          <a:p>
            <a:r>
              <a:rPr lang="en-US" sz="2800" dirty="0" smtClean="0"/>
              <a:t>Seemed to encourage voluntary martyrdom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Establishment of </a:t>
            </a:r>
            <a:br>
              <a:rPr lang="en-US" sz="4000" dirty="0"/>
            </a:br>
            <a:r>
              <a:rPr lang="en-US" sz="4000" dirty="0"/>
              <a:t>the Christian Canon	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By early 4</a:t>
            </a:r>
            <a:r>
              <a:rPr lang="en-US" sz="2800" baseline="30000" dirty="0"/>
              <a:t>th</a:t>
            </a:r>
            <a:r>
              <a:rPr lang="en-US" sz="2800" dirty="0"/>
              <a:t> Century, most </a:t>
            </a:r>
            <a:r>
              <a:rPr lang="en-US" sz="2800" dirty="0" smtClean="0"/>
              <a:t>orthodox Christians </a:t>
            </a:r>
            <a:r>
              <a:rPr lang="en-US" sz="2800" dirty="0"/>
              <a:t>accepted canon of Scripture</a:t>
            </a:r>
          </a:p>
          <a:p>
            <a:pPr lvl="1"/>
            <a:r>
              <a:rPr lang="en-US" sz="2400" dirty="0" smtClean="0"/>
              <a:t>Septuagint basis for OT</a:t>
            </a:r>
            <a:endParaRPr lang="en-US" sz="2400" dirty="0"/>
          </a:p>
          <a:p>
            <a:pPr lvl="1"/>
            <a:r>
              <a:rPr lang="en-US" sz="2400" dirty="0"/>
              <a:t>NT as we currently have it</a:t>
            </a:r>
          </a:p>
          <a:p>
            <a:r>
              <a:rPr lang="en-US" sz="2800" dirty="0"/>
              <a:t>But how to interpret what is there</a:t>
            </a:r>
          </a:p>
          <a:p>
            <a:pPr lvl="1"/>
            <a:r>
              <a:rPr lang="en-US" sz="2400" dirty="0" smtClean="0"/>
              <a:t>Literal (historical, moral??)</a:t>
            </a:r>
          </a:p>
          <a:p>
            <a:pPr lvl="1"/>
            <a:r>
              <a:rPr lang="en-US" sz="2400" dirty="0" smtClean="0"/>
              <a:t>Allegorical (philosophical??)</a:t>
            </a:r>
          </a:p>
          <a:p>
            <a:r>
              <a:rPr lang="en-US" sz="2800" dirty="0" smtClean="0"/>
              <a:t>Both the canon and its interpretation will be revisited </a:t>
            </a:r>
            <a:r>
              <a:rPr lang="en-US" sz="2800" dirty="0" smtClean="0"/>
              <a:t>during the Reformation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Types of Interpretation, Hermeneutics, Exegesis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Textual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Analysis of texts, comparisons of multiple versions of same text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Effort to determine which is the ‘real’ text; Origen’s Hexapla</a:t>
            </a:r>
          </a:p>
          <a:p>
            <a:pPr>
              <a:lnSpc>
                <a:spcPct val="90000"/>
              </a:lnSpc>
            </a:pPr>
            <a:r>
              <a:rPr lang="en-US" sz="2000"/>
              <a:t>Literal Sense CCC 116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Text as literally true</a:t>
            </a:r>
          </a:p>
          <a:p>
            <a:pPr>
              <a:lnSpc>
                <a:spcPct val="90000"/>
              </a:lnSpc>
            </a:pPr>
            <a:r>
              <a:rPr lang="en-US" sz="2000"/>
              <a:t>Spiritual Sense CCC 117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Allegorical or typological: OT prefigures or is a type of Christ (we read the OT this way almost every Sunday)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Moral: Scripture teaches how to follow The Way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Anagogical: Scripture leads us to our proper end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Spiritual: admits multiple levels of meaning (hermeneutics)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Tertullian: A Literalist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Born c. 160 in Carthage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Convert to Catholic Christianity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Many of his works are extant; 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Dominant theologian in </a:t>
            </a:r>
            <a:r>
              <a:rPr lang="en-US" sz="1800" dirty="0"/>
              <a:t>the </a:t>
            </a:r>
            <a:r>
              <a:rPr lang="en-US" sz="1800" dirty="0" smtClean="0"/>
              <a:t>West before Augustine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First theologian of significance to write primarily in Latin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Well aware of the works of other theologians: </a:t>
            </a:r>
            <a:r>
              <a:rPr lang="en-US" sz="1800" dirty="0" err="1"/>
              <a:t>Irenaeus</a:t>
            </a:r>
            <a:r>
              <a:rPr lang="en-US" sz="1800" dirty="0"/>
              <a:t>, Justin Martyr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Some common (</a:t>
            </a:r>
            <a:r>
              <a:rPr lang="en-US" sz="1800" dirty="0" err="1"/>
              <a:t>mis</a:t>
            </a:r>
            <a:r>
              <a:rPr lang="en-US" sz="1800" dirty="0"/>
              <a:t>)conceptions about Tertullian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Lawyer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Presbyter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Apostatized to </a:t>
            </a:r>
            <a:r>
              <a:rPr lang="en-US" sz="1800" dirty="0" err="1"/>
              <a:t>Montanism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/>
              <a:t>Died (a martyr?) in  225;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Never declared a saint, although St. Cyprian considered him the ‘master’ and read him everyday</a:t>
            </a:r>
          </a:p>
          <a:p>
            <a:pPr>
              <a:lnSpc>
                <a:spcPct val="80000"/>
              </a:lnSpc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of Western Roman Empire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4820" name="Picture 4" descr="Western Roman Empi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524000"/>
            <a:ext cx="7143750" cy="474345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Tertullian and Philosophy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Tertullian did use philosophical terms and was quite familiar with the leading philosophies of the day: Stoicism and Epicureanism</a:t>
            </a:r>
          </a:p>
          <a:p>
            <a:pPr>
              <a:lnSpc>
                <a:spcPct val="90000"/>
              </a:lnSpc>
            </a:pPr>
            <a:r>
              <a:rPr lang="en-US" sz="2400"/>
              <a:t>Yes, he did say “What has Athens to do with Jerusalem?”  </a:t>
            </a:r>
            <a:r>
              <a:rPr lang="en-US" sz="2400" i="1"/>
              <a:t>Prescriptions Against Heretics 7 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But he also used many concepts from Stoicism, especially from Seneca</a:t>
            </a:r>
          </a:p>
          <a:p>
            <a:pPr>
              <a:lnSpc>
                <a:spcPct val="90000"/>
              </a:lnSpc>
            </a:pPr>
            <a:r>
              <a:rPr lang="en-US" sz="2400"/>
              <a:t>So if for Tertullian, “our instruction comes from the porch of Solomon” (</a:t>
            </a:r>
            <a:r>
              <a:rPr lang="en-US" sz="2400" i="1"/>
              <a:t>Heretics, 7)</a:t>
            </a:r>
            <a:r>
              <a:rPr lang="en-US" sz="2400"/>
              <a:t> he also looked to “Seneca whom we so often find on our side” (</a:t>
            </a:r>
            <a:r>
              <a:rPr lang="en-US" sz="2400" i="1"/>
              <a:t>Treatise on Soul, 20).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Typology and Allegory (Both Spiritual Senses)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Almost all Christians who accept the OT (whether in antiquity or now) use typology to understand the OT</a:t>
            </a:r>
          </a:p>
          <a:p>
            <a:pPr lvl="1"/>
            <a:r>
              <a:rPr lang="en-US" sz="2400"/>
              <a:t>Makes connection between OT and NT</a:t>
            </a:r>
          </a:p>
          <a:p>
            <a:pPr lvl="1"/>
            <a:r>
              <a:rPr lang="en-US" sz="2400"/>
              <a:t>Even Christian literalists usually accept this</a:t>
            </a:r>
          </a:p>
          <a:p>
            <a:r>
              <a:rPr lang="en-US" sz="2800"/>
              <a:t>Allegory goes beyond typology </a:t>
            </a:r>
          </a:p>
          <a:p>
            <a:pPr lvl="1"/>
            <a:r>
              <a:rPr lang="en-US" sz="2400"/>
              <a:t>Use signs and symbolism to make connections between OT and philosophy</a:t>
            </a:r>
          </a:p>
          <a:p>
            <a:pPr lvl="1"/>
            <a:r>
              <a:rPr lang="en-US" sz="2400"/>
              <a:t>Catholics, Orthodox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Christian ‘Systematic’ Theologian: Origen (185-254)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Born in Alexandria; towering giant over Eastern theology; many subsequent debates trace to how to interpret Origen</a:t>
            </a:r>
          </a:p>
          <a:p>
            <a:pPr>
              <a:lnSpc>
                <a:spcPct val="90000"/>
              </a:lnSpc>
            </a:pPr>
            <a:r>
              <a:rPr lang="en-US" sz="2000"/>
              <a:t>Relied heavily on Philo for interpretative methods</a:t>
            </a:r>
          </a:p>
          <a:p>
            <a:pPr>
              <a:lnSpc>
                <a:spcPct val="90000"/>
              </a:lnSpc>
            </a:pPr>
            <a:r>
              <a:rPr lang="en-US" sz="2000"/>
              <a:t>Wrote: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 apology, </a:t>
            </a:r>
            <a:r>
              <a:rPr lang="en-US" sz="2000" i="1"/>
              <a:t>Contra Celsum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Many Biblical commentaries, including on OT books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Biblical scholarship: Hexapla comparing Hebrew, and several different versions of Greek OT (not extant)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Different ways to interpret Bible, especially OT allegorically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‘systematic’ presentation of Christianity: </a:t>
            </a:r>
            <a:r>
              <a:rPr lang="en-US" sz="2000" i="1"/>
              <a:t>On First Principles</a:t>
            </a:r>
          </a:p>
          <a:p>
            <a:pPr>
              <a:lnSpc>
                <a:spcPct val="90000"/>
              </a:lnSpc>
            </a:pPr>
            <a:r>
              <a:rPr lang="en-US" sz="2000"/>
              <a:t>Suffered persecution during Decius reign, eventually died from wounds</a:t>
            </a:r>
          </a:p>
          <a:p>
            <a:pPr>
              <a:lnSpc>
                <a:spcPct val="90000"/>
              </a:lnSpc>
            </a:pPr>
            <a:r>
              <a:rPr lang="en-US" sz="2000"/>
              <a:t>Not declared a saint because of controversies about his ideas after he died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Origen and Textual Analysis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Tried to determine the ‘correct’ text of the OT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Issue: multiple Greek and Hebrew versions in use by different Christian and Jewish communities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Origen consulted with Jewish school in Caesarea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Origen’s school most famous Christian school of his time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Developed </a:t>
            </a:r>
            <a:r>
              <a:rPr lang="en-US" sz="2400" dirty="0" err="1"/>
              <a:t>Hexapla</a:t>
            </a:r>
            <a:r>
              <a:rPr lang="en-US" sz="2400" dirty="0"/>
              <a:t> (now lost)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Six versions of Greek </a:t>
            </a:r>
            <a:r>
              <a:rPr lang="en-US" sz="2200" dirty="0" smtClean="0"/>
              <a:t>OT (including LXX)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Compared with Hebrew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Greatest textual critic of antiquity; 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St. Jerome in the West being a close second.  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Jerome seems to have used Origen’s </a:t>
            </a:r>
            <a:r>
              <a:rPr lang="en-US" sz="2200" dirty="0" err="1"/>
              <a:t>Hexapla</a:t>
            </a:r>
            <a:r>
              <a:rPr lang="en-US" sz="2200" dirty="0"/>
              <a:t> to translate the OT into Latin (Vulgate)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Judaism and Scripture 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Types </a:t>
            </a:r>
            <a:r>
              <a:rPr lang="en-US" sz="2800" dirty="0"/>
              <a:t>of early Christianity and Relation to Canon and Scriptural interpretation: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Gnosticism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Montanists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Third Century Giants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Tertullian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Origen</a:t>
            </a:r>
            <a:endParaRPr lang="en-US" sz="2400" dirty="0"/>
          </a:p>
          <a:p>
            <a:pPr lvl="1">
              <a:lnSpc>
                <a:spcPct val="90000"/>
              </a:lnSpc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Origen and Literal Exegesis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Reason for Origen’s extensive textual work was to determine what was the correct literal sense</a:t>
            </a:r>
          </a:p>
          <a:p>
            <a:r>
              <a:rPr lang="en-US"/>
              <a:t>Origen believed that the literal sense was the starting place for understanding Scripture</a:t>
            </a:r>
          </a:p>
          <a:p>
            <a:r>
              <a:rPr lang="en-US"/>
              <a:t>But he also believed that some parts of Scripture had little or no literal meaning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Origen and Spiritual Interpretation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Based on Philo</a:t>
            </a:r>
          </a:p>
          <a:p>
            <a:r>
              <a:rPr lang="en-US" sz="2800" dirty="0" smtClean="0"/>
              <a:t>Uses philosophy as a tool to understand the deeper meanings of Scripture</a:t>
            </a:r>
          </a:p>
          <a:p>
            <a:pPr lvl="1"/>
            <a:r>
              <a:rPr lang="en-US" sz="2400" dirty="0" smtClean="0"/>
              <a:t>Moral</a:t>
            </a:r>
          </a:p>
          <a:p>
            <a:pPr lvl="1"/>
            <a:r>
              <a:rPr lang="en-US" sz="2400" dirty="0" smtClean="0"/>
              <a:t>Christological/Theological</a:t>
            </a:r>
          </a:p>
          <a:p>
            <a:pPr lvl="1"/>
            <a:r>
              <a:rPr lang="en-US" sz="2400" dirty="0" smtClean="0"/>
              <a:t>Anagogical</a:t>
            </a:r>
          </a:p>
          <a:p>
            <a:r>
              <a:rPr lang="en-US" sz="2800" dirty="0" smtClean="0"/>
              <a:t>Origen’s philosophical ‘tools’: Stoicism and Platonism</a:t>
            </a:r>
          </a:p>
          <a:p>
            <a:r>
              <a:rPr lang="en-US" sz="2800" dirty="0" smtClean="0"/>
              <a:t>Augustine's philosophical tools: </a:t>
            </a:r>
            <a:r>
              <a:rPr lang="en-US" sz="2800" dirty="0" err="1" smtClean="0"/>
              <a:t>NeoPlatonism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Latin Bible (Vulgate)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Pope </a:t>
            </a:r>
            <a:r>
              <a:rPr lang="en-US" sz="2400" dirty="0" err="1" smtClean="0"/>
              <a:t>Damasus</a:t>
            </a:r>
            <a:r>
              <a:rPr lang="en-US" sz="2400" dirty="0" smtClean="0"/>
              <a:t> (d. 384) asked Jerome to provide a unified Latin (Vulgate from vulgar) translation</a:t>
            </a:r>
          </a:p>
          <a:p>
            <a:pPr lvl="1"/>
            <a:r>
              <a:rPr lang="en-US" sz="2000" dirty="0" smtClean="0"/>
              <a:t>For two centuries non-Greek speaking Christians had used the ‘Old Latin’ Bible</a:t>
            </a:r>
          </a:p>
          <a:p>
            <a:r>
              <a:rPr lang="en-US" sz="2400" dirty="0" smtClean="0"/>
              <a:t>Jerome spent years and travelled widely to analyze the best texts</a:t>
            </a:r>
          </a:p>
          <a:p>
            <a:pPr lvl="1"/>
            <a:r>
              <a:rPr lang="en-US" sz="2000" dirty="0" smtClean="0"/>
              <a:t>Time in Origen’s library in Caesarea</a:t>
            </a:r>
          </a:p>
          <a:p>
            <a:pPr lvl="1"/>
            <a:r>
              <a:rPr lang="en-US" sz="2000" dirty="0" smtClean="0"/>
              <a:t>Bethlehem ‘home base’ for Jerome</a:t>
            </a:r>
          </a:p>
          <a:p>
            <a:r>
              <a:rPr lang="en-US" sz="2400" dirty="0" smtClean="0"/>
              <a:t>Controversy between Jerome and Augustine over correct text of Old Testament:  LXX or Hebrew</a:t>
            </a:r>
          </a:p>
          <a:p>
            <a:pPr lvl="1"/>
            <a:r>
              <a:rPr lang="en-US" sz="2000" dirty="0" smtClean="0"/>
              <a:t>Jerome used a combination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CoG</a:t>
            </a:r>
            <a:r>
              <a:rPr lang="en-US" dirty="0" smtClean="0"/>
              <a:t> X.25, XVIII.41-44, </a:t>
            </a:r>
            <a:r>
              <a:rPr lang="en-US" dirty="0" smtClean="0"/>
              <a:t>XX.28</a:t>
            </a:r>
          </a:p>
          <a:p>
            <a:r>
              <a:rPr lang="en-US" dirty="0"/>
              <a:t>Hitchcock, Ch. </a:t>
            </a:r>
            <a:r>
              <a:rPr lang="en-US"/>
              <a:t>4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Century Judaism in Alexandria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Center of Diaspora (Greek) Judaism</a:t>
            </a:r>
          </a:p>
          <a:p>
            <a:r>
              <a:rPr lang="en-US" sz="2400" dirty="0" smtClean="0"/>
              <a:t>Old Testament translated in Greek by 72 Jewish scholars “Septuagint” (LXX) to be included in library</a:t>
            </a:r>
          </a:p>
          <a:p>
            <a:pPr lvl="1"/>
            <a:r>
              <a:rPr lang="en-US" sz="2000" i="1" dirty="0" smtClean="0"/>
              <a:t>Letter of </a:t>
            </a:r>
            <a:r>
              <a:rPr lang="en-US" sz="2000" i="1" dirty="0" err="1" smtClean="0"/>
              <a:t>Aristeas</a:t>
            </a:r>
            <a:r>
              <a:rPr lang="en-US" sz="2000" dirty="0" smtClean="0"/>
              <a:t> (200 BC)</a:t>
            </a:r>
          </a:p>
          <a:p>
            <a:pPr lvl="1"/>
            <a:r>
              <a:rPr lang="en-US" sz="2000" dirty="0" smtClean="0"/>
              <a:t>Sibylline Oracles</a:t>
            </a:r>
          </a:p>
          <a:p>
            <a:r>
              <a:rPr lang="en-US" sz="2400" dirty="0" smtClean="0"/>
              <a:t>Septuagint became the defining canon for Greek Jews</a:t>
            </a:r>
          </a:p>
          <a:p>
            <a:pPr lvl="1"/>
            <a:r>
              <a:rPr lang="en-US" sz="2000" dirty="0" smtClean="0"/>
              <a:t>Included works written in Greek as well as Greek translation of Hebrew books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Philo of Alexandria </a:t>
            </a:r>
            <a:br>
              <a:rPr lang="en-US" sz="4000"/>
            </a:br>
            <a:r>
              <a:rPr lang="en-US" sz="4000"/>
              <a:t>(10 BC – 50 AD)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Most influential ancient Jewish philosopher: Philo of Alexandria, contemporary of Jesus and Paul</a:t>
            </a:r>
          </a:p>
          <a:p>
            <a:pPr>
              <a:lnSpc>
                <a:spcPct val="90000"/>
              </a:lnSpc>
            </a:pPr>
            <a:r>
              <a:rPr lang="en-US" sz="2000"/>
              <a:t>Leader of Jewish School in Alexandria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Also ‘political’ leader</a:t>
            </a:r>
          </a:p>
          <a:p>
            <a:pPr>
              <a:lnSpc>
                <a:spcPct val="90000"/>
              </a:lnSpc>
            </a:pPr>
            <a:r>
              <a:rPr lang="en-US" sz="2000"/>
              <a:t>Philosopher of ‘middle Platonism’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Combines aspects of Platonism and Stoicism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Logos, wisdom, of God begotten of God from the beginning of creation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Seed of Logos found in philosophy (see also Justin Martyr)</a:t>
            </a:r>
          </a:p>
          <a:p>
            <a:pPr>
              <a:lnSpc>
                <a:spcPct val="90000"/>
              </a:lnSpc>
            </a:pPr>
            <a:r>
              <a:rPr lang="en-US" sz="2000"/>
              <a:t>Moses older than Plato (Justin Martyr)</a:t>
            </a:r>
          </a:p>
          <a:p>
            <a:pPr>
              <a:lnSpc>
                <a:spcPct val="90000"/>
              </a:lnSpc>
            </a:pPr>
            <a:r>
              <a:rPr lang="en-US" sz="2000"/>
              <a:t>Adopts Stoic allegorical techniques to Biblical interpretation</a:t>
            </a:r>
          </a:p>
          <a:p>
            <a:pPr>
              <a:lnSpc>
                <a:spcPct val="90000"/>
              </a:lnSpc>
            </a:pPr>
            <a:r>
              <a:rPr lang="en-US" sz="2000"/>
              <a:t>Philo calls philosophy the handmaid of all sciences, including theology (</a:t>
            </a:r>
            <a:r>
              <a:rPr lang="en-US" sz="2000" i="1"/>
              <a:t>Preliminary Studies </a:t>
            </a:r>
            <a:r>
              <a:rPr lang="en-US" sz="2000"/>
              <a:t>XXV.145</a:t>
            </a:r>
            <a:r>
              <a:rPr lang="en-US" sz="2000" i="1"/>
              <a:t>)</a:t>
            </a: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Example of Philosophy in Biblical Interpretation: Virtue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Virtue in not a Biblical concept (in either Old or New Testament)</a:t>
            </a:r>
          </a:p>
          <a:p>
            <a:pPr lvl="1"/>
            <a:r>
              <a:rPr lang="en-US" sz="2400"/>
              <a:t>Biblical morality is most often described as walking the right path or way</a:t>
            </a:r>
          </a:p>
          <a:p>
            <a:pPr lvl="1"/>
            <a:r>
              <a:rPr lang="en-US" sz="2400"/>
              <a:t>Read CAREFULLY 1 Cor 12:31- 1 Cor 13:13.</a:t>
            </a:r>
          </a:p>
          <a:p>
            <a:pPr lvl="1"/>
            <a:r>
              <a:rPr lang="en-US" sz="2400"/>
              <a:t>Virtue is a Greek philosophical concept</a:t>
            </a:r>
          </a:p>
          <a:p>
            <a:r>
              <a:rPr lang="en-US" sz="2800"/>
              <a:t>Philo uses allegory to interpret Scripture as referring to Virtue</a:t>
            </a:r>
          </a:p>
          <a:p>
            <a:pPr lvl="1"/>
            <a:r>
              <a:rPr lang="en-US" sz="2400" i="1"/>
              <a:t>On the Posterity and Exile of Cain </a:t>
            </a:r>
            <a:r>
              <a:rPr lang="en-US" sz="2400"/>
              <a:t>XXXIX (133)</a:t>
            </a:r>
          </a:p>
          <a:p>
            <a:pPr lvl="1"/>
            <a:r>
              <a:rPr lang="en-US" sz="2400" i="1"/>
              <a:t>Interpretation of Genesis</a:t>
            </a:r>
            <a:r>
              <a:rPr lang="en-US" sz="2400"/>
              <a:t> 24</a:t>
            </a:r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b="1"/>
              <a:t>Development of Rabbinic Judaism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67836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smtClean="0"/>
              <a:t>Out of Roman-Jewish War, only two types of ‘Judaism’ survived: Christianity and Rabbinic Judaism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Pharisees were the group out of which rabbinic Judaism grew in the 2cd and 3</a:t>
            </a:r>
            <a:r>
              <a:rPr lang="en-US" sz="2400" baseline="30000" dirty="0"/>
              <a:t>rd</a:t>
            </a:r>
            <a:r>
              <a:rPr lang="en-US" sz="2400" dirty="0"/>
              <a:t> C CE.  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Reestablished contact with the Mesopotamian Jews and their theology;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Rabbinic Judaism rejects all things Roman and Greek, especially Greek philosophy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Only books written in Hebrew are part of the Jewish canon (Torah)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Rejected LXX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Interpretive methods look to Babylonian Talmud and </a:t>
            </a:r>
            <a:r>
              <a:rPr lang="en-US" sz="2400" dirty="0" err="1"/>
              <a:t>midrashim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Compilation of </a:t>
            </a:r>
            <a:r>
              <a:rPr lang="en-US" sz="2400" dirty="0" err="1"/>
              <a:t>Mishnah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Issues Surrounding </a:t>
            </a:r>
            <a:br>
              <a:rPr lang="en-US" sz="4000" b="1"/>
            </a:br>
            <a:r>
              <a:rPr lang="en-US" sz="4000" b="1"/>
              <a:t>Canon of Christian Scripture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The OT (Septuagint): in or out?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Relation of creator God to Father of Jesus Christ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How can there be suffering if the creator God is a good God? (theodicy problem)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Is God anthropomorphic; as OT might indicate?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Relation to Judaism</a:t>
            </a:r>
          </a:p>
          <a:p>
            <a:pPr>
              <a:lnSpc>
                <a:spcPct val="80000"/>
              </a:lnSpc>
            </a:pPr>
            <a:r>
              <a:rPr lang="en-US" sz="1800"/>
              <a:t>What is in NT?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Paul primary or Gospels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What literature about Jesus is sacred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What writings of early believers is in/out (e.g., </a:t>
            </a:r>
            <a:r>
              <a:rPr lang="en-US" sz="1900" i="1"/>
              <a:t>First Letter of Clement, Epistle of Barnabas, Shepherd of Hermes</a:t>
            </a:r>
            <a:r>
              <a:rPr lang="en-US" sz="1900"/>
              <a:t>)</a:t>
            </a:r>
          </a:p>
          <a:p>
            <a:pPr>
              <a:lnSpc>
                <a:spcPct val="80000"/>
              </a:lnSpc>
            </a:pPr>
            <a:r>
              <a:rPr lang="en-US" sz="1800"/>
              <a:t>Answers to these questions determined which books considered authoritative by various Christian groups</a:t>
            </a:r>
          </a:p>
          <a:p>
            <a:pPr>
              <a:lnSpc>
                <a:spcPct val="80000"/>
              </a:lnSpc>
            </a:pPr>
            <a:r>
              <a:rPr lang="en-US" sz="1800"/>
              <a:t>In this era many Christian groups selected books to support their  theology; </a:t>
            </a:r>
            <a:r>
              <a:rPr lang="en-US" sz="1800" b="1" i="1"/>
              <a:t>Canon is from Greek word for rule or measure</a:t>
            </a:r>
            <a:endParaRPr lang="en-US" sz="1800"/>
          </a:p>
          <a:p>
            <a:pPr>
              <a:lnSpc>
                <a:spcPct val="80000"/>
              </a:lnSpc>
            </a:pPr>
            <a:endParaRPr lang="en-US" sz="1800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2</a:t>
            </a:r>
            <a:r>
              <a:rPr lang="en-US" sz="4000" b="1" baseline="30000"/>
              <a:t>nd</a:t>
            </a:r>
            <a:r>
              <a:rPr lang="en-US" sz="4000" b="1"/>
              <a:t> C Gnosticism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Gnosticism is really a ‘catch all’ term for several groups of early Christians which shared some beliefs, usually with a Platonic philosophical background</a:t>
            </a:r>
          </a:p>
          <a:p>
            <a:pPr>
              <a:lnSpc>
                <a:spcPct val="90000"/>
              </a:lnSpc>
            </a:pPr>
            <a:r>
              <a:rPr lang="en-US" sz="2400"/>
              <a:t>Gnostic is from Greek, gnosis, knowledge</a:t>
            </a:r>
          </a:p>
          <a:p>
            <a:pPr>
              <a:lnSpc>
                <a:spcPct val="90000"/>
              </a:lnSpc>
            </a:pPr>
            <a:r>
              <a:rPr lang="en-US" sz="2400"/>
              <a:t>Most Gnostic Christians believed: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Jesus was divine, not human (docetism);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Jesus was the son of Sophia, Wisdom and God the Father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Physical, material world was, at best, irrelevant, at worst evil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Believers have special, secret, knowledge of divine things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2nd C Gnosticism: </a:t>
            </a:r>
            <a:br>
              <a:rPr lang="en-US" sz="4000" b="1"/>
            </a:br>
            <a:r>
              <a:rPr lang="en-US" sz="4000" b="1"/>
              <a:t>Scripture and Gnosticism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Gnostics rejected the OT</a:t>
            </a:r>
          </a:p>
          <a:p>
            <a:pPr lvl="1"/>
            <a:r>
              <a:rPr lang="en-US" sz="2000"/>
              <a:t>God of OT was evil, creator God</a:t>
            </a:r>
          </a:p>
          <a:p>
            <a:pPr lvl="1"/>
            <a:r>
              <a:rPr lang="en-US" sz="2000"/>
              <a:t>God of OT was anthropomorphic, not spiritual</a:t>
            </a:r>
          </a:p>
          <a:p>
            <a:r>
              <a:rPr lang="en-US" sz="2400"/>
              <a:t>Gnostics accepted many different types of literature about Jesus</a:t>
            </a:r>
          </a:p>
          <a:p>
            <a:pPr lvl="1"/>
            <a:r>
              <a:rPr lang="en-US" sz="2000"/>
              <a:t>Gospel of Truth, Gospel of Thomas, Gospel of Philip; </a:t>
            </a:r>
          </a:p>
          <a:p>
            <a:r>
              <a:rPr lang="en-US" sz="2400"/>
              <a:t>Recent discovery (1945) of many Gnostic texts at Nag Hammadi, Egypt</a:t>
            </a:r>
          </a:p>
          <a:p>
            <a:r>
              <a:rPr lang="en-US" sz="2400"/>
              <a:t>Key Gnostic: Valentinus, early 2</a:t>
            </a:r>
            <a:r>
              <a:rPr lang="en-US" sz="2400" baseline="30000"/>
              <a:t>nd</a:t>
            </a:r>
            <a:r>
              <a:rPr lang="en-US" sz="2400"/>
              <a:t> C, Alexandria and Rome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360</TotalTime>
  <Words>1594</Words>
  <Application>Microsoft Office PowerPoint</Application>
  <PresentationFormat>On-screen Show (4:3)</PresentationFormat>
  <Paragraphs>211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Blends</vt:lpstr>
      <vt:lpstr>Lecture 5 Christianity and Scripture</vt:lpstr>
      <vt:lpstr>Outline</vt:lpstr>
      <vt:lpstr>First Century Judaism in Alexandria</vt:lpstr>
      <vt:lpstr>Philo of Alexandria  (10 BC – 50 AD)</vt:lpstr>
      <vt:lpstr>Example of Philosophy in Biblical Interpretation: Virtue</vt:lpstr>
      <vt:lpstr>Development of Rabbinic Judaism</vt:lpstr>
      <vt:lpstr>Issues Surrounding  Canon of Christian Scripture</vt:lpstr>
      <vt:lpstr>2nd C Gnosticism </vt:lpstr>
      <vt:lpstr>2nd C Gnosticism:  Scripture and Gnosticism</vt:lpstr>
      <vt:lpstr>2nd  C Marcion:  OT Out; only Paul, Luke In NT</vt:lpstr>
      <vt:lpstr>2nd C: Montanists Continuing Prophecy In ‘NT’</vt:lpstr>
      <vt:lpstr>Establishment of  the Christian Canon </vt:lpstr>
      <vt:lpstr>Types of Interpretation, Hermeneutics, Exegesis</vt:lpstr>
      <vt:lpstr>Tertullian: A Literalist</vt:lpstr>
      <vt:lpstr>Map of Western Roman Empire</vt:lpstr>
      <vt:lpstr>Tertullian and Philosophy</vt:lpstr>
      <vt:lpstr>Typology and Allegory (Both Spiritual Senses)</vt:lpstr>
      <vt:lpstr>Christian ‘Systematic’ Theologian: Origen (185-254)</vt:lpstr>
      <vt:lpstr>Origen and Textual Analysis</vt:lpstr>
      <vt:lpstr>Origen and Literal Exegesis</vt:lpstr>
      <vt:lpstr>Origen and Spiritual Interpretation </vt:lpstr>
      <vt:lpstr>The Latin Bible (Vulgate)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 Christianity and Hellenism</dc:title>
  <dc:creator>aorlando</dc:creator>
  <cp:lastModifiedBy>AOrlando</cp:lastModifiedBy>
  <cp:revision>38</cp:revision>
  <dcterms:created xsi:type="dcterms:W3CDTF">2010-08-18T13:52:57Z</dcterms:created>
  <dcterms:modified xsi:type="dcterms:W3CDTF">2013-08-15T10:24:10Z</dcterms:modified>
</cp:coreProperties>
</file>