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9" r:id="rId14"/>
    <p:sldId id="272" r:id="rId15"/>
    <p:sldId id="273" r:id="rId16"/>
    <p:sldId id="278" r:id="rId17"/>
    <p:sldId id="277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E3E055E-05AF-4EC0-951E-AED76AFBAB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48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60B07-1275-463E-9F89-4A18241AEFC8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560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560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561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2E8BC34-64B8-469A-95E5-8B65F63AE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0BEAA-FC83-4AD9-8A9C-71ABF4B2D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013DE-3244-4A0D-B263-FEE7C1FC32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798AA-516D-4199-97D8-4316E5E9F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F11B2-D84A-4F96-8380-1BB644EC4D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39DE-CA40-4103-A2E9-071CE3E12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6BE62-BB02-406C-BBF6-DDD369127C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837FB-1DA6-4D73-B9B8-CB48B92A8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0109D-D28B-4ABE-9AEA-4F015949EF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45D22-001B-4760-89F1-2DB75BBDA2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EBB38-24EE-4A03-B3BB-7F1B9889A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0FCDAE4-E16D-4FFA-8276-76E528C072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6</a:t>
            </a:r>
            <a:r>
              <a:rPr lang="en-US" dirty="0" smtClean="0"/>
              <a:t> </a:t>
            </a:r>
            <a:r>
              <a:rPr lang="en-US" dirty="0"/>
              <a:t>Constantine the Great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11 </a:t>
            </a:r>
            <a:r>
              <a:rPr lang="en-US" dirty="0" smtClean="0"/>
              <a:t>September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E8BC34-64B8-469A-95E5-8B65F63AE80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Major Social Changes in 4</a:t>
            </a:r>
            <a:r>
              <a:rPr lang="en-US" sz="3600" b="1" baseline="30000" dirty="0"/>
              <a:t>th</a:t>
            </a:r>
            <a:r>
              <a:rPr lang="en-US" sz="3600" b="1" dirty="0"/>
              <a:t> C Due to Constantine and his </a:t>
            </a:r>
            <a:r>
              <a:rPr lang="en-US" sz="3600" b="1" dirty="0" smtClean="0"/>
              <a:t>Successors</a:t>
            </a:r>
            <a:endParaRPr lang="en-US" sz="36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Christian clergy given tax relief</a:t>
            </a:r>
          </a:p>
          <a:p>
            <a:pPr>
              <a:lnSpc>
                <a:spcPct val="80000"/>
              </a:lnSpc>
            </a:pPr>
            <a:r>
              <a:rPr lang="en-US" sz="2800"/>
              <a:t>Churches could receive legacies</a:t>
            </a:r>
          </a:p>
          <a:p>
            <a:pPr>
              <a:lnSpc>
                <a:spcPct val="80000"/>
              </a:lnSpc>
            </a:pPr>
            <a:r>
              <a:rPr lang="en-US" sz="2800"/>
              <a:t>Sunday as a day of rest</a:t>
            </a:r>
          </a:p>
          <a:p>
            <a:pPr>
              <a:lnSpc>
                <a:spcPct val="80000"/>
              </a:lnSpc>
            </a:pPr>
            <a:r>
              <a:rPr lang="en-US" sz="2800"/>
              <a:t>Bishops could act as judges in their diocese (Roman administrative province)</a:t>
            </a:r>
          </a:p>
          <a:p>
            <a:pPr>
              <a:lnSpc>
                <a:spcPct val="80000"/>
              </a:lnSpc>
            </a:pPr>
            <a:r>
              <a:rPr lang="en-US" sz="2800"/>
              <a:t>Christian could not charge another Christian interest on a loan (sin of usury)</a:t>
            </a:r>
          </a:p>
          <a:p>
            <a:pPr>
              <a:lnSpc>
                <a:spcPct val="80000"/>
              </a:lnSpc>
            </a:pPr>
            <a:r>
              <a:rPr lang="en-US" sz="2800"/>
              <a:t>Crucifixion prohibited</a:t>
            </a:r>
          </a:p>
          <a:p>
            <a:pPr>
              <a:lnSpc>
                <a:spcPct val="80000"/>
              </a:lnSpc>
            </a:pPr>
            <a:r>
              <a:rPr lang="en-US" sz="2800"/>
              <a:t>No branding of prisoners because mars image of God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Issues Within the Church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Who are heroes now that there are no longer martyrs?</a:t>
            </a:r>
          </a:p>
          <a:p>
            <a:r>
              <a:rPr lang="en-US"/>
              <a:t>How to deal with new members who may be joining Church because it is politically expedient?</a:t>
            </a:r>
          </a:p>
          <a:p>
            <a:r>
              <a:rPr lang="en-US"/>
              <a:t>What is relation between bishops and civil rulers?</a:t>
            </a:r>
          </a:p>
          <a:p>
            <a:pPr lvl="1"/>
            <a:r>
              <a:rPr lang="en-US"/>
              <a:t>Evolves very differently in the East and West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4th Century Christological and Trinitarian Controversies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Who was Jesus Christ?  What was the relationship between His divinity and humanity?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happened at the Incarnation?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Recall that earliest heresy denied His humanity (docetism)</a:t>
            </a:r>
          </a:p>
          <a:p>
            <a:pPr>
              <a:lnSpc>
                <a:spcPct val="90000"/>
              </a:lnSpc>
            </a:pPr>
            <a:r>
              <a:rPr lang="en-US" sz="2000"/>
              <a:t>How to describe the relationship of the “persons” in the Trinity?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Three Gods?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One God with three aspects?</a:t>
            </a:r>
          </a:p>
          <a:p>
            <a:pPr>
              <a:lnSpc>
                <a:spcPct val="90000"/>
              </a:lnSpc>
            </a:pPr>
            <a:r>
              <a:rPr lang="en-US" sz="2000"/>
              <a:t>Controversies used technical philosophical language</a:t>
            </a:r>
          </a:p>
          <a:p>
            <a:pPr>
              <a:lnSpc>
                <a:spcPct val="90000"/>
              </a:lnSpc>
            </a:pPr>
            <a:r>
              <a:rPr lang="en-US" sz="2000"/>
              <a:t>Controversies hinged on proper interpretation of Scripture: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Proverbs 8:22 ff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Genesis 1-3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John 1:1-14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to Nicene Creed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Council of </a:t>
            </a:r>
            <a:r>
              <a:rPr lang="en-US" sz="2800" dirty="0" err="1"/>
              <a:t>Nicea</a:t>
            </a:r>
            <a:r>
              <a:rPr lang="en-US" sz="2800" dirty="0"/>
              <a:t> called by Constantine in 325</a:t>
            </a:r>
          </a:p>
          <a:p>
            <a:pPr lvl="1"/>
            <a:r>
              <a:rPr lang="en-US" sz="2400" dirty="0"/>
              <a:t>to resolve Arian controversy and </a:t>
            </a:r>
          </a:p>
          <a:p>
            <a:pPr lvl="1"/>
            <a:r>
              <a:rPr lang="en-US" sz="2400" dirty="0"/>
              <a:t>bring unity to Church, and </a:t>
            </a:r>
          </a:p>
          <a:p>
            <a:pPr lvl="1"/>
            <a:r>
              <a:rPr lang="en-US" sz="2400" dirty="0"/>
              <a:t>therefore unity to Empire</a:t>
            </a:r>
          </a:p>
          <a:p>
            <a:r>
              <a:rPr lang="en-US" sz="2800" dirty="0"/>
              <a:t>Virtually all Eastern bishops and some Western bishops attended</a:t>
            </a:r>
          </a:p>
          <a:p>
            <a:r>
              <a:rPr lang="en-US" sz="2800" dirty="0"/>
              <a:t>Bishop Alexander of Alexandria succeeded in routing the Arian bishops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Nicene Creed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Based on various “Rules of Faith”</a:t>
            </a:r>
          </a:p>
          <a:p>
            <a:pPr lvl="1">
              <a:lnSpc>
                <a:spcPct val="90000"/>
              </a:lnSpc>
            </a:pPr>
            <a:r>
              <a:rPr lang="en-US" sz="2000" i="1"/>
              <a:t>Lex orandi</a:t>
            </a:r>
            <a:r>
              <a:rPr lang="en-US" sz="2000"/>
              <a:t>, </a:t>
            </a:r>
            <a:r>
              <a:rPr lang="en-US" sz="2000" i="1"/>
              <a:t>lex credendi</a:t>
            </a:r>
            <a:r>
              <a:rPr lang="en-US" sz="2000"/>
              <a:t>; the law of prayer is the law of faith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the Church prays is what the Church believes</a:t>
            </a:r>
          </a:p>
          <a:p>
            <a:pPr>
              <a:lnSpc>
                <a:spcPct val="90000"/>
              </a:lnSpc>
            </a:pPr>
            <a:r>
              <a:rPr lang="en-US" sz="2400"/>
              <a:t>Based on Scripture, but wanted to be philosophically precise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Used a word not found in Scripture: </a:t>
            </a:r>
            <a:r>
              <a:rPr lang="en-US" sz="2000" i="1"/>
              <a:t>homoousia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According to Eusebius, Constantine approved use of </a:t>
            </a:r>
            <a:r>
              <a:rPr lang="en-US" sz="2000" i="1"/>
              <a:t>homoousia</a:t>
            </a:r>
            <a:endParaRPr lang="en-US" sz="2000"/>
          </a:p>
          <a:p>
            <a:pPr lvl="1">
              <a:lnSpc>
                <a:spcPct val="90000"/>
              </a:lnSpc>
            </a:pPr>
            <a:r>
              <a:rPr lang="en-US" sz="2000"/>
              <a:t>In anathemas treated </a:t>
            </a:r>
            <a:r>
              <a:rPr lang="en-US" sz="2000" i="1"/>
              <a:t>homoousia</a:t>
            </a:r>
            <a:r>
              <a:rPr lang="en-US" sz="2000"/>
              <a:t> and </a:t>
            </a:r>
            <a:r>
              <a:rPr lang="en-US" sz="2000" i="1"/>
              <a:t>hypostasis</a:t>
            </a:r>
            <a:r>
              <a:rPr lang="en-US" sz="2000"/>
              <a:t> as equivalents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Later councils will distinguish between them;</a:t>
            </a:r>
            <a:r>
              <a:rPr lang="en-US" sz="2400"/>
              <a:t> </a:t>
            </a:r>
            <a:r>
              <a:rPr lang="en-US" sz="2000" i="1"/>
              <a:t>hypostasis</a:t>
            </a:r>
            <a:r>
              <a:rPr lang="en-US" sz="2000"/>
              <a:t> as person; hypostatic union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Arianism after Nicea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Continued to be a very potent heresy</a:t>
            </a:r>
          </a:p>
          <a:p>
            <a:pPr>
              <a:lnSpc>
                <a:spcPct val="80000"/>
              </a:lnSpc>
            </a:pPr>
            <a:r>
              <a:rPr lang="en-US" sz="1800"/>
              <a:t>Also, politically well connected: Constantine may have been baptized by an Arian bishop</a:t>
            </a:r>
          </a:p>
          <a:p>
            <a:pPr>
              <a:lnSpc>
                <a:spcPct val="80000"/>
              </a:lnSpc>
            </a:pPr>
            <a:r>
              <a:rPr lang="en-US" sz="1800"/>
              <a:t>His son, Constanstius, d. 360 took side of Arians;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Sent Arian missionaries to Germany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Alaric and the Goths who sacked Rome in 410 were Arian Christians</a:t>
            </a:r>
          </a:p>
          <a:p>
            <a:pPr>
              <a:lnSpc>
                <a:spcPct val="80000"/>
              </a:lnSpc>
            </a:pPr>
            <a:r>
              <a:rPr lang="en-US" sz="1800"/>
              <a:t>His cousin, Julian the Apostate, d. 363 tried to return the Empire to paganism</a:t>
            </a:r>
          </a:p>
          <a:p>
            <a:pPr>
              <a:lnSpc>
                <a:spcPct val="80000"/>
              </a:lnSpc>
            </a:pPr>
            <a:r>
              <a:rPr lang="en-US" sz="1800"/>
              <a:t>Of the claimants to Empire after Julian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Valantinian I in West, pro-Nicene (although his mother was an Arian)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Valens in East was a semi-Arian</a:t>
            </a:r>
          </a:p>
          <a:p>
            <a:pPr>
              <a:lnSpc>
                <a:spcPct val="80000"/>
              </a:lnSpc>
            </a:pPr>
            <a:r>
              <a:rPr lang="en-US" sz="1800"/>
              <a:t>Finally ‘settled’ with Theodosius the Great,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Council of Constantinople, 381, promulgates Nicene-Constantinople Creed,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What we now have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Note structure of CCC</a:t>
            </a:r>
          </a:p>
          <a:p>
            <a:pPr lvl="1">
              <a:lnSpc>
                <a:spcPct val="80000"/>
              </a:lnSpc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14BD-6B77-4736-A961-B89FAF0AD0C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Eastern Roman Emperors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Constantine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Nicaea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I, Great (379-395)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</a:t>
            </a:r>
            <a:r>
              <a:rPr lang="en-US" sz="1600" dirty="0" smtClean="0"/>
              <a:t>Constantinople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Conflicts with Ambrose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Last Emperor of East and West</a:t>
            </a:r>
          </a:p>
          <a:p>
            <a:pPr>
              <a:lnSpc>
                <a:spcPct val="90000"/>
              </a:lnSpc>
            </a:pPr>
            <a:r>
              <a:rPr lang="en-US" sz="1800" dirty="0" err="1"/>
              <a:t>Arcadius</a:t>
            </a:r>
            <a:r>
              <a:rPr lang="en-US" sz="1800" dirty="0"/>
              <a:t> (son of Theodosius) and </a:t>
            </a:r>
            <a:r>
              <a:rPr lang="en-US" sz="1800" dirty="0" err="1"/>
              <a:t>Eudoxia</a:t>
            </a:r>
            <a:r>
              <a:rPr lang="en-US" sz="1800" dirty="0"/>
              <a:t> in East (395-408)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Conflicts with John Chrysostom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II (408-450)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Son of </a:t>
            </a:r>
            <a:r>
              <a:rPr lang="en-US" sz="1600" dirty="0" err="1"/>
              <a:t>Arcadius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Council of Ephesus</a:t>
            </a:r>
          </a:p>
          <a:p>
            <a:pPr>
              <a:lnSpc>
                <a:spcPct val="90000"/>
              </a:lnSpc>
            </a:pPr>
            <a:r>
              <a:rPr lang="en-US" sz="1800" dirty="0" err="1"/>
              <a:t>Pulcharia</a:t>
            </a:r>
            <a:r>
              <a:rPr lang="en-US" sz="1800" dirty="0"/>
              <a:t> and </a:t>
            </a:r>
            <a:r>
              <a:rPr lang="en-US" sz="1800" dirty="0" err="1"/>
              <a:t>Marcion</a:t>
            </a:r>
            <a:r>
              <a:rPr lang="en-US" sz="1800" dirty="0"/>
              <a:t> (450-457)</a:t>
            </a:r>
          </a:p>
          <a:p>
            <a:pPr lvl="1">
              <a:lnSpc>
                <a:spcPct val="90000"/>
              </a:lnSpc>
            </a:pPr>
            <a:r>
              <a:rPr lang="en-US" sz="1600" dirty="0" err="1"/>
              <a:t>Pulcharia</a:t>
            </a:r>
            <a:r>
              <a:rPr lang="en-US" sz="1600" dirty="0"/>
              <a:t> daughter of Theodosius II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Chalcedon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D32B-DD29-4F12-B7B4-B9CFD447329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Ecumenical Councils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 dirty="0" err="1"/>
              <a:t>Nicea</a:t>
            </a:r>
            <a:r>
              <a:rPr lang="en-US" sz="1500" dirty="0"/>
              <a:t> I, 325, called by Constantine the Great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</a:t>
            </a:r>
            <a:r>
              <a:rPr lang="en-US" sz="1300" dirty="0" err="1"/>
              <a:t>Arianism</a:t>
            </a:r>
            <a:endParaRPr lang="en-US" sz="1300" dirty="0"/>
          </a:p>
          <a:p>
            <a:pPr lvl="1">
              <a:lnSpc>
                <a:spcPct val="80000"/>
              </a:lnSpc>
            </a:pPr>
            <a:r>
              <a:rPr lang="en-US" sz="1300" dirty="0"/>
              <a:t>Son of one substance with the Father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Nicene Creed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Constantinople I, 381, Called by Theodosius the Great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Affirmed divinity of Holy Spirit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Modified Creed; what we have now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Ephesus, 431, called by Theodosius II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Nestorius, Patriarch of Constantinople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Jesus was not two separate persons, but one person both human and divine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Mary as ‘</a:t>
            </a:r>
            <a:r>
              <a:rPr lang="en-US" sz="1300" dirty="0" err="1"/>
              <a:t>Theotokos</a:t>
            </a:r>
            <a:r>
              <a:rPr lang="en-US" sz="1300" dirty="0"/>
              <a:t>’ Mother of God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Chalcedon, 450, called by Empress </a:t>
            </a:r>
            <a:r>
              <a:rPr lang="en-US" sz="1500" dirty="0" err="1"/>
              <a:t>Pulcharia</a:t>
            </a:r>
            <a:r>
              <a:rPr lang="en-US" sz="1500" dirty="0"/>
              <a:t> at request of Pope St. Leo I (the Great)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</a:t>
            </a:r>
            <a:r>
              <a:rPr lang="en-US" sz="1300" dirty="0" err="1"/>
              <a:t>monophysites</a:t>
            </a:r>
            <a:r>
              <a:rPr lang="en-US" sz="1300" dirty="0"/>
              <a:t>: single nature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Christ has two natures: human and divine (Leo’s Tome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Second Council of Constantinople, 553, Called by Justinian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Theodore of </a:t>
            </a:r>
            <a:r>
              <a:rPr lang="en-US" sz="1300" dirty="0" err="1"/>
              <a:t>Mosuestia</a:t>
            </a:r>
            <a:endParaRPr lang="en-US" sz="1300" dirty="0"/>
          </a:p>
          <a:p>
            <a:pPr>
              <a:lnSpc>
                <a:spcPct val="80000"/>
              </a:lnSpc>
            </a:pPr>
            <a:r>
              <a:rPr lang="en-US" sz="1500" dirty="0"/>
              <a:t>Third Council of Constantinople, 680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Called by Emperor Constantine </a:t>
            </a:r>
            <a:r>
              <a:rPr lang="en-US" sz="1400" dirty="0" err="1"/>
              <a:t>Pogonatus</a:t>
            </a:r>
            <a:r>
              <a:rPr lang="en-US" sz="14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Condemned </a:t>
            </a:r>
            <a:r>
              <a:rPr lang="en-US" sz="1400" dirty="0" err="1"/>
              <a:t>Monothelete</a:t>
            </a:r>
            <a:r>
              <a:rPr lang="en-US" sz="1400" dirty="0"/>
              <a:t> and Pope Honorius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V.24-26, XIX.4-8 (required)</a:t>
            </a:r>
          </a:p>
          <a:p>
            <a:r>
              <a:rPr lang="en-US" dirty="0"/>
              <a:t>Hitchcock, </a:t>
            </a:r>
            <a:r>
              <a:rPr lang="en-US" dirty="0" smtClean="0"/>
              <a:t>Ch.3</a:t>
            </a:r>
            <a:endParaRPr lang="en-US" dirty="0" smtClean="0"/>
          </a:p>
          <a:p>
            <a:r>
              <a:rPr lang="en-US" dirty="0" smtClean="0"/>
              <a:t>Tanner </a:t>
            </a:r>
            <a:r>
              <a:rPr lang="en-US" dirty="0" smtClean="0"/>
              <a:t>on early councils, </a:t>
            </a:r>
            <a:r>
              <a:rPr lang="en-US" dirty="0" err="1" smtClean="0"/>
              <a:t>pp</a:t>
            </a:r>
            <a:r>
              <a:rPr lang="en-US" dirty="0" smtClean="0"/>
              <a:t> 41-80.</a:t>
            </a:r>
          </a:p>
          <a:p>
            <a:r>
              <a:rPr lang="en-US" dirty="0" smtClean="0"/>
              <a:t>Prepare paper and discussion (required)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Review of Third Century</a:t>
            </a:r>
          </a:p>
          <a:p>
            <a:pPr>
              <a:lnSpc>
                <a:spcPct val="90000"/>
              </a:lnSpc>
            </a:pPr>
            <a:r>
              <a:rPr lang="en-US" sz="2700"/>
              <a:t>Importance of Constantine</a:t>
            </a:r>
          </a:p>
          <a:p>
            <a:pPr>
              <a:lnSpc>
                <a:spcPct val="90000"/>
              </a:lnSpc>
            </a:pPr>
            <a:r>
              <a:rPr lang="en-US" sz="2700"/>
              <a:t>Social and Ecclesial Changes Precipitated by Constantine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700"/>
          </a:p>
          <a:p>
            <a:pPr>
              <a:lnSpc>
                <a:spcPct val="90000"/>
              </a:lnSpc>
            </a:pPr>
            <a:endParaRPr lang="en-US" sz="27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Review of Third Century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/>
              <a:t>Increased pressure on Rome from Persia and northern barbarians</a:t>
            </a:r>
          </a:p>
          <a:p>
            <a:r>
              <a:rPr lang="en-US" sz="2700"/>
              <a:t>Political instability; murder and succession of generals as emperors</a:t>
            </a:r>
          </a:p>
          <a:p>
            <a:pPr lvl="1"/>
            <a:r>
              <a:rPr lang="en-US" sz="2300"/>
              <a:t>Between Decius and Diocletian, average reign &lt; one year</a:t>
            </a:r>
          </a:p>
          <a:p>
            <a:r>
              <a:rPr lang="en-US" sz="2700"/>
              <a:t>Empire-wide persecution of Christians under Decius</a:t>
            </a:r>
          </a:p>
          <a:p>
            <a:r>
              <a:rPr lang="en-US" sz="2700"/>
              <a:t>Many Martyrs; also many lapsed</a:t>
            </a:r>
          </a:p>
          <a:p>
            <a:r>
              <a:rPr lang="en-US" sz="2700"/>
              <a:t>Order and stability restored under Diocletian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Political Situation </a:t>
            </a:r>
            <a:r>
              <a:rPr lang="en-US" sz="3600" b="1" dirty="0" smtClean="0"/>
              <a:t>in early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Fourth Century: Diocletian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Diocletian becomes emperor in 284.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Very strong ruler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Decides that best way to protect Empire is to divide it between two </a:t>
            </a:r>
            <a:r>
              <a:rPr lang="en-US" sz="2400" dirty="0" err="1"/>
              <a:t>Augusti</a:t>
            </a:r>
            <a:r>
              <a:rPr lang="en-US" sz="2400" dirty="0"/>
              <a:t> (East and West) supported by two appointed Caesars (</a:t>
            </a:r>
            <a:r>
              <a:rPr lang="en-US" sz="2400" dirty="0" err="1"/>
              <a:t>Augusti</a:t>
            </a:r>
            <a:r>
              <a:rPr lang="en-US" sz="2400" dirty="0"/>
              <a:t> in waiting)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Modeled on Five Good Emperors of Second Century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Unleashes worst persecution of all; Great Persecution 303 - 311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Manages to retire and force his co-</a:t>
            </a:r>
            <a:r>
              <a:rPr lang="en-US" sz="2400" dirty="0" err="1"/>
              <a:t>Augutus</a:t>
            </a:r>
            <a:r>
              <a:rPr lang="en-US" sz="2400" dirty="0"/>
              <a:t>, </a:t>
            </a:r>
            <a:r>
              <a:rPr lang="en-US" sz="2400" dirty="0" err="1"/>
              <a:t>Maximian</a:t>
            </a:r>
            <a:r>
              <a:rPr lang="en-US" sz="2400" dirty="0"/>
              <a:t>, to retire with him (305)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Leads to renewed tensions in Empire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Briefly returns to power in 308 to try and restore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Map of Roman Empire: Diocletian’s Divisions</a:t>
            </a:r>
            <a:r>
              <a:rPr lang="en-US" sz="2800"/>
              <a:t> http://www.unc.edu/awmc/awmcmap45.html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6" name="Picture 4" descr="rve_13_2S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5943600" cy="4125913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After Diocletian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A few problems with Diocletian’s plan: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Both </a:t>
            </a:r>
            <a:r>
              <a:rPr lang="en-US" sz="2000" dirty="0" err="1"/>
              <a:t>Augusti</a:t>
            </a:r>
            <a:r>
              <a:rPr lang="en-US" sz="2000" dirty="0"/>
              <a:t> and both Caesars headed their own armies and areas of influence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Except for Diocletian himself, the three other members of this tetrarchy saw this scheme as a way to take over the Empire when Diocletian died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When Diocletian retires, political intrigues and battles break about among the successors: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Constantius</a:t>
            </a:r>
            <a:r>
              <a:rPr lang="en-US" sz="2000" dirty="0"/>
              <a:t>, Augustus, controlled England and Gaul, father of Constantine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Severus, Caesar, ruled Rome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Maximius</a:t>
            </a:r>
            <a:r>
              <a:rPr lang="en-US" sz="2000" dirty="0"/>
              <a:t>, Caesar in Greece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Galerius, Augustus, in East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When </a:t>
            </a:r>
            <a:r>
              <a:rPr lang="en-US" sz="2000" dirty="0" err="1"/>
              <a:t>Constantius</a:t>
            </a:r>
            <a:r>
              <a:rPr lang="en-US" sz="2000" dirty="0"/>
              <a:t> dies, his troops proclaim his son, Constantine, Augustus (c. 310)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Constantine the Great (c. 280-337)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773612" cy="4114800"/>
          </a:xfrm>
        </p:spPr>
        <p:txBody>
          <a:bodyPr/>
          <a:lstStyle/>
          <a:p>
            <a:r>
              <a:rPr lang="en-US" sz="2200"/>
              <a:t>Key battle in Constantine’s take-over of entire Empire was battle of Milvian bridge over Tiber in Rome against Maxentius, son of Maximian in 312.</a:t>
            </a:r>
          </a:p>
          <a:p>
            <a:pPr lvl="1"/>
            <a:r>
              <a:rPr lang="en-US" sz="1800"/>
              <a:t>Constantine credits his victory to a vision he had in which he was told to go into battle with the Christian symbol</a:t>
            </a:r>
          </a:p>
          <a:p>
            <a:pPr lvl="1"/>
            <a:r>
              <a:rPr lang="en-US" sz="1800"/>
              <a:t>Troops carry chi-rho on their shields</a:t>
            </a:r>
          </a:p>
          <a:p>
            <a:r>
              <a:rPr lang="en-US" sz="2200"/>
              <a:t>By 313 Constantine has captured all of the Empire and officially declared that Christianity was to be tolerated (Edict of Milan)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32500" y="2017713"/>
            <a:ext cx="2922588" cy="4114800"/>
          </a:xfrm>
        </p:spPr>
        <p:txBody>
          <a:bodyPr/>
          <a:lstStyle/>
          <a:p>
            <a:r>
              <a:rPr lang="en-US" sz="2200"/>
              <a:t>http://harpy.uccs.edu/roman/constant.jpg</a:t>
            </a:r>
          </a:p>
        </p:txBody>
      </p:sp>
      <p:pic>
        <p:nvPicPr>
          <p:cNvPr id="10245" name="Picture 5" descr="const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667000"/>
            <a:ext cx="2403475" cy="33528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DE-CA40-4103-A2E9-071CE3E12C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Constantine and Church in Rome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Before he leaves, he ‘gives’ most of Rome to the Pope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That is, he gives the land and buildings of his enemies to Pope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Most important of these is the Lateran Palace (St. John Lateran)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Eighth Century </a:t>
            </a:r>
            <a:r>
              <a:rPr lang="en-US" sz="2000" i="1" dirty="0"/>
              <a:t>Donation of Constantine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Church overnight becomes the most important landholder in Rome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Converts pagan temples into Christian churches (for example, Pantheon)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Builds new Churches, especially at site of martyrdoms with money from Constantine (for example, Vatican)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Constantine the Great and the Church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300"/>
              <a:t>Builds Churches, with his mother Helen, in Holy Land (Church of Holy Sepulcher in Jerusalem, Church of Nativity in Bethlehem)</a:t>
            </a:r>
          </a:p>
          <a:p>
            <a:pPr>
              <a:lnSpc>
                <a:spcPct val="80000"/>
              </a:lnSpc>
            </a:pPr>
            <a:r>
              <a:rPr lang="en-US" sz="2300"/>
              <a:t>Moves against the Donatists in North Africa</a:t>
            </a:r>
          </a:p>
          <a:p>
            <a:pPr>
              <a:lnSpc>
                <a:spcPct val="80000"/>
              </a:lnSpc>
            </a:pPr>
            <a:r>
              <a:rPr lang="en-US" sz="2300"/>
              <a:t>Calls Council of Nicea to resolve the Arian controversy: The Nicene Creed </a:t>
            </a:r>
          </a:p>
          <a:p>
            <a:pPr>
              <a:lnSpc>
                <a:spcPct val="80000"/>
              </a:lnSpc>
            </a:pPr>
            <a:r>
              <a:rPr lang="en-US" sz="2300"/>
              <a:t>Establishes ‘New Rome’: Constantinople</a:t>
            </a:r>
          </a:p>
          <a:p>
            <a:pPr>
              <a:lnSpc>
                <a:spcPct val="80000"/>
              </a:lnSpc>
            </a:pPr>
            <a:r>
              <a:rPr lang="en-US" sz="2300"/>
              <a:t>Dies in 337 (after murdering his wife and eldest son); baptized by an Arian bishop shortly before he dies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Considered a saint in the East</a:t>
            </a:r>
          </a:p>
          <a:p>
            <a:pPr>
              <a:lnSpc>
                <a:spcPct val="80000"/>
              </a:lnSpc>
            </a:pPr>
            <a:r>
              <a:rPr lang="en-US" sz="2300"/>
              <a:t>Initial reaction of Church is that </a:t>
            </a:r>
            <a:r>
              <a:rPr lang="en-US" sz="2600"/>
              <a:t>the Christian kingdom has arrived</a:t>
            </a:r>
            <a:endParaRPr lang="en-US" sz="23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2978</TotalTime>
  <Words>1282</Words>
  <Application>Microsoft Office PowerPoint</Application>
  <PresentationFormat>On-screen Show (4:3)</PresentationFormat>
  <Paragraphs>170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Blends</vt:lpstr>
      <vt:lpstr>Lecture 6 Constantine the Great</vt:lpstr>
      <vt:lpstr>Introduction</vt:lpstr>
      <vt:lpstr>Review of Third Century</vt:lpstr>
      <vt:lpstr>Political Situation in early Fourth Century: Diocletian</vt:lpstr>
      <vt:lpstr>Map of Roman Empire: Diocletian’s Divisions http://www.unc.edu/awmc/awmcmap45.html</vt:lpstr>
      <vt:lpstr>After Diocletian</vt:lpstr>
      <vt:lpstr>Constantine the Great (c. 280-337)</vt:lpstr>
      <vt:lpstr>Constantine and Church in Rome</vt:lpstr>
      <vt:lpstr>Constantine the Great and the Church</vt:lpstr>
      <vt:lpstr>Major Social Changes in 4th C Due to Constantine and his Successors</vt:lpstr>
      <vt:lpstr>Major Issues Within the Church</vt:lpstr>
      <vt:lpstr>4th Century Christological and Trinitarian Controversies</vt:lpstr>
      <vt:lpstr>Background to Nicene Creed</vt:lpstr>
      <vt:lpstr>Nicene Creed</vt:lpstr>
      <vt:lpstr>Arianism after Nicea</vt:lpstr>
      <vt:lpstr>Eastern Roman Emperors</vt:lpstr>
      <vt:lpstr>The Ecumenical Councils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 Constantine the Great</dc:title>
  <dc:creator>aorlando</dc:creator>
  <cp:lastModifiedBy>AOrlando</cp:lastModifiedBy>
  <cp:revision>22</cp:revision>
  <dcterms:created xsi:type="dcterms:W3CDTF">2010-08-19T10:02:26Z</dcterms:created>
  <dcterms:modified xsi:type="dcterms:W3CDTF">2013-08-15T10:41:53Z</dcterms:modified>
</cp:coreProperties>
</file>