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8" r:id="rId4"/>
    <p:sldId id="269" r:id="rId5"/>
    <p:sldId id="270" r:id="rId6"/>
    <p:sldId id="271" r:id="rId7"/>
    <p:sldId id="279" r:id="rId8"/>
    <p:sldId id="273" r:id="rId9"/>
    <p:sldId id="272" r:id="rId10"/>
    <p:sldId id="280" r:id="rId11"/>
    <p:sldId id="278" r:id="rId12"/>
    <p:sldId id="276" r:id="rId13"/>
    <p:sldId id="277" r:id="rId14"/>
    <p:sldId id="267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13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29EE6D2-397D-49A7-BAB5-3EBF3E5D7151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DC53D5-DF4F-4431-94F9-BAA7DF03F0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9EE6D2-397D-49A7-BAB5-3EBF3E5D7151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DC53D5-DF4F-4431-94F9-BAA7DF03F0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9EE6D2-397D-49A7-BAB5-3EBF3E5D7151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DC53D5-DF4F-4431-94F9-BAA7DF03F0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9EE6D2-397D-49A7-BAB5-3EBF3E5D7151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DC53D5-DF4F-4431-94F9-BAA7DF03F0C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9EE6D2-397D-49A7-BAB5-3EBF3E5D7151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DC53D5-DF4F-4431-94F9-BAA7DF03F0C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9EE6D2-397D-49A7-BAB5-3EBF3E5D7151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DC53D5-DF4F-4431-94F9-BAA7DF03F0C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9EE6D2-397D-49A7-BAB5-3EBF3E5D7151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DC53D5-DF4F-4431-94F9-BAA7DF03F0C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9EE6D2-397D-49A7-BAB5-3EBF3E5D7151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DC53D5-DF4F-4431-94F9-BAA7DF03F0CE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9EE6D2-397D-49A7-BAB5-3EBF3E5D7151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DC53D5-DF4F-4431-94F9-BAA7DF03F0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F29EE6D2-397D-49A7-BAB5-3EBF3E5D7151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DC53D5-DF4F-4431-94F9-BAA7DF03F0C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29EE6D2-397D-49A7-BAB5-3EBF3E5D7151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DC53D5-DF4F-4431-94F9-BAA7DF03F0CE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29EE6D2-397D-49A7-BAB5-3EBF3E5D7151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DC53D5-DF4F-4431-94F9-BAA7DF03F0C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Lecture 10: Priestly Celibacy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Dr. Ann T. Orlando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2418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In Third Century sporadic councils</a:t>
            </a:r>
          </a:p>
          <a:p>
            <a:pPr lvl="1"/>
            <a:r>
              <a:rPr lang="en-US" dirty="0" smtClean="0"/>
              <a:t>Most important were 7 councils called by Cyprian</a:t>
            </a:r>
          </a:p>
          <a:p>
            <a:pPr lvl="1"/>
            <a:r>
              <a:rPr lang="en-US" dirty="0" smtClean="0"/>
              <a:t>Addressed persecution, lapsed, rebaptism</a:t>
            </a:r>
          </a:p>
          <a:p>
            <a:r>
              <a:rPr lang="en-US" dirty="0" smtClean="0"/>
              <a:t>Occasional councils in early 4</a:t>
            </a:r>
            <a:r>
              <a:rPr lang="en-US" baseline="30000" dirty="0" smtClean="0"/>
              <a:t>th</a:t>
            </a:r>
            <a:r>
              <a:rPr lang="en-US" dirty="0" smtClean="0"/>
              <a:t> C</a:t>
            </a:r>
          </a:p>
          <a:p>
            <a:r>
              <a:rPr lang="en-US" dirty="0" smtClean="0"/>
              <a:t>Augustine begins practice of annual councils of North African Catholic bishops in 393</a:t>
            </a:r>
          </a:p>
          <a:p>
            <a:pPr lvl="1"/>
            <a:r>
              <a:rPr lang="en-US" dirty="0" smtClean="0"/>
              <a:t>First council held in Hippo; thereafter usually in Carthage with Bishop of Carthage presiding</a:t>
            </a:r>
          </a:p>
          <a:p>
            <a:pPr lvl="1"/>
            <a:r>
              <a:rPr lang="en-US" dirty="0" smtClean="0"/>
              <a:t>Unity among Catholic bishops paramount in fight against </a:t>
            </a:r>
            <a:r>
              <a:rPr lang="en-US" dirty="0" err="1" smtClean="0"/>
              <a:t>Donatists</a:t>
            </a:r>
            <a:endParaRPr lang="en-US" dirty="0" smtClean="0"/>
          </a:p>
          <a:p>
            <a:r>
              <a:rPr lang="en-US" dirty="0" smtClean="0"/>
              <a:t>17</a:t>
            </a:r>
            <a:r>
              <a:rPr lang="en-US" baseline="30000" dirty="0" smtClean="0"/>
              <a:t>th</a:t>
            </a:r>
            <a:r>
              <a:rPr lang="en-US" dirty="0" smtClean="0"/>
              <a:t> Council of Carthage met in 419</a:t>
            </a:r>
          </a:p>
          <a:p>
            <a:r>
              <a:rPr lang="en-US" dirty="0" smtClean="0"/>
              <a:t>Last annual council held in 427; Vandal invasion precluded further regular councils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North African Councils (Synods)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62843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Born in Italy</a:t>
            </a:r>
          </a:p>
          <a:p>
            <a:r>
              <a:rPr lang="en-US" dirty="0" smtClean="0"/>
              <a:t>Priest in Rome</a:t>
            </a:r>
          </a:p>
          <a:p>
            <a:r>
              <a:rPr lang="en-US" dirty="0" smtClean="0"/>
              <a:t>Unanimously proclaimed pontiff when his predecessor, </a:t>
            </a:r>
            <a:r>
              <a:rPr lang="en-US" dirty="0" err="1" smtClean="0"/>
              <a:t>Anastasius</a:t>
            </a:r>
            <a:r>
              <a:rPr lang="en-US" dirty="0" smtClean="0"/>
              <a:t>, died</a:t>
            </a:r>
          </a:p>
          <a:p>
            <a:r>
              <a:rPr lang="en-US" dirty="0" smtClean="0"/>
              <a:t>Deeply engage against Manicheans and Arians</a:t>
            </a:r>
          </a:p>
          <a:p>
            <a:r>
              <a:rPr lang="en-US" dirty="0" smtClean="0"/>
              <a:t>Very concerned about consistency and uniformity of disciplinary practices, especially among clergy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Innocent I (r. 401-417)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82924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55EF5-6036-48F7-8B70-04503495F3CD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Pope St. Gregory Great (546-604)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endParaRPr lang="en-US" sz="2100" dirty="0"/>
          </a:p>
          <a:p>
            <a:pPr>
              <a:lnSpc>
                <a:spcPct val="90000"/>
              </a:lnSpc>
            </a:pPr>
            <a:r>
              <a:rPr lang="en-US" sz="2400" dirty="0" smtClean="0"/>
              <a:t>Pontiff from 590 - 604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Wrote many pastoral letters across Europe and the Mediterranean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Especially concerned about conduct and the appearance of good conduct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He cataloged his own works every year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Letter to </a:t>
            </a:r>
            <a:r>
              <a:rPr lang="en-US" sz="2400" dirty="0" err="1"/>
              <a:t>S</a:t>
            </a:r>
            <a:r>
              <a:rPr lang="en-US" sz="2400" dirty="0" err="1" smtClean="0"/>
              <a:t>ubdeacon</a:t>
            </a:r>
            <a:r>
              <a:rPr lang="en-US" sz="2400" dirty="0" smtClean="0"/>
              <a:t> Peter</a:t>
            </a:r>
          </a:p>
        </p:txBody>
      </p:sp>
    </p:spTree>
    <p:extLst>
      <p:ext uri="{BB962C8B-B14F-4D97-AF65-F5344CB8AC3E}">
        <p14:creationId xmlns:p14="http://schemas.microsoft.com/office/powerpoint/2010/main" val="33760312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First mentioned in 3</a:t>
            </a:r>
            <a:r>
              <a:rPr lang="en-US" baseline="30000" dirty="0" smtClean="0"/>
              <a:t>rd</a:t>
            </a:r>
            <a:r>
              <a:rPr lang="en-US" dirty="0" smtClean="0"/>
              <a:t> C by Pope Cornelius</a:t>
            </a:r>
          </a:p>
          <a:p>
            <a:r>
              <a:rPr lang="en-US" dirty="0" smtClean="0"/>
              <a:t>Office is attested East and West by early 4</a:t>
            </a:r>
            <a:r>
              <a:rPr lang="en-US" baseline="30000" dirty="0" smtClean="0"/>
              <a:t>th</a:t>
            </a:r>
            <a:r>
              <a:rPr lang="en-US" dirty="0" smtClean="0"/>
              <a:t> C</a:t>
            </a:r>
          </a:p>
          <a:p>
            <a:r>
              <a:rPr lang="en-US" dirty="0" err="1" smtClean="0"/>
              <a:t>Subdeacon</a:t>
            </a:r>
            <a:r>
              <a:rPr lang="en-US" dirty="0" smtClean="0"/>
              <a:t> was meant to support deacons</a:t>
            </a:r>
          </a:p>
          <a:p>
            <a:pPr lvl="1"/>
            <a:r>
              <a:rPr lang="en-US" dirty="0" smtClean="0"/>
              <a:t>At altar</a:t>
            </a:r>
          </a:p>
          <a:p>
            <a:pPr lvl="1"/>
            <a:r>
              <a:rPr lang="en-US" dirty="0" smtClean="0"/>
              <a:t>In managing property of Church</a:t>
            </a:r>
          </a:p>
          <a:p>
            <a:r>
              <a:rPr lang="en-US" dirty="0" smtClean="0"/>
              <a:t>In many places, a </a:t>
            </a:r>
            <a:r>
              <a:rPr lang="en-US" dirty="0" err="1" smtClean="0"/>
              <a:t>subdeacon</a:t>
            </a:r>
            <a:r>
              <a:rPr lang="en-US" dirty="0" smtClean="0"/>
              <a:t> was allowed to be married even when this was discouraged among deacons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Office of </a:t>
            </a:r>
            <a:r>
              <a:rPr lang="en-US" dirty="0" err="1" smtClean="0"/>
              <a:t>Subdeacon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18395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Origen</a:t>
            </a:r>
            <a:r>
              <a:rPr lang="en-US" dirty="0"/>
              <a:t>, </a:t>
            </a:r>
            <a:r>
              <a:rPr lang="en-US" i="1" dirty="0"/>
              <a:t>Commentary on Matthew, </a:t>
            </a:r>
            <a:r>
              <a:rPr lang="en-US" dirty="0"/>
              <a:t>14.22-25. ANF 9</a:t>
            </a:r>
          </a:p>
          <a:p>
            <a:r>
              <a:rPr lang="en-US" dirty="0" err="1"/>
              <a:t>Theodoret</a:t>
            </a:r>
            <a:r>
              <a:rPr lang="en-US" dirty="0"/>
              <a:t>, </a:t>
            </a:r>
            <a:r>
              <a:rPr lang="en-US" i="1" dirty="0"/>
              <a:t>Commentary on </a:t>
            </a:r>
            <a:r>
              <a:rPr lang="en-US" i="1"/>
              <a:t>1 </a:t>
            </a:r>
            <a:r>
              <a:rPr lang="en-US" i="1" smtClean="0"/>
              <a:t>Timothy </a:t>
            </a:r>
            <a:r>
              <a:rPr lang="en-US" smtClean="0"/>
              <a:t>1-5</a:t>
            </a:r>
            <a:endParaRPr lang="en-US" dirty="0" smtClean="0"/>
          </a:p>
          <a:p>
            <a:pPr lvl="1"/>
            <a:r>
              <a:rPr lang="en-US" dirty="0" smtClean="0"/>
              <a:t>NB BC Course reserves says it is from the Commentary on Hebrews; what is listed for p 208-235 is actually from 1 Timothy !!!</a:t>
            </a:r>
            <a:endParaRPr lang="en-US" dirty="0"/>
          </a:p>
          <a:p>
            <a:r>
              <a:rPr lang="en-US" i="1" dirty="0"/>
              <a:t>17</a:t>
            </a:r>
            <a:r>
              <a:rPr lang="en-US" i="1" baseline="30000" dirty="0"/>
              <a:t>th</a:t>
            </a:r>
            <a:r>
              <a:rPr lang="en-US" i="1" dirty="0"/>
              <a:t> Council of Carthage, </a:t>
            </a:r>
            <a:r>
              <a:rPr lang="en-US" dirty="0"/>
              <a:t>in </a:t>
            </a:r>
            <a:r>
              <a:rPr lang="en-US" i="1" dirty="0"/>
              <a:t>The Apostolic Origins of Priestly Celibacy, </a:t>
            </a:r>
            <a:r>
              <a:rPr lang="en-US" dirty="0"/>
              <a:t>pp 267-8.</a:t>
            </a:r>
          </a:p>
          <a:p>
            <a:r>
              <a:rPr lang="en-US" dirty="0" smtClean="0"/>
              <a:t>Innocent I Letters</a:t>
            </a:r>
          </a:p>
          <a:p>
            <a:r>
              <a:rPr lang="en-US" dirty="0" smtClean="0"/>
              <a:t>Gregory </a:t>
            </a:r>
            <a:r>
              <a:rPr lang="en-US" dirty="0"/>
              <a:t>the Great, “Epistle to Peter </a:t>
            </a:r>
            <a:r>
              <a:rPr lang="en-US" dirty="0" err="1"/>
              <a:t>Subdeacon</a:t>
            </a:r>
            <a:r>
              <a:rPr lang="en-US" dirty="0"/>
              <a:t> of Sicily”. NPNF Series 2 Vol12. Epistles I.44 , pp. 88-92. </a:t>
            </a:r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78451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Celibacy and the Apostles</a:t>
            </a:r>
          </a:p>
          <a:p>
            <a:r>
              <a:rPr lang="en-US" dirty="0" smtClean="0"/>
              <a:t>Understanding </a:t>
            </a:r>
            <a:r>
              <a:rPr lang="en-US" dirty="0" smtClean="0"/>
              <a:t>1 Timothy 3</a:t>
            </a:r>
            <a:endParaRPr lang="en-US" dirty="0" smtClean="0"/>
          </a:p>
          <a:p>
            <a:r>
              <a:rPr lang="en-US" dirty="0" smtClean="0"/>
              <a:t>Move to require celibacy</a:t>
            </a:r>
          </a:p>
          <a:p>
            <a:r>
              <a:rPr lang="en-US" dirty="0" smtClean="0"/>
              <a:t>Virtue of virginity</a:t>
            </a:r>
          </a:p>
          <a:p>
            <a:r>
              <a:rPr lang="en-US" dirty="0" smtClean="0"/>
              <a:t>Assignments </a:t>
            </a:r>
          </a:p>
          <a:p>
            <a:endParaRPr lang="en-US" i="1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64780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Clearly, Peter was married, and perhaps most of the other apostles as well</a:t>
            </a:r>
          </a:p>
          <a:p>
            <a:r>
              <a:rPr lang="en-US" dirty="0" smtClean="0"/>
              <a:t>Patristic authors believe that John was never married, and for this reason he was most beloved by Jesus</a:t>
            </a:r>
          </a:p>
          <a:p>
            <a:pPr lvl="1"/>
            <a:r>
              <a:rPr lang="en-US" dirty="0" smtClean="0"/>
              <a:t>Augustine is typical: “…if Christ loved the Apostle John with a special love, it was because he had never married and that from his earliest childhood he practiced the most delicate purity…” </a:t>
            </a:r>
            <a:r>
              <a:rPr lang="en-US" i="1" dirty="0" smtClean="0"/>
              <a:t>Tractates on John’ s Gospel</a:t>
            </a:r>
            <a:r>
              <a:rPr lang="en-US" dirty="0" smtClean="0"/>
              <a:t> 124.7  </a:t>
            </a:r>
          </a:p>
          <a:p>
            <a:r>
              <a:rPr lang="en-US" dirty="0" smtClean="0"/>
              <a:t>Similarly, it was believed that Paul either never married or was a widower</a:t>
            </a:r>
          </a:p>
          <a:p>
            <a:pPr lvl="1"/>
            <a:r>
              <a:rPr lang="en-US" dirty="0" err="1" smtClean="0"/>
              <a:t>Theodoret</a:t>
            </a:r>
            <a:r>
              <a:rPr lang="en-US" dirty="0" smtClean="0"/>
              <a:t>, for example: “…he had no wife, either because he had never been married or because he had been widowed…” </a:t>
            </a:r>
            <a:r>
              <a:rPr lang="en-US" i="1" dirty="0" smtClean="0"/>
              <a:t>Interpretation of the Letter to the Philippians</a:t>
            </a:r>
            <a:r>
              <a:rPr lang="en-US" dirty="0" smtClean="0"/>
              <a:t> 4.3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Apostles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07280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Bishop cannot remarry if widowed</a:t>
            </a:r>
          </a:p>
          <a:p>
            <a:r>
              <a:rPr lang="en-US" dirty="0" smtClean="0"/>
              <a:t>Bishop cannot have a mistress</a:t>
            </a:r>
          </a:p>
          <a:p>
            <a:r>
              <a:rPr lang="en-US" dirty="0" smtClean="0"/>
              <a:t>Bishop cannot have multiple wives</a:t>
            </a:r>
          </a:p>
          <a:p>
            <a:r>
              <a:rPr lang="en-US" dirty="0" smtClean="0"/>
              <a:t>Bishop must be married</a:t>
            </a:r>
          </a:p>
          <a:p>
            <a:r>
              <a:rPr lang="en-US" dirty="0" smtClean="0"/>
              <a:t>If married, bishop should live chastely </a:t>
            </a:r>
          </a:p>
          <a:p>
            <a:r>
              <a:rPr lang="en-US" dirty="0" smtClean="0"/>
              <a:t>These multiple interpretations are found among Patristic and contemporary scholars </a:t>
            </a:r>
          </a:p>
          <a:p>
            <a:r>
              <a:rPr lang="en-US" dirty="0" smtClean="0"/>
              <a:t>See Origen, </a:t>
            </a:r>
            <a:r>
              <a:rPr lang="en-US" i="1" dirty="0"/>
              <a:t>Commentary on Matthew, </a:t>
            </a:r>
            <a:r>
              <a:rPr lang="en-US" dirty="0" smtClean="0"/>
              <a:t>14.22-25 and </a:t>
            </a:r>
            <a:r>
              <a:rPr lang="en-US" dirty="0" err="1" smtClean="0"/>
              <a:t>Theodoret</a:t>
            </a:r>
            <a:r>
              <a:rPr lang="en-US" dirty="0" smtClean="0"/>
              <a:t>, </a:t>
            </a:r>
            <a:r>
              <a:rPr lang="en-US" i="1" dirty="0" smtClean="0"/>
              <a:t>Commentary on 1 Timothy</a:t>
            </a:r>
            <a:endParaRPr lang="en-US" i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Multiple Ways to Understanding</a:t>
            </a:r>
            <a:br>
              <a:rPr lang="en-US" dirty="0" smtClean="0"/>
            </a:br>
            <a:r>
              <a:rPr lang="en-US" dirty="0" smtClean="0"/>
              <a:t> </a:t>
            </a:r>
            <a:r>
              <a:rPr lang="en-US" dirty="0"/>
              <a:t>1</a:t>
            </a:r>
            <a:r>
              <a:rPr lang="en-US" dirty="0" smtClean="0"/>
              <a:t> Timothy </a:t>
            </a:r>
            <a:r>
              <a:rPr lang="en-US" dirty="0" smtClean="0"/>
              <a:t>3:2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5449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There are numerous cases of married bishops in the 3</a:t>
            </a:r>
            <a:r>
              <a:rPr lang="en-US" baseline="30000" dirty="0" smtClean="0"/>
              <a:t>rd</a:t>
            </a:r>
            <a:r>
              <a:rPr lang="en-US" dirty="0" smtClean="0"/>
              <a:t> through 4</a:t>
            </a:r>
            <a:r>
              <a:rPr lang="en-US" baseline="30000" dirty="0" smtClean="0"/>
              <a:t>th</a:t>
            </a:r>
            <a:r>
              <a:rPr lang="en-US" dirty="0" smtClean="0"/>
              <a:t> C </a:t>
            </a:r>
          </a:p>
          <a:p>
            <a:r>
              <a:rPr lang="en-US" dirty="0" smtClean="0"/>
              <a:t>Example: St. Gregory the Elder who fathered St. Gregory Nazianzus </a:t>
            </a:r>
          </a:p>
          <a:p>
            <a:r>
              <a:rPr lang="en-US" dirty="0" smtClean="0"/>
              <a:t>St. Gregory of Tours describes married bishops in Gaul</a:t>
            </a:r>
          </a:p>
          <a:p>
            <a:r>
              <a:rPr lang="en-US" dirty="0" smtClean="0"/>
              <a:t>But common custom that all ministers at the altar were expected to live chastely (fast from sex) for </a:t>
            </a:r>
            <a:r>
              <a:rPr lang="en-US" dirty="0" smtClean="0"/>
              <a:t>at </a:t>
            </a:r>
            <a:r>
              <a:rPr lang="en-US" dirty="0" smtClean="0"/>
              <a:t>least </a:t>
            </a:r>
            <a:r>
              <a:rPr lang="en-US" dirty="0" smtClean="0"/>
              <a:t>24 hours </a:t>
            </a:r>
            <a:r>
              <a:rPr lang="en-US" dirty="0" smtClean="0"/>
              <a:t>before serving at the altar</a:t>
            </a:r>
          </a:p>
          <a:p>
            <a:pPr lvl="1"/>
            <a:r>
              <a:rPr lang="en-US" dirty="0" smtClean="0"/>
              <a:t>True of bishops, presbyters and deacons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Practice of Married Bishops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02076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Strong tradition from 2</a:t>
            </a:r>
            <a:r>
              <a:rPr lang="en-US" baseline="30000" dirty="0" smtClean="0"/>
              <a:t>nd</a:t>
            </a:r>
            <a:r>
              <a:rPr lang="en-US" dirty="0" smtClean="0"/>
              <a:t> Century for unmarried bishops</a:t>
            </a:r>
          </a:p>
          <a:p>
            <a:r>
              <a:rPr lang="en-US" dirty="0" smtClean="0"/>
              <a:t>In part a practical requirement in places where the bishop celebrated the Eucharist daily</a:t>
            </a:r>
          </a:p>
          <a:p>
            <a:pPr lvl="1"/>
            <a:r>
              <a:rPr lang="en-US" dirty="0"/>
              <a:t>Tradition, based on Leviticus, was that anyone at the altar should have reframed from sex for 2 or 3 </a:t>
            </a:r>
            <a:r>
              <a:rPr lang="en-US" dirty="0" smtClean="0"/>
              <a:t>days</a:t>
            </a:r>
          </a:p>
          <a:p>
            <a:r>
              <a:rPr lang="en-US" dirty="0" smtClean="0"/>
              <a:t>In part a move toward monastic asceticism </a:t>
            </a:r>
          </a:p>
          <a:p>
            <a:pPr lvl="1"/>
            <a:r>
              <a:rPr lang="en-US" dirty="0" smtClean="0"/>
              <a:t>St. Basil the Great</a:t>
            </a:r>
          </a:p>
          <a:p>
            <a:pPr lvl="1"/>
            <a:r>
              <a:rPr lang="en-US" dirty="0" smtClean="0"/>
              <a:t>St. John Chrysostom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Chaste </a:t>
            </a:r>
            <a:r>
              <a:rPr lang="en-US" dirty="0" smtClean="0"/>
              <a:t>(Unmarried or Widowed) Bishops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3362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Asceticism no longer defined by martyrdom</a:t>
            </a:r>
          </a:p>
          <a:p>
            <a:r>
              <a:rPr lang="en-US" dirty="0" smtClean="0"/>
              <a:t>Monastic rules require celibate life</a:t>
            </a:r>
          </a:p>
          <a:p>
            <a:r>
              <a:rPr lang="en-US" dirty="0" smtClean="0"/>
              <a:t>Increasingly, clerical spirituality developed to model monastic asceticism, including celibacy</a:t>
            </a:r>
          </a:p>
          <a:p>
            <a:pPr lvl="1"/>
            <a:r>
              <a:rPr lang="en-US" dirty="0" smtClean="0"/>
              <a:t>Praying the office</a:t>
            </a:r>
          </a:p>
          <a:p>
            <a:pPr lvl="1"/>
            <a:r>
              <a:rPr lang="en-US" dirty="0" smtClean="0"/>
              <a:t>Vows of Poverty</a:t>
            </a:r>
          </a:p>
          <a:p>
            <a:r>
              <a:rPr lang="en-US" dirty="0" smtClean="0"/>
              <a:t>Augustine requires his presbyters to live in community with him</a:t>
            </a:r>
          </a:p>
          <a:p>
            <a:pPr lvl="1"/>
            <a:r>
              <a:rPr lang="en-US" dirty="0" smtClean="0"/>
              <a:t>Give wealth to the poor</a:t>
            </a:r>
          </a:p>
          <a:p>
            <a:pPr lvl="1"/>
            <a:r>
              <a:rPr lang="en-US" dirty="0" smtClean="0"/>
              <a:t>Live chastely</a:t>
            </a:r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</a:t>
            </a:r>
            <a:r>
              <a:rPr lang="en-US" baseline="30000" dirty="0" smtClean="0"/>
              <a:t>th</a:t>
            </a:r>
            <a:r>
              <a:rPr lang="en-US" dirty="0" smtClean="0"/>
              <a:t> C Effect of Monasticism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10621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Significant cause of distress from 4</a:t>
            </a:r>
            <a:r>
              <a:rPr lang="en-US" baseline="30000" dirty="0" smtClean="0"/>
              <a:t>th</a:t>
            </a:r>
            <a:r>
              <a:rPr lang="en-US" dirty="0" smtClean="0"/>
              <a:t> C onwards.  </a:t>
            </a:r>
          </a:p>
          <a:p>
            <a:r>
              <a:rPr lang="en-US" dirty="0" smtClean="0"/>
              <a:t>Tradition that the property of bishops, priests and deacons went to the Church at their death</a:t>
            </a:r>
          </a:p>
          <a:p>
            <a:r>
              <a:rPr lang="en-US" dirty="0" smtClean="0"/>
              <a:t>After Constantine, many wealthy Christians join the Church</a:t>
            </a:r>
          </a:p>
          <a:p>
            <a:r>
              <a:rPr lang="en-US" dirty="0" smtClean="0"/>
              <a:t>Wealthy clergy wanted to ensure that at least some of their property went to their children</a:t>
            </a:r>
          </a:p>
          <a:p>
            <a:pPr lvl="1"/>
            <a:r>
              <a:rPr lang="en-US" dirty="0" smtClean="0"/>
              <a:t>Thus a problem with distinction between Church property and personal property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Another Issue</a:t>
            </a:r>
            <a:r>
              <a:rPr lang="en-US" smtClean="0"/>
              <a:t>: Inheritances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56903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Canon 3 of </a:t>
            </a:r>
            <a:r>
              <a:rPr lang="en-US" dirty="0" err="1" smtClean="0"/>
              <a:t>Niceae</a:t>
            </a:r>
            <a:r>
              <a:rPr lang="en-US" dirty="0" smtClean="0"/>
              <a:t>: </a:t>
            </a:r>
          </a:p>
          <a:p>
            <a:pPr lvl="1"/>
            <a:r>
              <a:rPr lang="en-US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The </a:t>
            </a:r>
            <a:r>
              <a:rPr lang="en-US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great Synod has stringently forbidden </a:t>
            </a:r>
            <a:r>
              <a:rPr lang="en-US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any bishop, presbyter, deacon, </a:t>
            </a:r>
            <a:r>
              <a:rPr lang="en-US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or any one of </a:t>
            </a:r>
            <a:r>
              <a:rPr lang="en-US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the clergy</a:t>
            </a:r>
            <a:r>
              <a:rPr lang="en-US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 whatever, </a:t>
            </a:r>
            <a:r>
              <a:rPr lang="en-US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to have </a:t>
            </a:r>
            <a:r>
              <a:rPr lang="en-US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 </a:t>
            </a:r>
            <a:r>
              <a:rPr lang="en-US" i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subintroducta</a:t>
            </a:r>
            <a:r>
              <a:rPr lang="en-US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 </a:t>
            </a:r>
            <a:r>
              <a:rPr lang="en-US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(</a:t>
            </a:r>
            <a:r>
              <a:rPr lang="en-US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suneisaktos</a:t>
            </a:r>
            <a:r>
              <a:rPr lang="en-US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) dwelling </a:t>
            </a:r>
            <a:r>
              <a:rPr lang="en-US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with him, except only a mother, or sister, or aunt, or </a:t>
            </a:r>
            <a:r>
              <a:rPr lang="en-US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such persons</a:t>
            </a:r>
            <a:r>
              <a:rPr lang="en-US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 only as are beyond all suspicion</a:t>
            </a:r>
            <a:r>
              <a:rPr lang="en-US" i="1" dirty="0" smtClean="0"/>
              <a:t>.</a:t>
            </a:r>
          </a:p>
          <a:p>
            <a:r>
              <a:rPr lang="en-US" dirty="0" smtClean="0"/>
              <a:t>Would seem to prohibit wives; but was also interpreted as wives who were living chastely with their clerical husband</a:t>
            </a:r>
          </a:p>
          <a:p>
            <a:r>
              <a:rPr lang="en-US" dirty="0" smtClean="0"/>
              <a:t>See Council of Carthage where this becomes more explicit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Decrees from Church Councils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468195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2456</TotalTime>
  <Words>792</Words>
  <Application>Microsoft Office PowerPoint</Application>
  <PresentationFormat>On-screen Show (4:3)</PresentationFormat>
  <Paragraphs>93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Concourse</vt:lpstr>
      <vt:lpstr>Lecture 10: Priestly Celibacy</vt:lpstr>
      <vt:lpstr>Outline</vt:lpstr>
      <vt:lpstr>The Apostles</vt:lpstr>
      <vt:lpstr>Multiple Ways to Understanding  1 Timothy 3:2</vt:lpstr>
      <vt:lpstr>Practice of Married Bishops</vt:lpstr>
      <vt:lpstr>Chaste (Unmarried or Widowed) Bishops</vt:lpstr>
      <vt:lpstr>4th C Effect of Monasticism</vt:lpstr>
      <vt:lpstr>Another Issue: Inheritances </vt:lpstr>
      <vt:lpstr>Decrees from Church Councils </vt:lpstr>
      <vt:lpstr>North African Councils (Synods) </vt:lpstr>
      <vt:lpstr>Innocent I (r. 401-417)</vt:lpstr>
      <vt:lpstr>Pope St. Gregory Great (546-604)</vt:lpstr>
      <vt:lpstr>Office of Subdeacon</vt:lpstr>
      <vt:lpstr>Assignments</vt:lpstr>
    </vt:vector>
  </TitlesOfParts>
  <Company>MIT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1: Introduction</dc:title>
  <dc:creator>AOrlando</dc:creator>
  <cp:lastModifiedBy>AOrlando</cp:lastModifiedBy>
  <cp:revision>189</cp:revision>
  <dcterms:created xsi:type="dcterms:W3CDTF">2016-07-31T18:00:40Z</dcterms:created>
  <dcterms:modified xsi:type="dcterms:W3CDTF">2019-04-05T11:13:13Z</dcterms:modified>
</cp:coreProperties>
</file>