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2" r:id="rId4"/>
    <p:sldId id="259" r:id="rId5"/>
    <p:sldId id="261" r:id="rId6"/>
    <p:sldId id="258" r:id="rId7"/>
    <p:sldId id="260" r:id="rId8"/>
    <p:sldId id="262" r:id="rId9"/>
    <p:sldId id="264" r:id="rId10"/>
    <p:sldId id="265" r:id="rId11"/>
    <p:sldId id="263" r:id="rId12"/>
    <p:sldId id="268" r:id="rId13"/>
    <p:sldId id="270" r:id="rId14"/>
    <p:sldId id="271" r:id="rId15"/>
    <p:sldId id="269" r:id="rId16"/>
    <p:sldId id="274" r:id="rId17"/>
    <p:sldId id="273" r:id="rId18"/>
    <p:sldId id="26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29EE6D2-397D-49A7-BAB5-3EBF3E5D7151}" type="datetimeFigureOut">
              <a:rPr lang="en-US" smtClean="0"/>
              <a:t>4/12/2019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DC53D5-DF4F-4431-94F9-BAA7DF03F0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4/12/2019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4/12/2019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4/12/2019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4/12/2019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29EE6D2-397D-49A7-BAB5-3EBF3E5D7151}" type="datetimeFigureOut">
              <a:rPr lang="en-US" smtClean="0"/>
              <a:t>4/12/2019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29EE6D2-397D-49A7-BAB5-3EBF3E5D7151}" type="datetimeFigureOut">
              <a:rPr lang="en-US" smtClean="0"/>
              <a:t>4/12/2019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29EE6D2-397D-49A7-BAB5-3EBF3E5D7151}" type="datetimeFigureOut">
              <a:rPr lang="en-US" smtClean="0"/>
              <a:t>4/12/2019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29EE6D2-397D-49A7-BAB5-3EBF3E5D7151}" type="datetimeFigureOut">
              <a:rPr lang="en-US" smtClean="0"/>
              <a:t>4/12/2019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29EE6D2-397D-49A7-BAB5-3EBF3E5D7151}" type="datetimeFigureOut">
              <a:rPr lang="en-US" smtClean="0"/>
              <a:t>4/12/2019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29EE6D2-397D-49A7-BAB5-3EBF3E5D7151}" type="datetimeFigureOut">
              <a:rPr lang="en-US" smtClean="0"/>
              <a:t>4/12/2019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2DC53D5-DF4F-4431-94F9-BAA7DF03F0C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9EE6D2-397D-49A7-BAB5-3EBF3E5D7151}" type="datetimeFigureOut">
              <a:rPr lang="en-US" smtClean="0"/>
              <a:t>4/12/2019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DC53D5-DF4F-4431-94F9-BAA7DF03F0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plato.stanford.edu/entries/corruptio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Lecture 11: Perils </a:t>
            </a:r>
            <a:r>
              <a:rPr lang="en-US" smtClean="0"/>
              <a:t>of </a:t>
            </a:r>
            <a:r>
              <a:rPr lang="en-US" smtClean="0"/>
              <a:t>Corrupt Clergy</a:t>
            </a:r>
            <a:endParaRPr lang="en-US" dirty="0"/>
          </a:p>
        </p:txBody>
      </p:sp>
      <p:sp>
        <p:nvSpPr>
          <p:cNvPr id="3" name="Subtitle 2"/>
          <p:cNvSpPr>
            <a:spLocks noGrp="1"/>
          </p:cNvSpPr>
          <p:nvPr>
            <p:ph type="subTitle" idx="1"/>
          </p:nvPr>
        </p:nvSpPr>
        <p:spPr/>
        <p:txBody>
          <a:bodyPr/>
          <a:lstStyle/>
          <a:p>
            <a:r>
              <a:rPr lang="en-US" dirty="0" smtClean="0"/>
              <a:t>Dr. Ann T. Orlando</a:t>
            </a:r>
            <a:endParaRPr lang="en-US" dirty="0"/>
          </a:p>
        </p:txBody>
      </p:sp>
    </p:spTree>
    <p:extLst>
      <p:ext uri="{BB962C8B-B14F-4D97-AF65-F5344CB8AC3E}">
        <p14:creationId xmlns:p14="http://schemas.microsoft.com/office/powerpoint/2010/main" val="52241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ANF translation (Letter 63.3)</a:t>
            </a:r>
          </a:p>
          <a:p>
            <a:pPr lvl="1"/>
            <a:r>
              <a:rPr lang="en-US" smtClean="0"/>
              <a:t>….that </a:t>
            </a:r>
            <a:r>
              <a:rPr lang="en-US" dirty="0"/>
              <a:t>they attempt not any longer to act in the character of </a:t>
            </a:r>
            <a:r>
              <a:rPr lang="en-US" dirty="0" smtClean="0"/>
              <a:t>priest</a:t>
            </a:r>
          </a:p>
          <a:p>
            <a:r>
              <a:rPr lang="en-US" dirty="0" smtClean="0"/>
              <a:t>CUA translation (Letter 65.3)</a:t>
            </a:r>
          </a:p>
          <a:p>
            <a:pPr lvl="1"/>
            <a:r>
              <a:rPr lang="en-US" dirty="0" smtClean="0"/>
              <a:t>…lest they still attempt to act as bishops</a:t>
            </a:r>
            <a:endParaRPr lang="en-US" dirty="0"/>
          </a:p>
        </p:txBody>
      </p:sp>
      <p:sp>
        <p:nvSpPr>
          <p:cNvPr id="3" name="Title 2"/>
          <p:cNvSpPr>
            <a:spLocks noGrp="1"/>
          </p:cNvSpPr>
          <p:nvPr>
            <p:ph type="title"/>
          </p:nvPr>
        </p:nvSpPr>
        <p:spPr/>
        <p:txBody>
          <a:bodyPr/>
          <a:lstStyle/>
          <a:p>
            <a:r>
              <a:rPr lang="en-US" dirty="0" smtClean="0"/>
              <a:t>Letter 65 (or 63 or 64)</a:t>
            </a:r>
            <a:endParaRPr lang="en-US" dirty="0"/>
          </a:p>
        </p:txBody>
      </p:sp>
    </p:spTree>
    <p:extLst>
      <p:ext uri="{BB962C8B-B14F-4D97-AF65-F5344CB8AC3E}">
        <p14:creationId xmlns:p14="http://schemas.microsoft.com/office/powerpoint/2010/main" val="2433064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smtClean="0"/>
              <a:t>Important because indicates whether priestly ordination was like Baptism or could be re-administered (also with character implications)</a:t>
            </a:r>
          </a:p>
          <a:p>
            <a:r>
              <a:rPr lang="en-US" dirty="0" smtClean="0"/>
              <a:t>Key discussion around Novation </a:t>
            </a:r>
            <a:r>
              <a:rPr lang="en-US" dirty="0" err="1" smtClean="0"/>
              <a:t>schismatics</a:t>
            </a:r>
            <a:r>
              <a:rPr lang="en-US" dirty="0" smtClean="0"/>
              <a:t> in Canon VIII of Nicaea</a:t>
            </a:r>
          </a:p>
          <a:p>
            <a:pPr lvl="1"/>
            <a:r>
              <a:rPr lang="en-US" dirty="0"/>
              <a:t>Concerning those who call themselves </a:t>
            </a:r>
            <a:r>
              <a:rPr lang="en-US" dirty="0" err="1" smtClean="0"/>
              <a:t>Cathari</a:t>
            </a:r>
            <a:r>
              <a:rPr lang="en-US" dirty="0" smtClean="0"/>
              <a:t> (</a:t>
            </a:r>
            <a:r>
              <a:rPr lang="en-US" dirty="0" err="1" smtClean="0"/>
              <a:t>Novations</a:t>
            </a:r>
            <a:r>
              <a:rPr lang="en-US" dirty="0" smtClean="0"/>
              <a:t>), </a:t>
            </a:r>
            <a:r>
              <a:rPr lang="en-US" dirty="0"/>
              <a:t>if they come over to </a:t>
            </a:r>
            <a:r>
              <a:rPr lang="en-US" dirty="0" smtClean="0"/>
              <a:t>the Catholic</a:t>
            </a:r>
            <a:r>
              <a:rPr lang="en-US" dirty="0"/>
              <a:t> and Apostolic Church, the great </a:t>
            </a:r>
            <a:r>
              <a:rPr lang="en-US" dirty="0" smtClean="0"/>
              <a:t>and holy</a:t>
            </a:r>
            <a:r>
              <a:rPr lang="en-US" dirty="0"/>
              <a:t> Synod decrees that they who are ordained shall continue as they are in the clergy. But it is before all things necessary that they should profess in writing that they will observe and follow the dogmas of the Catholic and Apostolic Church; in particular that they will communicate with persons who have been twice married, and with those who having lapsed in persecution have had a period [of penance] laid upon them, and a time [of restoration] fixed so that in all things they will follow the dogmas of the Catholic Church. </a:t>
            </a:r>
            <a:r>
              <a:rPr lang="en-US" dirty="0" smtClean="0"/>
              <a:t> </a:t>
            </a:r>
            <a:r>
              <a:rPr lang="en-US" dirty="0" err="1" smtClean="0"/>
              <a:t>Wheresoever</a:t>
            </a:r>
            <a:r>
              <a:rPr lang="en-US" dirty="0"/>
              <a:t>, then, whether in villages or in cities, all of the ordained are found to be of these only, let them remain in the clergy, and in the same rank in which they are found. But if they come over where there is a bishop or presbyter of the Catholic Church, it is manifest that the Bishop of the Church must have the bishop's dignity; and he who was named bishop by those who are called </a:t>
            </a:r>
            <a:r>
              <a:rPr lang="en-US" dirty="0" err="1"/>
              <a:t>Cathari</a:t>
            </a:r>
            <a:r>
              <a:rPr lang="en-US" dirty="0"/>
              <a:t> shall have the rank of presbyter, unless it shall seem fit to the Bishop to admit him to partake in the </a:t>
            </a:r>
            <a:r>
              <a:rPr lang="en-US" dirty="0" smtClean="0"/>
              <a:t>honor</a:t>
            </a:r>
            <a:r>
              <a:rPr lang="en-US" dirty="0"/>
              <a:t> of the title. Or, if this should not be satisfactory, then shall the bishop provide for him a place as </a:t>
            </a:r>
            <a:r>
              <a:rPr lang="en-US" dirty="0" err="1"/>
              <a:t>Chorepiscopus</a:t>
            </a:r>
            <a:r>
              <a:rPr lang="en-US" dirty="0"/>
              <a:t>, or presbyter, in order that he may be evidently seen to be of the clergy, and that there may not be two bishops in the city.</a:t>
            </a:r>
            <a:endParaRPr lang="en-US" dirty="0" smtClean="0"/>
          </a:p>
          <a:p>
            <a:endParaRPr lang="en-US" dirty="0" smtClean="0"/>
          </a:p>
        </p:txBody>
      </p:sp>
      <p:sp>
        <p:nvSpPr>
          <p:cNvPr id="3" name="Title 2"/>
          <p:cNvSpPr>
            <a:spLocks noGrp="1"/>
          </p:cNvSpPr>
          <p:nvPr>
            <p:ph type="title"/>
          </p:nvPr>
        </p:nvSpPr>
        <p:spPr/>
        <p:txBody>
          <a:bodyPr/>
          <a:lstStyle/>
          <a:p>
            <a:r>
              <a:rPr lang="en-US" dirty="0" smtClean="0"/>
              <a:t>Re-Ordination Controversy</a:t>
            </a:r>
            <a:endParaRPr lang="en-US" dirty="0"/>
          </a:p>
        </p:txBody>
      </p:sp>
    </p:spTree>
    <p:extLst>
      <p:ext uri="{BB962C8B-B14F-4D97-AF65-F5344CB8AC3E}">
        <p14:creationId xmlns:p14="http://schemas.microsoft.com/office/powerpoint/2010/main" val="2030571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Athanasius</a:t>
            </a:r>
          </a:p>
        </p:txBody>
      </p:sp>
      <p:sp>
        <p:nvSpPr>
          <p:cNvPr id="6" name="Slide Number Placeholder 5"/>
          <p:cNvSpPr>
            <a:spLocks noGrp="1"/>
          </p:cNvSpPr>
          <p:nvPr>
            <p:ph type="sldNum" sz="quarter" idx="12"/>
          </p:nvPr>
        </p:nvSpPr>
        <p:spPr/>
        <p:txBody>
          <a:bodyPr/>
          <a:lstStyle/>
          <a:p>
            <a:pPr>
              <a:defRPr/>
            </a:pPr>
            <a:fld id="{0936A47C-F1A2-4638-97AA-EB5A90086902}" type="slidenum">
              <a:rPr lang="en-US" altLang="en-US"/>
              <a:pPr>
                <a:defRPr/>
              </a:pPr>
              <a:t>12</a:t>
            </a:fld>
            <a:endParaRPr lang="en-US" altLang="en-US"/>
          </a:p>
        </p:txBody>
      </p:sp>
      <p:sp>
        <p:nvSpPr>
          <p:cNvPr id="12292" name="Rectangle 2"/>
          <p:cNvSpPr>
            <a:spLocks noGrp="1" noChangeArrowheads="1"/>
          </p:cNvSpPr>
          <p:nvPr>
            <p:ph type="title"/>
          </p:nvPr>
        </p:nvSpPr>
        <p:spPr/>
        <p:txBody>
          <a:bodyPr>
            <a:normAutofit fontScale="90000"/>
          </a:bodyPr>
          <a:lstStyle/>
          <a:p>
            <a:r>
              <a:rPr lang="en-US" altLang="en-US" sz="3800" b="1" smtClean="0"/>
              <a:t>Major Changes in 4</a:t>
            </a:r>
            <a:r>
              <a:rPr lang="en-US" altLang="en-US" sz="3800" b="1" baseline="30000" smtClean="0"/>
              <a:t>th</a:t>
            </a:r>
            <a:r>
              <a:rPr lang="en-US" altLang="en-US" sz="3800" b="1" smtClean="0"/>
              <a:t> C Due to Constantine and his successors</a:t>
            </a:r>
          </a:p>
        </p:txBody>
      </p:sp>
      <p:sp>
        <p:nvSpPr>
          <p:cNvPr id="12293" name="Rectangle 3"/>
          <p:cNvSpPr>
            <a:spLocks noGrp="1" noChangeArrowheads="1"/>
          </p:cNvSpPr>
          <p:nvPr>
            <p:ph type="body" idx="1"/>
          </p:nvPr>
        </p:nvSpPr>
        <p:spPr/>
        <p:txBody>
          <a:bodyPr/>
          <a:lstStyle/>
          <a:p>
            <a:pPr>
              <a:lnSpc>
                <a:spcPct val="80000"/>
              </a:lnSpc>
            </a:pPr>
            <a:r>
              <a:rPr lang="en-US" altLang="en-US" sz="2600" smtClean="0"/>
              <a:t>Social and Political</a:t>
            </a:r>
          </a:p>
          <a:p>
            <a:pPr lvl="1">
              <a:lnSpc>
                <a:spcPct val="80000"/>
              </a:lnSpc>
            </a:pPr>
            <a:r>
              <a:rPr lang="en-US" altLang="en-US" sz="2200" smtClean="0"/>
              <a:t>Sunday as a day of rest</a:t>
            </a:r>
          </a:p>
          <a:p>
            <a:pPr lvl="1">
              <a:lnSpc>
                <a:spcPct val="80000"/>
              </a:lnSpc>
            </a:pPr>
            <a:r>
              <a:rPr lang="en-US" altLang="en-US" sz="2200" smtClean="0"/>
              <a:t>Constantinople as New Rome</a:t>
            </a:r>
          </a:p>
          <a:p>
            <a:pPr>
              <a:lnSpc>
                <a:spcPct val="80000"/>
              </a:lnSpc>
            </a:pPr>
            <a:r>
              <a:rPr lang="en-US" altLang="en-US" sz="2600" smtClean="0"/>
              <a:t>Legal</a:t>
            </a:r>
          </a:p>
          <a:p>
            <a:pPr lvl="1">
              <a:lnSpc>
                <a:spcPct val="80000"/>
              </a:lnSpc>
            </a:pPr>
            <a:r>
              <a:rPr lang="en-US" altLang="en-US" sz="2200" smtClean="0"/>
              <a:t>Bishops could act as judges in their diocese (Roman administrative province)</a:t>
            </a:r>
          </a:p>
          <a:p>
            <a:pPr lvl="1">
              <a:lnSpc>
                <a:spcPct val="80000"/>
              </a:lnSpc>
            </a:pPr>
            <a:r>
              <a:rPr lang="en-US" altLang="en-US" sz="2200" smtClean="0"/>
              <a:t>Crucifixion prohibited</a:t>
            </a:r>
          </a:p>
          <a:p>
            <a:pPr lvl="1">
              <a:lnSpc>
                <a:spcPct val="80000"/>
              </a:lnSpc>
            </a:pPr>
            <a:r>
              <a:rPr lang="en-US" altLang="en-US" sz="2200" smtClean="0"/>
              <a:t>No branding of prisoners because mars image of God</a:t>
            </a:r>
          </a:p>
          <a:p>
            <a:pPr>
              <a:lnSpc>
                <a:spcPct val="80000"/>
              </a:lnSpc>
            </a:pPr>
            <a:r>
              <a:rPr lang="en-US" altLang="en-US" sz="2600" smtClean="0"/>
              <a:t>Economic</a:t>
            </a:r>
          </a:p>
          <a:p>
            <a:pPr lvl="1">
              <a:lnSpc>
                <a:spcPct val="80000"/>
              </a:lnSpc>
            </a:pPr>
            <a:r>
              <a:rPr lang="en-US" altLang="en-US" sz="2200" smtClean="0"/>
              <a:t>Christian could not charge another Christian interest on a loan (sin of usury)</a:t>
            </a:r>
          </a:p>
          <a:p>
            <a:pPr lvl="1">
              <a:lnSpc>
                <a:spcPct val="80000"/>
              </a:lnSpc>
            </a:pPr>
            <a:r>
              <a:rPr lang="en-US" altLang="en-US" sz="2200" smtClean="0"/>
              <a:t>Christian clergy given tax relief</a:t>
            </a:r>
          </a:p>
          <a:p>
            <a:pPr lvl="1">
              <a:lnSpc>
                <a:spcPct val="80000"/>
              </a:lnSpc>
            </a:pPr>
            <a:r>
              <a:rPr lang="en-US" altLang="en-US" sz="2200" smtClean="0"/>
              <a:t>Churches could receive legacies</a:t>
            </a:r>
          </a:p>
          <a:p>
            <a:pPr>
              <a:lnSpc>
                <a:spcPct val="80000"/>
              </a:lnSpc>
            </a:pPr>
            <a:endParaRPr lang="en-US" altLang="en-US" sz="2600" smtClean="0"/>
          </a:p>
          <a:p>
            <a:pPr>
              <a:lnSpc>
                <a:spcPct val="80000"/>
              </a:lnSpc>
            </a:pPr>
            <a:endParaRPr lang="en-US" altLang="en-US" sz="2600" smtClean="0"/>
          </a:p>
        </p:txBody>
      </p:sp>
    </p:spTree>
    <p:extLst>
      <p:ext uri="{BB962C8B-B14F-4D97-AF65-F5344CB8AC3E}">
        <p14:creationId xmlns:p14="http://schemas.microsoft.com/office/powerpoint/2010/main" val="3741230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Avarice</a:t>
            </a:r>
          </a:p>
          <a:p>
            <a:pPr lvl="1"/>
            <a:r>
              <a:rPr lang="en-US" dirty="0" smtClean="0"/>
              <a:t>Access to vast properties</a:t>
            </a:r>
          </a:p>
          <a:p>
            <a:pPr lvl="1"/>
            <a:r>
              <a:rPr lang="en-US" dirty="0" smtClean="0"/>
              <a:t>Received legacies (on behalf of Church)</a:t>
            </a:r>
          </a:p>
          <a:p>
            <a:pPr lvl="1"/>
            <a:r>
              <a:rPr lang="en-US" dirty="0" smtClean="0"/>
              <a:t>Received and accounted for tithes</a:t>
            </a:r>
          </a:p>
          <a:p>
            <a:r>
              <a:rPr lang="en-US" dirty="0" smtClean="0"/>
              <a:t>Power and Social advancement</a:t>
            </a:r>
          </a:p>
          <a:p>
            <a:pPr lvl="1"/>
            <a:r>
              <a:rPr lang="en-US" dirty="0" smtClean="0"/>
              <a:t>Clergy become among most powerful members of society</a:t>
            </a:r>
          </a:p>
          <a:p>
            <a:pPr lvl="1"/>
            <a:r>
              <a:rPr lang="en-US" dirty="0" smtClean="0"/>
              <a:t>Prone to corruption and misuse of office</a:t>
            </a:r>
          </a:p>
          <a:p>
            <a:pPr lvl="1"/>
            <a:endParaRPr lang="en-US" dirty="0" smtClean="0"/>
          </a:p>
          <a:p>
            <a:pPr lvl="1"/>
            <a:endParaRPr lang="en-US" dirty="0"/>
          </a:p>
        </p:txBody>
      </p:sp>
      <p:sp>
        <p:nvSpPr>
          <p:cNvPr id="3" name="Title 2"/>
          <p:cNvSpPr>
            <a:spLocks noGrp="1"/>
          </p:cNvSpPr>
          <p:nvPr>
            <p:ph type="title"/>
          </p:nvPr>
        </p:nvSpPr>
        <p:spPr/>
        <p:txBody>
          <a:bodyPr/>
          <a:lstStyle/>
          <a:p>
            <a:r>
              <a:rPr lang="en-US" dirty="0" smtClean="0"/>
              <a:t>Issues With Clergy</a:t>
            </a:r>
            <a:endParaRPr lang="en-US" dirty="0"/>
          </a:p>
        </p:txBody>
      </p:sp>
    </p:spTree>
    <p:extLst>
      <p:ext uri="{BB962C8B-B14F-4D97-AF65-F5344CB8AC3E}">
        <p14:creationId xmlns:p14="http://schemas.microsoft.com/office/powerpoint/2010/main" val="2892931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Corruption is an abuse of the authority, legitimacy and/or purpose of political system.  Types of corruption:</a:t>
            </a:r>
          </a:p>
          <a:p>
            <a:pPr lvl="1"/>
            <a:r>
              <a:rPr lang="en-US" dirty="0" smtClean="0"/>
              <a:t>Bribery</a:t>
            </a:r>
          </a:p>
          <a:p>
            <a:pPr lvl="1"/>
            <a:r>
              <a:rPr lang="en-US" dirty="0" smtClean="0"/>
              <a:t>Nepotism</a:t>
            </a:r>
          </a:p>
          <a:p>
            <a:pPr lvl="1"/>
            <a:r>
              <a:rPr lang="en-US" dirty="0" smtClean="0"/>
              <a:t>Simony</a:t>
            </a:r>
          </a:p>
          <a:p>
            <a:r>
              <a:rPr lang="en-US" dirty="0" smtClean="0"/>
              <a:t>A definition of corruption: An act is corrupt if it is performed </a:t>
            </a:r>
            <a:r>
              <a:rPr lang="en-US" dirty="0"/>
              <a:t>by an agent </a:t>
            </a:r>
            <a:r>
              <a:rPr lang="en-US" dirty="0" smtClean="0"/>
              <a:t>of an institution if </a:t>
            </a:r>
            <a:r>
              <a:rPr lang="en-US" dirty="0"/>
              <a:t>and only if:</a:t>
            </a:r>
          </a:p>
          <a:p>
            <a:pPr lvl="1"/>
            <a:r>
              <a:rPr lang="en-US" dirty="0" smtClean="0"/>
              <a:t>It undermines </a:t>
            </a:r>
            <a:r>
              <a:rPr lang="en-US" dirty="0"/>
              <a:t>some institutional process and/or purpose of some institution, </a:t>
            </a:r>
            <a:r>
              <a:rPr lang="en-US" dirty="0" smtClean="0"/>
              <a:t>and/or </a:t>
            </a:r>
          </a:p>
          <a:p>
            <a:pPr lvl="1"/>
            <a:r>
              <a:rPr lang="en-US" dirty="0" smtClean="0"/>
              <a:t>It contributes </a:t>
            </a:r>
            <a:r>
              <a:rPr lang="en-US" dirty="0"/>
              <a:t>to the despoiling of the moral character of </a:t>
            </a:r>
            <a:r>
              <a:rPr lang="en-US" dirty="0" smtClean="0"/>
              <a:t>the </a:t>
            </a:r>
            <a:r>
              <a:rPr lang="en-US" dirty="0"/>
              <a:t>occupant </a:t>
            </a:r>
            <a:r>
              <a:rPr lang="en-US" dirty="0" smtClean="0"/>
              <a:t>of the institution  because they are an agent of the institution</a:t>
            </a:r>
            <a:endParaRPr lang="en-US" dirty="0"/>
          </a:p>
          <a:p>
            <a:pPr lvl="1"/>
            <a:r>
              <a:rPr lang="en-US" dirty="0" smtClean="0"/>
              <a:t>And at </a:t>
            </a:r>
            <a:r>
              <a:rPr lang="en-US" dirty="0"/>
              <a:t>least one of (a) or (b) is true: </a:t>
            </a:r>
          </a:p>
          <a:p>
            <a:pPr lvl="2"/>
            <a:r>
              <a:rPr lang="en-US" dirty="0" smtClean="0"/>
              <a:t>(a) In performing the act, the agent of the institution foresaw or expected a morally wrong effect</a:t>
            </a:r>
          </a:p>
          <a:p>
            <a:pPr lvl="2"/>
            <a:r>
              <a:rPr lang="en-US" dirty="0" smtClean="0"/>
              <a:t>(b) The agent did not have to perform the act</a:t>
            </a:r>
          </a:p>
          <a:p>
            <a:r>
              <a:rPr lang="en-US" dirty="0"/>
              <a:t>See </a:t>
            </a:r>
            <a:r>
              <a:rPr lang="en-US" dirty="0">
                <a:hlinkClick r:id="rId2"/>
              </a:rPr>
              <a:t>http://plato.stanford.edu/entries/corruption</a:t>
            </a:r>
            <a:r>
              <a:rPr lang="en-US" dirty="0" smtClean="0">
                <a:hlinkClick r:id="rId2"/>
              </a:rPr>
              <a:t>/</a:t>
            </a:r>
            <a:r>
              <a:rPr lang="en-US" dirty="0" smtClean="0"/>
              <a:t> </a:t>
            </a:r>
            <a:endParaRPr lang="en-US" dirty="0"/>
          </a:p>
        </p:txBody>
      </p:sp>
      <p:sp>
        <p:nvSpPr>
          <p:cNvPr id="3" name="Title 2"/>
          <p:cNvSpPr>
            <a:spLocks noGrp="1"/>
          </p:cNvSpPr>
          <p:nvPr>
            <p:ph type="title"/>
          </p:nvPr>
        </p:nvSpPr>
        <p:spPr/>
        <p:txBody>
          <a:bodyPr/>
          <a:lstStyle/>
          <a:p>
            <a:r>
              <a:rPr lang="en-US" dirty="0" smtClean="0"/>
              <a:t>Political Corruption</a:t>
            </a:r>
            <a:endParaRPr lang="en-US" dirty="0"/>
          </a:p>
        </p:txBody>
      </p:sp>
    </p:spTree>
    <p:extLst>
      <p:ext uri="{BB962C8B-B14F-4D97-AF65-F5344CB8AC3E}">
        <p14:creationId xmlns:p14="http://schemas.microsoft.com/office/powerpoint/2010/main" val="2892716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mtClean="0"/>
              <a:t>St. Ambrose (340-397)</a:t>
            </a:r>
          </a:p>
        </p:txBody>
      </p:sp>
      <p:sp>
        <p:nvSpPr>
          <p:cNvPr id="14339" name="Rectangle 3"/>
          <p:cNvSpPr>
            <a:spLocks noGrp="1" noChangeArrowheads="1"/>
          </p:cNvSpPr>
          <p:nvPr>
            <p:ph type="body" idx="1"/>
          </p:nvPr>
        </p:nvSpPr>
        <p:spPr/>
        <p:txBody>
          <a:bodyPr/>
          <a:lstStyle/>
          <a:p>
            <a:pPr eaLnBrk="1" hangingPunct="1"/>
            <a:r>
              <a:rPr lang="en-US" altLang="en-US" sz="2600" dirty="0" smtClean="0"/>
              <a:t>Milan now military capitol of Western Empire to counter Goths</a:t>
            </a:r>
          </a:p>
          <a:p>
            <a:pPr eaLnBrk="1" hangingPunct="1"/>
            <a:r>
              <a:rPr lang="en-US" altLang="en-US" sz="2600" dirty="0" smtClean="0"/>
              <a:t>Wrote a very influential </a:t>
            </a:r>
            <a:r>
              <a:rPr lang="en-US" altLang="en-US" sz="2600" i="1" dirty="0" smtClean="0"/>
              <a:t>Duties of Clergy</a:t>
            </a:r>
          </a:p>
          <a:p>
            <a:pPr lvl="1"/>
            <a:r>
              <a:rPr lang="en-US" altLang="en-US" sz="2200" dirty="0" smtClean="0"/>
              <a:t>Written to stop/prevent corruption of clergy</a:t>
            </a:r>
          </a:p>
          <a:p>
            <a:r>
              <a:rPr lang="en-US" altLang="en-US" sz="2600" dirty="0" smtClean="0"/>
              <a:t>Explicitly based on Cicero </a:t>
            </a:r>
            <a:r>
              <a:rPr lang="en-US" altLang="en-US" sz="2600" i="1" dirty="0" smtClean="0"/>
              <a:t>On Duties</a:t>
            </a:r>
          </a:p>
          <a:p>
            <a:pPr lvl="1"/>
            <a:r>
              <a:rPr lang="en-US" altLang="en-US" sz="2200" dirty="0" smtClean="0"/>
              <a:t>Written by Cicero in as a critique against corruption of recently assassinated Julius Caesar</a:t>
            </a:r>
          </a:p>
          <a:p>
            <a:pPr lvl="1"/>
            <a:r>
              <a:rPr lang="en-US" altLang="en-US" sz="2200" dirty="0" smtClean="0"/>
              <a:t>Tried to address proper conduct of public figures </a:t>
            </a:r>
          </a:p>
        </p:txBody>
      </p:sp>
    </p:spTree>
    <p:extLst>
      <p:ext uri="{BB962C8B-B14F-4D97-AF65-F5344CB8AC3E}">
        <p14:creationId xmlns:p14="http://schemas.microsoft.com/office/powerpoint/2010/main" val="2972994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Follows general structure of Cicero’s work</a:t>
            </a:r>
          </a:p>
          <a:p>
            <a:pPr lvl="1"/>
            <a:r>
              <a:rPr lang="en-US" dirty="0" smtClean="0"/>
              <a:t>Book I: What is honorable in duty</a:t>
            </a:r>
          </a:p>
          <a:p>
            <a:pPr lvl="1"/>
            <a:r>
              <a:rPr lang="en-US" dirty="0" smtClean="0"/>
              <a:t>Book II: What is useful in duty</a:t>
            </a:r>
          </a:p>
          <a:p>
            <a:pPr lvl="1"/>
            <a:r>
              <a:rPr lang="en-US" dirty="0" smtClean="0"/>
              <a:t>Book III: Are there conflicts between honorable and useful</a:t>
            </a:r>
          </a:p>
          <a:p>
            <a:r>
              <a:rPr lang="en-US" dirty="0" smtClean="0"/>
              <a:t>Read Book I</a:t>
            </a:r>
          </a:p>
          <a:p>
            <a:pPr lvl="1"/>
            <a:r>
              <a:rPr lang="en-US" dirty="0" smtClean="0"/>
              <a:t>Focus on 7.23-16.64 and 49.249-50.267</a:t>
            </a:r>
          </a:p>
          <a:p>
            <a:endParaRPr lang="en-US" dirty="0" smtClean="0"/>
          </a:p>
          <a:p>
            <a:endParaRPr lang="en-US" dirty="0"/>
          </a:p>
        </p:txBody>
      </p:sp>
      <p:sp>
        <p:nvSpPr>
          <p:cNvPr id="3" name="Title 2"/>
          <p:cNvSpPr>
            <a:spLocks noGrp="1"/>
          </p:cNvSpPr>
          <p:nvPr>
            <p:ph type="title"/>
          </p:nvPr>
        </p:nvSpPr>
        <p:spPr/>
        <p:txBody>
          <a:bodyPr/>
          <a:lstStyle/>
          <a:p>
            <a:r>
              <a:rPr lang="en-US" dirty="0" smtClean="0"/>
              <a:t>Outline of Ambrose </a:t>
            </a:r>
            <a:r>
              <a:rPr lang="en-US" i="1" dirty="0" smtClean="0"/>
              <a:t>De </a:t>
            </a:r>
            <a:r>
              <a:rPr lang="en-US" i="1" dirty="0" err="1" smtClean="0"/>
              <a:t>Officiis</a:t>
            </a:r>
            <a:endParaRPr lang="en-US" i="1" dirty="0"/>
          </a:p>
        </p:txBody>
      </p:sp>
    </p:spTree>
    <p:extLst>
      <p:ext uri="{BB962C8B-B14F-4D97-AF65-F5344CB8AC3E}">
        <p14:creationId xmlns:p14="http://schemas.microsoft.com/office/powerpoint/2010/main" val="3567239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Augustine was always concerned about right conduct by clergy who were supposed to lead the sheep, as discussed in Sermon 46</a:t>
            </a:r>
          </a:p>
          <a:p>
            <a:r>
              <a:rPr lang="en-US" dirty="0"/>
              <a:t>Augustine wanted his clergy to live with him, distributing their property to the </a:t>
            </a:r>
            <a:r>
              <a:rPr lang="en-US" dirty="0" smtClean="0"/>
              <a:t>poor</a:t>
            </a:r>
          </a:p>
          <a:p>
            <a:r>
              <a:rPr lang="en-US" dirty="0" smtClean="0"/>
              <a:t>However, at least one presbyter kept back some money for his children</a:t>
            </a:r>
          </a:p>
          <a:p>
            <a:pPr lvl="1"/>
            <a:r>
              <a:rPr lang="en-US" dirty="0"/>
              <a:t>C</a:t>
            </a:r>
            <a:r>
              <a:rPr lang="en-US" dirty="0" smtClean="0"/>
              <a:t>reated controversy among the people of Hippo</a:t>
            </a:r>
          </a:p>
          <a:p>
            <a:pPr lvl="1"/>
            <a:r>
              <a:rPr lang="en-US" dirty="0" smtClean="0"/>
              <a:t>Augustine discusses this in two homilies (355 and 356)</a:t>
            </a:r>
          </a:p>
          <a:p>
            <a:pPr marL="109728" indent="0">
              <a:buNone/>
            </a:pPr>
            <a:endParaRPr lang="en-US" dirty="0" smtClean="0"/>
          </a:p>
          <a:p>
            <a:endParaRPr lang="en-US" dirty="0" smtClean="0"/>
          </a:p>
          <a:p>
            <a:pPr lvl="1"/>
            <a:endParaRPr lang="en-US" dirty="0"/>
          </a:p>
        </p:txBody>
      </p:sp>
      <p:sp>
        <p:nvSpPr>
          <p:cNvPr id="3" name="Title 2"/>
          <p:cNvSpPr>
            <a:spLocks noGrp="1"/>
          </p:cNvSpPr>
          <p:nvPr>
            <p:ph type="title"/>
          </p:nvPr>
        </p:nvSpPr>
        <p:spPr/>
        <p:txBody>
          <a:bodyPr/>
          <a:lstStyle/>
          <a:p>
            <a:r>
              <a:rPr lang="en-US" dirty="0" smtClean="0"/>
              <a:t>Issues for Augustine</a:t>
            </a:r>
            <a:endParaRPr lang="en-US" dirty="0"/>
          </a:p>
        </p:txBody>
      </p:sp>
    </p:spTree>
    <p:extLst>
      <p:ext uri="{BB962C8B-B14F-4D97-AF65-F5344CB8AC3E}">
        <p14:creationId xmlns:p14="http://schemas.microsoft.com/office/powerpoint/2010/main" val="223333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Polycarp</a:t>
            </a:r>
            <a:r>
              <a:rPr lang="en-US" dirty="0"/>
              <a:t>, </a:t>
            </a:r>
            <a:r>
              <a:rPr lang="en-US" i="1" dirty="0"/>
              <a:t>Letter to Philippians</a:t>
            </a:r>
            <a:endParaRPr lang="en-US" dirty="0"/>
          </a:p>
          <a:p>
            <a:r>
              <a:rPr lang="en-US" dirty="0"/>
              <a:t>Cyprian, “Letter 1 and 65</a:t>
            </a:r>
            <a:r>
              <a:rPr lang="en-US" dirty="0" smtClean="0"/>
              <a:t>”</a:t>
            </a:r>
          </a:p>
          <a:p>
            <a:r>
              <a:rPr lang="en-US" dirty="0"/>
              <a:t>Ambrose, </a:t>
            </a:r>
            <a:r>
              <a:rPr lang="en-US" i="1" dirty="0"/>
              <a:t>On Duties of Clergy</a:t>
            </a:r>
            <a:r>
              <a:rPr lang="en-US" dirty="0"/>
              <a:t> 7.23-16.64; </a:t>
            </a:r>
            <a:r>
              <a:rPr lang="en-US" dirty="0" smtClean="0"/>
              <a:t>49.249-50.267</a:t>
            </a:r>
            <a:endParaRPr lang="en-US" dirty="0"/>
          </a:p>
          <a:p>
            <a:r>
              <a:rPr lang="en-US" dirty="0"/>
              <a:t>Augustine, Sermons </a:t>
            </a:r>
            <a:r>
              <a:rPr lang="en-US" dirty="0" smtClean="0"/>
              <a:t>355</a:t>
            </a:r>
            <a:r>
              <a:rPr lang="en-US" dirty="0"/>
              <a:t>, 356, </a:t>
            </a:r>
            <a:r>
              <a:rPr lang="en-US" dirty="0" smtClean="0"/>
              <a:t>46</a:t>
            </a:r>
            <a:endParaRPr lang="en-US" dirty="0"/>
          </a:p>
          <a:p>
            <a:pPr marL="109728" indent="0">
              <a:buNone/>
            </a:pPr>
            <a:endParaRPr lang="en-US" dirty="0"/>
          </a:p>
        </p:txBody>
      </p:sp>
      <p:sp>
        <p:nvSpPr>
          <p:cNvPr id="3" name="Title 2"/>
          <p:cNvSpPr>
            <a:spLocks noGrp="1"/>
          </p:cNvSpPr>
          <p:nvPr>
            <p:ph type="title"/>
          </p:nvPr>
        </p:nvSpPr>
        <p:spPr/>
        <p:txBody>
          <a:bodyPr/>
          <a:lstStyle/>
          <a:p>
            <a:r>
              <a:rPr lang="en-US" dirty="0" smtClean="0"/>
              <a:t>Assignments</a:t>
            </a:r>
            <a:endParaRPr lang="en-US" dirty="0"/>
          </a:p>
        </p:txBody>
      </p:sp>
    </p:spTree>
    <p:extLst>
      <p:ext uri="{BB962C8B-B14F-4D97-AF65-F5344CB8AC3E}">
        <p14:creationId xmlns:p14="http://schemas.microsoft.com/office/powerpoint/2010/main" val="3785456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Primary concern about ‘bad’ clergy before Constantine: driven by fear and schism during persecutions</a:t>
            </a:r>
          </a:p>
          <a:p>
            <a:r>
              <a:rPr lang="en-US" dirty="0" smtClean="0"/>
              <a:t>Primary concern after Constantine: driven by greed and corruption</a:t>
            </a:r>
          </a:p>
        </p:txBody>
      </p:sp>
      <p:sp>
        <p:nvSpPr>
          <p:cNvPr id="2" name="Title 1"/>
          <p:cNvSpPr>
            <a:spLocks noGrp="1"/>
          </p:cNvSpPr>
          <p:nvPr>
            <p:ph type="title"/>
          </p:nvPr>
        </p:nvSpPr>
        <p:spPr/>
        <p:txBody>
          <a:bodyPr/>
          <a:lstStyle/>
          <a:p>
            <a:r>
              <a:rPr lang="en-US" dirty="0" smtClean="0"/>
              <a:t>Outline</a:t>
            </a:r>
            <a:endParaRPr lang="en-US" dirty="0"/>
          </a:p>
        </p:txBody>
      </p:sp>
    </p:spTree>
    <p:extLst>
      <p:ext uri="{BB962C8B-B14F-4D97-AF65-F5344CB8AC3E}">
        <p14:creationId xmlns:p14="http://schemas.microsoft.com/office/powerpoint/2010/main" val="2976478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Polycarp (69-155) was bishop of Smyrna</a:t>
            </a:r>
          </a:p>
          <a:p>
            <a:pPr lvl="1"/>
            <a:r>
              <a:rPr lang="en-US" dirty="0" smtClean="0"/>
              <a:t>Ignatius of Antioch wrote a letter to him</a:t>
            </a:r>
          </a:p>
          <a:p>
            <a:r>
              <a:rPr lang="en-US" dirty="0" smtClean="0"/>
              <a:t>Philippians had previously written to Polycarp asking his guidance on several issues of faith and church structure</a:t>
            </a:r>
          </a:p>
          <a:p>
            <a:pPr lvl="1"/>
            <a:r>
              <a:rPr lang="en-US" dirty="0" smtClean="0"/>
              <a:t>Including what to do about lapsed presbyters </a:t>
            </a:r>
          </a:p>
          <a:p>
            <a:r>
              <a:rPr lang="en-US" dirty="0" smtClean="0"/>
              <a:t>Irenaeus of Lyons knew Polycarp as a young boy</a:t>
            </a:r>
            <a:endParaRPr lang="en-US" dirty="0"/>
          </a:p>
        </p:txBody>
      </p:sp>
      <p:sp>
        <p:nvSpPr>
          <p:cNvPr id="3" name="Title 2"/>
          <p:cNvSpPr>
            <a:spLocks noGrp="1"/>
          </p:cNvSpPr>
          <p:nvPr>
            <p:ph type="title"/>
          </p:nvPr>
        </p:nvSpPr>
        <p:spPr/>
        <p:txBody>
          <a:bodyPr>
            <a:normAutofit/>
          </a:bodyPr>
          <a:lstStyle/>
          <a:p>
            <a:r>
              <a:rPr lang="en-US" dirty="0" smtClean="0"/>
              <a:t>Polycarp’s Letter to Philippians</a:t>
            </a:r>
            <a:endParaRPr lang="en-US" dirty="0"/>
          </a:p>
        </p:txBody>
      </p:sp>
    </p:spTree>
    <p:extLst>
      <p:ext uri="{BB962C8B-B14F-4D97-AF65-F5344CB8AC3E}">
        <p14:creationId xmlns:p14="http://schemas.microsoft.com/office/powerpoint/2010/main" val="3117346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‘Everyone’ made a citizen of Roman Empire by Caracalla in 212</a:t>
            </a:r>
          </a:p>
          <a:p>
            <a:pPr lvl="1"/>
            <a:r>
              <a:rPr lang="en-US" dirty="0" smtClean="0"/>
              <a:t>Consolidate Roman Rule and administration of Roman laws throughout the Empire</a:t>
            </a:r>
          </a:p>
          <a:p>
            <a:pPr lvl="1"/>
            <a:r>
              <a:rPr lang="en-US" dirty="0" smtClean="0"/>
              <a:t>Military draft</a:t>
            </a:r>
          </a:p>
          <a:p>
            <a:pPr lvl="1"/>
            <a:r>
              <a:rPr lang="en-US" dirty="0" smtClean="0"/>
              <a:t>Taxes</a:t>
            </a:r>
          </a:p>
          <a:p>
            <a:r>
              <a:rPr lang="en-US" dirty="0" smtClean="0"/>
              <a:t>All Roman citizens were expected to offer sacrifice to Roman gods for the benefit of the Empire</a:t>
            </a:r>
            <a:endParaRPr lang="en-US" dirty="0"/>
          </a:p>
        </p:txBody>
      </p:sp>
      <p:sp>
        <p:nvSpPr>
          <p:cNvPr id="3" name="Title 2"/>
          <p:cNvSpPr>
            <a:spLocks noGrp="1"/>
          </p:cNvSpPr>
          <p:nvPr>
            <p:ph type="title"/>
          </p:nvPr>
        </p:nvSpPr>
        <p:spPr/>
        <p:txBody>
          <a:bodyPr>
            <a:normAutofit fontScale="90000"/>
          </a:bodyPr>
          <a:lstStyle/>
          <a:p>
            <a:r>
              <a:rPr lang="en-US" dirty="0" smtClean="0"/>
              <a:t>Efforts to Return Christians to Pagan Worship in 3</a:t>
            </a:r>
            <a:r>
              <a:rPr lang="en-US" baseline="30000" dirty="0" smtClean="0"/>
              <a:t>rd</a:t>
            </a:r>
            <a:r>
              <a:rPr lang="en-US" dirty="0" smtClean="0"/>
              <a:t> C</a:t>
            </a:r>
            <a:endParaRPr lang="en-US" dirty="0"/>
          </a:p>
        </p:txBody>
      </p:sp>
    </p:spTree>
    <p:extLst>
      <p:ext uri="{BB962C8B-B14F-4D97-AF65-F5344CB8AC3E}">
        <p14:creationId xmlns:p14="http://schemas.microsoft.com/office/powerpoint/2010/main" val="3853441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Tertullian, North African Christianity</a:t>
            </a:r>
          </a:p>
        </p:txBody>
      </p:sp>
      <p:sp>
        <p:nvSpPr>
          <p:cNvPr id="6" name="Slide Number Placeholder 5"/>
          <p:cNvSpPr>
            <a:spLocks noGrp="1"/>
          </p:cNvSpPr>
          <p:nvPr>
            <p:ph type="sldNum" sz="quarter" idx="12"/>
          </p:nvPr>
        </p:nvSpPr>
        <p:spPr/>
        <p:txBody>
          <a:bodyPr/>
          <a:lstStyle/>
          <a:p>
            <a:pPr>
              <a:defRPr/>
            </a:pPr>
            <a:fld id="{F6C95BFF-58E5-4D06-99CA-7D7A62BCF1C3}" type="slidenum">
              <a:rPr lang="en-US" altLang="en-US"/>
              <a:pPr>
                <a:defRPr/>
              </a:pPr>
              <a:t>5</a:t>
            </a:fld>
            <a:endParaRPr lang="en-US" altLang="en-US"/>
          </a:p>
        </p:txBody>
      </p:sp>
      <p:sp>
        <p:nvSpPr>
          <p:cNvPr id="12292" name="Rectangle 2"/>
          <p:cNvSpPr>
            <a:spLocks noGrp="1" noChangeArrowheads="1"/>
          </p:cNvSpPr>
          <p:nvPr>
            <p:ph type="title"/>
          </p:nvPr>
        </p:nvSpPr>
        <p:spPr/>
        <p:txBody>
          <a:bodyPr/>
          <a:lstStyle/>
          <a:p>
            <a:pPr eaLnBrk="1" hangingPunct="1"/>
            <a:r>
              <a:rPr lang="en-US" altLang="en-US" smtClean="0"/>
              <a:t>Decian Persecutions</a:t>
            </a:r>
          </a:p>
        </p:txBody>
      </p:sp>
      <p:sp>
        <p:nvSpPr>
          <p:cNvPr id="12293" name="Rectangle 3"/>
          <p:cNvSpPr>
            <a:spLocks noGrp="1" noChangeArrowheads="1"/>
          </p:cNvSpPr>
          <p:nvPr>
            <p:ph type="body" idx="1"/>
          </p:nvPr>
        </p:nvSpPr>
        <p:spPr/>
        <p:txBody>
          <a:bodyPr/>
          <a:lstStyle/>
          <a:p>
            <a:pPr eaLnBrk="1" hangingPunct="1">
              <a:lnSpc>
                <a:spcPct val="90000"/>
              </a:lnSpc>
            </a:pPr>
            <a:r>
              <a:rPr lang="en-US" altLang="en-US" sz="2100" dirty="0" smtClean="0"/>
              <a:t>First Empire-wide persecutions promulgated by Emperor Decius, 250</a:t>
            </a:r>
          </a:p>
          <a:p>
            <a:pPr lvl="1" eaLnBrk="1" hangingPunct="1">
              <a:lnSpc>
                <a:spcPct val="90000"/>
              </a:lnSpc>
            </a:pPr>
            <a:r>
              <a:rPr lang="en-US" altLang="en-US" sz="2000" dirty="0" smtClean="0"/>
              <a:t>Political instability within Empire</a:t>
            </a:r>
          </a:p>
          <a:p>
            <a:pPr lvl="1" eaLnBrk="1" hangingPunct="1">
              <a:lnSpc>
                <a:spcPct val="90000"/>
              </a:lnSpc>
            </a:pPr>
            <a:r>
              <a:rPr lang="en-US" altLang="en-US" sz="2000" dirty="0" smtClean="0"/>
              <a:t>Increased threats from Persia and Northern barbarians</a:t>
            </a:r>
          </a:p>
          <a:p>
            <a:pPr eaLnBrk="1" hangingPunct="1">
              <a:lnSpc>
                <a:spcPct val="90000"/>
              </a:lnSpc>
            </a:pPr>
            <a:r>
              <a:rPr lang="en-US" altLang="en-US" sz="2100" dirty="0" smtClean="0"/>
              <a:t>Required that everyone offer sacrifice for the Empire; </a:t>
            </a:r>
          </a:p>
          <a:p>
            <a:pPr eaLnBrk="1" hangingPunct="1">
              <a:lnSpc>
                <a:spcPct val="90000"/>
              </a:lnSpc>
            </a:pPr>
            <a:r>
              <a:rPr lang="en-US" altLang="en-US" sz="2100" dirty="0" smtClean="0"/>
              <a:t>Required that everyone show their </a:t>
            </a:r>
            <a:r>
              <a:rPr lang="en-US" altLang="en-US" sz="2100" dirty="0" err="1" smtClean="0"/>
              <a:t>libellus</a:t>
            </a:r>
            <a:r>
              <a:rPr lang="en-US" altLang="en-US" sz="2100" dirty="0" smtClean="0"/>
              <a:t> (little book) or certificate to prove that they offered sacrifice</a:t>
            </a:r>
          </a:p>
          <a:p>
            <a:pPr eaLnBrk="1" hangingPunct="1">
              <a:lnSpc>
                <a:spcPct val="90000"/>
              </a:lnSpc>
            </a:pPr>
            <a:r>
              <a:rPr lang="en-US" altLang="en-US" sz="2100" dirty="0" smtClean="0"/>
              <a:t>Required that Christians hand over their sacred books to be burned</a:t>
            </a:r>
          </a:p>
          <a:p>
            <a:pPr eaLnBrk="1" hangingPunct="1">
              <a:lnSpc>
                <a:spcPct val="90000"/>
              </a:lnSpc>
            </a:pPr>
            <a:r>
              <a:rPr lang="en-US" altLang="en-US" sz="2100" dirty="0" smtClean="0"/>
              <a:t>Anyone who did not comply was condemned to death as a traitor</a:t>
            </a:r>
          </a:p>
        </p:txBody>
      </p:sp>
    </p:spTree>
    <p:extLst>
      <p:ext uri="{BB962C8B-B14F-4D97-AF65-F5344CB8AC3E}">
        <p14:creationId xmlns:p14="http://schemas.microsoft.com/office/powerpoint/2010/main" val="2977122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3</a:t>
            </a:r>
            <a:r>
              <a:rPr lang="en-US" baseline="30000" dirty="0" smtClean="0"/>
              <a:t>rd</a:t>
            </a:r>
            <a:r>
              <a:rPr lang="en-US" dirty="0" smtClean="0"/>
              <a:t> C ecclesial leaders were often targeted by Roman authorities for persecution</a:t>
            </a:r>
          </a:p>
          <a:p>
            <a:r>
              <a:rPr lang="en-US" dirty="0" smtClean="0"/>
              <a:t>Bishops were known as teaching and organizational leaders</a:t>
            </a:r>
          </a:p>
          <a:p>
            <a:r>
              <a:rPr lang="en-US" dirty="0" smtClean="0"/>
              <a:t>Deacons were seen as very important</a:t>
            </a:r>
          </a:p>
          <a:p>
            <a:pPr lvl="1"/>
            <a:r>
              <a:rPr lang="en-US" dirty="0" smtClean="0"/>
              <a:t>Popular (and publically visible) because distributed alms</a:t>
            </a:r>
          </a:p>
          <a:p>
            <a:pPr lvl="1"/>
            <a:r>
              <a:rPr lang="en-US" dirty="0" smtClean="0"/>
              <a:t>Managed Church property that was often confiscated</a:t>
            </a:r>
          </a:p>
          <a:p>
            <a:pPr lvl="1"/>
            <a:endParaRPr lang="en-US" dirty="0"/>
          </a:p>
        </p:txBody>
      </p:sp>
      <p:sp>
        <p:nvSpPr>
          <p:cNvPr id="3" name="Title 2"/>
          <p:cNvSpPr>
            <a:spLocks noGrp="1"/>
          </p:cNvSpPr>
          <p:nvPr>
            <p:ph type="title"/>
          </p:nvPr>
        </p:nvSpPr>
        <p:spPr/>
        <p:txBody>
          <a:bodyPr>
            <a:normAutofit fontScale="90000"/>
          </a:bodyPr>
          <a:lstStyle/>
          <a:p>
            <a:r>
              <a:rPr lang="en-US" dirty="0" smtClean="0"/>
              <a:t>Church Leaders During Persecutions</a:t>
            </a:r>
            <a:endParaRPr lang="en-US" dirty="0"/>
          </a:p>
        </p:txBody>
      </p:sp>
    </p:spTree>
    <p:extLst>
      <p:ext uri="{BB962C8B-B14F-4D97-AF65-F5344CB8AC3E}">
        <p14:creationId xmlns:p14="http://schemas.microsoft.com/office/powerpoint/2010/main" val="2757444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Paying (church) funds to avoid persecution</a:t>
            </a:r>
          </a:p>
          <a:p>
            <a:r>
              <a:rPr lang="en-US" dirty="0" smtClean="0"/>
              <a:t>Giving names of Christians to authorities</a:t>
            </a:r>
          </a:p>
          <a:p>
            <a:r>
              <a:rPr lang="en-US" dirty="0" smtClean="0"/>
              <a:t>Sacrificing </a:t>
            </a:r>
            <a:r>
              <a:rPr lang="en-US" dirty="0"/>
              <a:t>to </a:t>
            </a:r>
            <a:r>
              <a:rPr lang="en-US" dirty="0" smtClean="0"/>
              <a:t>gods</a:t>
            </a:r>
          </a:p>
          <a:p>
            <a:r>
              <a:rPr lang="en-US" dirty="0" smtClean="0"/>
              <a:t>Handing over the Scriptures to be burned</a:t>
            </a:r>
            <a:endParaRPr lang="en-US" dirty="0"/>
          </a:p>
        </p:txBody>
      </p:sp>
      <p:sp>
        <p:nvSpPr>
          <p:cNvPr id="3" name="Title 2"/>
          <p:cNvSpPr>
            <a:spLocks noGrp="1"/>
          </p:cNvSpPr>
          <p:nvPr>
            <p:ph type="title"/>
          </p:nvPr>
        </p:nvSpPr>
        <p:spPr/>
        <p:txBody>
          <a:bodyPr>
            <a:normAutofit fontScale="90000"/>
          </a:bodyPr>
          <a:lstStyle/>
          <a:p>
            <a:r>
              <a:rPr lang="en-US" dirty="0" smtClean="0"/>
              <a:t>Serious Sins of the Clergy During Persecution</a:t>
            </a:r>
            <a:endParaRPr lang="en-US" dirty="0"/>
          </a:p>
        </p:txBody>
      </p:sp>
    </p:spTree>
    <p:extLst>
      <p:ext uri="{BB962C8B-B14F-4D97-AF65-F5344CB8AC3E}">
        <p14:creationId xmlns:p14="http://schemas.microsoft.com/office/powerpoint/2010/main" val="3415730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FFB292BF-E5E2-41FE-B8AA-D1D9D75F692A}" type="slidenum">
              <a:rPr lang="en-US" altLang="en-US"/>
              <a:pPr>
                <a:defRPr/>
              </a:pPr>
              <a:t>8</a:t>
            </a:fld>
            <a:endParaRPr lang="en-US" altLang="en-US"/>
          </a:p>
        </p:txBody>
      </p:sp>
      <p:sp>
        <p:nvSpPr>
          <p:cNvPr id="14340" name="Rectangle 2"/>
          <p:cNvSpPr>
            <a:spLocks noGrp="1" noChangeArrowheads="1"/>
          </p:cNvSpPr>
          <p:nvPr>
            <p:ph type="title"/>
          </p:nvPr>
        </p:nvSpPr>
        <p:spPr/>
        <p:txBody>
          <a:bodyPr>
            <a:normAutofit fontScale="90000"/>
          </a:bodyPr>
          <a:lstStyle/>
          <a:p>
            <a:pPr eaLnBrk="1" hangingPunct="1"/>
            <a:r>
              <a:rPr lang="en-US" altLang="en-US" dirty="0" smtClean="0"/>
              <a:t>Questions About How to Respond to Fallen Church Leaders</a:t>
            </a:r>
          </a:p>
        </p:txBody>
      </p:sp>
      <p:sp>
        <p:nvSpPr>
          <p:cNvPr id="14341" name="Rectangle 3"/>
          <p:cNvSpPr>
            <a:spLocks noGrp="1" noChangeArrowheads="1"/>
          </p:cNvSpPr>
          <p:nvPr>
            <p:ph type="body" idx="1"/>
          </p:nvPr>
        </p:nvSpPr>
        <p:spPr/>
        <p:txBody>
          <a:bodyPr>
            <a:normAutofit fontScale="92500"/>
          </a:bodyPr>
          <a:lstStyle/>
          <a:p>
            <a:pPr eaLnBrk="1" hangingPunct="1"/>
            <a:r>
              <a:rPr lang="en-US" altLang="en-US" dirty="0" smtClean="0"/>
              <a:t>Were the fallen leaders genuinely ordained?</a:t>
            </a:r>
          </a:p>
          <a:p>
            <a:pPr lvl="1"/>
            <a:r>
              <a:rPr lang="en-US" altLang="en-US" dirty="0" smtClean="0"/>
              <a:t>That they relented to persecution indicated that they were not </a:t>
            </a:r>
          </a:p>
          <a:p>
            <a:r>
              <a:rPr lang="en-US" altLang="en-US" dirty="0" smtClean="0"/>
              <a:t>If they were not genuine ministers, then what of the validity of the sacraments offered by them</a:t>
            </a:r>
          </a:p>
          <a:p>
            <a:pPr lvl="1"/>
            <a:r>
              <a:rPr lang="en-US" altLang="en-US" dirty="0" smtClean="0"/>
              <a:t>Baptism by fallen bishops not valid</a:t>
            </a:r>
          </a:p>
          <a:p>
            <a:pPr lvl="1"/>
            <a:r>
              <a:rPr lang="en-US" altLang="en-US" dirty="0" smtClean="0"/>
              <a:t>Bishops, priests and deacons ordained by them were not validly ordained</a:t>
            </a:r>
          </a:p>
          <a:p>
            <a:r>
              <a:rPr lang="en-US" altLang="en-US" dirty="0" smtClean="0"/>
              <a:t>If lapsed ministers repented, should they be allowed to resume their offices</a:t>
            </a:r>
          </a:p>
          <a:p>
            <a:r>
              <a:rPr lang="en-US" altLang="en-US" dirty="0" smtClean="0"/>
              <a:t>Novation and </a:t>
            </a:r>
            <a:r>
              <a:rPr lang="en-US" altLang="en-US" dirty="0" err="1" smtClean="0"/>
              <a:t>Donatists</a:t>
            </a:r>
            <a:r>
              <a:rPr lang="en-US" altLang="en-US" dirty="0" smtClean="0"/>
              <a:t> Controversies</a:t>
            </a:r>
          </a:p>
        </p:txBody>
      </p:sp>
    </p:spTree>
    <p:extLst>
      <p:ext uri="{BB962C8B-B14F-4D97-AF65-F5344CB8AC3E}">
        <p14:creationId xmlns:p14="http://schemas.microsoft.com/office/powerpoint/2010/main" val="159813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Should a lapsed bishop (</a:t>
            </a:r>
            <a:r>
              <a:rPr lang="en-US" i="1" dirty="0" err="1" smtClean="0"/>
              <a:t>sacerdos</a:t>
            </a:r>
            <a:r>
              <a:rPr lang="en-US" dirty="0" smtClean="0"/>
              <a:t>) be allowed to act as bishop, even after he repents?</a:t>
            </a:r>
          </a:p>
          <a:p>
            <a:r>
              <a:rPr lang="en-US" dirty="0" smtClean="0"/>
              <a:t>What is precise meaning of the Latin?</a:t>
            </a:r>
          </a:p>
          <a:p>
            <a:pPr lvl="1"/>
            <a:r>
              <a:rPr lang="en-US" i="1" dirty="0" smtClean="0"/>
              <a:t>Ne </a:t>
            </a:r>
            <a:r>
              <a:rPr lang="en-US" i="1" dirty="0" err="1" smtClean="0"/>
              <a:t>adhuc</a:t>
            </a:r>
            <a:r>
              <a:rPr lang="en-US" i="1" dirty="0" smtClean="0"/>
              <a:t> </a:t>
            </a:r>
            <a:r>
              <a:rPr lang="en-US" i="1" dirty="0" err="1" smtClean="0"/>
              <a:t>agere</a:t>
            </a:r>
            <a:r>
              <a:rPr lang="en-US" i="1" dirty="0" smtClean="0"/>
              <a:t> pro </a:t>
            </a:r>
            <a:r>
              <a:rPr lang="en-US" i="1" dirty="0" err="1" smtClean="0"/>
              <a:t>sacerdote</a:t>
            </a:r>
            <a:r>
              <a:rPr lang="en-US" i="1" dirty="0" smtClean="0"/>
              <a:t> </a:t>
            </a:r>
            <a:r>
              <a:rPr lang="en-US" i="1" dirty="0" err="1" smtClean="0"/>
              <a:t>conentur</a:t>
            </a:r>
            <a:endParaRPr lang="en-US" dirty="0" smtClean="0"/>
          </a:p>
          <a:p>
            <a:r>
              <a:rPr lang="en-US" dirty="0" smtClean="0"/>
              <a:t>Does it mean he is no longer a bishop (with implications for sacramental character?) or that he not be allowed to lead the people</a:t>
            </a:r>
          </a:p>
          <a:p>
            <a:pPr lvl="1"/>
            <a:r>
              <a:rPr lang="en-US" dirty="0" smtClean="0"/>
              <a:t>Different translators with differing confessional interests translate this differently</a:t>
            </a:r>
          </a:p>
        </p:txBody>
      </p:sp>
      <p:sp>
        <p:nvSpPr>
          <p:cNvPr id="3" name="Title 2"/>
          <p:cNvSpPr>
            <a:spLocks noGrp="1"/>
          </p:cNvSpPr>
          <p:nvPr>
            <p:ph type="title"/>
          </p:nvPr>
        </p:nvSpPr>
        <p:spPr/>
        <p:txBody>
          <a:bodyPr/>
          <a:lstStyle/>
          <a:p>
            <a:r>
              <a:rPr lang="en-US" dirty="0" smtClean="0"/>
              <a:t>Cyprian Letter 65</a:t>
            </a:r>
            <a:endParaRPr lang="en-US" dirty="0"/>
          </a:p>
        </p:txBody>
      </p:sp>
    </p:spTree>
    <p:extLst>
      <p:ext uri="{BB962C8B-B14F-4D97-AF65-F5344CB8AC3E}">
        <p14:creationId xmlns:p14="http://schemas.microsoft.com/office/powerpoint/2010/main" val="36415454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1951</TotalTime>
  <Words>968</Words>
  <Application>Microsoft Office PowerPoint</Application>
  <PresentationFormat>On-screen Show (4:3)</PresentationFormat>
  <Paragraphs>122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Lecture 11: Perils of Corrupt Clergy</vt:lpstr>
      <vt:lpstr>Outline</vt:lpstr>
      <vt:lpstr>Polycarp’s Letter to Philippians</vt:lpstr>
      <vt:lpstr>Efforts to Return Christians to Pagan Worship in 3rd C</vt:lpstr>
      <vt:lpstr>Decian Persecutions</vt:lpstr>
      <vt:lpstr>Church Leaders During Persecutions</vt:lpstr>
      <vt:lpstr>Serious Sins of the Clergy During Persecution</vt:lpstr>
      <vt:lpstr>Questions About How to Respond to Fallen Church Leaders</vt:lpstr>
      <vt:lpstr>Cyprian Letter 65</vt:lpstr>
      <vt:lpstr>Letter 65 (or 63 or 64)</vt:lpstr>
      <vt:lpstr>Re-Ordination Controversy</vt:lpstr>
      <vt:lpstr>Major Changes in 4th C Due to Constantine and his successors</vt:lpstr>
      <vt:lpstr>Issues With Clergy</vt:lpstr>
      <vt:lpstr>Political Corruption</vt:lpstr>
      <vt:lpstr>St. Ambrose (340-397)</vt:lpstr>
      <vt:lpstr>Outline of Ambrose De Officiis</vt:lpstr>
      <vt:lpstr>Issues for Augustine</vt:lpstr>
      <vt:lpstr>Assignments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dc:title>
  <dc:creator>AOrlando</dc:creator>
  <cp:lastModifiedBy>AOrlando</cp:lastModifiedBy>
  <cp:revision>192</cp:revision>
  <dcterms:created xsi:type="dcterms:W3CDTF">2016-07-31T18:00:40Z</dcterms:created>
  <dcterms:modified xsi:type="dcterms:W3CDTF">2019-04-12T11:19:29Z</dcterms:modified>
</cp:coreProperties>
</file>