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6"/>
  </p:handoutMasterIdLst>
  <p:sldIdLst>
    <p:sldId id="256" r:id="rId2"/>
    <p:sldId id="257" r:id="rId3"/>
    <p:sldId id="284" r:id="rId4"/>
    <p:sldId id="282" r:id="rId5"/>
    <p:sldId id="283" r:id="rId6"/>
    <p:sldId id="277" r:id="rId7"/>
    <p:sldId id="285" r:id="rId8"/>
    <p:sldId id="270" r:id="rId9"/>
    <p:sldId id="276" r:id="rId10"/>
    <p:sldId id="281" r:id="rId11"/>
    <p:sldId id="272" r:id="rId12"/>
    <p:sldId id="279" r:id="rId13"/>
    <p:sldId id="280"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13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076DB3-9675-4004-BA1F-1F650740BF5D}" type="datetimeFigureOut">
              <a:rPr lang="en-US" smtClean="0"/>
              <a:t>5/3/2019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2D08E22-5969-4FC6-9696-A1019EB315B2}" type="slidenum">
              <a:rPr lang="en-US" smtClean="0"/>
              <a:t>‹#›</a:t>
            </a:fld>
            <a:endParaRPr lang="en-US"/>
          </a:p>
        </p:txBody>
      </p:sp>
    </p:spTree>
    <p:extLst>
      <p:ext uri="{BB962C8B-B14F-4D97-AF65-F5344CB8AC3E}">
        <p14:creationId xmlns:p14="http://schemas.microsoft.com/office/powerpoint/2010/main" val="41293837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29EE6D2-397D-49A7-BAB5-3EBF3E5D7151}" type="datetimeFigureOut">
              <a:rPr lang="en-US" smtClean="0"/>
              <a:t>5/3/2019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2DC53D5-DF4F-4431-94F9-BAA7DF03F0C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5/3/2019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5/3/2019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5/3/2019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5/3/2019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29EE6D2-397D-49A7-BAB5-3EBF3E5D7151}" type="datetimeFigureOut">
              <a:rPr lang="en-US" smtClean="0"/>
              <a:t>5/3/2019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29EE6D2-397D-49A7-BAB5-3EBF3E5D7151}" type="datetimeFigureOut">
              <a:rPr lang="en-US" smtClean="0"/>
              <a:t>5/3/2019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29EE6D2-397D-49A7-BAB5-3EBF3E5D7151}" type="datetimeFigureOut">
              <a:rPr lang="en-US" smtClean="0"/>
              <a:t>5/3/2019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29EE6D2-397D-49A7-BAB5-3EBF3E5D7151}" type="datetimeFigureOut">
              <a:rPr lang="en-US" smtClean="0"/>
              <a:t>5/3/2019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29EE6D2-397D-49A7-BAB5-3EBF3E5D7151}" type="datetimeFigureOut">
              <a:rPr lang="en-US" smtClean="0"/>
              <a:t>5/3/2019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29EE6D2-397D-49A7-BAB5-3EBF3E5D7151}" type="datetimeFigureOut">
              <a:rPr lang="en-US" smtClean="0"/>
              <a:t>5/3/2019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2DC53D5-DF4F-4431-94F9-BAA7DF03F0C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29EE6D2-397D-49A7-BAB5-3EBF3E5D7151}" type="datetimeFigureOut">
              <a:rPr lang="en-US" smtClean="0"/>
              <a:t>5/3/2019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DC53D5-DF4F-4431-94F9-BAA7DF03F0C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Lecture 13: Priesthood of Baptized Faithful</a:t>
            </a:r>
            <a:endParaRPr lang="en-US" dirty="0"/>
          </a:p>
        </p:txBody>
      </p:sp>
      <p:sp>
        <p:nvSpPr>
          <p:cNvPr id="3" name="Subtitle 2"/>
          <p:cNvSpPr>
            <a:spLocks noGrp="1"/>
          </p:cNvSpPr>
          <p:nvPr>
            <p:ph type="subTitle" idx="1"/>
          </p:nvPr>
        </p:nvSpPr>
        <p:spPr/>
        <p:txBody>
          <a:bodyPr/>
          <a:lstStyle/>
          <a:p>
            <a:r>
              <a:rPr lang="en-US" dirty="0" smtClean="0"/>
              <a:t>Dr. Ann T. Orlando</a:t>
            </a:r>
            <a:endParaRPr lang="en-US" dirty="0"/>
          </a:p>
        </p:txBody>
      </p:sp>
    </p:spTree>
    <p:extLst>
      <p:ext uri="{BB962C8B-B14F-4D97-AF65-F5344CB8AC3E}">
        <p14:creationId xmlns:p14="http://schemas.microsoft.com/office/powerpoint/2010/main" val="52241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Bishop of Rome 440-461</a:t>
            </a:r>
          </a:p>
          <a:p>
            <a:r>
              <a:rPr lang="en-US" dirty="0" smtClean="0"/>
              <a:t>Deeply engaged in Christological controversies</a:t>
            </a:r>
          </a:p>
          <a:p>
            <a:pPr lvl="1"/>
            <a:r>
              <a:rPr lang="en-US" dirty="0" smtClean="0"/>
              <a:t>Leo’s Tome as basis for Chalcedon</a:t>
            </a:r>
          </a:p>
          <a:p>
            <a:r>
              <a:rPr lang="en-US" dirty="0" smtClean="0"/>
              <a:t>Deeply engaged in politics attempt to settle warfare between Roman Empire and barbaric invasions</a:t>
            </a:r>
          </a:p>
          <a:p>
            <a:r>
              <a:rPr lang="en-US" dirty="0" smtClean="0"/>
              <a:t>Sermon </a:t>
            </a:r>
            <a:r>
              <a:rPr lang="en-US" dirty="0"/>
              <a:t>4</a:t>
            </a:r>
          </a:p>
          <a:p>
            <a:pPr lvl="1"/>
            <a:r>
              <a:rPr lang="en-US" dirty="0"/>
              <a:t>Written early in his pontificate, possibly in celebration of the anniversary</a:t>
            </a:r>
          </a:p>
          <a:p>
            <a:pPr lvl="1"/>
            <a:r>
              <a:rPr lang="en-US" dirty="0"/>
              <a:t>Emphasis on priesthood of all Christians and their relation to </a:t>
            </a:r>
            <a:r>
              <a:rPr lang="en-US" dirty="0" smtClean="0"/>
              <a:t>ministerial priesthood</a:t>
            </a:r>
            <a:endParaRPr lang="en-US" dirty="0"/>
          </a:p>
          <a:p>
            <a:endParaRPr lang="en-US" dirty="0"/>
          </a:p>
        </p:txBody>
      </p:sp>
      <p:sp>
        <p:nvSpPr>
          <p:cNvPr id="3" name="Title 2"/>
          <p:cNvSpPr>
            <a:spLocks noGrp="1"/>
          </p:cNvSpPr>
          <p:nvPr>
            <p:ph type="title"/>
          </p:nvPr>
        </p:nvSpPr>
        <p:spPr/>
        <p:txBody>
          <a:bodyPr>
            <a:normAutofit fontScale="90000"/>
          </a:bodyPr>
          <a:lstStyle/>
          <a:p>
            <a:r>
              <a:rPr lang="en-US" dirty="0" smtClean="0"/>
              <a:t>Pope St. Leo the Great (390-461)</a:t>
            </a:r>
            <a:endParaRPr lang="en-US" dirty="0"/>
          </a:p>
        </p:txBody>
      </p:sp>
    </p:spTree>
    <p:extLst>
      <p:ext uri="{BB962C8B-B14F-4D97-AF65-F5344CB8AC3E}">
        <p14:creationId xmlns:p14="http://schemas.microsoft.com/office/powerpoint/2010/main" val="2542455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Archbishop of Ravenna 423-450</a:t>
            </a:r>
          </a:p>
          <a:p>
            <a:r>
              <a:rPr lang="en-US" dirty="0" smtClean="0"/>
              <a:t>Ravenna was the de facto Byzantine capital of the Western Empire</a:t>
            </a:r>
          </a:p>
          <a:p>
            <a:r>
              <a:rPr lang="en-US" dirty="0" smtClean="0"/>
              <a:t>Strong supporter of Leo the Great against </a:t>
            </a:r>
            <a:r>
              <a:rPr lang="en-US" dirty="0" err="1" smtClean="0"/>
              <a:t>monophysites</a:t>
            </a:r>
            <a:endParaRPr lang="en-US" dirty="0" smtClean="0"/>
          </a:p>
          <a:p>
            <a:pPr lvl="1"/>
            <a:r>
              <a:rPr lang="en-US" dirty="0" smtClean="0"/>
              <a:t>Died just before Council of Chalcedon</a:t>
            </a:r>
          </a:p>
          <a:p>
            <a:r>
              <a:rPr lang="en-US" dirty="0" smtClean="0"/>
              <a:t>Peter first referred to as ‘</a:t>
            </a:r>
            <a:r>
              <a:rPr lang="en-US" dirty="0" err="1" smtClean="0"/>
              <a:t>Chrysologus</a:t>
            </a:r>
            <a:r>
              <a:rPr lang="en-US" dirty="0" smtClean="0"/>
              <a:t>’ (golden word) in 8</a:t>
            </a:r>
            <a:r>
              <a:rPr lang="en-US" baseline="30000" dirty="0" smtClean="0"/>
              <a:t>th</a:t>
            </a:r>
            <a:r>
              <a:rPr lang="en-US" dirty="0" smtClean="0"/>
              <a:t> C when a collection of his sermons was compiled</a:t>
            </a:r>
          </a:p>
          <a:p>
            <a:r>
              <a:rPr lang="en-US" dirty="0" smtClean="0"/>
              <a:t>Saint and doctor of the Church</a:t>
            </a:r>
          </a:p>
        </p:txBody>
      </p:sp>
      <p:sp>
        <p:nvSpPr>
          <p:cNvPr id="3" name="Title 2"/>
          <p:cNvSpPr>
            <a:spLocks noGrp="1"/>
          </p:cNvSpPr>
          <p:nvPr>
            <p:ph type="title"/>
          </p:nvPr>
        </p:nvSpPr>
        <p:spPr/>
        <p:txBody>
          <a:bodyPr/>
          <a:lstStyle/>
          <a:p>
            <a:r>
              <a:rPr lang="en-US" dirty="0" smtClean="0"/>
              <a:t>Peter </a:t>
            </a:r>
            <a:r>
              <a:rPr lang="en-US" dirty="0" err="1" smtClean="0"/>
              <a:t>Chrysologus</a:t>
            </a:r>
            <a:r>
              <a:rPr lang="en-US" dirty="0" smtClean="0"/>
              <a:t> (380-450)</a:t>
            </a:r>
            <a:endParaRPr lang="en-US" dirty="0"/>
          </a:p>
        </p:txBody>
      </p:sp>
    </p:spTree>
    <p:extLst>
      <p:ext uri="{BB962C8B-B14F-4D97-AF65-F5344CB8AC3E}">
        <p14:creationId xmlns:p14="http://schemas.microsoft.com/office/powerpoint/2010/main" val="553782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Much shorter than usual Patristic homilies</a:t>
            </a:r>
          </a:p>
          <a:p>
            <a:r>
              <a:rPr lang="en-US" dirty="0" smtClean="0"/>
              <a:t>Tended to focus on a few verses from the readings of the day</a:t>
            </a:r>
          </a:p>
          <a:p>
            <a:r>
              <a:rPr lang="en-US" dirty="0" smtClean="0"/>
              <a:t>But may be deceiving as there may have been 3 distinct homilies preached</a:t>
            </a:r>
          </a:p>
          <a:p>
            <a:pPr lvl="1"/>
            <a:r>
              <a:rPr lang="en-US" dirty="0" smtClean="0"/>
              <a:t>At the conclusion of each of the three readings</a:t>
            </a:r>
          </a:p>
          <a:p>
            <a:r>
              <a:rPr lang="en-US" dirty="0" smtClean="0"/>
              <a:t>Believed that homilies should be simple and direct</a:t>
            </a:r>
          </a:p>
          <a:p>
            <a:pPr lvl="1"/>
            <a:r>
              <a:rPr lang="en-US" i="1" dirty="0"/>
              <a:t>We should speak to the populace in popular fashion. The parish ought to be addressed by ordinary speech. Matters necessary to all men should be spoken about as men in general speak. Natural language is dear to simple souls and sweet to the </a:t>
            </a:r>
            <a:r>
              <a:rPr lang="en-US" i="1" dirty="0" smtClean="0"/>
              <a:t>learned.</a:t>
            </a:r>
            <a:r>
              <a:rPr lang="en-US" dirty="0" smtClean="0"/>
              <a:t>  Homily 43</a:t>
            </a:r>
          </a:p>
        </p:txBody>
      </p:sp>
      <p:sp>
        <p:nvSpPr>
          <p:cNvPr id="3" name="Title 2"/>
          <p:cNvSpPr>
            <a:spLocks noGrp="1"/>
          </p:cNvSpPr>
          <p:nvPr>
            <p:ph type="title"/>
          </p:nvPr>
        </p:nvSpPr>
        <p:spPr/>
        <p:txBody>
          <a:bodyPr/>
          <a:lstStyle/>
          <a:p>
            <a:r>
              <a:rPr lang="en-US" dirty="0" smtClean="0"/>
              <a:t>Homiletic Style</a:t>
            </a:r>
            <a:endParaRPr lang="en-US" dirty="0"/>
          </a:p>
        </p:txBody>
      </p:sp>
    </p:spTree>
    <p:extLst>
      <p:ext uri="{BB962C8B-B14F-4D97-AF65-F5344CB8AC3E}">
        <p14:creationId xmlns:p14="http://schemas.microsoft.com/office/powerpoint/2010/main" val="3046269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Focus on Rom 12:1 in weeks after Easter</a:t>
            </a:r>
          </a:p>
          <a:p>
            <a:r>
              <a:rPr lang="en-US" dirty="0" smtClean="0"/>
              <a:t>Considers what does it mean to be a living sacrifice</a:t>
            </a:r>
          </a:p>
          <a:p>
            <a:r>
              <a:rPr lang="en-US" dirty="0" smtClean="0"/>
              <a:t>How is this related to priesthood of Christ</a:t>
            </a:r>
          </a:p>
          <a:p>
            <a:r>
              <a:rPr lang="en-US" dirty="0" smtClean="0"/>
              <a:t>Note references to martyrs</a:t>
            </a:r>
          </a:p>
          <a:p>
            <a:r>
              <a:rPr lang="en-US" dirty="0" smtClean="0"/>
              <a:t>Also note references to Cain </a:t>
            </a:r>
            <a:endParaRPr lang="en-US" dirty="0"/>
          </a:p>
        </p:txBody>
      </p:sp>
      <p:sp>
        <p:nvSpPr>
          <p:cNvPr id="3" name="Title 2"/>
          <p:cNvSpPr>
            <a:spLocks noGrp="1"/>
          </p:cNvSpPr>
          <p:nvPr>
            <p:ph type="title"/>
          </p:nvPr>
        </p:nvSpPr>
        <p:spPr/>
        <p:txBody>
          <a:bodyPr>
            <a:normAutofit fontScale="90000"/>
          </a:bodyPr>
          <a:lstStyle/>
          <a:p>
            <a:r>
              <a:rPr lang="en-US" dirty="0" smtClean="0"/>
              <a:t>Context of Sermons 108 and 109</a:t>
            </a:r>
            <a:endParaRPr lang="en-US" dirty="0"/>
          </a:p>
        </p:txBody>
      </p:sp>
    </p:spTree>
    <p:extLst>
      <p:ext uri="{BB962C8B-B14F-4D97-AF65-F5344CB8AC3E}">
        <p14:creationId xmlns:p14="http://schemas.microsoft.com/office/powerpoint/2010/main" val="3302379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Augustine, Sermon 4 (especially the conclusion)</a:t>
            </a:r>
          </a:p>
          <a:p>
            <a:r>
              <a:rPr lang="en-US" dirty="0" smtClean="0"/>
              <a:t>Pope St Leo Great, Sermon 4</a:t>
            </a:r>
          </a:p>
          <a:p>
            <a:r>
              <a:rPr lang="en-US" dirty="0" smtClean="0"/>
              <a:t>Peter </a:t>
            </a:r>
            <a:r>
              <a:rPr lang="en-US" dirty="0" err="1" smtClean="0"/>
              <a:t>Chrysologus</a:t>
            </a:r>
            <a:r>
              <a:rPr lang="en-US" dirty="0" smtClean="0"/>
              <a:t>, Sermons 108 and 109</a:t>
            </a:r>
            <a:endParaRPr lang="en-US" dirty="0"/>
          </a:p>
        </p:txBody>
      </p:sp>
      <p:sp>
        <p:nvSpPr>
          <p:cNvPr id="3" name="Title 2"/>
          <p:cNvSpPr>
            <a:spLocks noGrp="1"/>
          </p:cNvSpPr>
          <p:nvPr>
            <p:ph type="title"/>
          </p:nvPr>
        </p:nvSpPr>
        <p:spPr/>
        <p:txBody>
          <a:bodyPr/>
          <a:lstStyle/>
          <a:p>
            <a:r>
              <a:rPr lang="en-US" dirty="0" smtClean="0"/>
              <a:t>Assignments</a:t>
            </a:r>
            <a:endParaRPr lang="en-US" dirty="0"/>
          </a:p>
        </p:txBody>
      </p:sp>
    </p:spTree>
    <p:extLst>
      <p:ext uri="{BB962C8B-B14F-4D97-AF65-F5344CB8AC3E}">
        <p14:creationId xmlns:p14="http://schemas.microsoft.com/office/powerpoint/2010/main" val="3785456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a:t>Baptism as the ‘ordination’ of Christian </a:t>
            </a:r>
            <a:r>
              <a:rPr lang="en-US" dirty="0" smtClean="0"/>
              <a:t>faithful</a:t>
            </a:r>
          </a:p>
          <a:p>
            <a:r>
              <a:rPr lang="en-US" dirty="0" smtClean="0"/>
              <a:t>New </a:t>
            </a:r>
            <a:r>
              <a:rPr lang="en-US" dirty="0" smtClean="0"/>
              <a:t>Testament basis</a:t>
            </a:r>
          </a:p>
          <a:p>
            <a:pPr lvl="1"/>
            <a:r>
              <a:rPr lang="en-US" smtClean="0"/>
              <a:t>Gospels</a:t>
            </a:r>
          </a:p>
          <a:p>
            <a:pPr lvl="1"/>
            <a:r>
              <a:rPr lang="en-US" dirty="0" err="1" smtClean="0"/>
              <a:t>Heb</a:t>
            </a:r>
            <a:r>
              <a:rPr lang="en-US" dirty="0" smtClean="0"/>
              <a:t> </a:t>
            </a:r>
            <a:r>
              <a:rPr lang="en-US" dirty="0" smtClean="0"/>
              <a:t>12-13</a:t>
            </a:r>
          </a:p>
          <a:p>
            <a:pPr lvl="1"/>
            <a:r>
              <a:rPr lang="en-US" dirty="0"/>
              <a:t>1 Peter </a:t>
            </a:r>
            <a:r>
              <a:rPr lang="en-US" dirty="0" smtClean="0"/>
              <a:t>2:5-9</a:t>
            </a:r>
          </a:p>
          <a:p>
            <a:pPr lvl="1"/>
            <a:r>
              <a:rPr lang="en-US" dirty="0" smtClean="0"/>
              <a:t>Rom 12</a:t>
            </a:r>
          </a:p>
          <a:p>
            <a:r>
              <a:rPr lang="en-US" dirty="0" smtClean="0"/>
              <a:t>Pope St. Leo the Great</a:t>
            </a:r>
          </a:p>
          <a:p>
            <a:r>
              <a:rPr lang="en-US" dirty="0" smtClean="0"/>
              <a:t>Augustine</a:t>
            </a:r>
          </a:p>
          <a:p>
            <a:r>
              <a:rPr lang="en-US" dirty="0" smtClean="0"/>
              <a:t>St. Peter </a:t>
            </a:r>
            <a:r>
              <a:rPr lang="en-US" dirty="0" err="1" smtClean="0"/>
              <a:t>Chrysologus</a:t>
            </a:r>
            <a:endParaRPr lang="en-US" dirty="0" smtClean="0"/>
          </a:p>
          <a:p>
            <a:r>
              <a:rPr lang="en-US" dirty="0"/>
              <a:t>What is the sacrifice offered by baptized after the time of martyrdom</a:t>
            </a:r>
          </a:p>
          <a:p>
            <a:pPr marL="109728" indent="0">
              <a:buNone/>
            </a:pPr>
            <a:endParaRPr lang="en-US" dirty="0" smtClean="0"/>
          </a:p>
        </p:txBody>
      </p:sp>
      <p:sp>
        <p:nvSpPr>
          <p:cNvPr id="2" name="Title 1"/>
          <p:cNvSpPr>
            <a:spLocks noGrp="1"/>
          </p:cNvSpPr>
          <p:nvPr>
            <p:ph type="title"/>
          </p:nvPr>
        </p:nvSpPr>
        <p:spPr/>
        <p:txBody>
          <a:bodyPr/>
          <a:lstStyle/>
          <a:p>
            <a:r>
              <a:rPr lang="en-US" dirty="0" smtClean="0"/>
              <a:t>Outline</a:t>
            </a:r>
            <a:endParaRPr lang="en-US" dirty="0"/>
          </a:p>
        </p:txBody>
      </p:sp>
    </p:spTree>
    <p:extLst>
      <p:ext uri="{BB962C8B-B14F-4D97-AF65-F5344CB8AC3E}">
        <p14:creationId xmlns:p14="http://schemas.microsoft.com/office/powerpoint/2010/main" val="2976478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John’s baptism for the forgiveness of sins</a:t>
            </a:r>
          </a:p>
          <a:p>
            <a:pPr lvl="1"/>
            <a:r>
              <a:rPr lang="en-US" dirty="0" smtClean="0"/>
              <a:t>Jesus’ baptism will be one of the Holy Spirit</a:t>
            </a:r>
          </a:p>
          <a:p>
            <a:pPr lvl="1"/>
            <a:r>
              <a:rPr lang="en-US" dirty="0" smtClean="0"/>
              <a:t>See for example Matt 3</a:t>
            </a:r>
          </a:p>
          <a:p>
            <a:r>
              <a:rPr lang="en-US" dirty="0" smtClean="0"/>
              <a:t>Jesus baptism and relation to Holy Spirit are recounted in all four Gospels</a:t>
            </a:r>
          </a:p>
          <a:p>
            <a:r>
              <a:rPr lang="en-US" dirty="0" smtClean="0"/>
              <a:t>The final command in Matt 28</a:t>
            </a:r>
          </a:p>
          <a:p>
            <a:endParaRPr lang="en-US" dirty="0"/>
          </a:p>
        </p:txBody>
      </p:sp>
      <p:sp>
        <p:nvSpPr>
          <p:cNvPr id="3" name="Title 2"/>
          <p:cNvSpPr>
            <a:spLocks noGrp="1"/>
          </p:cNvSpPr>
          <p:nvPr>
            <p:ph type="title"/>
          </p:nvPr>
        </p:nvSpPr>
        <p:spPr/>
        <p:txBody>
          <a:bodyPr/>
          <a:lstStyle/>
          <a:p>
            <a:r>
              <a:rPr lang="en-US" dirty="0" smtClean="0"/>
              <a:t>Baptism in Gospels</a:t>
            </a:r>
            <a:endParaRPr lang="en-US" dirty="0"/>
          </a:p>
        </p:txBody>
      </p:sp>
    </p:spTree>
    <p:extLst>
      <p:ext uri="{BB962C8B-B14F-4D97-AF65-F5344CB8AC3E}">
        <p14:creationId xmlns:p14="http://schemas.microsoft.com/office/powerpoint/2010/main" val="3467585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Final chapters of Hebrews addresses the work of Christians</a:t>
            </a:r>
          </a:p>
          <a:p>
            <a:r>
              <a:rPr lang="en-US" dirty="0" smtClean="0"/>
              <a:t>12:28 refers to the acceptable worship which Christians should offer</a:t>
            </a:r>
          </a:p>
          <a:p>
            <a:r>
              <a:rPr lang="en-US" dirty="0" smtClean="0"/>
              <a:t>The nature of that worship seems to be described in 13</a:t>
            </a:r>
          </a:p>
          <a:p>
            <a:pPr lvl="1"/>
            <a:r>
              <a:rPr lang="en-US" dirty="0" smtClean="0"/>
              <a:t>See especially 13:15-16 and the description of a sacrifice of praise</a:t>
            </a:r>
          </a:p>
          <a:p>
            <a:pPr lvl="1"/>
            <a:r>
              <a:rPr lang="en-US" dirty="0" err="1" smtClean="0"/>
              <a:t>Theodoret</a:t>
            </a:r>
            <a:r>
              <a:rPr lang="en-US" dirty="0" smtClean="0"/>
              <a:t> expands on this at the end of his Commentary</a:t>
            </a:r>
          </a:p>
          <a:p>
            <a:pPr lvl="1"/>
            <a:endParaRPr lang="en-US" dirty="0"/>
          </a:p>
        </p:txBody>
      </p:sp>
      <p:sp>
        <p:nvSpPr>
          <p:cNvPr id="3" name="Title 2"/>
          <p:cNvSpPr>
            <a:spLocks noGrp="1"/>
          </p:cNvSpPr>
          <p:nvPr>
            <p:ph type="title"/>
          </p:nvPr>
        </p:nvSpPr>
        <p:spPr/>
        <p:txBody>
          <a:bodyPr/>
          <a:lstStyle/>
          <a:p>
            <a:r>
              <a:rPr lang="en-US" dirty="0" smtClean="0"/>
              <a:t>Back to Hebrews</a:t>
            </a:r>
            <a:endParaRPr lang="en-US" dirty="0"/>
          </a:p>
        </p:txBody>
      </p:sp>
    </p:spTree>
    <p:extLst>
      <p:ext uri="{BB962C8B-B14F-4D97-AF65-F5344CB8AC3E}">
        <p14:creationId xmlns:p14="http://schemas.microsoft.com/office/powerpoint/2010/main" val="1397197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US" dirty="0" smtClean="0"/>
          </a:p>
          <a:p>
            <a:r>
              <a:rPr lang="en-US" dirty="0" smtClean="0"/>
              <a:t>Recall from Origen reading Leviticus (Homilies on Leviticus 1:5) in the light of Paul:</a:t>
            </a:r>
          </a:p>
          <a:p>
            <a:pPr lvl="1"/>
            <a:r>
              <a:rPr lang="en-US" sz="1800" dirty="0"/>
              <a:t>The priest, and his sons, is in you the mind which is also its understanding in you who are rightly called a priest and “sons of a priest” for they are the only ones who perceive God and are capable of the knowledge of God.  Therefore the divine Word desires that you offer your flesh to God in purity with reasonable understanding, as the Apostle says, </a:t>
            </a:r>
            <a:r>
              <a:rPr lang="en-US" sz="1800" i="1" dirty="0"/>
              <a:t>A living offering holy and pleasing to God, your reasonable service</a:t>
            </a:r>
            <a:r>
              <a:rPr lang="en-US" sz="1800" dirty="0"/>
              <a:t>. (Rom 12:1) </a:t>
            </a:r>
            <a:endParaRPr lang="en-US" sz="1800" dirty="0" smtClean="0"/>
          </a:p>
          <a:p>
            <a:endParaRPr lang="en-US" sz="1800" dirty="0"/>
          </a:p>
        </p:txBody>
      </p:sp>
      <p:sp>
        <p:nvSpPr>
          <p:cNvPr id="3" name="Title 2"/>
          <p:cNvSpPr>
            <a:spLocks noGrp="1"/>
          </p:cNvSpPr>
          <p:nvPr>
            <p:ph type="title"/>
          </p:nvPr>
        </p:nvSpPr>
        <p:spPr/>
        <p:txBody>
          <a:bodyPr/>
          <a:lstStyle/>
          <a:p>
            <a:r>
              <a:rPr lang="en-US" dirty="0" smtClean="0"/>
              <a:t>Rom 12:1</a:t>
            </a:r>
            <a:endParaRPr lang="en-US" dirty="0"/>
          </a:p>
        </p:txBody>
      </p:sp>
    </p:spTree>
    <p:extLst>
      <p:ext uri="{BB962C8B-B14F-4D97-AF65-F5344CB8AC3E}">
        <p14:creationId xmlns:p14="http://schemas.microsoft.com/office/powerpoint/2010/main" val="923405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1 Peter may have been a baptismal homily</a:t>
            </a:r>
          </a:p>
          <a:p>
            <a:r>
              <a:rPr lang="en-US" dirty="0" smtClean="0"/>
              <a:t>Christians are called to be the living stones</a:t>
            </a:r>
          </a:p>
          <a:p>
            <a:pPr lvl="1"/>
            <a:r>
              <a:rPr lang="en-US" dirty="0" smtClean="0"/>
              <a:t>Spiritual House (Temple)</a:t>
            </a:r>
          </a:p>
          <a:p>
            <a:pPr lvl="1"/>
            <a:r>
              <a:rPr lang="en-US" dirty="0" smtClean="0"/>
              <a:t>Holy Priesthood</a:t>
            </a:r>
          </a:p>
          <a:p>
            <a:pPr lvl="1"/>
            <a:r>
              <a:rPr lang="en-US" dirty="0" smtClean="0"/>
              <a:t>Royal priesthood</a:t>
            </a:r>
          </a:p>
          <a:p>
            <a:r>
              <a:rPr lang="en-US" dirty="0" smtClean="0"/>
              <a:t>Augustine, </a:t>
            </a:r>
            <a:r>
              <a:rPr lang="en-US" dirty="0" err="1" smtClean="0"/>
              <a:t>CoG</a:t>
            </a:r>
            <a:r>
              <a:rPr lang="en-US" dirty="0" smtClean="0"/>
              <a:t> XX.10: </a:t>
            </a:r>
          </a:p>
          <a:p>
            <a:pPr lvl="1"/>
            <a:r>
              <a:rPr lang="en-US" dirty="0" smtClean="0"/>
              <a:t>Rather</a:t>
            </a:r>
            <a:r>
              <a:rPr lang="en-US" dirty="0"/>
              <a:t>, just as we call all Christians ‘</a:t>
            </a:r>
            <a:r>
              <a:rPr lang="en-US" dirty="0" err="1"/>
              <a:t>christs</a:t>
            </a:r>
            <a:r>
              <a:rPr lang="en-US" dirty="0"/>
              <a:t>’ by virtue of their mystical anointing, so we call all Christians ‘priests’ (</a:t>
            </a:r>
            <a:r>
              <a:rPr lang="en-US" i="1" dirty="0" err="1"/>
              <a:t>sacerdotes</a:t>
            </a:r>
            <a:r>
              <a:rPr lang="en-US" i="1" dirty="0"/>
              <a:t>) </a:t>
            </a:r>
            <a:r>
              <a:rPr lang="en-US" dirty="0"/>
              <a:t>because they are all members of the one priest. That is why the apostle Peter says that they are </a:t>
            </a:r>
            <a:r>
              <a:rPr lang="en-US" i="1" dirty="0"/>
              <a:t>a holy people, a royal </a:t>
            </a:r>
            <a:r>
              <a:rPr lang="en-US" i="1" dirty="0" smtClean="0"/>
              <a:t>priesthood.</a:t>
            </a:r>
            <a:r>
              <a:rPr lang="en-US" i="1" baseline="30000" dirty="0" smtClean="0"/>
              <a:t> </a:t>
            </a:r>
            <a:endParaRPr lang="en-US" dirty="0" smtClean="0"/>
          </a:p>
          <a:p>
            <a:endParaRPr lang="en-US" dirty="0"/>
          </a:p>
        </p:txBody>
      </p:sp>
      <p:sp>
        <p:nvSpPr>
          <p:cNvPr id="3" name="Title 2"/>
          <p:cNvSpPr>
            <a:spLocks noGrp="1"/>
          </p:cNvSpPr>
          <p:nvPr>
            <p:ph type="title"/>
          </p:nvPr>
        </p:nvSpPr>
        <p:spPr/>
        <p:txBody>
          <a:bodyPr/>
          <a:lstStyle/>
          <a:p>
            <a:r>
              <a:rPr lang="en-US" dirty="0" smtClean="0"/>
              <a:t>1 </a:t>
            </a:r>
            <a:r>
              <a:rPr lang="en-US" smtClean="0"/>
              <a:t>Peter 2:5-9 (and Rev 1:5-6)</a:t>
            </a:r>
            <a:endParaRPr lang="en-US" dirty="0"/>
          </a:p>
        </p:txBody>
      </p:sp>
    </p:spTree>
    <p:extLst>
      <p:ext uri="{BB962C8B-B14F-4D97-AF65-F5344CB8AC3E}">
        <p14:creationId xmlns:p14="http://schemas.microsoft.com/office/powerpoint/2010/main" val="3071710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Period of preparation and study</a:t>
            </a:r>
          </a:p>
          <a:p>
            <a:r>
              <a:rPr lang="en-US" dirty="0" smtClean="0"/>
              <a:t>Best time for Baptism is at the Easter Vigil</a:t>
            </a:r>
          </a:p>
          <a:p>
            <a:r>
              <a:rPr lang="en-US" dirty="0" smtClean="0"/>
              <a:t>Baptismal rite has 2 parts</a:t>
            </a:r>
          </a:p>
          <a:p>
            <a:pPr lvl="1"/>
            <a:r>
              <a:rPr lang="en-US" dirty="0" smtClean="0"/>
              <a:t>Baptism with water for forgiveness of sins</a:t>
            </a:r>
          </a:p>
          <a:p>
            <a:pPr lvl="1"/>
            <a:r>
              <a:rPr lang="en-US" dirty="0" smtClean="0"/>
              <a:t>Anointing with oil to become consecrated (ordained) to the Christian way of life</a:t>
            </a:r>
          </a:p>
          <a:p>
            <a:r>
              <a:rPr lang="en-US" smtClean="0"/>
              <a:t>Re-baptism </a:t>
            </a:r>
            <a:r>
              <a:rPr lang="en-US" dirty="0" smtClean="0"/>
              <a:t>controversy affirms that Baptism (ordination) leaves a permeant mark, character, on </a:t>
            </a:r>
            <a:r>
              <a:rPr lang="en-US" smtClean="0"/>
              <a:t>the recipient </a:t>
            </a:r>
            <a:endParaRPr lang="en-US" dirty="0"/>
          </a:p>
        </p:txBody>
      </p:sp>
      <p:sp>
        <p:nvSpPr>
          <p:cNvPr id="3" name="Title 2"/>
          <p:cNvSpPr>
            <a:spLocks noGrp="1"/>
          </p:cNvSpPr>
          <p:nvPr>
            <p:ph type="title"/>
          </p:nvPr>
        </p:nvSpPr>
        <p:spPr/>
        <p:txBody>
          <a:bodyPr>
            <a:normAutofit fontScale="90000"/>
          </a:bodyPr>
          <a:lstStyle/>
          <a:p>
            <a:r>
              <a:rPr lang="en-US" dirty="0" smtClean="0"/>
              <a:t>General Understanding of Baptism in early Church</a:t>
            </a:r>
            <a:endParaRPr lang="en-US" dirty="0"/>
          </a:p>
        </p:txBody>
      </p:sp>
    </p:spTree>
    <p:extLst>
      <p:ext uri="{BB962C8B-B14F-4D97-AF65-F5344CB8AC3E}">
        <p14:creationId xmlns:p14="http://schemas.microsoft.com/office/powerpoint/2010/main" val="2253063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Oil was an anointing into the royal priesthood of Jesus Christ</a:t>
            </a:r>
          </a:p>
          <a:p>
            <a:r>
              <a:rPr lang="en-US" dirty="0" smtClean="0"/>
              <a:t>This is the ‘ordination’ of the faithful</a:t>
            </a:r>
          </a:p>
          <a:p>
            <a:r>
              <a:rPr lang="en-US" dirty="0" smtClean="0"/>
              <a:t>Tertullian, </a:t>
            </a:r>
            <a:r>
              <a:rPr lang="en-US" i="1" dirty="0" smtClean="0"/>
              <a:t>On Baptism</a:t>
            </a:r>
          </a:p>
          <a:p>
            <a:pPr lvl="1"/>
            <a:r>
              <a:rPr lang="en-US" dirty="0"/>
              <a:t>After that we come up from the washing and are anointed with the blessed unction, following that ancient practice by which, ever since Aaron was anointed by Moses, there was a custom of anointing them for priesthood with oil out of a horn. That is why the high priest is called a ‘</a:t>
            </a:r>
            <a:r>
              <a:rPr lang="en-US" dirty="0" err="1"/>
              <a:t>christ</a:t>
            </a:r>
            <a:r>
              <a:rPr lang="en-US" dirty="0"/>
              <a:t>’, from 'chrism' which is the Greek for 'anointing': and from this also our Lord obtained his title, though it had become a spiritual anointing, in that he was anointed with the Spirit by God the Father</a:t>
            </a:r>
          </a:p>
        </p:txBody>
      </p:sp>
      <p:sp>
        <p:nvSpPr>
          <p:cNvPr id="3" name="Title 2"/>
          <p:cNvSpPr>
            <a:spLocks noGrp="1"/>
          </p:cNvSpPr>
          <p:nvPr>
            <p:ph type="title"/>
          </p:nvPr>
        </p:nvSpPr>
        <p:spPr/>
        <p:txBody>
          <a:bodyPr>
            <a:normAutofit/>
          </a:bodyPr>
          <a:lstStyle/>
          <a:p>
            <a:r>
              <a:rPr lang="en-US" dirty="0" smtClean="0"/>
              <a:t>Tertullian on the Oil of Baptism</a:t>
            </a:r>
            <a:endParaRPr lang="en-US" dirty="0"/>
          </a:p>
        </p:txBody>
      </p:sp>
    </p:spTree>
    <p:extLst>
      <p:ext uri="{BB962C8B-B14F-4D97-AF65-F5344CB8AC3E}">
        <p14:creationId xmlns:p14="http://schemas.microsoft.com/office/powerpoint/2010/main" val="546118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If priesthood of faithful baptized rooted in willingness to suffer martyrdom, </a:t>
            </a:r>
          </a:p>
          <a:p>
            <a:pPr lvl="1"/>
            <a:r>
              <a:rPr lang="en-US" dirty="0" smtClean="0"/>
              <a:t>How to understand that priesthood after the time of martyrdom</a:t>
            </a:r>
          </a:p>
          <a:p>
            <a:r>
              <a:rPr lang="en-US" dirty="0" smtClean="0"/>
              <a:t>In other words, what is the sacrifice in imitation of Jesus</a:t>
            </a:r>
          </a:p>
          <a:p>
            <a:r>
              <a:rPr lang="en-US" dirty="0" smtClean="0"/>
              <a:t>Augustine, Sermon 4, offers a way to be like the martyrs</a:t>
            </a:r>
            <a:endParaRPr lang="en-US" dirty="0"/>
          </a:p>
        </p:txBody>
      </p:sp>
      <p:sp>
        <p:nvSpPr>
          <p:cNvPr id="3" name="Title 2"/>
          <p:cNvSpPr>
            <a:spLocks noGrp="1"/>
          </p:cNvSpPr>
          <p:nvPr>
            <p:ph type="title"/>
          </p:nvPr>
        </p:nvSpPr>
        <p:spPr/>
        <p:txBody>
          <a:bodyPr>
            <a:normAutofit fontScale="90000"/>
          </a:bodyPr>
          <a:lstStyle/>
          <a:p>
            <a:r>
              <a:rPr lang="en-US" dirty="0" smtClean="0"/>
              <a:t>Problem After End of Martyrdom</a:t>
            </a:r>
            <a:endParaRPr lang="en-US" dirty="0"/>
          </a:p>
        </p:txBody>
      </p:sp>
    </p:spTree>
    <p:extLst>
      <p:ext uri="{BB962C8B-B14F-4D97-AF65-F5344CB8AC3E}">
        <p14:creationId xmlns:p14="http://schemas.microsoft.com/office/powerpoint/2010/main" val="8728195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2397</TotalTime>
  <Words>831</Words>
  <Application>Microsoft Office PowerPoint</Application>
  <PresentationFormat>On-screen Show (4:3)</PresentationFormat>
  <Paragraphs>86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Concourse</vt:lpstr>
      <vt:lpstr>Lecture 13: Priesthood of Baptized Faithful</vt:lpstr>
      <vt:lpstr>Outline</vt:lpstr>
      <vt:lpstr>Baptism in Gospels</vt:lpstr>
      <vt:lpstr>Back to Hebrews</vt:lpstr>
      <vt:lpstr>Rom 12:1</vt:lpstr>
      <vt:lpstr>1 Peter 2:5-9 (and Rev 1:5-6)</vt:lpstr>
      <vt:lpstr>General Understanding of Baptism in early Church</vt:lpstr>
      <vt:lpstr>Tertullian on the Oil of Baptism</vt:lpstr>
      <vt:lpstr>Problem After End of Martyrdom</vt:lpstr>
      <vt:lpstr>Pope St. Leo the Great (390-461)</vt:lpstr>
      <vt:lpstr>Peter Chrysologus (380-450)</vt:lpstr>
      <vt:lpstr>Homiletic Style</vt:lpstr>
      <vt:lpstr>Context of Sermons 108 and 109</vt:lpstr>
      <vt:lpstr>Assignments</vt:lpstr>
    </vt:vector>
  </TitlesOfParts>
  <Company>MIT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Introduction</dc:title>
  <dc:creator>AOrlando</dc:creator>
  <cp:lastModifiedBy>AOrlando</cp:lastModifiedBy>
  <cp:revision>231</cp:revision>
  <cp:lastPrinted>2019-05-03T11:32:44Z</cp:lastPrinted>
  <dcterms:created xsi:type="dcterms:W3CDTF">2016-07-31T18:00:40Z</dcterms:created>
  <dcterms:modified xsi:type="dcterms:W3CDTF">2019-05-03T11:39:34Z</dcterms:modified>
</cp:coreProperties>
</file>