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58" r:id="rId4"/>
    <p:sldId id="276" r:id="rId5"/>
    <p:sldId id="270" r:id="rId6"/>
    <p:sldId id="274" r:id="rId7"/>
    <p:sldId id="272" r:id="rId8"/>
    <p:sldId id="275" r:id="rId9"/>
    <p:sldId id="271" r:id="rId10"/>
    <p:sldId id="277" r:id="rId11"/>
    <p:sldId id="278" r:id="rId12"/>
    <p:sldId id="279" r:id="rId13"/>
    <p:sldId id="273" r:id="rId14"/>
    <p:sldId id="269" r:id="rId15"/>
    <p:sldId id="280" r:id="rId16"/>
    <p:sldId id="262" r:id="rId17"/>
    <p:sldId id="281" r:id="rId18"/>
    <p:sldId id="268" r:id="rId19"/>
    <p:sldId id="282" r:id="rId20"/>
    <p:sldId id="267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A6261F-9257-4E47-BAF1-52C261619BBB}" type="datetimeFigureOut">
              <a:rPr lang="en-US" smtClean="0"/>
              <a:t>2/21/2019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470E78-FDD3-45C6-9145-C0E744BD9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4616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FD603B-8466-40BB-BF4A-6D4EC80EE693}" type="datetimeFigureOut">
              <a:rPr lang="en-US" smtClean="0"/>
              <a:t>2/21/2019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6B7C37-6CDE-46CE-ABA6-B01F255A6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391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044BAF3-DC56-47A6-9C52-AF004D400C31}" type="datetime1">
              <a:rPr lang="en-US" smtClean="0"/>
              <a:t>2/21/2019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smtClean="0"/>
              <a:t>Tertullian, North African Christianity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E4D712-D3A3-4999-AB8E-B2AC279E89B5}" type="datetime1">
              <a:rPr lang="en-US" smtClean="0"/>
              <a:t>2/21/2019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Tertullian, North African Christianity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49F643-3F03-4ED7-ABFE-D1DA246C283C}" type="datetime1">
              <a:rPr lang="en-US" smtClean="0"/>
              <a:t>2/21/2019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Tertullian, North African Christianity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F423D5-F556-4067-A771-D9E17DD2B0F9}" type="datetime1">
              <a:rPr lang="en-US" smtClean="0"/>
              <a:t>2/21/2019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Tertullian, North African Christianity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EB6744-02D7-4E89-828C-958B78E88436}" type="datetime1">
              <a:rPr lang="en-US" smtClean="0"/>
              <a:t>2/21/2019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Tertullian, North African Christianity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6E58DA-5CFC-4C99-8E1B-B48CB9D59C95}" type="datetime1">
              <a:rPr lang="en-US" smtClean="0"/>
              <a:t>2/21/2019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Tertullian, North African Christianity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4B4B3C-3A73-4428-A5F6-D5654C210705}" type="datetime1">
              <a:rPr lang="en-US" smtClean="0"/>
              <a:t>2/21/2019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Tertullian, North African Christianity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4052B7-025A-4D2E-90E5-6412E3F368E8}" type="datetime1">
              <a:rPr lang="en-US" smtClean="0"/>
              <a:t>2/21/2019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Tertullian, North African Christianity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A38E25-C4D7-4C21-A249-57EA20B31970}" type="datetime1">
              <a:rPr lang="en-US" smtClean="0"/>
              <a:t>2/21/2019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Tertullian, North African Christianity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BB07B11-B9A5-4BF0-AFC4-E513EB966920}" type="datetime1">
              <a:rPr lang="en-US" smtClean="0"/>
              <a:t>2/21/2019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Tertullian, North African Christianity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F7FF32B-0EC7-4CA3-BE1B-1670B5962B18}" type="datetime1">
              <a:rPr lang="en-US" smtClean="0"/>
              <a:t>2/21/2019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Tertullian, North African Christianity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A44214F-ACE6-4F62-B7A3-5985E944FF32}" type="datetime1">
              <a:rPr lang="en-US" smtClean="0"/>
              <a:t>2/21/2019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Tertullian, North African Christianity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wtn.com/library/sources/unity.tx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Lecture 5: Ministry from  Jesus Christ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Ann T. Orlando</a:t>
            </a:r>
          </a:p>
          <a:p>
            <a:r>
              <a:rPr lang="en-US" dirty="0" smtClean="0"/>
              <a:t>22 Feb 2019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C53D5-DF4F-4431-94F9-BAA7DF03F0C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418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Tertullian, North African Christianity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3CE97-BA60-4868-9C7A-56E936F122F0}" type="slidenum">
              <a:rPr lang="en-US" altLang="en-US"/>
              <a:pPr>
                <a:defRPr/>
              </a:pPr>
              <a:t>10</a:t>
            </a:fld>
            <a:endParaRPr lang="en-US" altLang="en-US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Montanism: Background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60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600" smtClean="0"/>
              <a:t>Started by Montus and two female disciples: Prisca and Maximillia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600" smtClean="0"/>
              <a:t>Originated in Phrygia in Asia Minor c. 160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600" smtClean="0"/>
              <a:t>Quickly spread around Mediterranean, took strong root in North Africa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600" smtClean="0"/>
              <a:t>Seems to have died out or morphed into other movements (Donatism) by mid-Third Century in North Africa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600" smtClean="0"/>
              <a:t>Tertullian’s later works </a:t>
            </a:r>
            <a:r>
              <a:rPr lang="en-US" altLang="en-US" sz="2600" i="1" smtClean="0"/>
              <a:t>may be</a:t>
            </a:r>
            <a:r>
              <a:rPr lang="en-US" altLang="en-US" sz="2600" smtClean="0"/>
              <a:t> the only Montanists documents extant (</a:t>
            </a:r>
            <a:r>
              <a:rPr lang="en-US" altLang="en-US" sz="2600" i="1" smtClean="0"/>
              <a:t>On Flight, On Modesty, Against Praxeas)</a:t>
            </a:r>
            <a:endParaRPr lang="en-US" altLang="en-US" sz="2600" smtClean="0"/>
          </a:p>
        </p:txBody>
      </p:sp>
    </p:spTree>
    <p:extLst>
      <p:ext uri="{BB962C8B-B14F-4D97-AF65-F5344CB8AC3E}">
        <p14:creationId xmlns:p14="http://schemas.microsoft.com/office/powerpoint/2010/main" val="22464712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Tertullian, North African Christianity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683B33-18E4-411B-95EF-A848871EB8C6}" type="slidenum">
              <a:rPr lang="en-US" altLang="en-US"/>
              <a:pPr>
                <a:defRPr/>
              </a:pPr>
              <a:t>11</a:t>
            </a:fld>
            <a:endParaRPr lang="en-US" altLang="en-US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Montanism: Beliefs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Believed in continuing Prophecy in Church through the action of Holy Spirit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Prophecy took the form of ecstatic utterances and actions; equal in value to Scripture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Encouraged excessive disciplinary practices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Opposed remarriage after death of spouse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Encouraged active seeking of martyrdom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Once a person was Baptized, and then sinned, they could not be forgiven</a:t>
            </a:r>
          </a:p>
        </p:txBody>
      </p:sp>
    </p:spTree>
    <p:extLst>
      <p:ext uri="{BB962C8B-B14F-4D97-AF65-F5344CB8AC3E}">
        <p14:creationId xmlns:p14="http://schemas.microsoft.com/office/powerpoint/2010/main" val="21725836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Tertullian, North African Christianity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0966BC-C767-4A34-A2C9-53053145F478}" type="slidenum">
              <a:rPr lang="en-US" altLang="en-US"/>
              <a:pPr>
                <a:defRPr/>
              </a:pPr>
              <a:t>12</a:t>
            </a:fld>
            <a:endParaRPr lang="en-US" altLang="en-US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Response of Bishops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n-US" sz="2600" smtClean="0"/>
              <a:t>Some question as to whether or not to accept the New Prophecy</a:t>
            </a:r>
          </a:p>
          <a:p>
            <a:pPr lvl="1" eaLnBrk="1" hangingPunct="1"/>
            <a:r>
              <a:rPr lang="en-US" altLang="en-US" sz="2200" smtClean="0"/>
              <a:t>Admiration for spirituality</a:t>
            </a:r>
          </a:p>
          <a:p>
            <a:pPr lvl="1" eaLnBrk="1" hangingPunct="1"/>
            <a:r>
              <a:rPr lang="en-US" altLang="en-US" sz="2200" smtClean="0"/>
              <a:t>Respect and honor for martyrs</a:t>
            </a:r>
          </a:p>
          <a:p>
            <a:pPr eaLnBrk="1" hangingPunct="1"/>
            <a:r>
              <a:rPr lang="en-US" altLang="en-US" sz="2600" smtClean="0"/>
              <a:t>But New Prophecy seemed at odds with the importance of Apostolic Succession as guarantor of Truth</a:t>
            </a:r>
          </a:p>
          <a:p>
            <a:pPr eaLnBrk="1" hangingPunct="1"/>
            <a:r>
              <a:rPr lang="en-US" altLang="en-US" sz="2600" smtClean="0"/>
              <a:t>Excessive disciplinary practices, including no forgiveness of sins was not accepted by bishops</a:t>
            </a:r>
          </a:p>
          <a:p>
            <a:pPr eaLnBrk="1" hangingPunct="1"/>
            <a:r>
              <a:rPr lang="en-US" altLang="en-US" sz="2600" smtClean="0"/>
              <a:t>Condemned by Pope Eleutherius c. 180 </a:t>
            </a:r>
          </a:p>
        </p:txBody>
      </p:sp>
    </p:spTree>
    <p:extLst>
      <p:ext uri="{BB962C8B-B14F-4D97-AF65-F5344CB8AC3E}">
        <p14:creationId xmlns:p14="http://schemas.microsoft.com/office/powerpoint/2010/main" val="33901664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04C1D7-B9AF-4207-9CA2-AF331B2C2401}" type="slidenum">
              <a:rPr lang="en-US" altLang="en-US"/>
              <a:pPr>
                <a:defRPr/>
              </a:pPr>
              <a:t>13</a:t>
            </a:fld>
            <a:endParaRPr lang="en-US" altLang="en-US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St. Cyprian and Re-Baptism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100" dirty="0" smtClean="0"/>
              <a:t>As noted above, Cyprian accepted lapsed into the Church with appropriate penance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100" dirty="0" smtClean="0"/>
              <a:t>However, he did not recognize the validity of Baptism by heretics or </a:t>
            </a:r>
            <a:r>
              <a:rPr lang="en-US" altLang="en-US" sz="2100" dirty="0" err="1" smtClean="0"/>
              <a:t>schismatics</a:t>
            </a:r>
            <a:endParaRPr lang="en-US" altLang="en-US" sz="2100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2100" dirty="0" smtClean="0"/>
              <a:t>This put him in conflict with Pope Stephen; the Roman Church seems to have always recognized Baptism by anyone as long as water and the Trinitarian formula were used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100" dirty="0" smtClean="0"/>
              <a:t>Cyprian thought the orthodoxy and validity of the minister was important  in administering the sacrament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100" dirty="0" smtClean="0"/>
              <a:t>Note, Cyprian also opposed the forgiveness of sins by martyrs (</a:t>
            </a:r>
            <a:r>
              <a:rPr lang="en-US" altLang="en-US" sz="2100" i="1" dirty="0" err="1" smtClean="0"/>
              <a:t>libelli</a:t>
            </a:r>
            <a:r>
              <a:rPr lang="en-US" altLang="en-US" sz="2100" i="1" dirty="0" smtClean="0"/>
              <a:t> </a:t>
            </a:r>
            <a:r>
              <a:rPr lang="en-US" altLang="en-US" sz="2100" i="1" dirty="0" err="1" smtClean="0"/>
              <a:t>martyrum</a:t>
            </a:r>
            <a:r>
              <a:rPr lang="en-US" altLang="en-US" sz="2100" dirty="0" smtClean="0"/>
              <a:t>) for the same reason: the validity of the minister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100" dirty="0" smtClean="0"/>
              <a:t>Cyprian, and many others, wanted Christians baptized by heretics to be re-Baptized (see Letter 74 Against Stephen)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100" dirty="0" smtClean="0"/>
              <a:t>Pope St. Stephen prevailed</a:t>
            </a:r>
          </a:p>
        </p:txBody>
      </p:sp>
    </p:spTree>
    <p:extLst>
      <p:ext uri="{BB962C8B-B14F-4D97-AF65-F5344CB8AC3E}">
        <p14:creationId xmlns:p14="http://schemas.microsoft.com/office/powerpoint/2010/main" val="38429399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Letter 3</a:t>
            </a:r>
          </a:p>
          <a:p>
            <a:r>
              <a:rPr lang="en-US" dirty="0" smtClean="0"/>
              <a:t>Emphasis on deacons as subservient to bishops</a:t>
            </a:r>
          </a:p>
          <a:p>
            <a:r>
              <a:rPr lang="en-US" dirty="0" smtClean="0"/>
              <a:t>Argument in part based on selection of apostles (and therefore subsequent bishops) by Christ</a:t>
            </a:r>
          </a:p>
          <a:p>
            <a:pPr lvl="1"/>
            <a:r>
              <a:rPr lang="en-US" dirty="0" smtClean="0"/>
              <a:t>But Apostles (bishops) chose deacons</a:t>
            </a:r>
          </a:p>
          <a:p>
            <a:r>
              <a:rPr lang="en-US" dirty="0" smtClean="0"/>
              <a:t>Bishop can depose or excommunicate an ‘unruly’ deacon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Cyprian and Relation of Deacons to Bishop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C53D5-DF4F-4431-94F9-BAA7DF03F0C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7661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/>
              <a:t>Cyprian </a:t>
            </a:r>
            <a:r>
              <a:rPr lang="en-US" b="1" i="1" dirty="0"/>
              <a:t>On the Unity of the Church</a:t>
            </a:r>
            <a:endParaRPr lang="en-US" dirty="0"/>
          </a:p>
          <a:p>
            <a:pPr lvl="1"/>
            <a:r>
              <a:rPr lang="en-US" dirty="0"/>
              <a:t>What (who) is the source of disunity in the Church?</a:t>
            </a:r>
          </a:p>
          <a:p>
            <a:pPr lvl="1"/>
            <a:r>
              <a:rPr lang="en-US" dirty="0"/>
              <a:t>Who calling themselves Christians is Cyprian writing against?  </a:t>
            </a:r>
          </a:p>
          <a:p>
            <a:pPr lvl="1"/>
            <a:r>
              <a:rPr lang="en-US" dirty="0"/>
              <a:t>What is role of bishops in preserving unity?</a:t>
            </a:r>
          </a:p>
          <a:p>
            <a:pPr lvl="1"/>
            <a:r>
              <a:rPr lang="en-US" dirty="0"/>
              <a:t>How is episcopacy related to apostles and Peter?</a:t>
            </a:r>
          </a:p>
          <a:p>
            <a:pPr lvl="1"/>
            <a:r>
              <a:rPr lang="en-US" dirty="0"/>
              <a:t>What are some of the images Cyprian uses for the Church?</a:t>
            </a:r>
          </a:p>
          <a:p>
            <a:pPr lvl="1"/>
            <a:r>
              <a:rPr lang="en-US" dirty="0"/>
              <a:t>How does he interpret ‘where two or three are gathered in my name’?</a:t>
            </a:r>
          </a:p>
          <a:p>
            <a:pPr lvl="1"/>
            <a:r>
              <a:rPr lang="en-US" dirty="0"/>
              <a:t>What does Cyprian say about confessors (martyrs) and their role in the Church</a:t>
            </a:r>
            <a:r>
              <a:rPr lang="en-US" dirty="0" smtClean="0"/>
              <a:t>?</a:t>
            </a:r>
            <a:endParaRPr lang="en-US" dirty="0"/>
          </a:p>
          <a:p>
            <a:r>
              <a:rPr lang="en-US" b="1" dirty="0"/>
              <a:t>Cyprian Letter 3</a:t>
            </a:r>
            <a:endParaRPr lang="en-US" dirty="0"/>
          </a:p>
          <a:p>
            <a:pPr lvl="1"/>
            <a:r>
              <a:rPr lang="en-US" dirty="0"/>
              <a:t>What is the occasion of the letter?</a:t>
            </a:r>
          </a:p>
          <a:p>
            <a:pPr lvl="1"/>
            <a:r>
              <a:rPr lang="en-US" dirty="0"/>
              <a:t>What Old Testament examples does Cyprian give for authority of bishops?</a:t>
            </a:r>
          </a:p>
          <a:p>
            <a:pPr lvl="1"/>
            <a:r>
              <a:rPr lang="en-US" dirty="0"/>
              <a:t>Who makes bishops?  Who deacons</a:t>
            </a:r>
            <a:r>
              <a:rPr lang="en-US" dirty="0" smtClean="0"/>
              <a:t>?</a:t>
            </a:r>
            <a:r>
              <a:rPr lang="en-US" dirty="0"/>
              <a:t> </a:t>
            </a:r>
          </a:p>
          <a:p>
            <a:r>
              <a:rPr lang="en-US" b="1" dirty="0"/>
              <a:t>Cyprian Letter 63</a:t>
            </a:r>
            <a:endParaRPr lang="en-US" dirty="0"/>
          </a:p>
          <a:p>
            <a:pPr lvl="1"/>
            <a:r>
              <a:rPr lang="en-US" dirty="0"/>
              <a:t>What is the occasion of the letter?</a:t>
            </a:r>
          </a:p>
          <a:p>
            <a:pPr lvl="1"/>
            <a:r>
              <a:rPr lang="en-US" dirty="0"/>
              <a:t>How is the sacrifice at the altar to be conducted?</a:t>
            </a:r>
          </a:p>
          <a:p>
            <a:pPr lvl="1"/>
            <a:r>
              <a:rPr lang="en-US" dirty="0"/>
              <a:t>What is the role of the bishop?  Can he make changes?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C53D5-DF4F-4431-94F9-BAA7DF03F0CE}" type="slidenum">
              <a:rPr lang="en-US" smtClean="0"/>
              <a:t>15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Cyprian: Some Questions to Consider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75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Letter 53, written 398</a:t>
            </a:r>
          </a:p>
          <a:p>
            <a:pPr lvl="1"/>
            <a:r>
              <a:rPr lang="en-US" dirty="0" smtClean="0"/>
              <a:t>Type of ‘</a:t>
            </a:r>
            <a:r>
              <a:rPr lang="en-US" dirty="0" err="1" smtClean="0"/>
              <a:t>synodal</a:t>
            </a:r>
            <a:r>
              <a:rPr lang="en-US" dirty="0" smtClean="0"/>
              <a:t>’ letter from multiple bishops in North Africa</a:t>
            </a:r>
          </a:p>
          <a:p>
            <a:pPr lvl="1"/>
            <a:r>
              <a:rPr lang="en-US" dirty="0" smtClean="0"/>
              <a:t>Written to instruct a </a:t>
            </a:r>
            <a:r>
              <a:rPr lang="en-US" dirty="0" err="1" smtClean="0"/>
              <a:t>Donatist</a:t>
            </a:r>
            <a:r>
              <a:rPr lang="en-US" dirty="0" smtClean="0"/>
              <a:t> priest and encourage unity with Catholic Church </a:t>
            </a:r>
          </a:p>
          <a:p>
            <a:r>
              <a:rPr lang="en-US" dirty="0" smtClean="0"/>
              <a:t>Peter as first in order of bishops</a:t>
            </a:r>
          </a:p>
          <a:p>
            <a:pPr lvl="1"/>
            <a:r>
              <a:rPr lang="en-US" dirty="0" smtClean="0"/>
              <a:t>Gives line of succession to his present day</a:t>
            </a:r>
          </a:p>
          <a:p>
            <a:pPr lvl="1"/>
            <a:r>
              <a:rPr lang="en-US" dirty="0" smtClean="0"/>
              <a:t>Importance of Scripture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Augustine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C53D5-DF4F-4431-94F9-BAA7DF03F0C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2469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Augustine Letter 53</a:t>
            </a:r>
            <a:endParaRPr lang="en-US" dirty="0"/>
          </a:p>
          <a:p>
            <a:pPr lvl="1"/>
            <a:r>
              <a:rPr lang="en-US" dirty="0"/>
              <a:t>1 How does the letter describe the universality of the Church?</a:t>
            </a:r>
          </a:p>
          <a:p>
            <a:pPr lvl="1"/>
            <a:r>
              <a:rPr lang="en-US" dirty="0"/>
              <a:t>2 How does Peter represent this?</a:t>
            </a:r>
          </a:p>
          <a:p>
            <a:pPr lvl="1"/>
            <a:r>
              <a:rPr lang="en-US" dirty="0"/>
              <a:t>3 Why is the apostolic succession of bishops so important?</a:t>
            </a:r>
          </a:p>
          <a:p>
            <a:pPr lvl="1"/>
            <a:r>
              <a:rPr lang="en-US" dirty="0"/>
              <a:t>4 What does this letter say about Scripture?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C53D5-DF4F-4431-94F9-BAA7DF03F0CE}" type="slidenum">
              <a:rPr lang="en-US" smtClean="0"/>
              <a:t>17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Augusitne</a:t>
            </a:r>
            <a:r>
              <a:rPr lang="en-US" dirty="0" smtClean="0"/>
              <a:t> Some Questions to Consider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2014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Commentary on John’s Gospel</a:t>
            </a:r>
          </a:p>
          <a:p>
            <a:r>
              <a:rPr lang="en-US" dirty="0" smtClean="0"/>
              <a:t>Book I gives an introduction</a:t>
            </a:r>
          </a:p>
          <a:p>
            <a:r>
              <a:rPr lang="en-US" dirty="0" smtClean="0"/>
              <a:t>Begins with who alone (Christ) is a priest according to Melchizedek, and who according to Aaron </a:t>
            </a:r>
          </a:p>
          <a:p>
            <a:r>
              <a:rPr lang="en-US" dirty="0" smtClean="0"/>
              <a:t>What is a gospel</a:t>
            </a:r>
          </a:p>
          <a:p>
            <a:r>
              <a:rPr lang="en-US" dirty="0" smtClean="0"/>
              <a:t>Importance of John’s Gospel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Origen: Levites and Melchizedek Revisited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C53D5-DF4F-4431-94F9-BAA7DF03F0C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209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Origen, Commentary on John</a:t>
            </a:r>
            <a:endParaRPr lang="en-US" dirty="0"/>
          </a:p>
          <a:p>
            <a:pPr lvl="1"/>
            <a:r>
              <a:rPr lang="en-US" dirty="0"/>
              <a:t>1 </a:t>
            </a:r>
            <a:r>
              <a:rPr lang="en-US" dirty="0" smtClean="0"/>
              <a:t>How </a:t>
            </a:r>
            <a:r>
              <a:rPr lang="en-US" dirty="0"/>
              <a:t>does Origen understand 144,000?</a:t>
            </a:r>
          </a:p>
          <a:p>
            <a:pPr lvl="1"/>
            <a:r>
              <a:rPr lang="en-US" dirty="0"/>
              <a:t>2 What distinction does Origen draw between laity and priests ;see (10)?</a:t>
            </a:r>
          </a:p>
          <a:p>
            <a:pPr lvl="1"/>
            <a:r>
              <a:rPr lang="en-US" dirty="0"/>
              <a:t>3 What distinction between order of Aaron and Melchizedek?</a:t>
            </a:r>
          </a:p>
          <a:p>
            <a:pPr lvl="1"/>
            <a:r>
              <a:rPr lang="en-US" dirty="0"/>
              <a:t>4 What does Origen have to say about Scripture</a:t>
            </a:r>
            <a:r>
              <a:rPr lang="en-US" dirty="0" smtClean="0"/>
              <a:t>?</a:t>
            </a:r>
            <a:endParaRPr lang="en-US" dirty="0"/>
          </a:p>
          <a:p>
            <a:r>
              <a:rPr lang="en-US" b="1" dirty="0"/>
              <a:t>Origen, Commentary on Matthew</a:t>
            </a:r>
            <a:endParaRPr lang="en-US" dirty="0"/>
          </a:p>
          <a:p>
            <a:pPr lvl="1"/>
            <a:r>
              <a:rPr lang="en-US" dirty="0"/>
              <a:t>1 How does Origen understand ‘Rock’ in Mt 16:18?</a:t>
            </a:r>
          </a:p>
          <a:p>
            <a:pPr lvl="1"/>
            <a:r>
              <a:rPr lang="en-US" dirty="0"/>
              <a:t>2 Who is every Peter? 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C53D5-DF4F-4431-94F9-BAA7DF03F0CE}" type="slidenum">
              <a:rPr lang="en-US" smtClean="0"/>
              <a:t>19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Origen, </a:t>
            </a:r>
            <a:r>
              <a:rPr lang="en-US" dirty="0" smtClean="0"/>
              <a:t>Some Questions to Consider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035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Key texts from New Testament: Matthew and John</a:t>
            </a:r>
          </a:p>
          <a:p>
            <a:r>
              <a:rPr lang="en-US" dirty="0" smtClean="0"/>
              <a:t>Cyprian of Carthage</a:t>
            </a:r>
          </a:p>
          <a:p>
            <a:pPr lvl="1"/>
            <a:r>
              <a:rPr lang="en-US" dirty="0" smtClean="0"/>
              <a:t>Early controversies</a:t>
            </a:r>
          </a:p>
          <a:p>
            <a:r>
              <a:rPr lang="en-US" dirty="0"/>
              <a:t>Importance of See of </a:t>
            </a:r>
            <a:r>
              <a:rPr lang="en-US" dirty="0" smtClean="0"/>
              <a:t>Rome</a:t>
            </a:r>
          </a:p>
          <a:p>
            <a:r>
              <a:rPr lang="en-US" dirty="0" smtClean="0"/>
              <a:t>Assignments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C53D5-DF4F-4431-94F9-BAA7DF03F0C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4780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Cyprian of Carthage, </a:t>
            </a:r>
            <a:r>
              <a:rPr lang="en-US" dirty="0" smtClean="0"/>
              <a:t>“Letter </a:t>
            </a:r>
            <a:r>
              <a:rPr lang="en-US" dirty="0"/>
              <a:t>63: </a:t>
            </a:r>
            <a:r>
              <a:rPr lang="en-US" dirty="0" smtClean="0"/>
              <a:t>To </a:t>
            </a:r>
            <a:r>
              <a:rPr lang="en-US" dirty="0"/>
              <a:t>Cecil” </a:t>
            </a:r>
            <a:endParaRPr lang="en-US" dirty="0" smtClean="0"/>
          </a:p>
          <a:p>
            <a:pPr lvl="1"/>
            <a:r>
              <a:rPr lang="en-US" dirty="0"/>
              <a:t>_____</a:t>
            </a:r>
            <a:r>
              <a:rPr lang="en-US" i="1" dirty="0"/>
              <a:t>On the Unity of the Catholic Church</a:t>
            </a:r>
            <a:r>
              <a:rPr lang="en-US" dirty="0"/>
              <a:t>, available at </a:t>
            </a:r>
            <a:r>
              <a:rPr lang="en-US" u="sng" dirty="0">
                <a:hlinkClick r:id="rId2"/>
              </a:rPr>
              <a:t>https://www.ewtn.com/library/sources/unity.txt</a:t>
            </a:r>
            <a:r>
              <a:rPr lang="en-US" dirty="0"/>
              <a:t> </a:t>
            </a:r>
          </a:p>
          <a:p>
            <a:pPr lvl="1"/>
            <a:r>
              <a:rPr lang="en-US" dirty="0" smtClean="0"/>
              <a:t>_____ </a:t>
            </a:r>
            <a:r>
              <a:rPr lang="en-US" dirty="0" smtClean="0"/>
              <a:t>Letter </a:t>
            </a:r>
            <a:r>
              <a:rPr lang="en-US" dirty="0"/>
              <a:t>3: </a:t>
            </a:r>
            <a:r>
              <a:rPr lang="en-US" dirty="0" smtClean="0"/>
              <a:t>“To </a:t>
            </a:r>
            <a:r>
              <a:rPr lang="en-US" dirty="0" err="1"/>
              <a:t>Rogatian</a:t>
            </a:r>
            <a:r>
              <a:rPr lang="en-US" dirty="0"/>
              <a:t>” on Deacons</a:t>
            </a:r>
          </a:p>
          <a:p>
            <a:r>
              <a:rPr lang="en-US" dirty="0"/>
              <a:t>Augustine, ”Letter 53”</a:t>
            </a:r>
          </a:p>
          <a:p>
            <a:r>
              <a:rPr lang="en-US" dirty="0"/>
              <a:t>Origen, </a:t>
            </a:r>
            <a:r>
              <a:rPr lang="en-US" i="1" dirty="0"/>
              <a:t>Commentary on John’s Gospel</a:t>
            </a:r>
            <a:r>
              <a:rPr lang="en-US" i="1" dirty="0" smtClean="0"/>
              <a:t>, </a:t>
            </a:r>
            <a:r>
              <a:rPr lang="en-US" dirty="0" smtClean="0"/>
              <a:t>I.1-14</a:t>
            </a:r>
          </a:p>
          <a:p>
            <a:pPr lvl="1"/>
            <a:r>
              <a:rPr lang="en-US" dirty="0" smtClean="0"/>
              <a:t>Commentary on Matthew’s Gospel, XII.14 </a:t>
            </a:r>
            <a:endParaRPr lang="en-US" dirty="0"/>
          </a:p>
          <a:p>
            <a:r>
              <a:rPr lang="en-US" dirty="0"/>
              <a:t>Prepare Paper #5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C53D5-DF4F-4431-94F9-BAA7DF03F0CE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845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Church Fathers placed greatest emphasis on Gospels of Matthew and John</a:t>
            </a:r>
          </a:p>
          <a:p>
            <a:pPr lvl="1"/>
            <a:r>
              <a:rPr lang="en-US" dirty="0" smtClean="0"/>
              <a:t>Both were understood as immediate followers of Jesus</a:t>
            </a:r>
          </a:p>
          <a:p>
            <a:pPr lvl="1"/>
            <a:r>
              <a:rPr lang="en-US" dirty="0" smtClean="0"/>
              <a:t>Luke and Mark were understood to be disciples of Paul and Peter, respectively </a:t>
            </a:r>
          </a:p>
          <a:p>
            <a:r>
              <a:rPr lang="en-US" dirty="0" smtClean="0"/>
              <a:t>Matthew and John were most often used liturgically</a:t>
            </a:r>
          </a:p>
          <a:p>
            <a:r>
              <a:rPr lang="en-US" dirty="0" smtClean="0"/>
              <a:t>More extensive commentaries on these two Gospels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Matthew and John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C53D5-DF4F-4431-94F9-BAA7DF03F0C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617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C evidence found in works already read in Patristics</a:t>
            </a:r>
          </a:p>
          <a:p>
            <a:r>
              <a:rPr lang="en-US" dirty="0" smtClean="0"/>
              <a:t>Ignatius of Antioch, letters to various cities</a:t>
            </a:r>
          </a:p>
          <a:p>
            <a:r>
              <a:rPr lang="en-US" dirty="0" smtClean="0"/>
              <a:t>Irenaeus, </a:t>
            </a:r>
            <a:r>
              <a:rPr lang="en-US" i="1" dirty="0" smtClean="0"/>
              <a:t>Prescription Against Heretics</a:t>
            </a:r>
            <a:endParaRPr lang="en-US" dirty="0" smtClean="0"/>
          </a:p>
          <a:p>
            <a:pPr lvl="1"/>
            <a:r>
              <a:rPr lang="en-US" smtClean="0"/>
              <a:t>Importance of Rome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C53D5-DF4F-4431-94F9-BAA7DF03F0CE}" type="slidenum">
              <a:rPr lang="en-US" smtClean="0"/>
              <a:t>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Importance of Apostolic Succession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86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Private (</a:t>
            </a:r>
            <a:r>
              <a:rPr lang="en-US" i="1" dirty="0" err="1" smtClean="0"/>
              <a:t>grammaton</a:t>
            </a:r>
            <a:r>
              <a:rPr lang="en-US" i="1" dirty="0" smtClean="0"/>
              <a:t>/</a:t>
            </a:r>
            <a:r>
              <a:rPr lang="en-US" i="1" dirty="0" err="1" smtClean="0"/>
              <a:t>litterae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See Gregory Nazianzus Letter 51 “To </a:t>
            </a:r>
            <a:r>
              <a:rPr lang="en-US" dirty="0" err="1" smtClean="0"/>
              <a:t>Nicoboulos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Such letters should be brief, clear, and graceful</a:t>
            </a:r>
          </a:p>
          <a:p>
            <a:r>
              <a:rPr lang="en-US" dirty="0" smtClean="0"/>
              <a:t>Private-Public (</a:t>
            </a:r>
            <a:r>
              <a:rPr lang="en-US" i="1" dirty="0" err="1" smtClean="0"/>
              <a:t>epistole</a:t>
            </a:r>
            <a:r>
              <a:rPr lang="en-US" i="1" dirty="0" smtClean="0"/>
              <a:t>/</a:t>
            </a:r>
            <a:r>
              <a:rPr lang="en-US" i="1" dirty="0" err="1" smtClean="0"/>
              <a:t>epistula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Letter of instruction (I Clement)</a:t>
            </a:r>
          </a:p>
          <a:p>
            <a:pPr lvl="1"/>
            <a:r>
              <a:rPr lang="en-US" dirty="0" smtClean="0"/>
              <a:t>Scholarly treatise (Origen </a:t>
            </a:r>
            <a:r>
              <a:rPr lang="en-US" i="1" dirty="0" smtClean="0"/>
              <a:t>On Prayer)</a:t>
            </a:r>
            <a:endParaRPr lang="en-US" dirty="0" smtClean="0"/>
          </a:p>
          <a:p>
            <a:pPr lvl="1"/>
            <a:r>
              <a:rPr lang="en-US" dirty="0" smtClean="0"/>
              <a:t>Letter from heaven (Book of Revelation)</a:t>
            </a:r>
          </a:p>
          <a:p>
            <a:r>
              <a:rPr lang="en-US" dirty="0" smtClean="0"/>
              <a:t>Official </a:t>
            </a:r>
          </a:p>
          <a:p>
            <a:pPr lvl="1"/>
            <a:r>
              <a:rPr lang="en-US" dirty="0" err="1" smtClean="0"/>
              <a:t>Synodal</a:t>
            </a:r>
            <a:r>
              <a:rPr lang="en-US" dirty="0" smtClean="0"/>
              <a:t> letters</a:t>
            </a:r>
          </a:p>
          <a:p>
            <a:pPr lvl="1"/>
            <a:r>
              <a:rPr lang="en-US" dirty="0" smtClean="0"/>
              <a:t>Festal letters</a:t>
            </a:r>
          </a:p>
          <a:p>
            <a:pPr lvl="1"/>
            <a:r>
              <a:rPr lang="en-US" dirty="0" smtClean="0"/>
              <a:t>Papal decree (usually a </a:t>
            </a:r>
            <a:r>
              <a:rPr lang="en-US" i="1" dirty="0" err="1" smtClean="0"/>
              <a:t>respondum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Letters in Antiquity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C53D5-DF4F-4431-94F9-BAA7DF03F0C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675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3E216B-8443-45B6-A750-A6D7ECD17DAF}" type="slidenum">
              <a:rPr lang="en-US" altLang="en-US"/>
              <a:pPr>
                <a:defRPr/>
              </a:pPr>
              <a:t>6</a:t>
            </a:fld>
            <a:endParaRPr lang="en-US" altLang="en-US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Decian Persecutions</a:t>
            </a: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100" smtClean="0"/>
              <a:t>First Empire-wide persecutions promulgated by Emperor Decius, 250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Political instability within Empire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Increased threats from Persia and Northern barbarians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100" smtClean="0"/>
              <a:t>Required that everyone offer sacrifice for the Empire;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100" smtClean="0"/>
              <a:t>Required that everyone show their libellus (little book) or certificate to prove that they offered sacrifice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100" smtClean="0"/>
              <a:t>Required that Christians hand over their sacred books to be burned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100" smtClean="0"/>
              <a:t>Anyone who did not comply was condemned to death as a traitor</a:t>
            </a:r>
          </a:p>
        </p:txBody>
      </p:sp>
    </p:spTree>
    <p:extLst>
      <p:ext uri="{BB962C8B-B14F-4D97-AF65-F5344CB8AC3E}">
        <p14:creationId xmlns:p14="http://schemas.microsoft.com/office/powerpoint/2010/main" val="1528451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255544-3516-48BE-BC5E-8DBC06B3C0C8}" type="slidenum">
              <a:rPr lang="en-US" altLang="en-US"/>
              <a:pPr>
                <a:defRPr/>
              </a:pPr>
              <a:t>7</a:t>
            </a:fld>
            <a:endParaRPr lang="en-US" altLang="en-US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St. Cyprian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n-US" sz="2600" smtClean="0"/>
              <a:t>Teacher of Rhetoric before his conversion c. 248</a:t>
            </a:r>
          </a:p>
          <a:p>
            <a:pPr eaLnBrk="1" hangingPunct="1"/>
            <a:r>
              <a:rPr lang="en-US" altLang="en-US" sz="2600" smtClean="0"/>
              <a:t>Almost immediately, he was elected bishop of Carthage</a:t>
            </a:r>
          </a:p>
          <a:p>
            <a:pPr eaLnBrk="1" hangingPunct="1"/>
            <a:r>
              <a:rPr lang="en-US" altLang="en-US" sz="2600" smtClean="0"/>
              <a:t>Tertullian was a major influence on him</a:t>
            </a:r>
          </a:p>
          <a:p>
            <a:pPr eaLnBrk="1" hangingPunct="1"/>
            <a:r>
              <a:rPr lang="en-US" altLang="en-US" sz="2600" smtClean="0"/>
              <a:t>During Decian persecutions, he fled Carthage, but remained in contact with the Church there</a:t>
            </a:r>
          </a:p>
          <a:p>
            <a:pPr eaLnBrk="1" hangingPunct="1"/>
            <a:r>
              <a:rPr lang="en-US" altLang="en-US" sz="2600" smtClean="0"/>
              <a:t>Martyred in persecutions of Valerian, 257 (as was Novation)</a:t>
            </a:r>
          </a:p>
          <a:p>
            <a:pPr eaLnBrk="1" hangingPunct="1"/>
            <a:r>
              <a:rPr lang="en-US" altLang="en-US" sz="2600" smtClean="0"/>
              <a:t>St. Cyprian will be a major influence on the greatest of Western theologians: Augustine</a:t>
            </a:r>
          </a:p>
        </p:txBody>
      </p:sp>
    </p:spTree>
    <p:extLst>
      <p:ext uri="{BB962C8B-B14F-4D97-AF65-F5344CB8AC3E}">
        <p14:creationId xmlns:p14="http://schemas.microsoft.com/office/powerpoint/2010/main" val="21488146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i="1" dirty="0" smtClean="0"/>
              <a:t>De </a:t>
            </a:r>
            <a:r>
              <a:rPr lang="en-US" i="1" dirty="0" err="1" smtClean="0"/>
              <a:t>Lapsi</a:t>
            </a:r>
            <a:r>
              <a:rPr lang="en-US" i="1" dirty="0" smtClean="0"/>
              <a:t> </a:t>
            </a:r>
            <a:r>
              <a:rPr lang="en-US" dirty="0" smtClean="0"/>
              <a:t>(</a:t>
            </a:r>
            <a:r>
              <a:rPr lang="en-US" i="1" dirty="0" smtClean="0"/>
              <a:t>Concerning the Lapsed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Written 251</a:t>
            </a:r>
          </a:p>
          <a:p>
            <a:pPr lvl="1"/>
            <a:r>
              <a:rPr lang="en-US" dirty="0" smtClean="0"/>
              <a:t>Supported Cornelius (over Novation) as Bishop of Rome</a:t>
            </a:r>
          </a:p>
          <a:p>
            <a:pPr lvl="1"/>
            <a:r>
              <a:rPr lang="en-US" dirty="0" smtClean="0"/>
              <a:t>Specified types of lapsed and length of repentance required for each.  Example: those who lapsed under torture had least time of repentance</a:t>
            </a:r>
          </a:p>
          <a:p>
            <a:r>
              <a:rPr lang="en-US" i="1" dirty="0" smtClean="0"/>
              <a:t>De </a:t>
            </a:r>
            <a:r>
              <a:rPr lang="en-US" i="1" dirty="0" err="1" smtClean="0"/>
              <a:t>catholicae</a:t>
            </a:r>
            <a:r>
              <a:rPr lang="en-US" i="1" dirty="0" smtClean="0"/>
              <a:t> </a:t>
            </a:r>
            <a:r>
              <a:rPr lang="en-US" i="1" dirty="0" err="1" smtClean="0"/>
              <a:t>ecclesiai</a:t>
            </a:r>
            <a:r>
              <a:rPr lang="en-US" i="1" dirty="0" smtClean="0"/>
              <a:t> </a:t>
            </a:r>
            <a:r>
              <a:rPr lang="en-US" i="1" dirty="0" err="1" smtClean="0"/>
              <a:t>unitate</a:t>
            </a:r>
            <a:r>
              <a:rPr lang="en-US" i="1" dirty="0" smtClean="0"/>
              <a:t> </a:t>
            </a:r>
            <a:r>
              <a:rPr lang="en-US" dirty="0" smtClean="0"/>
              <a:t>(</a:t>
            </a:r>
            <a:r>
              <a:rPr lang="en-US" i="1" dirty="0" smtClean="0"/>
              <a:t>On the Unity of the Catholic Church) </a:t>
            </a:r>
          </a:p>
          <a:p>
            <a:pPr lvl="1"/>
            <a:r>
              <a:rPr lang="en-US" dirty="0" smtClean="0"/>
              <a:t>Written in 251 in support of Cornelius</a:t>
            </a:r>
          </a:p>
          <a:p>
            <a:pPr lvl="1"/>
            <a:r>
              <a:rPr lang="en-US" dirty="0" smtClean="0"/>
              <a:t>Key is Chapter 4 on primacy of Peter, although there are 2 versions of this chapter</a:t>
            </a:r>
          </a:p>
          <a:p>
            <a:r>
              <a:rPr lang="en-US" dirty="0" smtClean="0"/>
              <a:t>Letters</a:t>
            </a:r>
          </a:p>
          <a:p>
            <a:pPr lvl="1"/>
            <a:r>
              <a:rPr lang="en-US" dirty="0" smtClean="0"/>
              <a:t>81 survive from third century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Cyprian’s Works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C53D5-DF4F-4431-94F9-BAA7DF03F0C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8251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8CF315-9C3E-465E-9F5F-635C0F66D89E}" type="slidenum">
              <a:rPr lang="en-US" altLang="en-US"/>
              <a:pPr>
                <a:defRPr/>
              </a:pPr>
              <a:t>9</a:t>
            </a:fld>
            <a:endParaRPr lang="en-US" altLang="en-US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Novation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Roman priest, opposed election of Pope Cornelius in 251</a:t>
            </a:r>
          </a:p>
          <a:p>
            <a:pPr eaLnBrk="1" hangingPunct="1"/>
            <a:r>
              <a:rPr lang="en-US" altLang="en-US" dirty="0" smtClean="0"/>
              <a:t>Thought Cornelius too lax in re-admitting lapsed (</a:t>
            </a:r>
            <a:r>
              <a:rPr lang="en-US" altLang="en-US" dirty="0" err="1" smtClean="0"/>
              <a:t>lapsi</a:t>
            </a:r>
            <a:r>
              <a:rPr lang="en-US" altLang="en-US" dirty="0" smtClean="0"/>
              <a:t>) Christians back into Church</a:t>
            </a:r>
          </a:p>
          <a:p>
            <a:pPr eaLnBrk="1" hangingPunct="1"/>
            <a:r>
              <a:rPr lang="en-US" altLang="en-US" dirty="0" smtClean="0"/>
              <a:t>Set himself up as a rival Pope, drawing support from around Empire, especially from </a:t>
            </a:r>
            <a:r>
              <a:rPr lang="en-US" altLang="en-US" dirty="0" err="1" smtClean="0"/>
              <a:t>Montanists</a:t>
            </a:r>
            <a:endParaRPr lang="en-US" altLang="en-US" dirty="0" smtClean="0"/>
          </a:p>
          <a:p>
            <a:pPr eaLnBrk="1" hangingPunct="1"/>
            <a:r>
              <a:rPr lang="en-US" altLang="en-US" dirty="0" smtClean="0"/>
              <a:t>Driving force opposing Novation: St. Cyprian, Bishop of Carthage</a:t>
            </a:r>
          </a:p>
        </p:txBody>
      </p:sp>
    </p:spTree>
    <p:extLst>
      <p:ext uri="{BB962C8B-B14F-4D97-AF65-F5344CB8AC3E}">
        <p14:creationId xmlns:p14="http://schemas.microsoft.com/office/powerpoint/2010/main" val="5580501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1292</TotalTime>
  <Words>1182</Words>
  <Application>Microsoft Office PowerPoint</Application>
  <PresentationFormat>On-screen Show (4:3)</PresentationFormat>
  <Paragraphs>173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Concourse</vt:lpstr>
      <vt:lpstr>Lecture 5: Ministry from  Jesus Christ</vt:lpstr>
      <vt:lpstr>Outline</vt:lpstr>
      <vt:lpstr>Matthew and John</vt:lpstr>
      <vt:lpstr>Importance of Apostolic Succession</vt:lpstr>
      <vt:lpstr>Letters in Antiquity</vt:lpstr>
      <vt:lpstr>Decian Persecutions</vt:lpstr>
      <vt:lpstr>St. Cyprian</vt:lpstr>
      <vt:lpstr>Cyprian’s Works</vt:lpstr>
      <vt:lpstr>Novation</vt:lpstr>
      <vt:lpstr>Montanism: Background</vt:lpstr>
      <vt:lpstr>Montanism: Beliefs</vt:lpstr>
      <vt:lpstr>Response of Bishops</vt:lpstr>
      <vt:lpstr>St. Cyprian and Re-Baptism</vt:lpstr>
      <vt:lpstr>Cyprian and Relation of Deacons to Bishop</vt:lpstr>
      <vt:lpstr>Cyprian: Some Questions to Consider</vt:lpstr>
      <vt:lpstr>Augustine</vt:lpstr>
      <vt:lpstr>Augusitne Some Questions to Consider</vt:lpstr>
      <vt:lpstr>Origen: Levites and Melchizedek Revisited</vt:lpstr>
      <vt:lpstr>Origen, Some Questions to Consider</vt:lpstr>
      <vt:lpstr>Assignments</vt:lpstr>
    </vt:vector>
  </TitlesOfParts>
  <Company>MIT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1: Introduction</dc:title>
  <dc:creator>AOrlando</dc:creator>
  <cp:lastModifiedBy>AOrlando</cp:lastModifiedBy>
  <cp:revision>155</cp:revision>
  <cp:lastPrinted>2019-02-21T11:51:34Z</cp:lastPrinted>
  <dcterms:created xsi:type="dcterms:W3CDTF">2016-07-31T18:00:40Z</dcterms:created>
  <dcterms:modified xsi:type="dcterms:W3CDTF">2019-02-21T11:59:33Z</dcterms:modified>
</cp:coreProperties>
</file>