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76" r:id="rId5"/>
    <p:sldId id="277" r:id="rId6"/>
    <p:sldId id="278" r:id="rId7"/>
    <p:sldId id="269" r:id="rId8"/>
    <p:sldId id="279" r:id="rId9"/>
    <p:sldId id="272" r:id="rId10"/>
    <p:sldId id="273" r:id="rId11"/>
    <p:sldId id="274" r:id="rId12"/>
    <p:sldId id="280" r:id="rId13"/>
    <p:sldId id="281" r:id="rId14"/>
    <p:sldId id="275"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2/25/2019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9EE6D2-397D-49A7-BAB5-3EBF3E5D7151}" type="datetimeFigureOut">
              <a:rPr lang="en-US" smtClean="0"/>
              <a:t>2/25/2019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9EE6D2-397D-49A7-BAB5-3EBF3E5D7151}" type="datetimeFigureOut">
              <a:rPr lang="en-US" smtClean="0"/>
              <a:t>2/25/2019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2/25/2019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2/25/2019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archive.org/stream/fathersofthechur012918mbp#page/n329/mode/2u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Lecture 6: Sacrifice Offered by Priests</a:t>
            </a:r>
            <a:endParaRPr lang="en-US" dirty="0"/>
          </a:p>
        </p:txBody>
      </p:sp>
      <p:sp>
        <p:nvSpPr>
          <p:cNvPr id="3" name="Subtitle 2"/>
          <p:cNvSpPr>
            <a:spLocks noGrp="1"/>
          </p:cNvSpPr>
          <p:nvPr>
            <p:ph type="subTitle" idx="1"/>
          </p:nvPr>
        </p:nvSpPr>
        <p:spPr/>
        <p:txBody>
          <a:bodyPr/>
          <a:lstStyle/>
          <a:p>
            <a:r>
              <a:rPr lang="en-US" dirty="0" smtClean="0"/>
              <a:t>Dr. Ann T. Orlando</a:t>
            </a:r>
          </a:p>
          <a:p>
            <a:r>
              <a:rPr lang="en-US" dirty="0"/>
              <a:t>1</a:t>
            </a:r>
            <a:r>
              <a:rPr lang="en-US" dirty="0" smtClean="0"/>
              <a:t> March 2019</a:t>
            </a:r>
            <a:endParaRPr lang="en-US" dirty="0"/>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Augustine tends to use </a:t>
            </a:r>
            <a:r>
              <a:rPr lang="en-US" i="1" dirty="0" err="1" smtClean="0"/>
              <a:t>mysterion</a:t>
            </a:r>
            <a:r>
              <a:rPr lang="en-US" dirty="0" smtClean="0"/>
              <a:t> as Paul did for doctrinal statements</a:t>
            </a:r>
          </a:p>
          <a:p>
            <a:r>
              <a:rPr lang="en-US" i="1" dirty="0" err="1" smtClean="0"/>
              <a:t>Sacramentum</a:t>
            </a:r>
            <a:r>
              <a:rPr lang="en-US" dirty="0" smtClean="0"/>
              <a:t> refers to ritual (graceful) actions</a:t>
            </a:r>
          </a:p>
          <a:p>
            <a:pPr lvl="1"/>
            <a:r>
              <a:rPr lang="en-US" dirty="0" smtClean="0"/>
              <a:t>In Letter 54 he talks about the uncountable number of sacraments in the Old Testament; 54.1.1</a:t>
            </a:r>
          </a:p>
          <a:p>
            <a:pPr lvl="1"/>
            <a:r>
              <a:rPr lang="en-US" dirty="0" smtClean="0"/>
              <a:t>By contrast he suggests that the number in the New Testament is very few 54.1.2</a:t>
            </a:r>
          </a:p>
          <a:p>
            <a:r>
              <a:rPr lang="en-US" dirty="0" smtClean="0"/>
              <a:t>The most important </a:t>
            </a:r>
            <a:r>
              <a:rPr lang="en-US" i="1" dirty="0" err="1" smtClean="0"/>
              <a:t>sacramentum</a:t>
            </a:r>
            <a:r>
              <a:rPr lang="en-US" dirty="0" smtClean="0"/>
              <a:t> is the Incarnation; Sermon 341.3.3</a:t>
            </a:r>
            <a:endParaRPr lang="en-US" dirty="0"/>
          </a:p>
        </p:txBody>
      </p:sp>
      <p:sp>
        <p:nvSpPr>
          <p:cNvPr id="3" name="Title 2"/>
          <p:cNvSpPr>
            <a:spLocks noGrp="1"/>
          </p:cNvSpPr>
          <p:nvPr>
            <p:ph type="title"/>
          </p:nvPr>
        </p:nvSpPr>
        <p:spPr/>
        <p:txBody>
          <a:bodyPr>
            <a:normAutofit fontScale="90000"/>
          </a:bodyPr>
          <a:lstStyle/>
          <a:p>
            <a:r>
              <a:rPr lang="en-US" dirty="0" smtClean="0"/>
              <a:t>Augustine on Mystery and Sacraments</a:t>
            </a:r>
            <a:endParaRPr lang="en-US" dirty="0"/>
          </a:p>
        </p:txBody>
      </p:sp>
    </p:spTree>
    <p:extLst>
      <p:ext uri="{BB962C8B-B14F-4D97-AF65-F5344CB8AC3E}">
        <p14:creationId xmlns:p14="http://schemas.microsoft.com/office/powerpoint/2010/main" val="101030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Augustine’s theory of signs developed most fully in </a:t>
            </a:r>
            <a:r>
              <a:rPr lang="en-US" i="1" dirty="0" smtClean="0"/>
              <a:t>De </a:t>
            </a:r>
            <a:r>
              <a:rPr lang="en-US" i="1" dirty="0" err="1" smtClean="0"/>
              <a:t>Doctrina</a:t>
            </a:r>
            <a:r>
              <a:rPr lang="en-US" i="1" dirty="0" smtClean="0"/>
              <a:t> Christiana</a:t>
            </a:r>
          </a:p>
          <a:p>
            <a:r>
              <a:rPr lang="en-US" dirty="0" smtClean="0"/>
              <a:t>In DDC he applies his theory of signs Scripture (Book II)</a:t>
            </a:r>
          </a:p>
          <a:p>
            <a:r>
              <a:rPr lang="en-US" dirty="0" smtClean="0"/>
              <a:t>All language is a sign of some reality (</a:t>
            </a:r>
            <a:r>
              <a:rPr lang="en-US" i="1" dirty="0" smtClean="0"/>
              <a:t>res)</a:t>
            </a:r>
          </a:p>
          <a:p>
            <a:r>
              <a:rPr lang="en-US" dirty="0" smtClean="0"/>
              <a:t>Two types of signs in language</a:t>
            </a:r>
          </a:p>
          <a:p>
            <a:pPr lvl="1"/>
            <a:r>
              <a:rPr lang="en-US" i="1" dirty="0" err="1" smtClean="0"/>
              <a:t>Signa</a:t>
            </a:r>
            <a:r>
              <a:rPr lang="en-US" i="1" dirty="0" smtClean="0"/>
              <a:t> </a:t>
            </a:r>
            <a:r>
              <a:rPr lang="en-US" i="1" dirty="0" err="1" smtClean="0"/>
              <a:t>propria</a:t>
            </a:r>
            <a:r>
              <a:rPr lang="en-US" dirty="0" smtClean="0"/>
              <a:t>: proper signs as ‘ox’</a:t>
            </a:r>
          </a:p>
          <a:p>
            <a:pPr lvl="1"/>
            <a:r>
              <a:rPr lang="en-US" i="1" dirty="0" err="1" smtClean="0"/>
              <a:t>Signa</a:t>
            </a:r>
            <a:r>
              <a:rPr lang="en-US" i="1" dirty="0" smtClean="0"/>
              <a:t> </a:t>
            </a:r>
            <a:r>
              <a:rPr lang="en-US" i="1" dirty="0" err="1" smtClean="0"/>
              <a:t>translata</a:t>
            </a:r>
            <a:r>
              <a:rPr lang="en-US" dirty="0" smtClean="0"/>
              <a:t>: metaphorical signs, as ‘ox’ to mean a minister yoked to Gospel</a:t>
            </a:r>
          </a:p>
          <a:p>
            <a:endParaRPr lang="en-US" dirty="0"/>
          </a:p>
        </p:txBody>
      </p:sp>
      <p:sp>
        <p:nvSpPr>
          <p:cNvPr id="3" name="Title 2"/>
          <p:cNvSpPr>
            <a:spLocks noGrp="1"/>
          </p:cNvSpPr>
          <p:nvPr>
            <p:ph type="title"/>
          </p:nvPr>
        </p:nvSpPr>
        <p:spPr/>
        <p:txBody>
          <a:bodyPr>
            <a:normAutofit/>
          </a:bodyPr>
          <a:lstStyle/>
          <a:p>
            <a:r>
              <a:rPr lang="en-US" dirty="0" smtClean="0"/>
              <a:t>Augustine on Signs (</a:t>
            </a:r>
            <a:r>
              <a:rPr lang="en-US" i="1" dirty="0" err="1" smtClean="0"/>
              <a:t>signa</a:t>
            </a:r>
            <a:r>
              <a:rPr lang="en-US" i="1" dirty="0" smtClean="0"/>
              <a:t>)</a:t>
            </a:r>
            <a:endParaRPr lang="en-US" dirty="0"/>
          </a:p>
        </p:txBody>
      </p:sp>
    </p:spTree>
    <p:extLst>
      <p:ext uri="{BB962C8B-B14F-4D97-AF65-F5344CB8AC3E}">
        <p14:creationId xmlns:p14="http://schemas.microsoft.com/office/powerpoint/2010/main" val="1644911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Signs can also be non-verbal; that is signs can be objects as </a:t>
            </a:r>
            <a:r>
              <a:rPr lang="en-US" i="1" dirty="0" err="1" smtClean="0"/>
              <a:t>signa</a:t>
            </a:r>
            <a:r>
              <a:rPr lang="en-US" i="1" dirty="0" smtClean="0"/>
              <a:t> </a:t>
            </a:r>
            <a:r>
              <a:rPr lang="en-US" i="1" dirty="0" err="1" smtClean="0"/>
              <a:t>translata</a:t>
            </a:r>
            <a:r>
              <a:rPr lang="en-US" i="1" dirty="0" smtClean="0"/>
              <a:t>:</a:t>
            </a:r>
          </a:p>
          <a:p>
            <a:r>
              <a:rPr lang="en-US" dirty="0" smtClean="0"/>
              <a:t>“But </a:t>
            </a:r>
            <a:r>
              <a:rPr lang="en-US" dirty="0"/>
              <a:t>the Lord himself and the discipline of the apostles has handed down to us a few signs…and these so easy to perform, and so awesome to understand, and so pure and chaste to celebrate, such as the sacrament of baptism and the celebration of the Lord’s body and blood.  When people receive these…they can recognize to what sublime realities they refer</a:t>
            </a:r>
            <a:r>
              <a:rPr lang="en-US" dirty="0" smtClean="0"/>
              <a:t>.”</a:t>
            </a:r>
            <a:endParaRPr lang="en-US" dirty="0"/>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Sacrament in DDC, Book III.9.13</a:t>
            </a:r>
            <a:endParaRPr lang="en-US" dirty="0"/>
          </a:p>
        </p:txBody>
      </p:sp>
    </p:spTree>
    <p:extLst>
      <p:ext uri="{BB962C8B-B14F-4D97-AF65-F5344CB8AC3E}">
        <p14:creationId xmlns:p14="http://schemas.microsoft.com/office/powerpoint/2010/main" val="265963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Sermon 227 is a concentrated statement from Augustine on the Eucharist</a:t>
            </a:r>
          </a:p>
          <a:p>
            <a:r>
              <a:rPr lang="en-US" dirty="0" smtClean="0"/>
              <a:t>Preached on Easter Sunday, especially directed to the recently baptized.</a:t>
            </a:r>
          </a:p>
          <a:p>
            <a:r>
              <a:rPr lang="en-US" dirty="0" smtClean="0"/>
              <a:t>Note the fluid use of signs with respect to the sacrament of the altar</a:t>
            </a:r>
            <a:endParaRPr lang="en-US" dirty="0"/>
          </a:p>
        </p:txBody>
      </p:sp>
      <p:sp>
        <p:nvSpPr>
          <p:cNvPr id="3" name="Title 2"/>
          <p:cNvSpPr>
            <a:spLocks noGrp="1"/>
          </p:cNvSpPr>
          <p:nvPr>
            <p:ph type="title"/>
          </p:nvPr>
        </p:nvSpPr>
        <p:spPr/>
        <p:txBody>
          <a:bodyPr>
            <a:normAutofit fontScale="90000"/>
          </a:bodyPr>
          <a:lstStyle/>
          <a:p>
            <a:r>
              <a:rPr lang="en-US" dirty="0" smtClean="0"/>
              <a:t>Augustine and The Sacrament of the Altar</a:t>
            </a:r>
            <a:endParaRPr lang="en-US" dirty="0"/>
          </a:p>
        </p:txBody>
      </p:sp>
    </p:spTree>
    <p:extLst>
      <p:ext uri="{BB962C8B-B14F-4D97-AF65-F5344CB8AC3E}">
        <p14:creationId xmlns:p14="http://schemas.microsoft.com/office/powerpoint/2010/main" val="225681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Collection of 124 sermons, often referred to as the Tractates on John’s Gospel</a:t>
            </a:r>
          </a:p>
          <a:p>
            <a:pPr lvl="1"/>
            <a:r>
              <a:rPr lang="en-US" dirty="0" smtClean="0"/>
              <a:t>Preached by Augustine between 405 -420</a:t>
            </a:r>
          </a:p>
          <a:p>
            <a:pPr lvl="1"/>
            <a:r>
              <a:rPr lang="en-US" dirty="0" smtClean="0"/>
              <a:t>Collected by </a:t>
            </a:r>
            <a:r>
              <a:rPr lang="en-US" dirty="0" err="1" smtClean="0"/>
              <a:t>Possidius</a:t>
            </a:r>
            <a:endParaRPr lang="en-US" dirty="0" smtClean="0"/>
          </a:p>
          <a:p>
            <a:r>
              <a:rPr lang="en-US" dirty="0" smtClean="0"/>
              <a:t>Together they form the first commentary in Latin on John’s Gospel</a:t>
            </a:r>
          </a:p>
          <a:p>
            <a:r>
              <a:rPr lang="en-US" dirty="0" smtClean="0"/>
              <a:t>Homily 26 and 27 were preached in August on successive days</a:t>
            </a:r>
          </a:p>
          <a:p>
            <a:r>
              <a:rPr lang="en-US" dirty="0" smtClean="0"/>
              <a:t>Note importance of receiving worthily </a:t>
            </a:r>
            <a:endParaRPr lang="en-US" dirty="0"/>
          </a:p>
        </p:txBody>
      </p:sp>
      <p:sp>
        <p:nvSpPr>
          <p:cNvPr id="3" name="Title 2"/>
          <p:cNvSpPr>
            <a:spLocks noGrp="1"/>
          </p:cNvSpPr>
          <p:nvPr>
            <p:ph type="title"/>
          </p:nvPr>
        </p:nvSpPr>
        <p:spPr/>
        <p:txBody>
          <a:bodyPr>
            <a:normAutofit fontScale="90000"/>
          </a:bodyPr>
          <a:lstStyle/>
          <a:p>
            <a:r>
              <a:rPr lang="en-US" dirty="0" smtClean="0"/>
              <a:t>Augustine’s Homilies on John’s Gospel</a:t>
            </a:r>
            <a:endParaRPr lang="en-US" dirty="0"/>
          </a:p>
        </p:txBody>
      </p:sp>
    </p:spTree>
    <p:extLst>
      <p:ext uri="{BB962C8B-B14F-4D97-AF65-F5344CB8AC3E}">
        <p14:creationId xmlns:p14="http://schemas.microsoft.com/office/powerpoint/2010/main" val="2913228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John Chrysostom, Homily 2 on Second Timothy</a:t>
            </a:r>
          </a:p>
          <a:p>
            <a:r>
              <a:rPr lang="en-US" dirty="0"/>
              <a:t>John Chrysostom, Homily XVII.6-10 on Hebrews </a:t>
            </a:r>
            <a:r>
              <a:rPr lang="en-US" dirty="0" smtClean="0"/>
              <a:t>9:24-26 (re-read)</a:t>
            </a:r>
            <a:endParaRPr lang="en-US" dirty="0"/>
          </a:p>
          <a:p>
            <a:r>
              <a:rPr lang="en-US" dirty="0"/>
              <a:t>Ambrose, </a:t>
            </a:r>
            <a:r>
              <a:rPr lang="en-US" i="1" dirty="0"/>
              <a:t>On Sacraments</a:t>
            </a:r>
            <a:r>
              <a:rPr lang="en-US" dirty="0"/>
              <a:t> IV, </a:t>
            </a:r>
            <a:r>
              <a:rPr lang="en-US" u="sng" dirty="0">
                <a:hlinkClick r:id="rId2"/>
              </a:rPr>
              <a:t>https://</a:t>
            </a:r>
            <a:r>
              <a:rPr lang="en-US" u="sng">
                <a:hlinkClick r:id="rId2"/>
              </a:rPr>
              <a:t>archive.org/stream/fathersofthechur012918mbp#page/n329/mode/2up</a:t>
            </a:r>
            <a:r>
              <a:rPr lang="en-US"/>
              <a:t> </a:t>
            </a:r>
            <a:endParaRPr lang="en-US" dirty="0"/>
          </a:p>
          <a:p>
            <a:r>
              <a:rPr lang="en-US" dirty="0"/>
              <a:t>Augustine, Sermon 227</a:t>
            </a:r>
          </a:p>
          <a:p>
            <a:r>
              <a:rPr lang="en-US" dirty="0"/>
              <a:t>____ Homilies on John’s Gospel, 26 and </a:t>
            </a:r>
            <a:r>
              <a:rPr lang="en-US" dirty="0" smtClean="0"/>
              <a:t>27</a:t>
            </a:r>
            <a:endParaRPr lang="en-US" dirty="0"/>
          </a:p>
          <a:p>
            <a:r>
              <a:rPr lang="en-US" dirty="0"/>
              <a:t>Prepare Paper #6</a:t>
            </a:r>
          </a:p>
          <a:p>
            <a:endParaRPr lang="en-US" dirty="0"/>
          </a:p>
          <a:p>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3327845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Key words</a:t>
            </a:r>
          </a:p>
          <a:p>
            <a:pPr lvl="1"/>
            <a:r>
              <a:rPr lang="en-US" dirty="0" smtClean="0"/>
              <a:t>Mystery</a:t>
            </a:r>
          </a:p>
          <a:p>
            <a:pPr lvl="1"/>
            <a:r>
              <a:rPr lang="en-US" dirty="0" smtClean="0"/>
              <a:t>Eucharist</a:t>
            </a:r>
          </a:p>
          <a:p>
            <a:pPr lvl="1"/>
            <a:r>
              <a:rPr lang="en-US" dirty="0" smtClean="0"/>
              <a:t>Liturgy</a:t>
            </a:r>
          </a:p>
          <a:p>
            <a:pPr lvl="1"/>
            <a:r>
              <a:rPr lang="en-US" dirty="0" smtClean="0"/>
              <a:t>Sacrifice</a:t>
            </a:r>
          </a:p>
          <a:p>
            <a:pPr lvl="1"/>
            <a:r>
              <a:rPr lang="en-US" dirty="0" smtClean="0"/>
              <a:t>Sacrament</a:t>
            </a:r>
          </a:p>
          <a:p>
            <a:r>
              <a:rPr lang="en-US" dirty="0" smtClean="0"/>
              <a:t>John Chrysostom</a:t>
            </a:r>
          </a:p>
          <a:p>
            <a:r>
              <a:rPr lang="en-US" dirty="0" smtClean="0"/>
              <a:t>Augustine on signs and sacraments</a:t>
            </a:r>
          </a:p>
          <a:p>
            <a:r>
              <a:rPr lang="en-US" dirty="0" smtClean="0"/>
              <a:t>Assignments</a:t>
            </a:r>
          </a:p>
        </p:txBody>
      </p:sp>
      <p:sp>
        <p:nvSpPr>
          <p:cNvPr id="2" name="Title 1"/>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297647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Mystery cults</a:t>
            </a:r>
          </a:p>
          <a:p>
            <a:pPr lvl="1"/>
            <a:r>
              <a:rPr lang="en-US" dirty="0" smtClean="0"/>
              <a:t>Group assemblies dedicated to worship of a god</a:t>
            </a:r>
          </a:p>
          <a:p>
            <a:pPr lvl="1"/>
            <a:r>
              <a:rPr lang="en-US" dirty="0" smtClean="0"/>
              <a:t>Usually requires initiation rite</a:t>
            </a:r>
          </a:p>
          <a:p>
            <a:pPr lvl="1"/>
            <a:r>
              <a:rPr lang="en-US" dirty="0" smtClean="0"/>
              <a:t>Personal destiny dependent on proper relation to god</a:t>
            </a:r>
          </a:p>
          <a:p>
            <a:pPr lvl="1"/>
            <a:r>
              <a:rPr lang="en-US" dirty="0" smtClean="0"/>
              <a:t>Hidden or secret writings</a:t>
            </a:r>
          </a:p>
          <a:p>
            <a:pPr lvl="1"/>
            <a:r>
              <a:rPr lang="en-US" dirty="0" smtClean="0"/>
              <a:t>Examples: Dionysius, Isis and Osiris, Mithras, Gnostics</a:t>
            </a:r>
          </a:p>
          <a:p>
            <a:r>
              <a:rPr lang="en-US" i="1" dirty="0" err="1" smtClean="0"/>
              <a:t>Mysterion</a:t>
            </a:r>
            <a:r>
              <a:rPr lang="en-US" dirty="0" smtClean="0"/>
              <a:t> in Greek philosophy</a:t>
            </a:r>
          </a:p>
          <a:p>
            <a:pPr lvl="1"/>
            <a:r>
              <a:rPr lang="en-US" dirty="0" smtClean="0"/>
              <a:t>In Plato, special teachings which elevate the soul toward union with the good and beautiful</a:t>
            </a:r>
          </a:p>
          <a:p>
            <a:pPr lvl="1"/>
            <a:r>
              <a:rPr lang="en-US" dirty="0" smtClean="0"/>
              <a:t>In </a:t>
            </a:r>
            <a:r>
              <a:rPr lang="en-US" dirty="0" err="1" smtClean="0"/>
              <a:t>neo-Platonism</a:t>
            </a:r>
            <a:r>
              <a:rPr lang="en-US" dirty="0" smtClean="0"/>
              <a:t>, philosophy leads through stages of </a:t>
            </a:r>
            <a:r>
              <a:rPr lang="en-US" i="1" dirty="0" err="1" smtClean="0"/>
              <a:t>mysterion</a:t>
            </a:r>
            <a:r>
              <a:rPr lang="en-US" dirty="0" smtClean="0"/>
              <a:t> to union with the One</a:t>
            </a:r>
          </a:p>
          <a:p>
            <a:r>
              <a:rPr lang="en-US" dirty="0" smtClean="0"/>
              <a:t>In LXX only found in later (Hellenistic) writings</a:t>
            </a:r>
          </a:p>
          <a:p>
            <a:pPr lvl="1"/>
            <a:r>
              <a:rPr lang="en-US" dirty="0" smtClean="0"/>
              <a:t>See Wis. 14 for a description (and condemnation) of mystery cults, 14:15 and 14:23</a:t>
            </a:r>
          </a:p>
          <a:p>
            <a:pPr lvl="1"/>
            <a:endParaRPr lang="en-US" dirty="0" smtClean="0"/>
          </a:p>
          <a:p>
            <a:pPr lvl="1"/>
            <a:endParaRPr lang="en-US" dirty="0"/>
          </a:p>
        </p:txBody>
      </p:sp>
      <p:sp>
        <p:nvSpPr>
          <p:cNvPr id="3" name="Title 2"/>
          <p:cNvSpPr>
            <a:spLocks noGrp="1"/>
          </p:cNvSpPr>
          <p:nvPr>
            <p:ph type="title"/>
          </p:nvPr>
        </p:nvSpPr>
        <p:spPr/>
        <p:txBody>
          <a:bodyPr>
            <a:normAutofit/>
          </a:bodyPr>
          <a:lstStyle/>
          <a:p>
            <a:r>
              <a:rPr lang="en-US" i="1" dirty="0" err="1" smtClean="0"/>
              <a:t>Mysterion</a:t>
            </a:r>
            <a:r>
              <a:rPr lang="en-US" dirty="0" smtClean="0"/>
              <a:t> (Mystery)</a:t>
            </a:r>
            <a:endParaRPr lang="en-US" dirty="0"/>
          </a:p>
        </p:txBody>
      </p:sp>
    </p:spTree>
    <p:extLst>
      <p:ext uri="{BB962C8B-B14F-4D97-AF65-F5344CB8AC3E}">
        <p14:creationId xmlns:p14="http://schemas.microsoft.com/office/powerpoint/2010/main" val="963094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In Paul</a:t>
            </a:r>
          </a:p>
          <a:p>
            <a:pPr lvl="1"/>
            <a:r>
              <a:rPr lang="en-US" dirty="0" smtClean="0"/>
              <a:t>The Christ is the </a:t>
            </a:r>
            <a:r>
              <a:rPr lang="en-US" dirty="0" err="1" smtClean="0"/>
              <a:t>mysterion</a:t>
            </a:r>
            <a:r>
              <a:rPr lang="en-US" dirty="0" smtClean="0"/>
              <a:t> of God.  See 1 </a:t>
            </a:r>
            <a:r>
              <a:rPr lang="en-US" dirty="0" err="1" smtClean="0"/>
              <a:t>Cor</a:t>
            </a:r>
            <a:r>
              <a:rPr lang="en-US" dirty="0" smtClean="0"/>
              <a:t> 1:23; Col 2:2</a:t>
            </a:r>
          </a:p>
          <a:p>
            <a:pPr lvl="1"/>
            <a:r>
              <a:rPr lang="en-US" dirty="0" smtClean="0"/>
              <a:t>The kerygma announces and reveals that </a:t>
            </a:r>
            <a:r>
              <a:rPr lang="en-US" dirty="0" err="1" smtClean="0"/>
              <a:t>mysterion</a:t>
            </a:r>
            <a:r>
              <a:rPr lang="en-US" dirty="0" smtClean="0"/>
              <a:t> see </a:t>
            </a:r>
            <a:r>
              <a:rPr lang="en-US" dirty="0" err="1" smtClean="0"/>
              <a:t>Eph</a:t>
            </a:r>
            <a:r>
              <a:rPr lang="en-US" dirty="0" smtClean="0"/>
              <a:t> 3:7-13</a:t>
            </a:r>
          </a:p>
          <a:p>
            <a:r>
              <a:rPr lang="en-US" dirty="0" smtClean="0"/>
              <a:t>In late 2</a:t>
            </a:r>
            <a:r>
              <a:rPr lang="en-US" baseline="30000" dirty="0" smtClean="0"/>
              <a:t>nd</a:t>
            </a:r>
            <a:r>
              <a:rPr lang="en-US" dirty="0" smtClean="0"/>
              <a:t> C, Justin Martyr and Tertullian compare pagan </a:t>
            </a:r>
            <a:r>
              <a:rPr lang="en-US" i="1" dirty="0" err="1" smtClean="0"/>
              <a:t>mysterion</a:t>
            </a:r>
            <a:r>
              <a:rPr lang="en-US" dirty="0" smtClean="0"/>
              <a:t> activities with the true teaching and sacraments (so Tertullian) of the Church</a:t>
            </a:r>
          </a:p>
          <a:p>
            <a:r>
              <a:rPr lang="en-US" dirty="0" smtClean="0"/>
              <a:t>By 4</a:t>
            </a:r>
            <a:r>
              <a:rPr lang="en-US" baseline="30000" dirty="0" smtClean="0"/>
              <a:t>th</a:t>
            </a:r>
            <a:r>
              <a:rPr lang="en-US" dirty="0" smtClean="0"/>
              <a:t> C Greek-speaking Church is referring to the Eucharist as the </a:t>
            </a:r>
            <a:r>
              <a:rPr lang="en-US" i="1" dirty="0" err="1" smtClean="0"/>
              <a:t>mysterion</a:t>
            </a:r>
            <a:r>
              <a:rPr lang="en-US" dirty="0" smtClean="0"/>
              <a:t> as well as the central statement of faith: passion, suffering and resurrection of Jesus Christ </a:t>
            </a:r>
          </a:p>
          <a:p>
            <a:pPr lvl="1"/>
            <a:r>
              <a:rPr lang="en-US" dirty="0" smtClean="0"/>
              <a:t>See for instance Gregory Nazianzus, </a:t>
            </a:r>
            <a:r>
              <a:rPr lang="en-US" i="1" dirty="0" smtClean="0"/>
              <a:t>On Flight</a:t>
            </a:r>
            <a:endParaRPr lang="en-US" dirty="0"/>
          </a:p>
        </p:txBody>
      </p:sp>
      <p:sp>
        <p:nvSpPr>
          <p:cNvPr id="3" name="Title 2"/>
          <p:cNvSpPr>
            <a:spLocks noGrp="1"/>
          </p:cNvSpPr>
          <p:nvPr>
            <p:ph type="title"/>
          </p:nvPr>
        </p:nvSpPr>
        <p:spPr/>
        <p:txBody>
          <a:bodyPr/>
          <a:lstStyle/>
          <a:p>
            <a:r>
              <a:rPr lang="en-US" i="1" dirty="0" err="1" smtClean="0"/>
              <a:t>Mysterion</a:t>
            </a:r>
            <a:r>
              <a:rPr lang="en-US" dirty="0" smtClean="0"/>
              <a:t> in Early Christianity</a:t>
            </a:r>
            <a:endParaRPr lang="en-US" dirty="0"/>
          </a:p>
        </p:txBody>
      </p:sp>
    </p:spTree>
    <p:extLst>
      <p:ext uri="{BB962C8B-B14F-4D97-AF65-F5344CB8AC3E}">
        <p14:creationId xmlns:p14="http://schemas.microsoft.com/office/powerpoint/2010/main" val="1360484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smtClean="0"/>
              <a:t>Greek</a:t>
            </a:r>
          </a:p>
          <a:p>
            <a:pPr lvl="1"/>
            <a:r>
              <a:rPr lang="en-US" dirty="0" smtClean="0"/>
              <a:t>Prayer of thanksgiving to a god</a:t>
            </a:r>
          </a:p>
          <a:p>
            <a:pPr lvl="1"/>
            <a:r>
              <a:rPr lang="en-US" dirty="0" smtClean="0"/>
              <a:t>Thanksgiving as opening to a letter</a:t>
            </a:r>
          </a:p>
          <a:p>
            <a:r>
              <a:rPr lang="en-US" dirty="0" smtClean="0"/>
              <a:t>LXX</a:t>
            </a:r>
          </a:p>
          <a:p>
            <a:pPr lvl="1"/>
            <a:r>
              <a:rPr lang="en-US" dirty="0" smtClean="0"/>
              <a:t>Prayer of thanksgiving, especially in recognition that good things come from God, not ourselves</a:t>
            </a:r>
          </a:p>
          <a:p>
            <a:pPr lvl="1"/>
            <a:r>
              <a:rPr lang="en-US" dirty="0" smtClean="0"/>
              <a:t>In Psalms, also </a:t>
            </a:r>
            <a:r>
              <a:rPr lang="en-US" dirty="0" err="1" smtClean="0"/>
              <a:t>Wis</a:t>
            </a:r>
            <a:r>
              <a:rPr lang="en-US" dirty="0" smtClean="0"/>
              <a:t> 16:28</a:t>
            </a:r>
          </a:p>
          <a:p>
            <a:r>
              <a:rPr lang="en-US" dirty="0" smtClean="0"/>
              <a:t>New Testament</a:t>
            </a:r>
          </a:p>
          <a:p>
            <a:pPr lvl="1"/>
            <a:r>
              <a:rPr lang="en-US" dirty="0" smtClean="0"/>
              <a:t>General prayer of thanksgiving </a:t>
            </a:r>
            <a:r>
              <a:rPr lang="en-US" dirty="0" err="1" smtClean="0"/>
              <a:t>Jn</a:t>
            </a:r>
            <a:r>
              <a:rPr lang="en-US" dirty="0" smtClean="0"/>
              <a:t> 11:41, Acts 28:15, Rev. 11:17</a:t>
            </a:r>
          </a:p>
          <a:p>
            <a:pPr lvl="1"/>
            <a:r>
              <a:rPr lang="en-US" dirty="0" smtClean="0"/>
              <a:t>Prayer before a meal Mk 8:6, Mt 15:36, </a:t>
            </a:r>
            <a:r>
              <a:rPr lang="en-US" dirty="0" err="1" smtClean="0"/>
              <a:t>Jn</a:t>
            </a:r>
            <a:r>
              <a:rPr lang="en-US" dirty="0" smtClean="0"/>
              <a:t> 6:11, 23; Acts 27:35</a:t>
            </a:r>
          </a:p>
          <a:p>
            <a:pPr lvl="1"/>
            <a:r>
              <a:rPr lang="en-US" dirty="0" smtClean="0"/>
              <a:t>Paul </a:t>
            </a:r>
          </a:p>
          <a:p>
            <a:pPr lvl="2"/>
            <a:r>
              <a:rPr lang="en-US" dirty="0" smtClean="0"/>
              <a:t>Thanksgiving to God for community of Christians as part of preface to letters</a:t>
            </a:r>
          </a:p>
          <a:p>
            <a:pPr lvl="2"/>
            <a:r>
              <a:rPr lang="en-US" dirty="0" smtClean="0"/>
              <a:t>Prayer of Thanksgiving offered through Jesus Christ, Rom 1:8; thanks to Creator Rom, 1:21</a:t>
            </a:r>
          </a:p>
          <a:p>
            <a:pPr lvl="2"/>
            <a:r>
              <a:rPr lang="en-US" dirty="0" smtClean="0"/>
              <a:t>Manner of thanksgiving in the assembly, 1 </a:t>
            </a:r>
            <a:r>
              <a:rPr lang="en-US" dirty="0" err="1" smtClean="0"/>
              <a:t>Cor</a:t>
            </a:r>
            <a:r>
              <a:rPr lang="en-US" dirty="0" smtClean="0"/>
              <a:t> 14</a:t>
            </a:r>
          </a:p>
          <a:p>
            <a:r>
              <a:rPr lang="en-US" dirty="0" smtClean="0"/>
              <a:t>In early Church</a:t>
            </a:r>
          </a:p>
          <a:p>
            <a:pPr lvl="1"/>
            <a:r>
              <a:rPr lang="en-US" dirty="0"/>
              <a:t>As a thanksgiving in preface to letters </a:t>
            </a:r>
          </a:p>
          <a:p>
            <a:pPr lvl="2"/>
            <a:r>
              <a:rPr lang="en-US" dirty="0"/>
              <a:t>See for example, Ignatius of Antioch</a:t>
            </a:r>
          </a:p>
          <a:p>
            <a:pPr lvl="1"/>
            <a:r>
              <a:rPr lang="en-US" dirty="0"/>
              <a:t>Prayer of thanksgiving during the Lord’s Supper</a:t>
            </a:r>
          </a:p>
          <a:p>
            <a:pPr lvl="2"/>
            <a:r>
              <a:rPr lang="en-US" dirty="0"/>
              <a:t>Ignatius of Antioch, </a:t>
            </a:r>
            <a:r>
              <a:rPr lang="en-US" i="1" dirty="0" err="1"/>
              <a:t>Didache</a:t>
            </a:r>
            <a:r>
              <a:rPr lang="en-US" dirty="0"/>
              <a:t>, Justin Martyr</a:t>
            </a:r>
          </a:p>
          <a:p>
            <a:pPr lvl="1"/>
            <a:endParaRPr lang="en-US" dirty="0" smtClean="0"/>
          </a:p>
          <a:p>
            <a:endParaRPr lang="en-US" dirty="0" smtClean="0"/>
          </a:p>
        </p:txBody>
      </p:sp>
      <p:sp>
        <p:nvSpPr>
          <p:cNvPr id="3" name="Title 2"/>
          <p:cNvSpPr>
            <a:spLocks noGrp="1"/>
          </p:cNvSpPr>
          <p:nvPr>
            <p:ph type="title"/>
          </p:nvPr>
        </p:nvSpPr>
        <p:spPr/>
        <p:txBody>
          <a:bodyPr/>
          <a:lstStyle/>
          <a:p>
            <a:r>
              <a:rPr lang="en-US" i="1" dirty="0" err="1"/>
              <a:t>E</a:t>
            </a:r>
            <a:r>
              <a:rPr lang="en-US" i="1" dirty="0" err="1" smtClean="0"/>
              <a:t>ucharistia</a:t>
            </a:r>
            <a:endParaRPr lang="en-US" i="1" dirty="0"/>
          </a:p>
        </p:txBody>
      </p:sp>
    </p:spTree>
    <p:extLst>
      <p:ext uri="{BB962C8B-B14F-4D97-AF65-F5344CB8AC3E}">
        <p14:creationId xmlns:p14="http://schemas.microsoft.com/office/powerpoint/2010/main" val="170174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Greek</a:t>
            </a:r>
          </a:p>
          <a:p>
            <a:pPr lvl="1"/>
            <a:r>
              <a:rPr lang="en-US" dirty="0" smtClean="0"/>
              <a:t>Literally work of or for the people</a:t>
            </a:r>
          </a:p>
          <a:p>
            <a:pPr lvl="1"/>
            <a:r>
              <a:rPr lang="en-US" dirty="0" smtClean="0"/>
              <a:t>Becomes associated with a service undertaken for public good</a:t>
            </a:r>
          </a:p>
          <a:p>
            <a:pPr lvl="1"/>
            <a:r>
              <a:rPr lang="en-US" dirty="0" smtClean="0"/>
              <a:t>In mystery cults, offerings to the gods on behalf of the public good (service)</a:t>
            </a:r>
          </a:p>
          <a:p>
            <a:r>
              <a:rPr lang="en-US" dirty="0" smtClean="0"/>
              <a:t>LXX, numerous references</a:t>
            </a:r>
          </a:p>
          <a:p>
            <a:pPr lvl="1"/>
            <a:r>
              <a:rPr lang="en-US" dirty="0" smtClean="0"/>
              <a:t>Ex 28-29 how Aaron and the Levites are to serve God on behalf of the people</a:t>
            </a:r>
          </a:p>
          <a:p>
            <a:pPr lvl="1"/>
            <a:r>
              <a:rPr lang="en-US" dirty="0" smtClean="0"/>
              <a:t>Always used of the service of priests in the sanctuary</a:t>
            </a:r>
          </a:p>
          <a:p>
            <a:r>
              <a:rPr lang="en-US" dirty="0" smtClean="0"/>
              <a:t>New Testament</a:t>
            </a:r>
          </a:p>
          <a:p>
            <a:pPr lvl="1"/>
            <a:r>
              <a:rPr lang="en-US" dirty="0" smtClean="0"/>
              <a:t>Luke and Paul</a:t>
            </a:r>
          </a:p>
          <a:p>
            <a:pPr lvl="1"/>
            <a:r>
              <a:rPr lang="en-US" dirty="0" smtClean="0"/>
              <a:t>Especially in Hebrews, of Christ in His sacrificial death</a:t>
            </a:r>
          </a:p>
          <a:p>
            <a:r>
              <a:rPr lang="en-US" dirty="0" smtClean="0"/>
              <a:t>In early Church</a:t>
            </a:r>
          </a:p>
          <a:p>
            <a:pPr lvl="1"/>
            <a:r>
              <a:rPr lang="en-US" dirty="0" smtClean="0"/>
              <a:t>Service offered by Christian community to God</a:t>
            </a:r>
          </a:p>
          <a:p>
            <a:pPr lvl="1"/>
            <a:r>
              <a:rPr lang="en-US" dirty="0" smtClean="0"/>
              <a:t>I Clement; Shepherd of </a:t>
            </a:r>
            <a:r>
              <a:rPr lang="en-US" dirty="0" err="1" smtClean="0"/>
              <a:t>Hermas</a:t>
            </a:r>
            <a:r>
              <a:rPr lang="en-US" dirty="0" smtClean="0"/>
              <a:t> </a:t>
            </a:r>
          </a:p>
        </p:txBody>
      </p:sp>
      <p:sp>
        <p:nvSpPr>
          <p:cNvPr id="3" name="Title 2"/>
          <p:cNvSpPr>
            <a:spLocks noGrp="1"/>
          </p:cNvSpPr>
          <p:nvPr>
            <p:ph type="title"/>
          </p:nvPr>
        </p:nvSpPr>
        <p:spPr/>
        <p:txBody>
          <a:bodyPr/>
          <a:lstStyle/>
          <a:p>
            <a:r>
              <a:rPr lang="en-US" i="1" smtClean="0"/>
              <a:t>Leitourgia</a:t>
            </a:r>
            <a:endParaRPr lang="en-US" i="1" dirty="0"/>
          </a:p>
        </p:txBody>
      </p:sp>
    </p:spTree>
    <p:extLst>
      <p:ext uri="{BB962C8B-B14F-4D97-AF65-F5344CB8AC3E}">
        <p14:creationId xmlns:p14="http://schemas.microsoft.com/office/powerpoint/2010/main" val="453189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Fundamental meaning is ‘initiation’ that has some sacred component (oath)</a:t>
            </a:r>
          </a:p>
          <a:p>
            <a:pPr lvl="1"/>
            <a:r>
              <a:rPr lang="en-US" dirty="0" smtClean="0"/>
              <a:t>Beginning of a legal proceeding</a:t>
            </a:r>
          </a:p>
          <a:p>
            <a:pPr lvl="1"/>
            <a:r>
              <a:rPr lang="en-US" dirty="0" smtClean="0"/>
              <a:t>Inducted into the army</a:t>
            </a:r>
          </a:p>
          <a:p>
            <a:r>
              <a:rPr lang="en-US" dirty="0" smtClean="0"/>
              <a:t>Early (Old) Latin translations used </a:t>
            </a:r>
            <a:r>
              <a:rPr lang="en-US" dirty="0" err="1" smtClean="0"/>
              <a:t>sacramentum</a:t>
            </a:r>
            <a:r>
              <a:rPr lang="en-US" dirty="0" smtClean="0"/>
              <a:t> for </a:t>
            </a:r>
            <a:r>
              <a:rPr lang="en-US" dirty="0" err="1" smtClean="0"/>
              <a:t>mysteriov</a:t>
            </a:r>
            <a:endParaRPr lang="en-US" dirty="0" smtClean="0"/>
          </a:p>
          <a:p>
            <a:pPr lvl="1"/>
            <a:r>
              <a:rPr lang="en-US" dirty="0" smtClean="0"/>
              <a:t>It seems that 2</a:t>
            </a:r>
            <a:r>
              <a:rPr lang="en-US" baseline="30000" dirty="0" smtClean="0"/>
              <a:t>nd</a:t>
            </a:r>
            <a:r>
              <a:rPr lang="en-US" dirty="0" smtClean="0"/>
              <a:t> C Latin speaking Christians did not want to confuse Christian rites with pagan mystery cults.  </a:t>
            </a:r>
          </a:p>
          <a:p>
            <a:pPr lvl="1"/>
            <a:r>
              <a:rPr lang="en-US" dirty="0" smtClean="0"/>
              <a:t>See Tertullian </a:t>
            </a:r>
            <a:r>
              <a:rPr lang="en-US" i="1" dirty="0" smtClean="0"/>
              <a:t>Prescription Against Heretics, </a:t>
            </a:r>
            <a:endParaRPr lang="en-US" dirty="0" smtClean="0"/>
          </a:p>
          <a:p>
            <a:pPr lvl="1"/>
            <a:r>
              <a:rPr lang="en-US" i="1" dirty="0" smtClean="0"/>
              <a:t>.</a:t>
            </a:r>
            <a:endParaRPr lang="en-US" dirty="0"/>
          </a:p>
        </p:txBody>
      </p:sp>
      <p:sp>
        <p:nvSpPr>
          <p:cNvPr id="3" name="Title 2"/>
          <p:cNvSpPr>
            <a:spLocks noGrp="1"/>
          </p:cNvSpPr>
          <p:nvPr>
            <p:ph type="title"/>
          </p:nvPr>
        </p:nvSpPr>
        <p:spPr/>
        <p:txBody>
          <a:bodyPr>
            <a:normAutofit/>
          </a:bodyPr>
          <a:lstStyle/>
          <a:p>
            <a:r>
              <a:rPr lang="en-US" dirty="0" smtClean="0"/>
              <a:t>Latin: </a:t>
            </a:r>
            <a:r>
              <a:rPr lang="en-US" i="1" dirty="0" err="1" smtClean="0"/>
              <a:t>Sacramentum</a:t>
            </a:r>
            <a:endParaRPr lang="en-US" i="1" dirty="0"/>
          </a:p>
        </p:txBody>
      </p:sp>
    </p:spTree>
    <p:extLst>
      <p:ext uri="{BB962C8B-B14F-4D97-AF65-F5344CB8AC3E}">
        <p14:creationId xmlns:p14="http://schemas.microsoft.com/office/powerpoint/2010/main" val="3123689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Latin Mass</a:t>
            </a:r>
          </a:p>
        </p:txBody>
      </p:sp>
      <p:sp>
        <p:nvSpPr>
          <p:cNvPr id="16387" name="Content Placeholder 2"/>
          <p:cNvSpPr>
            <a:spLocks noGrp="1"/>
          </p:cNvSpPr>
          <p:nvPr>
            <p:ph idx="1"/>
          </p:nvPr>
        </p:nvSpPr>
        <p:spPr/>
        <p:txBody>
          <a:bodyPr>
            <a:normAutofit lnSpcReduction="10000"/>
          </a:bodyPr>
          <a:lstStyle/>
          <a:p>
            <a:r>
              <a:rPr lang="en-US" altLang="en-US" sz="2400" dirty="0" smtClean="0"/>
              <a:t>Sometime in late 3</a:t>
            </a:r>
            <a:r>
              <a:rPr lang="en-US" altLang="en-US" sz="2400" baseline="30000" dirty="0" smtClean="0"/>
              <a:t>rd</a:t>
            </a:r>
            <a:r>
              <a:rPr lang="en-US" altLang="en-US" sz="2400" dirty="0" smtClean="0"/>
              <a:t>, early 4</a:t>
            </a:r>
            <a:r>
              <a:rPr lang="en-US" altLang="en-US" sz="2400" baseline="30000" dirty="0" smtClean="0"/>
              <a:t>th</a:t>
            </a:r>
            <a:r>
              <a:rPr lang="en-US" altLang="en-US" sz="2400" dirty="0" smtClean="0"/>
              <a:t> C some Christians in Western Roman Empire celebrate liturgy in Latin.</a:t>
            </a:r>
          </a:p>
          <a:p>
            <a:r>
              <a:rPr lang="en-US" altLang="en-US" sz="2400" dirty="0" smtClean="0"/>
              <a:t>Pope </a:t>
            </a:r>
            <a:r>
              <a:rPr lang="en-US" altLang="en-US" sz="2400" dirty="0" err="1" smtClean="0"/>
              <a:t>Damasus</a:t>
            </a:r>
            <a:r>
              <a:rPr lang="en-US" altLang="en-US" sz="2400" dirty="0" smtClean="0"/>
              <a:t> (late 4</a:t>
            </a:r>
            <a:r>
              <a:rPr lang="en-US" altLang="en-US" sz="2400" baseline="30000" dirty="0" smtClean="0"/>
              <a:t>th</a:t>
            </a:r>
            <a:r>
              <a:rPr lang="en-US" altLang="en-US" sz="2400" dirty="0" smtClean="0"/>
              <a:t> C) encouraged Latin usage in the West </a:t>
            </a:r>
          </a:p>
          <a:p>
            <a:r>
              <a:rPr lang="en-US" altLang="en-US" sz="2400" dirty="0" smtClean="0"/>
              <a:t>Word ‘Mass’ (</a:t>
            </a:r>
            <a:r>
              <a:rPr lang="en-US" altLang="en-US" sz="2400" i="1" dirty="0" err="1" smtClean="0"/>
              <a:t>Missa</a:t>
            </a:r>
            <a:r>
              <a:rPr lang="en-US" altLang="en-US" sz="2400" dirty="0" smtClean="0"/>
              <a:t>) </a:t>
            </a:r>
          </a:p>
          <a:p>
            <a:pPr lvl="1"/>
            <a:r>
              <a:rPr lang="en-US" altLang="en-US" sz="2000" dirty="0" smtClean="0"/>
              <a:t>Used in 3</a:t>
            </a:r>
            <a:r>
              <a:rPr lang="en-US" altLang="en-US" sz="2000" baseline="30000" dirty="0" smtClean="0"/>
              <a:t>rd</a:t>
            </a:r>
            <a:r>
              <a:rPr lang="en-US" altLang="en-US" sz="2000" dirty="0" smtClean="0"/>
              <a:t> C as dismissal, first of catechumens, then of faithful </a:t>
            </a:r>
          </a:p>
          <a:p>
            <a:pPr lvl="1"/>
            <a:r>
              <a:rPr lang="en-US" altLang="en-US" sz="2000" dirty="0" smtClean="0"/>
              <a:t>Used by </a:t>
            </a:r>
            <a:r>
              <a:rPr lang="en-US" altLang="en-US" sz="2000" dirty="0" err="1" smtClean="0"/>
              <a:t>Sts</a:t>
            </a:r>
            <a:r>
              <a:rPr lang="en-US" altLang="en-US" sz="2000" dirty="0" smtClean="0"/>
              <a:t>. Ambrose and Augustine in this context, specifically for dismissal at end of liturgy</a:t>
            </a:r>
          </a:p>
          <a:p>
            <a:pPr lvl="1"/>
            <a:r>
              <a:rPr lang="en-US" altLang="en-US" sz="2000" dirty="0" smtClean="0"/>
              <a:t>Eventually (6</a:t>
            </a:r>
            <a:r>
              <a:rPr lang="en-US" altLang="en-US" sz="2000" baseline="30000" dirty="0" smtClean="0"/>
              <a:t>th</a:t>
            </a:r>
            <a:r>
              <a:rPr lang="en-US" altLang="en-US" sz="2000" dirty="0" smtClean="0"/>
              <a:t> C??) becomes Latin for entire Eucharistic celebration</a:t>
            </a:r>
          </a:p>
          <a:p>
            <a:r>
              <a:rPr lang="en-US" altLang="en-US" sz="2400" dirty="0" smtClean="0"/>
              <a:t>NB Ambrose and Augustine refer to the Eucharistic celebration as The Sacrifice</a:t>
            </a:r>
          </a:p>
          <a:p>
            <a:endParaRPr lang="en-US" altLang="en-US" sz="2400" dirty="0" smtClean="0"/>
          </a:p>
        </p:txBody>
      </p:sp>
      <p:sp>
        <p:nvSpPr>
          <p:cNvPr id="4" name="Footer Placeholder 3"/>
          <p:cNvSpPr>
            <a:spLocks noGrp="1"/>
          </p:cNvSpPr>
          <p:nvPr>
            <p:ph type="ftr" sz="quarter" idx="11"/>
          </p:nvPr>
        </p:nvSpPr>
        <p:spPr/>
        <p:txBody>
          <a:bodyPr/>
          <a:lstStyle/>
          <a:p>
            <a:pPr>
              <a:defRPr/>
            </a:pPr>
            <a:r>
              <a:rPr lang="en-US" altLang="en-US" smtClean="0"/>
              <a:t>Early Liturgies</a:t>
            </a:r>
            <a:endParaRPr lang="en-US" altLang="en-US"/>
          </a:p>
        </p:txBody>
      </p:sp>
      <p:sp>
        <p:nvSpPr>
          <p:cNvPr id="5" name="Slide Number Placeholder 4"/>
          <p:cNvSpPr>
            <a:spLocks noGrp="1"/>
          </p:cNvSpPr>
          <p:nvPr>
            <p:ph type="sldNum" sz="quarter" idx="12"/>
          </p:nvPr>
        </p:nvSpPr>
        <p:spPr/>
        <p:txBody>
          <a:bodyPr/>
          <a:lstStyle/>
          <a:p>
            <a:pPr>
              <a:defRPr/>
            </a:pPr>
            <a:fld id="{A7B6857C-7828-4459-82B7-A683BC377205}" type="slidenum">
              <a:rPr lang="en-US" altLang="en-US" smtClean="0"/>
              <a:pPr>
                <a:defRPr/>
              </a:pPr>
              <a:t>8</a:t>
            </a:fld>
            <a:endParaRPr lang="en-US" altLang="en-US"/>
          </a:p>
        </p:txBody>
      </p:sp>
    </p:spTree>
    <p:extLst>
      <p:ext uri="{BB962C8B-B14F-4D97-AF65-F5344CB8AC3E}">
        <p14:creationId xmlns:p14="http://schemas.microsoft.com/office/powerpoint/2010/main" val="3591967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Both </a:t>
            </a:r>
            <a:r>
              <a:rPr lang="en-US" i="1" dirty="0" smtClean="0"/>
              <a:t>On Mysteries </a:t>
            </a:r>
            <a:r>
              <a:rPr lang="en-US" dirty="0" smtClean="0"/>
              <a:t> and </a:t>
            </a:r>
            <a:r>
              <a:rPr lang="en-US" i="1" dirty="0" smtClean="0"/>
              <a:t>On Sacraments</a:t>
            </a:r>
            <a:r>
              <a:rPr lang="en-US" dirty="0" smtClean="0"/>
              <a:t> were catechetical instructions from Ambrose</a:t>
            </a:r>
          </a:p>
          <a:p>
            <a:r>
              <a:rPr lang="en-US" dirty="0" smtClean="0"/>
              <a:t>Genre of Catechetical instruction </a:t>
            </a:r>
          </a:p>
          <a:p>
            <a:pPr lvl="1"/>
            <a:r>
              <a:rPr lang="en-US" dirty="0" smtClean="0"/>
              <a:t>Given by a bishop</a:t>
            </a:r>
          </a:p>
          <a:p>
            <a:pPr lvl="1"/>
            <a:r>
              <a:rPr lang="en-US" dirty="0" smtClean="0"/>
              <a:t>Usually not a sermon, but at a gathering of adults preparing for Baptism, or immediately afterwards </a:t>
            </a:r>
          </a:p>
          <a:p>
            <a:pPr lvl="1"/>
            <a:r>
              <a:rPr lang="en-US" dirty="0" smtClean="0"/>
              <a:t>Given during Lent and Easter seasons</a:t>
            </a:r>
          </a:p>
          <a:p>
            <a:pPr lvl="1"/>
            <a:r>
              <a:rPr lang="en-US" dirty="0" smtClean="0"/>
              <a:t>Often bound together and repeated each year</a:t>
            </a:r>
          </a:p>
          <a:p>
            <a:r>
              <a:rPr lang="en-US" i="1" dirty="0" smtClean="0"/>
              <a:t>On Mysteries</a:t>
            </a:r>
            <a:r>
              <a:rPr lang="en-US" dirty="0" smtClean="0"/>
              <a:t> given during Lent</a:t>
            </a:r>
          </a:p>
          <a:p>
            <a:r>
              <a:rPr lang="en-US" i="1" dirty="0" smtClean="0"/>
              <a:t>On Sacraments </a:t>
            </a:r>
            <a:r>
              <a:rPr lang="en-US" dirty="0" smtClean="0"/>
              <a:t>given in Easter season</a:t>
            </a:r>
            <a:endParaRPr lang="en-US" dirty="0"/>
          </a:p>
        </p:txBody>
      </p:sp>
      <p:sp>
        <p:nvSpPr>
          <p:cNvPr id="3" name="Title 2"/>
          <p:cNvSpPr>
            <a:spLocks noGrp="1"/>
          </p:cNvSpPr>
          <p:nvPr>
            <p:ph type="title"/>
          </p:nvPr>
        </p:nvSpPr>
        <p:spPr/>
        <p:txBody>
          <a:bodyPr/>
          <a:lstStyle/>
          <a:p>
            <a:r>
              <a:rPr lang="en-US" dirty="0" smtClean="0"/>
              <a:t>Ambrose, </a:t>
            </a:r>
            <a:r>
              <a:rPr lang="en-US" i="1" dirty="0" smtClean="0"/>
              <a:t>On Sacraments</a:t>
            </a:r>
            <a:endParaRPr lang="en-US" dirty="0"/>
          </a:p>
        </p:txBody>
      </p:sp>
    </p:spTree>
    <p:extLst>
      <p:ext uri="{BB962C8B-B14F-4D97-AF65-F5344CB8AC3E}">
        <p14:creationId xmlns:p14="http://schemas.microsoft.com/office/powerpoint/2010/main" val="41419174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1645</TotalTime>
  <Words>1070</Words>
  <Application>Microsoft Office PowerPoint</Application>
  <PresentationFormat>On-screen Show (4:3)</PresentationFormat>
  <Paragraphs>126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Lecture 6: Sacrifice Offered by Priests</vt:lpstr>
      <vt:lpstr>Outline</vt:lpstr>
      <vt:lpstr>Mysterion (Mystery)</vt:lpstr>
      <vt:lpstr>Mysterion in Early Christianity</vt:lpstr>
      <vt:lpstr>Eucharistia</vt:lpstr>
      <vt:lpstr>Leitourgia</vt:lpstr>
      <vt:lpstr>Latin: Sacramentum</vt:lpstr>
      <vt:lpstr>Latin Mass</vt:lpstr>
      <vt:lpstr>Ambrose, On Sacraments</vt:lpstr>
      <vt:lpstr>Augustine on Mystery and Sacraments</vt:lpstr>
      <vt:lpstr>Augustine on Signs (signa)</vt:lpstr>
      <vt:lpstr>Sacrament in DDC, Book III.9.13</vt:lpstr>
      <vt:lpstr>Augustine and The Sacrament of the Altar</vt:lpstr>
      <vt:lpstr>Augustine’s Homilies on John’s Gospel</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177</cp:revision>
  <dcterms:created xsi:type="dcterms:W3CDTF">2016-07-31T18:00:40Z</dcterms:created>
  <dcterms:modified xsi:type="dcterms:W3CDTF">2019-02-25T13:32:45Z</dcterms:modified>
</cp:coreProperties>
</file>