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9" r:id="rId5"/>
    <p:sldId id="271" r:id="rId6"/>
    <p:sldId id="270" r:id="rId7"/>
    <p:sldId id="273" r:id="rId8"/>
    <p:sldId id="272" r:id="rId9"/>
    <p:sldId id="283" r:id="rId10"/>
    <p:sldId id="274" r:id="rId11"/>
    <p:sldId id="278" r:id="rId12"/>
    <p:sldId id="276" r:id="rId13"/>
    <p:sldId id="279" r:id="rId14"/>
    <p:sldId id="284" r:id="rId15"/>
    <p:sldId id="282" r:id="rId16"/>
    <p:sldId id="281" r:id="rId17"/>
    <p:sldId id="280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</a:t>
            </a:r>
            <a:r>
              <a:rPr lang="en-US" dirty="0"/>
              <a:t>7</a:t>
            </a:r>
            <a:r>
              <a:rPr lang="en-US" dirty="0" smtClean="0"/>
              <a:t>: Ordination and Selection of Bishops (Priests)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</a:p>
          <a:p>
            <a:r>
              <a:rPr lang="en-US" dirty="0" smtClean="0"/>
              <a:t>15 March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Develops especially in 4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r>
              <a:rPr lang="en-US" dirty="0" smtClean="0"/>
              <a:t>After time of martyrdom, contemplative life seen as much preferable</a:t>
            </a:r>
          </a:p>
          <a:p>
            <a:r>
              <a:rPr lang="en-US" dirty="0" smtClean="0"/>
              <a:t>With Constantine the Great, bishops take on increased secular administrative roles</a:t>
            </a:r>
          </a:p>
          <a:p>
            <a:pPr lvl="1"/>
            <a:r>
              <a:rPr lang="en-US" dirty="0" smtClean="0"/>
              <a:t>Local magistrates in dioceses (Roman legal administrative area)</a:t>
            </a:r>
          </a:p>
          <a:p>
            <a:r>
              <a:rPr lang="en-US" dirty="0" smtClean="0"/>
              <a:t>Community of faithful increasingly a mixed group</a:t>
            </a:r>
          </a:p>
          <a:p>
            <a:pPr lvl="1"/>
            <a:r>
              <a:rPr lang="en-US" dirty="0" smtClean="0"/>
              <a:t>Political advantages to being a Christian (Orthodox or Arian)</a:t>
            </a:r>
          </a:p>
          <a:p>
            <a:pPr lvl="1"/>
            <a:r>
              <a:rPr lang="en-US" dirty="0" smtClean="0"/>
              <a:t>Economic and social advantages for clergy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Aversion to Being a Bishop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112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9FCC-BC22-4B12-9E55-F089DBD94008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Gregory Nazianzus, </a:t>
            </a:r>
            <a:r>
              <a:rPr lang="en-US" dirty="0" smtClean="0"/>
              <a:t>329-361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z="2500" dirty="0"/>
              <a:t>Knew Athanasius as a young man; wrote a funeral oration for Athanasius</a:t>
            </a:r>
          </a:p>
          <a:p>
            <a:r>
              <a:rPr lang="en-US" sz="2500" dirty="0"/>
              <a:t>Very close friend of Basil; studied in Athens with him</a:t>
            </a:r>
          </a:p>
          <a:p>
            <a:r>
              <a:rPr lang="en-US" sz="2500" dirty="0"/>
              <a:t>Great </a:t>
            </a:r>
            <a:r>
              <a:rPr lang="en-US" sz="2500" dirty="0" smtClean="0"/>
              <a:t>rhetorician and poet</a:t>
            </a:r>
            <a:endParaRPr lang="en-US" sz="2500" dirty="0"/>
          </a:p>
          <a:p>
            <a:r>
              <a:rPr lang="en-US" sz="2500" dirty="0" smtClean="0"/>
              <a:t>As young men, Gregory and Basil go to Pontus to study in a monastery</a:t>
            </a:r>
          </a:p>
          <a:p>
            <a:r>
              <a:rPr lang="en-US" sz="2500" dirty="0" smtClean="0"/>
              <a:t>Gregory returns to Nazianzus where his father is bishop</a:t>
            </a:r>
          </a:p>
          <a:p>
            <a:pPr lvl="1"/>
            <a:r>
              <a:rPr lang="en-US" sz="2100" dirty="0" smtClean="0"/>
              <a:t>Father ordains him presbyter in 361</a:t>
            </a:r>
            <a:endParaRPr lang="en-US" sz="2100" dirty="0"/>
          </a:p>
          <a:p>
            <a:pPr lvl="1"/>
            <a:r>
              <a:rPr lang="en-US" sz="2100" dirty="0" smtClean="0"/>
              <a:t>Expectation is that Gregory will become bishop when his father dies</a:t>
            </a:r>
          </a:p>
          <a:p>
            <a:pPr lvl="1"/>
            <a:r>
              <a:rPr lang="en-US" sz="2100" dirty="0" smtClean="0"/>
              <a:t>But Gregory feels unworthy and flees back to Pontus</a:t>
            </a:r>
          </a:p>
        </p:txBody>
      </p:sp>
    </p:spTree>
    <p:extLst>
      <p:ext uri="{BB962C8B-B14F-4D97-AF65-F5344CB8AC3E}">
        <p14:creationId xmlns:p14="http://schemas.microsoft.com/office/powerpoint/2010/main" val="580927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Gregory encouraged to return to his ‘station’ by his father and Basil</a:t>
            </a:r>
          </a:p>
          <a:p>
            <a:r>
              <a:rPr lang="en-US" dirty="0" smtClean="0"/>
              <a:t>Upon his return to Nazianzus (362), Gregory was met with anger and disappointment from the community</a:t>
            </a:r>
          </a:p>
          <a:p>
            <a:r>
              <a:rPr lang="en-US" dirty="0" smtClean="0"/>
              <a:t>To try and explain his action, he offered this oration </a:t>
            </a:r>
          </a:p>
          <a:p>
            <a:r>
              <a:rPr lang="en-US" dirty="0" smtClean="0"/>
              <a:t>This Oration will be foundational for later works </a:t>
            </a:r>
            <a:r>
              <a:rPr lang="en-US" dirty="0"/>
              <a:t>on qualifications and duties of </a:t>
            </a:r>
            <a:r>
              <a:rPr lang="en-US" dirty="0" smtClean="0"/>
              <a:t>priesthood</a:t>
            </a:r>
          </a:p>
          <a:p>
            <a:r>
              <a:rPr lang="en-US" dirty="0" smtClean="0"/>
              <a:t>Gregory also wrote a funeral oration for his father, who died soon after his return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On Flight </a:t>
            </a:r>
            <a:r>
              <a:rPr lang="en-US" dirty="0" smtClean="0"/>
              <a:t>(Oration 2)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00447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rest of the story:</a:t>
            </a:r>
          </a:p>
          <a:p>
            <a:pPr lvl="1"/>
            <a:r>
              <a:rPr lang="en-US" dirty="0"/>
              <a:t>Gregory named Patriarch of Constantinople 380</a:t>
            </a:r>
          </a:p>
          <a:p>
            <a:pPr lvl="1"/>
            <a:r>
              <a:rPr lang="en-US" dirty="0"/>
              <a:t>Presided at Second Ecumenical Council, 381.</a:t>
            </a:r>
          </a:p>
          <a:p>
            <a:pPr lvl="1"/>
            <a:r>
              <a:rPr lang="en-US" dirty="0" smtClean="0"/>
              <a:t>During the Council, Gregory resigned at Patriarch of Constantinople, returning to Nazianzus</a:t>
            </a:r>
            <a:endParaRPr lang="en-US" sz="2500" dirty="0" smtClean="0"/>
          </a:p>
          <a:p>
            <a:r>
              <a:rPr lang="en-US" sz="2500" dirty="0" smtClean="0"/>
              <a:t>Sermons </a:t>
            </a:r>
            <a:r>
              <a:rPr lang="en-US" sz="2500" dirty="0"/>
              <a:t>on Christology and Trinity very influential</a:t>
            </a:r>
          </a:p>
          <a:p>
            <a:pPr lvl="1"/>
            <a:r>
              <a:rPr lang="en-US" sz="2400" dirty="0"/>
              <a:t>St. Jerome was his disciple in Constantinople</a:t>
            </a:r>
            <a:endParaRPr lang="en-US" sz="2500" dirty="0"/>
          </a:p>
          <a:p>
            <a:r>
              <a:rPr lang="en-US" sz="2500" dirty="0" smtClean="0"/>
              <a:t>Known </a:t>
            </a:r>
            <a:r>
              <a:rPr lang="en-US" sz="2500" dirty="0"/>
              <a:t>as ‘The Theologian</a:t>
            </a:r>
            <a:r>
              <a:rPr lang="en-US" sz="2500" dirty="0" smtClean="0"/>
              <a:t>’</a:t>
            </a:r>
          </a:p>
          <a:p>
            <a:r>
              <a:rPr lang="en-US" sz="2500" dirty="0" smtClean="0"/>
              <a:t>Gregory died in 390, we celebrate his feast jointly with St Basil on Jan 2</a:t>
            </a:r>
            <a:endParaRPr lang="en-US" sz="25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Gregory in later 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697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after his retirement, as a reflection on his life</a:t>
            </a:r>
          </a:p>
          <a:p>
            <a:r>
              <a:rPr lang="en-US" dirty="0" smtClean="0"/>
              <a:t>Handout is in three parts:</a:t>
            </a:r>
          </a:p>
          <a:p>
            <a:pPr lvl="1"/>
            <a:r>
              <a:rPr lang="en-US" dirty="0" smtClean="0"/>
              <a:t>Beginning of poem, 1-90</a:t>
            </a:r>
          </a:p>
          <a:p>
            <a:pPr lvl="1"/>
            <a:r>
              <a:rPr lang="en-US" dirty="0" smtClean="0"/>
              <a:t>His ordination, 265-605</a:t>
            </a:r>
          </a:p>
          <a:p>
            <a:pPr lvl="1"/>
            <a:r>
              <a:rPr lang="en-US" dirty="0" smtClean="0"/>
              <a:t>Excerpt from speech at Council of Constantinople, 1670-1675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Gregory Nazianzus, </a:t>
            </a:r>
            <a:r>
              <a:rPr lang="en-US" i="1" dirty="0" smtClean="0"/>
              <a:t>De Vita </a:t>
            </a:r>
            <a:r>
              <a:rPr lang="en-US" i="1" dirty="0" err="1" smtClean="0"/>
              <a:t>Sua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91857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 did not want to be a bishop</a:t>
            </a:r>
          </a:p>
          <a:p>
            <a:r>
              <a:rPr lang="en-US" dirty="0" err="1" smtClean="0"/>
              <a:t>Possidius</a:t>
            </a:r>
            <a:r>
              <a:rPr lang="en-US" dirty="0" smtClean="0"/>
              <a:t> in his </a:t>
            </a:r>
            <a:r>
              <a:rPr lang="en-US" i="1" dirty="0" smtClean="0"/>
              <a:t>Life of Augustine, </a:t>
            </a:r>
            <a:r>
              <a:rPr lang="en-US" dirty="0" smtClean="0"/>
              <a:t>gives an account of</a:t>
            </a:r>
          </a:p>
          <a:p>
            <a:pPr lvl="1"/>
            <a:r>
              <a:rPr lang="en-US" dirty="0" smtClean="0"/>
              <a:t>Community selection of Augustine for presbyter and his ordination by </a:t>
            </a:r>
            <a:r>
              <a:rPr lang="en-US" dirty="0" err="1" smtClean="0"/>
              <a:t>Valerius</a:t>
            </a:r>
            <a:endParaRPr lang="en-US" dirty="0" smtClean="0"/>
          </a:p>
          <a:p>
            <a:pPr lvl="1"/>
            <a:r>
              <a:rPr lang="en-US" dirty="0" err="1" smtClean="0"/>
              <a:t>Valerius</a:t>
            </a:r>
            <a:r>
              <a:rPr lang="en-US" dirty="0" smtClean="0"/>
              <a:t> petition to bishop of Carthage make Augustine coadjutor bishop of Hippo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Augustine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189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0824-AEB8-42A4-A324-41AAF82A7BAE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Gregory of Nyssa, d. 385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/>
              <a:t>Younger brother of Basil and Macrina</a:t>
            </a:r>
          </a:p>
          <a:p>
            <a:r>
              <a:rPr lang="en-US" sz="2600"/>
              <a:t>Married (perhaps to sister of Gregory Nazianzus??)</a:t>
            </a:r>
          </a:p>
          <a:p>
            <a:r>
              <a:rPr lang="en-US" sz="2600"/>
              <a:t>May have been bishop of Nyssa; wrote catechetical instructions</a:t>
            </a:r>
          </a:p>
          <a:p>
            <a:r>
              <a:rPr lang="en-US" sz="2600"/>
              <a:t>Philosophically very influenced by Origen and NeoPlatonism</a:t>
            </a:r>
          </a:p>
          <a:p>
            <a:r>
              <a:rPr lang="en-US" sz="2600"/>
              <a:t>Also very deeply influenced by his sister, Macrina</a:t>
            </a:r>
          </a:p>
          <a:p>
            <a:pPr lvl="1"/>
            <a:r>
              <a:rPr lang="en-US" sz="2200" i="1"/>
              <a:t>Life of Macrina</a:t>
            </a:r>
          </a:p>
          <a:p>
            <a:pPr lvl="1"/>
            <a:r>
              <a:rPr lang="en-US" sz="2200"/>
              <a:t>Macrina as The Teacher in </a:t>
            </a:r>
            <a:r>
              <a:rPr lang="en-US" sz="2200" i="1"/>
              <a:t>On the Resurrection</a:t>
            </a: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1356795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Epiphany celebrated in East as the Baptism of the Lord</a:t>
            </a:r>
          </a:p>
          <a:p>
            <a:pPr lvl="1"/>
            <a:r>
              <a:rPr lang="en-US" dirty="0" smtClean="0"/>
              <a:t>Festival of Light</a:t>
            </a:r>
          </a:p>
          <a:p>
            <a:pPr lvl="1"/>
            <a:r>
              <a:rPr lang="en-US" dirty="0" smtClean="0"/>
              <a:t>Manifestation of Christ to the </a:t>
            </a:r>
            <a:r>
              <a:rPr lang="en-US" dirty="0"/>
              <a:t>w</a:t>
            </a:r>
            <a:r>
              <a:rPr lang="en-US" dirty="0" smtClean="0"/>
              <a:t>orld</a:t>
            </a:r>
          </a:p>
          <a:p>
            <a:r>
              <a:rPr lang="en-US" dirty="0" smtClean="0"/>
              <a:t>Epiphany very important in Church liturgical calendar</a:t>
            </a:r>
          </a:p>
          <a:p>
            <a:pPr lvl="1"/>
            <a:r>
              <a:rPr lang="en-US" dirty="0" smtClean="0"/>
              <a:t>Presentation of those to be baptized at Easter vigil</a:t>
            </a:r>
          </a:p>
          <a:p>
            <a:pPr lvl="1"/>
            <a:r>
              <a:rPr lang="en-US" dirty="0" smtClean="0"/>
              <a:t>Bishop presents the annual liturgical calendar (Festal Letter)</a:t>
            </a:r>
          </a:p>
          <a:p>
            <a:r>
              <a:rPr lang="en-US" dirty="0" smtClean="0"/>
              <a:t>Nyssa’s homily notes important changes through sacramental actions</a:t>
            </a:r>
          </a:p>
          <a:p>
            <a:pPr lvl="1"/>
            <a:r>
              <a:rPr lang="en-US" dirty="0" smtClean="0"/>
              <a:t>Including change in a man at ordination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On Baptism of the Lord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617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Origen, </a:t>
            </a:r>
            <a:r>
              <a:rPr lang="en-US" i="1" dirty="0"/>
              <a:t>Homilies on Numbers,</a:t>
            </a:r>
            <a:r>
              <a:rPr lang="en-US" dirty="0"/>
              <a:t> Homily 13</a:t>
            </a:r>
          </a:p>
          <a:p>
            <a:r>
              <a:rPr lang="en-US" dirty="0"/>
              <a:t>Cyprian, “Letter </a:t>
            </a:r>
            <a:r>
              <a:rPr lang="en-US" dirty="0" smtClean="0"/>
              <a:t>67” (not 55)</a:t>
            </a:r>
            <a:endParaRPr lang="en-US" dirty="0"/>
          </a:p>
          <a:p>
            <a:r>
              <a:rPr lang="en-US" i="1" dirty="0"/>
              <a:t>Constitutions of the Holy Apostles</a:t>
            </a:r>
            <a:r>
              <a:rPr lang="en-US" dirty="0"/>
              <a:t> </a:t>
            </a:r>
            <a:r>
              <a:rPr lang="en-US" dirty="0" err="1"/>
              <a:t>VIII.ii</a:t>
            </a:r>
            <a:r>
              <a:rPr lang="en-US" dirty="0"/>
              <a:t>-v, xxvii-xxviii</a:t>
            </a:r>
          </a:p>
          <a:p>
            <a:r>
              <a:rPr lang="en-US" dirty="0" smtClean="0"/>
              <a:t>Gregory </a:t>
            </a:r>
            <a:r>
              <a:rPr lang="en-US" dirty="0"/>
              <a:t>Nazianzus, Oration 2: </a:t>
            </a:r>
            <a:r>
              <a:rPr lang="en-US" i="1" dirty="0"/>
              <a:t>On </a:t>
            </a:r>
            <a:r>
              <a:rPr lang="en-US" i="1" dirty="0" smtClean="0"/>
              <a:t>Flight</a:t>
            </a:r>
          </a:p>
          <a:p>
            <a:pPr lvl="1"/>
            <a:r>
              <a:rPr lang="en-US" dirty="0" smtClean="0"/>
              <a:t>Selections from poem, </a:t>
            </a:r>
            <a:r>
              <a:rPr lang="en-US" i="1" dirty="0" smtClean="0"/>
              <a:t>De Vita </a:t>
            </a:r>
            <a:r>
              <a:rPr lang="en-US" i="1" dirty="0" err="1" smtClean="0"/>
              <a:t>Sua</a:t>
            </a:r>
            <a:endParaRPr lang="en-US" i="1" dirty="0"/>
          </a:p>
          <a:p>
            <a:r>
              <a:rPr lang="en-US" dirty="0" smtClean="0"/>
              <a:t>Gregory of Nyssa, </a:t>
            </a:r>
            <a:r>
              <a:rPr lang="en-US" i="1" dirty="0" smtClean="0"/>
              <a:t>On Baptism of the Lord</a:t>
            </a:r>
            <a:endParaRPr lang="en-US" dirty="0" smtClean="0"/>
          </a:p>
          <a:p>
            <a:r>
              <a:rPr lang="en-US" dirty="0" smtClean="0"/>
              <a:t>Prepare </a:t>
            </a:r>
            <a:r>
              <a:rPr lang="en-US" dirty="0"/>
              <a:t>paper #</a:t>
            </a:r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845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Meaning of ‘ordination’</a:t>
            </a:r>
          </a:p>
          <a:p>
            <a:r>
              <a:rPr lang="en-US" dirty="0" smtClean="0"/>
              <a:t>Selection of Bishops</a:t>
            </a:r>
          </a:p>
          <a:p>
            <a:pPr lvl="1"/>
            <a:r>
              <a:rPr lang="en-US" dirty="0" smtClean="0"/>
              <a:t>Clerical and Popular acclaim</a:t>
            </a:r>
          </a:p>
          <a:p>
            <a:pPr lvl="1"/>
            <a:r>
              <a:rPr lang="en-US" dirty="0" smtClean="0"/>
              <a:t>Recognition and ordination by other bishops</a:t>
            </a:r>
          </a:p>
          <a:p>
            <a:r>
              <a:rPr lang="en-US" dirty="0" smtClean="0"/>
              <a:t>Aversion to being a bishop</a:t>
            </a:r>
          </a:p>
          <a:p>
            <a:pPr lvl="1"/>
            <a:r>
              <a:rPr lang="en-US" dirty="0" smtClean="0"/>
              <a:t>Gregory Nazianzus</a:t>
            </a:r>
          </a:p>
          <a:p>
            <a:pPr lvl="1"/>
            <a:r>
              <a:rPr lang="en-US" dirty="0" smtClean="0"/>
              <a:t>How Augustine became bishop of Hippo</a:t>
            </a:r>
          </a:p>
          <a:p>
            <a:r>
              <a:rPr lang="en-US" dirty="0" smtClean="0"/>
              <a:t>Assignments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47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 be chosen, based on Greek word for hand, </a:t>
            </a:r>
            <a:r>
              <a:rPr lang="en-US" i="1" dirty="0" err="1" smtClean="0"/>
              <a:t>cheir</a:t>
            </a:r>
            <a:endParaRPr lang="en-US" i="1" dirty="0" smtClean="0"/>
          </a:p>
          <a:p>
            <a:r>
              <a:rPr lang="en-US" dirty="0" smtClean="0"/>
              <a:t>Laying </a:t>
            </a:r>
            <a:r>
              <a:rPr lang="en-US" dirty="0" smtClean="0"/>
              <a:t>(or raising) of hands</a:t>
            </a:r>
          </a:p>
          <a:p>
            <a:r>
              <a:rPr lang="en-US" dirty="0" smtClean="0"/>
              <a:t>In antiquity could be used to indicate a vote of approval, or to symbolize a transfer of power</a:t>
            </a:r>
          </a:p>
          <a:p>
            <a:r>
              <a:rPr lang="en-US" dirty="0" smtClean="0"/>
              <a:t>In LXX </a:t>
            </a:r>
          </a:p>
          <a:p>
            <a:pPr lvl="1"/>
            <a:r>
              <a:rPr lang="en-US" dirty="0" smtClean="0"/>
              <a:t>Lev 16:21 Aaron placed his hand on the sacrificial goat that will carry the sins of the people on Day of Atonement</a:t>
            </a:r>
          </a:p>
          <a:p>
            <a:pPr lvl="1"/>
            <a:r>
              <a:rPr lang="en-US" dirty="0" smtClean="0"/>
              <a:t>Dt 34:9, Moses laid his hands on Joshua to transfer power to him; note reference to the Spirit of wisdom coming on Joshua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Greek </a:t>
            </a:r>
            <a:r>
              <a:rPr lang="en-US" i="1" dirty="0" err="1" smtClean="0"/>
              <a:t>cheirotoneo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12318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Acts</a:t>
            </a:r>
          </a:p>
          <a:p>
            <a:pPr lvl="1"/>
            <a:r>
              <a:rPr lang="en-US" dirty="0" smtClean="0"/>
              <a:t>6:1-6 ministry of deacons established by laying on of hands, power of Holy Spirit </a:t>
            </a:r>
          </a:p>
          <a:p>
            <a:pPr lvl="1"/>
            <a:r>
              <a:rPr lang="en-US" dirty="0" smtClean="0"/>
              <a:t>13:1-3 Paul and Barnabas are commissioned for their ministry by the laying on of hands, power of Holy Spirit</a:t>
            </a:r>
          </a:p>
          <a:p>
            <a:r>
              <a:rPr lang="en-US" dirty="0" smtClean="0"/>
              <a:t>In Pastorals</a:t>
            </a:r>
          </a:p>
          <a:p>
            <a:pPr lvl="1"/>
            <a:r>
              <a:rPr lang="en-US" dirty="0" smtClean="0"/>
              <a:t>I Tm 4:14, office and gift of prophecy </a:t>
            </a:r>
          </a:p>
          <a:p>
            <a:pPr lvl="1"/>
            <a:r>
              <a:rPr lang="en-US" dirty="0" smtClean="0"/>
              <a:t>2 Tm 1:6, office and spirit of power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Laying on of hands </a:t>
            </a:r>
            <a:r>
              <a:rPr lang="en-US" dirty="0" smtClean="0"/>
              <a:t>in </a:t>
            </a:r>
            <a:r>
              <a:rPr lang="en-US" dirty="0" smtClean="0"/>
              <a:t>New Testament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615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Tertullian, </a:t>
            </a:r>
            <a:r>
              <a:rPr lang="en-US" i="1" dirty="0" smtClean="0"/>
              <a:t>On Baptism </a:t>
            </a:r>
            <a:r>
              <a:rPr lang="en-US" dirty="0" smtClean="0"/>
              <a:t>8, describes laying on of hands by bishop to confer the Holy Spirit at baptism</a:t>
            </a:r>
          </a:p>
          <a:p>
            <a:r>
              <a:rPr lang="en-US" dirty="0"/>
              <a:t>Hippolytus, </a:t>
            </a:r>
            <a:r>
              <a:rPr lang="en-US" i="1" dirty="0"/>
              <a:t>Apostolic Tradition: </a:t>
            </a:r>
            <a:r>
              <a:rPr lang="en-US" dirty="0"/>
              <a:t>Comparison of Greek and Latin manuscripts for the laying on of hands(Greek)/ordination (Latin) of </a:t>
            </a:r>
            <a:r>
              <a:rPr lang="en-US" dirty="0" smtClean="0"/>
              <a:t>bishops</a:t>
            </a:r>
          </a:p>
          <a:p>
            <a:r>
              <a:rPr lang="en-US" dirty="0" smtClean="0"/>
              <a:t>See </a:t>
            </a:r>
            <a:r>
              <a:rPr lang="en-US" i="1" dirty="0" smtClean="0"/>
              <a:t>Apostolic Constitutions</a:t>
            </a:r>
            <a:endParaRPr lang="en-US" i="1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114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to become a member of an </a:t>
            </a:r>
            <a:r>
              <a:rPr lang="en-US" i="1" dirty="0" smtClean="0"/>
              <a:t>ordo</a:t>
            </a:r>
          </a:p>
          <a:p>
            <a:r>
              <a:rPr lang="en-US" dirty="0" smtClean="0"/>
              <a:t>An ordo is a Roman social rank; each rank has obligations, privileges and ordinances governing it</a:t>
            </a:r>
          </a:p>
          <a:p>
            <a:pPr lvl="1"/>
            <a:r>
              <a:rPr lang="en-US" dirty="0" smtClean="0"/>
              <a:t>Senators, equestrians, </a:t>
            </a:r>
            <a:r>
              <a:rPr lang="en-US" dirty="0" err="1" smtClean="0"/>
              <a:t>decurians</a:t>
            </a:r>
            <a:r>
              <a:rPr lang="en-US" dirty="0" smtClean="0"/>
              <a:t>, military veterans</a:t>
            </a:r>
          </a:p>
          <a:p>
            <a:pPr lvl="1"/>
            <a:r>
              <a:rPr lang="en-US" dirty="0" smtClean="0"/>
              <a:t>Plebeians, free foreigners, slaves</a:t>
            </a:r>
          </a:p>
          <a:p>
            <a:r>
              <a:rPr lang="en-US" dirty="0" smtClean="0"/>
              <a:t>Constantine the Great makes bishops a Roman order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Latin </a:t>
            </a:r>
            <a:r>
              <a:rPr lang="en-US" i="1" dirty="0" err="1" smtClean="0"/>
              <a:t>ordinatio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68737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Clement 40-44; </a:t>
            </a:r>
          </a:p>
          <a:p>
            <a:pPr lvl="1"/>
            <a:r>
              <a:rPr lang="en-US" dirty="0" smtClean="0"/>
              <a:t>The laity are bound by the ordinances of the laity (</a:t>
            </a:r>
            <a:r>
              <a:rPr lang="en-US" i="1" dirty="0" err="1" smtClean="0"/>
              <a:t>laikos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Rank (</a:t>
            </a:r>
            <a:r>
              <a:rPr lang="en-US" i="1" dirty="0" smtClean="0"/>
              <a:t>tagma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Written in Greek, but with a Roman legal environment </a:t>
            </a:r>
          </a:p>
          <a:p>
            <a:r>
              <a:rPr lang="en-US" dirty="0" smtClean="0"/>
              <a:t>Tertullian, </a:t>
            </a:r>
            <a:r>
              <a:rPr lang="en-US" i="1" dirty="0" smtClean="0"/>
              <a:t>On Baptism </a:t>
            </a:r>
            <a:r>
              <a:rPr lang="en-US" dirty="0" smtClean="0"/>
              <a:t>17</a:t>
            </a:r>
          </a:p>
          <a:p>
            <a:pPr lvl="1"/>
            <a:r>
              <a:rPr lang="en-US" i="1" dirty="0" err="1" smtClean="0"/>
              <a:t>Laicis</a:t>
            </a:r>
            <a:r>
              <a:rPr lang="en-US" dirty="0" smtClean="0"/>
              <a:t> do not have the privilege of baptizing, which belongs to the higher rank of bishop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Distinction of Ranks (Orders) in the Early Church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731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Bishops are chosen from ranks of the Christian faithful</a:t>
            </a:r>
          </a:p>
          <a:p>
            <a:r>
              <a:rPr lang="en-US" dirty="0"/>
              <a:t>NOT hereditary (see Origen Homily on Numbers 13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Unlike Roman and Jewish priesthood</a:t>
            </a:r>
          </a:p>
          <a:p>
            <a:r>
              <a:rPr lang="en-US" dirty="0" smtClean="0"/>
              <a:t>In early Church in some places</a:t>
            </a:r>
          </a:p>
          <a:p>
            <a:pPr lvl="1"/>
            <a:r>
              <a:rPr lang="en-US" dirty="0" smtClean="0"/>
              <a:t>Selected by council of elders (</a:t>
            </a:r>
            <a:r>
              <a:rPr lang="en-US" dirty="0" err="1" smtClean="0"/>
              <a:t>presbyterate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‘Elected’ by the faithful</a:t>
            </a:r>
            <a:endParaRPr lang="en-US" dirty="0"/>
          </a:p>
          <a:p>
            <a:pPr lvl="1"/>
            <a:r>
              <a:rPr lang="en-US" dirty="0" smtClean="0"/>
              <a:t>Combination</a:t>
            </a:r>
          </a:p>
          <a:p>
            <a:r>
              <a:rPr lang="en-US" dirty="0" smtClean="0"/>
              <a:t>Bishop is ordained by laying on of hands of other bishops, not by community</a:t>
            </a:r>
          </a:p>
          <a:p>
            <a:r>
              <a:rPr lang="en-US" dirty="0" smtClean="0"/>
              <a:t>Presbyters seem to have been suggested by community of believers, but selected and ordained by bishops</a:t>
            </a:r>
          </a:p>
          <a:p>
            <a:pPr lvl="1"/>
            <a:r>
              <a:rPr lang="en-US" dirty="0" smtClean="0"/>
              <a:t>By 4</a:t>
            </a:r>
            <a:r>
              <a:rPr lang="en-US" baseline="30000" dirty="0" smtClean="0"/>
              <a:t>th</a:t>
            </a:r>
            <a:r>
              <a:rPr lang="en-US" dirty="0" smtClean="0"/>
              <a:t> C in many places, being ordained presbyter was often with the expectation of becoming a bishop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 for Selection of Bishops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7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Synodal</a:t>
            </a:r>
            <a:r>
              <a:rPr lang="en-US" dirty="0" smtClean="0"/>
              <a:t> Letter</a:t>
            </a:r>
          </a:p>
          <a:p>
            <a:r>
              <a:rPr lang="en-US" dirty="0" smtClean="0"/>
              <a:t>Issue: Bishops who have </a:t>
            </a:r>
            <a:r>
              <a:rPr lang="en-US" dirty="0" err="1" smtClean="0"/>
              <a:t>apostasized</a:t>
            </a:r>
            <a:r>
              <a:rPr lang="en-US" dirty="0" smtClean="0"/>
              <a:t> or are leading public lives of bad conduct</a:t>
            </a:r>
          </a:p>
          <a:p>
            <a:r>
              <a:rPr lang="en-US" dirty="0" smtClean="0"/>
              <a:t>Note discussion of how bishops are elected and why neighboring bishops perform the ordination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Cyprian “Letter 67”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585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2114</TotalTime>
  <Words>1072</Words>
  <Application>Microsoft Office PowerPoint</Application>
  <PresentationFormat>On-screen Show (4:3)</PresentationFormat>
  <Paragraphs>129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Lecture 7: Ordination and Selection of Bishops (Priests)</vt:lpstr>
      <vt:lpstr>Outline</vt:lpstr>
      <vt:lpstr>Greek cheirotoneo</vt:lpstr>
      <vt:lpstr>Laying on of hands in New Testament</vt:lpstr>
      <vt:lpstr>Examples</vt:lpstr>
      <vt:lpstr>Latin ordinatio</vt:lpstr>
      <vt:lpstr>Distinction of Ranks (Orders) in the Early Church</vt:lpstr>
      <vt:lpstr>Process for Selection of Bishops</vt:lpstr>
      <vt:lpstr>Cyprian “Letter 67”</vt:lpstr>
      <vt:lpstr>Aversion to Being a Bishop</vt:lpstr>
      <vt:lpstr>Gregory Nazianzus, 329-361</vt:lpstr>
      <vt:lpstr>On Flight (Oration 2)</vt:lpstr>
      <vt:lpstr>Gregory in later life</vt:lpstr>
      <vt:lpstr>Gregory Nazianzus, De Vita Sua</vt:lpstr>
      <vt:lpstr>Augustine</vt:lpstr>
      <vt:lpstr>Gregory of Nyssa, d. 385</vt:lpstr>
      <vt:lpstr>On Baptism of the Lord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</dc:title>
  <dc:creator>AOrlando</dc:creator>
  <cp:lastModifiedBy>AOrlando</cp:lastModifiedBy>
  <cp:revision>187</cp:revision>
  <dcterms:created xsi:type="dcterms:W3CDTF">2016-07-31T18:00:40Z</dcterms:created>
  <dcterms:modified xsi:type="dcterms:W3CDTF">2019-03-14T12:20:25Z</dcterms:modified>
</cp:coreProperties>
</file>