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8" r:id="rId4"/>
    <p:sldId id="269" r:id="rId5"/>
    <p:sldId id="270" r:id="rId6"/>
    <p:sldId id="285" r:id="rId7"/>
    <p:sldId id="286" r:id="rId8"/>
    <p:sldId id="287" r:id="rId9"/>
    <p:sldId id="284" r:id="rId10"/>
    <p:sldId id="276" r:id="rId11"/>
    <p:sldId id="277" r:id="rId12"/>
    <p:sldId id="278" r:id="rId13"/>
    <p:sldId id="279" r:id="rId14"/>
    <p:sldId id="280" r:id="rId15"/>
    <p:sldId id="281" r:id="rId16"/>
    <p:sldId id="282" r:id="rId17"/>
    <p:sldId id="283" r:id="rId18"/>
    <p:sldId id="267"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113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29EE6D2-397D-49A7-BAB5-3EBF3E5D7151}" type="datetimeFigureOut">
              <a:rPr lang="en-US" smtClean="0"/>
              <a:t>3/20/2019</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2DC53D5-DF4F-4431-94F9-BAA7DF03F0C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29EE6D2-397D-49A7-BAB5-3EBF3E5D7151}" type="datetimeFigureOut">
              <a:rPr lang="en-US" smtClean="0"/>
              <a:t>3/20/2019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2DC53D5-DF4F-4431-94F9-BAA7DF03F0C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29EE6D2-397D-49A7-BAB5-3EBF3E5D7151}" type="datetimeFigureOut">
              <a:rPr lang="en-US" smtClean="0"/>
              <a:t>3/20/2019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2DC53D5-DF4F-4431-94F9-BAA7DF03F0C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29EE6D2-397D-49A7-BAB5-3EBF3E5D7151}" type="datetimeFigureOut">
              <a:rPr lang="en-US" smtClean="0"/>
              <a:t>3/20/2019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2DC53D5-DF4F-4431-94F9-BAA7DF03F0CE}"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29EE6D2-397D-49A7-BAB5-3EBF3E5D7151}" type="datetimeFigureOut">
              <a:rPr lang="en-US" smtClean="0"/>
              <a:t>3/20/2019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2DC53D5-DF4F-4431-94F9-BAA7DF03F0CE}"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29EE6D2-397D-49A7-BAB5-3EBF3E5D7151}" type="datetimeFigureOut">
              <a:rPr lang="en-US" smtClean="0"/>
              <a:t>3/20/2019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2DC53D5-DF4F-4431-94F9-BAA7DF03F0CE}"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29EE6D2-397D-49A7-BAB5-3EBF3E5D7151}" type="datetimeFigureOut">
              <a:rPr lang="en-US" smtClean="0"/>
              <a:t>3/20/2019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2DC53D5-DF4F-4431-94F9-BAA7DF03F0C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29EE6D2-397D-49A7-BAB5-3EBF3E5D7151}" type="datetimeFigureOut">
              <a:rPr lang="en-US" smtClean="0"/>
              <a:t>3/20/2019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2DC53D5-DF4F-4431-94F9-BAA7DF03F0CE}"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29EE6D2-397D-49A7-BAB5-3EBF3E5D7151}" type="datetimeFigureOut">
              <a:rPr lang="en-US" smtClean="0"/>
              <a:t>3/20/2019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2DC53D5-DF4F-4431-94F9-BAA7DF03F0C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F29EE6D2-397D-49A7-BAB5-3EBF3E5D7151}" type="datetimeFigureOut">
              <a:rPr lang="en-US" smtClean="0"/>
              <a:t>3/20/2019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2DC53D5-DF4F-4431-94F9-BAA7DF03F0C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29EE6D2-397D-49A7-BAB5-3EBF3E5D7151}" type="datetimeFigureOut">
              <a:rPr lang="en-US" smtClean="0"/>
              <a:t>3/20/2019</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2DC53D5-DF4F-4431-94F9-BAA7DF03F0CE}"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29EE6D2-397D-49A7-BAB5-3EBF3E5D7151}" type="datetimeFigureOut">
              <a:rPr lang="en-US" smtClean="0"/>
              <a:t>3/20/2019</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2DC53D5-DF4F-4431-94F9-BAA7DF03F0C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Lecture </a:t>
            </a:r>
            <a:r>
              <a:rPr lang="en-US" dirty="0"/>
              <a:t>8</a:t>
            </a:r>
            <a:r>
              <a:rPr lang="en-US" dirty="0" smtClean="0"/>
              <a:t>: Priestly Conduct and Preaching</a:t>
            </a:r>
            <a:endParaRPr lang="en-US" dirty="0"/>
          </a:p>
        </p:txBody>
      </p:sp>
      <p:sp>
        <p:nvSpPr>
          <p:cNvPr id="3" name="Subtitle 2"/>
          <p:cNvSpPr>
            <a:spLocks noGrp="1"/>
          </p:cNvSpPr>
          <p:nvPr>
            <p:ph type="subTitle" idx="1"/>
          </p:nvPr>
        </p:nvSpPr>
        <p:spPr/>
        <p:txBody>
          <a:bodyPr/>
          <a:lstStyle/>
          <a:p>
            <a:r>
              <a:rPr lang="en-US" dirty="0" smtClean="0"/>
              <a:t>Dr. Ann T. Orlando</a:t>
            </a:r>
            <a:endParaRPr lang="en-US" dirty="0"/>
          </a:p>
        </p:txBody>
      </p:sp>
    </p:spTree>
    <p:extLst>
      <p:ext uri="{BB962C8B-B14F-4D97-AF65-F5344CB8AC3E}">
        <p14:creationId xmlns:p14="http://schemas.microsoft.com/office/powerpoint/2010/main" val="522418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4F55EF5-6036-48F7-8B70-04503495F3CD}" type="slidenum">
              <a:rPr lang="en-US" altLang="en-US"/>
              <a:pPr/>
              <a:t>10</a:t>
            </a:fld>
            <a:endParaRPr lang="en-US" altLang="en-US"/>
          </a:p>
        </p:txBody>
      </p:sp>
      <p:sp>
        <p:nvSpPr>
          <p:cNvPr id="63490" name="Rectangle 2"/>
          <p:cNvSpPr>
            <a:spLocks noGrp="1" noChangeArrowheads="1"/>
          </p:cNvSpPr>
          <p:nvPr>
            <p:ph type="title"/>
          </p:nvPr>
        </p:nvSpPr>
        <p:spPr/>
        <p:txBody>
          <a:bodyPr/>
          <a:lstStyle/>
          <a:p>
            <a:r>
              <a:rPr lang="en-US" sz="3700"/>
              <a:t>Pope St. Gregory Great (546-604)</a:t>
            </a:r>
          </a:p>
        </p:txBody>
      </p:sp>
      <p:sp>
        <p:nvSpPr>
          <p:cNvPr id="63491" name="Rectangle 3"/>
          <p:cNvSpPr>
            <a:spLocks noGrp="1" noChangeArrowheads="1"/>
          </p:cNvSpPr>
          <p:nvPr>
            <p:ph type="body" idx="1"/>
          </p:nvPr>
        </p:nvSpPr>
        <p:spPr/>
        <p:txBody>
          <a:bodyPr/>
          <a:lstStyle/>
          <a:p>
            <a:pPr>
              <a:lnSpc>
                <a:spcPct val="90000"/>
              </a:lnSpc>
            </a:pPr>
            <a:endParaRPr lang="en-US" sz="2100" dirty="0"/>
          </a:p>
          <a:p>
            <a:pPr>
              <a:lnSpc>
                <a:spcPct val="90000"/>
              </a:lnSpc>
            </a:pPr>
            <a:r>
              <a:rPr lang="en-US" sz="2400" dirty="0"/>
              <a:t>Established a monastery in Rome that followed Benedict’s Rule</a:t>
            </a:r>
          </a:p>
          <a:p>
            <a:pPr>
              <a:lnSpc>
                <a:spcPct val="90000"/>
              </a:lnSpc>
            </a:pPr>
            <a:r>
              <a:rPr lang="en-US" sz="2400" dirty="0"/>
              <a:t>Wrote a life of Benedict; only source of information on Benedict and </a:t>
            </a:r>
            <a:r>
              <a:rPr lang="en-US" sz="2400" dirty="0" err="1"/>
              <a:t>Scholastica</a:t>
            </a:r>
            <a:r>
              <a:rPr lang="en-US" sz="2400" dirty="0"/>
              <a:t> (according to Gregory both smarter and greater in love than her brother)</a:t>
            </a:r>
          </a:p>
          <a:p>
            <a:pPr>
              <a:lnSpc>
                <a:spcPct val="90000"/>
              </a:lnSpc>
            </a:pPr>
            <a:r>
              <a:rPr lang="en-US" sz="2400" dirty="0"/>
              <a:t>Reformed Roman clergy around monastic </a:t>
            </a:r>
            <a:r>
              <a:rPr lang="en-US" sz="2400" dirty="0" smtClean="0"/>
              <a:t>model</a:t>
            </a:r>
          </a:p>
          <a:p>
            <a:pPr>
              <a:lnSpc>
                <a:spcPct val="90000"/>
              </a:lnSpc>
            </a:pPr>
            <a:r>
              <a:rPr lang="en-US" sz="2400" dirty="0" smtClean="0"/>
              <a:t>Sent Augustine of Canterbury to England</a:t>
            </a:r>
            <a:endParaRPr lang="en-US" sz="2400" dirty="0"/>
          </a:p>
          <a:p>
            <a:pPr>
              <a:lnSpc>
                <a:spcPct val="90000"/>
              </a:lnSpc>
            </a:pPr>
            <a:r>
              <a:rPr lang="en-US" sz="2400" dirty="0"/>
              <a:t>Earliest extant life of Gregory written by a nun in </a:t>
            </a:r>
            <a:r>
              <a:rPr lang="en-US" sz="2400" dirty="0" err="1"/>
              <a:t>Whitby</a:t>
            </a:r>
            <a:r>
              <a:rPr lang="en-US" sz="2400" dirty="0"/>
              <a:t>, 8</a:t>
            </a:r>
            <a:r>
              <a:rPr lang="en-US" sz="2400" baseline="30000" dirty="0"/>
              <a:t>th</a:t>
            </a:r>
            <a:r>
              <a:rPr lang="en-US" sz="2400" dirty="0"/>
              <a:t> C</a:t>
            </a:r>
          </a:p>
          <a:p>
            <a:pPr>
              <a:lnSpc>
                <a:spcPct val="90000"/>
              </a:lnSpc>
            </a:pPr>
            <a:endParaRPr lang="en-US" sz="2100" dirty="0"/>
          </a:p>
        </p:txBody>
      </p:sp>
    </p:spTree>
    <p:extLst>
      <p:ext uri="{BB962C8B-B14F-4D97-AF65-F5344CB8AC3E}">
        <p14:creationId xmlns:p14="http://schemas.microsoft.com/office/powerpoint/2010/main" val="30882551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C672E518-425B-49E2-B1EF-AE0079A9BB0D}" type="slidenum">
              <a:rPr lang="en-US" altLang="en-US"/>
              <a:pPr/>
              <a:t>11</a:t>
            </a:fld>
            <a:endParaRPr lang="en-US" altLang="en-US"/>
          </a:p>
        </p:txBody>
      </p:sp>
      <p:sp>
        <p:nvSpPr>
          <p:cNvPr id="20482" name="Rectangle 2"/>
          <p:cNvSpPr>
            <a:spLocks noGrp="1" noChangeArrowheads="1"/>
          </p:cNvSpPr>
          <p:nvPr>
            <p:ph type="title"/>
          </p:nvPr>
        </p:nvSpPr>
        <p:spPr/>
        <p:txBody>
          <a:bodyPr/>
          <a:lstStyle/>
          <a:p>
            <a:r>
              <a:rPr lang="en-US"/>
              <a:t>Introduction to </a:t>
            </a:r>
            <a:r>
              <a:rPr lang="en-US" i="1"/>
              <a:t>Pastoral Rule</a:t>
            </a:r>
            <a:endParaRPr lang="en-US"/>
          </a:p>
        </p:txBody>
      </p:sp>
      <p:sp>
        <p:nvSpPr>
          <p:cNvPr id="20483" name="Rectangle 3"/>
          <p:cNvSpPr>
            <a:spLocks noGrp="1" noChangeArrowheads="1"/>
          </p:cNvSpPr>
          <p:nvPr>
            <p:ph type="body" idx="1"/>
          </p:nvPr>
        </p:nvSpPr>
        <p:spPr/>
        <p:txBody>
          <a:bodyPr/>
          <a:lstStyle/>
          <a:p>
            <a:r>
              <a:rPr lang="en-US"/>
              <a:t>Issues with clergy in West during time of Gregory Great: crass</a:t>
            </a:r>
          </a:p>
          <a:p>
            <a:pPr lvl="1"/>
            <a:r>
              <a:rPr lang="en-US"/>
              <a:t>Money and power were in Church</a:t>
            </a:r>
          </a:p>
          <a:p>
            <a:pPr lvl="1"/>
            <a:r>
              <a:rPr lang="en-US"/>
              <a:t>Tax and military benefits for clergy</a:t>
            </a:r>
          </a:p>
          <a:p>
            <a:r>
              <a:rPr lang="en-US"/>
              <a:t>Issues with clergy: intellectual</a:t>
            </a:r>
          </a:p>
          <a:p>
            <a:pPr lvl="1"/>
            <a:r>
              <a:rPr lang="en-US"/>
              <a:t>Church controlled education</a:t>
            </a:r>
          </a:p>
          <a:p>
            <a:pPr lvl="1"/>
            <a:r>
              <a:rPr lang="en-US"/>
              <a:t>Church (monasteries) places of quiet refuge</a:t>
            </a:r>
          </a:p>
          <a:p>
            <a:pPr lvl="1"/>
            <a:endParaRPr lang="en-US"/>
          </a:p>
        </p:txBody>
      </p:sp>
    </p:spTree>
    <p:extLst>
      <p:ext uri="{BB962C8B-B14F-4D97-AF65-F5344CB8AC3E}">
        <p14:creationId xmlns:p14="http://schemas.microsoft.com/office/powerpoint/2010/main" val="27373057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9868A771-6C83-48AB-85AC-958718E54D40}" type="slidenum">
              <a:rPr lang="en-US" altLang="en-US"/>
              <a:pPr/>
              <a:t>12</a:t>
            </a:fld>
            <a:endParaRPr lang="en-US" altLang="en-US"/>
          </a:p>
        </p:txBody>
      </p:sp>
      <p:sp>
        <p:nvSpPr>
          <p:cNvPr id="21506" name="Rectangle 2"/>
          <p:cNvSpPr>
            <a:spLocks noGrp="1" noChangeArrowheads="1"/>
          </p:cNvSpPr>
          <p:nvPr>
            <p:ph type="title"/>
          </p:nvPr>
        </p:nvSpPr>
        <p:spPr/>
        <p:txBody>
          <a:bodyPr>
            <a:normAutofit fontScale="90000"/>
          </a:bodyPr>
          <a:lstStyle/>
          <a:p>
            <a:r>
              <a:rPr lang="en-US" sz="3800" i="1"/>
              <a:t>Pastoral Rule, </a:t>
            </a:r>
            <a:r>
              <a:rPr lang="en-US" sz="3800"/>
              <a:t>Government of Souls: the Art of Arts</a:t>
            </a:r>
          </a:p>
        </p:txBody>
      </p:sp>
      <p:sp>
        <p:nvSpPr>
          <p:cNvPr id="21507" name="Rectangle 3"/>
          <p:cNvSpPr>
            <a:spLocks noGrp="1" noChangeArrowheads="1"/>
          </p:cNvSpPr>
          <p:nvPr>
            <p:ph type="body" idx="1"/>
          </p:nvPr>
        </p:nvSpPr>
        <p:spPr/>
        <p:txBody>
          <a:bodyPr/>
          <a:lstStyle/>
          <a:p>
            <a:pPr>
              <a:lnSpc>
                <a:spcPct val="90000"/>
              </a:lnSpc>
            </a:pPr>
            <a:r>
              <a:rPr lang="en-US" sz="2100" dirty="0"/>
              <a:t>First published as a short work in 593; also translated into Greek</a:t>
            </a:r>
          </a:p>
          <a:p>
            <a:pPr>
              <a:lnSpc>
                <a:spcPct val="90000"/>
              </a:lnSpc>
            </a:pPr>
            <a:r>
              <a:rPr lang="en-US" sz="2100" dirty="0"/>
              <a:t>Key theme: Pastor must meet his people where they are (condescension) and draw them up toward salvation</a:t>
            </a:r>
          </a:p>
          <a:p>
            <a:pPr>
              <a:lnSpc>
                <a:spcPct val="90000"/>
              </a:lnSpc>
            </a:pPr>
            <a:r>
              <a:rPr lang="en-US" sz="2100" dirty="0"/>
              <a:t>To do this, the Pastor must be a man of personal wisdom and spirituality</a:t>
            </a:r>
          </a:p>
          <a:p>
            <a:pPr>
              <a:lnSpc>
                <a:spcPct val="90000"/>
              </a:lnSpc>
            </a:pPr>
            <a:r>
              <a:rPr lang="en-US" sz="2100" dirty="0"/>
              <a:t>Pastor is a doctor of souls</a:t>
            </a:r>
          </a:p>
          <a:p>
            <a:pPr>
              <a:lnSpc>
                <a:spcPct val="90000"/>
              </a:lnSpc>
            </a:pPr>
            <a:r>
              <a:rPr lang="en-US" sz="2100" dirty="0"/>
              <a:t>Model for entire church is relation between abbot and </a:t>
            </a:r>
            <a:r>
              <a:rPr lang="en-US" sz="2100" dirty="0" smtClean="0"/>
              <a:t>monks</a:t>
            </a:r>
            <a:endParaRPr lang="en-US" sz="2100" dirty="0"/>
          </a:p>
          <a:p>
            <a:pPr>
              <a:lnSpc>
                <a:spcPct val="90000"/>
              </a:lnSpc>
            </a:pPr>
            <a:r>
              <a:rPr lang="en-US" sz="2100" dirty="0"/>
              <a:t>Division of </a:t>
            </a:r>
            <a:r>
              <a:rPr lang="en-US" sz="2100" i="1" dirty="0"/>
              <a:t>Pastoral Rule</a:t>
            </a:r>
          </a:p>
          <a:p>
            <a:pPr lvl="1">
              <a:lnSpc>
                <a:spcPct val="90000"/>
              </a:lnSpc>
            </a:pPr>
            <a:r>
              <a:rPr lang="en-US" sz="2000" dirty="0"/>
              <a:t>Part I Who should (and should not) be pastors</a:t>
            </a:r>
          </a:p>
          <a:p>
            <a:pPr lvl="1">
              <a:lnSpc>
                <a:spcPct val="90000"/>
              </a:lnSpc>
            </a:pPr>
            <a:r>
              <a:rPr lang="en-US" sz="2000" dirty="0"/>
              <a:t>Part II How Pastors should lead their lives</a:t>
            </a:r>
          </a:p>
          <a:p>
            <a:pPr lvl="1">
              <a:lnSpc>
                <a:spcPct val="90000"/>
              </a:lnSpc>
            </a:pPr>
            <a:r>
              <a:rPr lang="en-US" sz="2000" dirty="0"/>
              <a:t>Part III Teaching and Preaching</a:t>
            </a:r>
          </a:p>
          <a:p>
            <a:pPr lvl="1">
              <a:lnSpc>
                <a:spcPct val="90000"/>
              </a:lnSpc>
            </a:pPr>
            <a:r>
              <a:rPr lang="en-US" sz="2000" dirty="0"/>
              <a:t>Part IV Greatest temptation for Pastors: pride</a:t>
            </a:r>
          </a:p>
          <a:p>
            <a:pPr lvl="1">
              <a:lnSpc>
                <a:spcPct val="90000"/>
              </a:lnSpc>
            </a:pPr>
            <a:endParaRPr lang="en-US" sz="2000" dirty="0"/>
          </a:p>
        </p:txBody>
      </p:sp>
    </p:spTree>
    <p:extLst>
      <p:ext uri="{BB962C8B-B14F-4D97-AF65-F5344CB8AC3E}">
        <p14:creationId xmlns:p14="http://schemas.microsoft.com/office/powerpoint/2010/main" val="2263137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AC2A222-316F-432C-8AEB-81B99A96BAA1}" type="slidenum">
              <a:rPr lang="en-US" altLang="en-US"/>
              <a:pPr/>
              <a:t>13</a:t>
            </a:fld>
            <a:endParaRPr lang="en-US" altLang="en-US"/>
          </a:p>
        </p:txBody>
      </p:sp>
      <p:sp>
        <p:nvSpPr>
          <p:cNvPr id="22530" name="Rectangle 2"/>
          <p:cNvSpPr>
            <a:spLocks noGrp="1" noChangeArrowheads="1"/>
          </p:cNvSpPr>
          <p:nvPr>
            <p:ph type="title"/>
          </p:nvPr>
        </p:nvSpPr>
        <p:spPr/>
        <p:txBody>
          <a:bodyPr/>
          <a:lstStyle/>
          <a:p>
            <a:r>
              <a:rPr lang="en-US" i="1"/>
              <a:t>Pastoral Rule</a:t>
            </a:r>
            <a:r>
              <a:rPr lang="en-US"/>
              <a:t> Part I</a:t>
            </a:r>
          </a:p>
        </p:txBody>
      </p:sp>
      <p:sp>
        <p:nvSpPr>
          <p:cNvPr id="22531" name="Rectangle 3"/>
          <p:cNvSpPr>
            <a:spLocks noGrp="1" noChangeArrowheads="1"/>
          </p:cNvSpPr>
          <p:nvPr>
            <p:ph type="body" idx="1"/>
          </p:nvPr>
        </p:nvSpPr>
        <p:spPr/>
        <p:txBody>
          <a:bodyPr>
            <a:normAutofit fontScale="92500"/>
          </a:bodyPr>
          <a:lstStyle/>
          <a:p>
            <a:r>
              <a:rPr lang="en-US" sz="2600"/>
              <a:t>Pastors must live the life they preach</a:t>
            </a:r>
          </a:p>
          <a:p>
            <a:r>
              <a:rPr lang="en-US" sz="2600"/>
              <a:t>Distinction between studying and learning something ‘academically’ and being able to live it</a:t>
            </a:r>
          </a:p>
          <a:p>
            <a:r>
              <a:rPr lang="en-US" sz="2600"/>
              <a:t>Pastor must follow example of Christ in humility; be careful not to be like Saul and David </a:t>
            </a:r>
          </a:p>
          <a:p>
            <a:r>
              <a:rPr lang="en-US" sz="2600"/>
              <a:t>A man endowed with great gifts should not decline becoming a pastor; in so doing he also deprives himself of the advantage of his gifts</a:t>
            </a:r>
          </a:p>
          <a:p>
            <a:r>
              <a:rPr lang="en-US" sz="2600"/>
              <a:t>Man with ability to rule should not be content to hide in monastery</a:t>
            </a:r>
          </a:p>
        </p:txBody>
      </p:sp>
    </p:spTree>
    <p:extLst>
      <p:ext uri="{BB962C8B-B14F-4D97-AF65-F5344CB8AC3E}">
        <p14:creationId xmlns:p14="http://schemas.microsoft.com/office/powerpoint/2010/main" val="30267678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C2BDA51A-C61E-4536-BC0E-62B13AE624F8}" type="slidenum">
              <a:rPr lang="en-US" altLang="en-US"/>
              <a:pPr/>
              <a:t>14</a:t>
            </a:fld>
            <a:endParaRPr lang="en-US" altLang="en-US"/>
          </a:p>
        </p:txBody>
      </p:sp>
      <p:sp>
        <p:nvSpPr>
          <p:cNvPr id="23554" name="Rectangle 2"/>
          <p:cNvSpPr>
            <a:spLocks noGrp="1" noChangeArrowheads="1"/>
          </p:cNvSpPr>
          <p:nvPr>
            <p:ph type="title"/>
          </p:nvPr>
        </p:nvSpPr>
        <p:spPr/>
        <p:txBody>
          <a:bodyPr/>
          <a:lstStyle/>
          <a:p>
            <a:r>
              <a:rPr lang="en-US" i="1"/>
              <a:t>Pastoral Rule</a:t>
            </a:r>
            <a:r>
              <a:rPr lang="en-US"/>
              <a:t> Part II</a:t>
            </a:r>
          </a:p>
        </p:txBody>
      </p:sp>
      <p:sp>
        <p:nvSpPr>
          <p:cNvPr id="23555" name="Rectangle 3"/>
          <p:cNvSpPr>
            <a:spLocks noGrp="1" noChangeArrowheads="1"/>
          </p:cNvSpPr>
          <p:nvPr>
            <p:ph type="body" idx="1"/>
          </p:nvPr>
        </p:nvSpPr>
        <p:spPr/>
        <p:txBody>
          <a:bodyPr/>
          <a:lstStyle/>
          <a:p>
            <a:pPr>
              <a:lnSpc>
                <a:spcPct val="90000"/>
              </a:lnSpc>
            </a:pPr>
            <a:r>
              <a:rPr lang="en-US" sz="2100"/>
              <a:t>Life of pastor set apart from flock</a:t>
            </a:r>
          </a:p>
          <a:p>
            <a:pPr>
              <a:lnSpc>
                <a:spcPct val="90000"/>
              </a:lnSpc>
            </a:pPr>
            <a:r>
              <a:rPr lang="en-US" sz="2100"/>
              <a:t>Symbolism of priest’s vestments</a:t>
            </a:r>
          </a:p>
          <a:p>
            <a:pPr>
              <a:lnSpc>
                <a:spcPct val="90000"/>
              </a:lnSpc>
            </a:pPr>
            <a:r>
              <a:rPr lang="en-US" sz="2100"/>
              <a:t>Pastor should transfer to himself the infirmities of others even as his contemplation leads him to God</a:t>
            </a:r>
          </a:p>
          <a:p>
            <a:pPr lvl="1">
              <a:lnSpc>
                <a:spcPct val="90000"/>
              </a:lnSpc>
            </a:pPr>
            <a:r>
              <a:rPr lang="en-US" sz="2000"/>
              <a:t>Example of Paul’s condescending love to those who are married</a:t>
            </a:r>
          </a:p>
          <a:p>
            <a:pPr lvl="1">
              <a:lnSpc>
                <a:spcPct val="90000"/>
              </a:lnSpc>
            </a:pPr>
            <a:r>
              <a:rPr lang="en-US" sz="2000"/>
              <a:t>Moses gong in and out of tabernacle</a:t>
            </a:r>
          </a:p>
          <a:p>
            <a:pPr>
              <a:lnSpc>
                <a:spcPct val="90000"/>
              </a:lnSpc>
            </a:pPr>
            <a:r>
              <a:rPr lang="en-US" sz="2100"/>
              <a:t>Humility of pastors: joy should not be in ruling over men, but in helping them to salvation</a:t>
            </a:r>
          </a:p>
          <a:p>
            <a:pPr>
              <a:lnSpc>
                <a:spcPct val="90000"/>
              </a:lnSpc>
            </a:pPr>
            <a:r>
              <a:rPr lang="en-US" sz="2100"/>
              <a:t>Pastor must continue to develop his own inner life, even as he is occupied with external affairs</a:t>
            </a:r>
          </a:p>
          <a:p>
            <a:pPr>
              <a:lnSpc>
                <a:spcPct val="90000"/>
              </a:lnSpc>
            </a:pPr>
            <a:r>
              <a:rPr lang="en-US" sz="2100"/>
              <a:t>Vices can sometimes masquerade as virtues</a:t>
            </a:r>
          </a:p>
          <a:p>
            <a:pPr>
              <a:lnSpc>
                <a:spcPct val="90000"/>
              </a:lnSpc>
            </a:pPr>
            <a:r>
              <a:rPr lang="en-US" sz="2100"/>
              <a:t>Pastors must study Scripture every day to renew their heart</a:t>
            </a:r>
          </a:p>
        </p:txBody>
      </p:sp>
    </p:spTree>
    <p:extLst>
      <p:ext uri="{BB962C8B-B14F-4D97-AF65-F5344CB8AC3E}">
        <p14:creationId xmlns:p14="http://schemas.microsoft.com/office/powerpoint/2010/main" val="13693900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1AA6D5FC-1146-4132-A814-D2A2BE544C2B}" type="slidenum">
              <a:rPr lang="en-US" altLang="en-US"/>
              <a:pPr/>
              <a:t>15</a:t>
            </a:fld>
            <a:endParaRPr lang="en-US" altLang="en-US"/>
          </a:p>
        </p:txBody>
      </p:sp>
      <p:sp>
        <p:nvSpPr>
          <p:cNvPr id="24578" name="Rectangle 2"/>
          <p:cNvSpPr>
            <a:spLocks noGrp="1" noChangeArrowheads="1"/>
          </p:cNvSpPr>
          <p:nvPr>
            <p:ph type="title"/>
          </p:nvPr>
        </p:nvSpPr>
        <p:spPr/>
        <p:txBody>
          <a:bodyPr/>
          <a:lstStyle/>
          <a:p>
            <a:r>
              <a:rPr lang="en-US" i="1"/>
              <a:t>Pastoral Rule</a:t>
            </a:r>
            <a:r>
              <a:rPr lang="en-US"/>
              <a:t> Part III</a:t>
            </a:r>
          </a:p>
        </p:txBody>
      </p:sp>
      <p:sp>
        <p:nvSpPr>
          <p:cNvPr id="24579" name="Rectangle 3"/>
          <p:cNvSpPr>
            <a:spLocks noGrp="1" noChangeArrowheads="1"/>
          </p:cNvSpPr>
          <p:nvPr>
            <p:ph type="body" idx="1"/>
          </p:nvPr>
        </p:nvSpPr>
        <p:spPr/>
        <p:txBody>
          <a:bodyPr/>
          <a:lstStyle/>
          <a:p>
            <a:r>
              <a:rPr lang="en-US"/>
              <a:t>Pastor must distinguish among his listeners</a:t>
            </a:r>
          </a:p>
          <a:p>
            <a:pPr lvl="1"/>
            <a:r>
              <a:rPr lang="en-US"/>
              <a:t>“must touch the hearts of his hearers by using one and the same doctrine, but not by giving to all one and the same exhortation”</a:t>
            </a:r>
          </a:p>
          <a:p>
            <a:r>
              <a:rPr lang="en-US"/>
              <a:t>Series of admonishments; longest part of Rule</a:t>
            </a:r>
          </a:p>
        </p:txBody>
      </p:sp>
    </p:spTree>
    <p:extLst>
      <p:ext uri="{BB962C8B-B14F-4D97-AF65-F5344CB8AC3E}">
        <p14:creationId xmlns:p14="http://schemas.microsoft.com/office/powerpoint/2010/main" val="9003074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C894DA1D-1967-4404-BAE7-9E0BC074F02C}" type="slidenum">
              <a:rPr lang="en-US" altLang="en-US"/>
              <a:pPr/>
              <a:t>16</a:t>
            </a:fld>
            <a:endParaRPr lang="en-US" altLang="en-US"/>
          </a:p>
        </p:txBody>
      </p:sp>
      <p:sp>
        <p:nvSpPr>
          <p:cNvPr id="25602" name="Rectangle 2"/>
          <p:cNvSpPr>
            <a:spLocks noGrp="1" noChangeArrowheads="1"/>
          </p:cNvSpPr>
          <p:nvPr>
            <p:ph type="title"/>
          </p:nvPr>
        </p:nvSpPr>
        <p:spPr/>
        <p:txBody>
          <a:bodyPr/>
          <a:lstStyle/>
          <a:p>
            <a:r>
              <a:rPr lang="en-US" i="1"/>
              <a:t>Pastoral Rule</a:t>
            </a:r>
            <a:r>
              <a:rPr lang="en-US"/>
              <a:t> Part IV</a:t>
            </a:r>
          </a:p>
        </p:txBody>
      </p:sp>
      <p:sp>
        <p:nvSpPr>
          <p:cNvPr id="25603" name="Rectangle 3"/>
          <p:cNvSpPr>
            <a:spLocks noGrp="1" noChangeArrowheads="1"/>
          </p:cNvSpPr>
          <p:nvPr>
            <p:ph type="body" idx="1"/>
          </p:nvPr>
        </p:nvSpPr>
        <p:spPr/>
        <p:txBody>
          <a:bodyPr/>
          <a:lstStyle/>
          <a:p>
            <a:pPr>
              <a:lnSpc>
                <a:spcPct val="90000"/>
              </a:lnSpc>
            </a:pPr>
            <a:r>
              <a:rPr lang="en-US"/>
              <a:t>While restoring others to health, the pastor must not neglect his own health</a:t>
            </a:r>
          </a:p>
          <a:p>
            <a:pPr>
              <a:lnSpc>
                <a:spcPct val="90000"/>
              </a:lnSpc>
            </a:pPr>
            <a:r>
              <a:rPr lang="en-US"/>
              <a:t>Greatest problem for pastor is pride</a:t>
            </a:r>
          </a:p>
          <a:p>
            <a:pPr>
              <a:lnSpc>
                <a:spcPct val="90000"/>
              </a:lnSpc>
            </a:pPr>
            <a:r>
              <a:rPr lang="en-US"/>
              <a:t>Pastor must not be secure in his self-confidence</a:t>
            </a:r>
          </a:p>
          <a:p>
            <a:pPr>
              <a:lnSpc>
                <a:spcPct val="90000"/>
              </a:lnSpc>
            </a:pPr>
            <a:r>
              <a:rPr lang="en-US"/>
              <a:t>The pastor must not be deceived by success</a:t>
            </a:r>
          </a:p>
          <a:p>
            <a:pPr>
              <a:lnSpc>
                <a:spcPct val="90000"/>
              </a:lnSpc>
            </a:pPr>
            <a:r>
              <a:rPr lang="en-US"/>
              <a:t>“when the wealth of virtues flatters us, the eye of the soul should turn its gaze on its infirmities”</a:t>
            </a:r>
          </a:p>
        </p:txBody>
      </p:sp>
    </p:spTree>
    <p:extLst>
      <p:ext uri="{BB962C8B-B14F-4D97-AF65-F5344CB8AC3E}">
        <p14:creationId xmlns:p14="http://schemas.microsoft.com/office/powerpoint/2010/main" val="7445087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CEA0689-03CE-4C28-ADDF-73BEAD01B3FE}" type="slidenum">
              <a:rPr lang="en-US" altLang="en-US"/>
              <a:pPr/>
              <a:t>17</a:t>
            </a:fld>
            <a:endParaRPr lang="en-US" altLang="en-US"/>
          </a:p>
        </p:txBody>
      </p:sp>
      <p:sp>
        <p:nvSpPr>
          <p:cNvPr id="26626" name="Rectangle 2"/>
          <p:cNvSpPr>
            <a:spLocks noGrp="1" noChangeArrowheads="1"/>
          </p:cNvSpPr>
          <p:nvPr>
            <p:ph type="title"/>
          </p:nvPr>
        </p:nvSpPr>
        <p:spPr/>
        <p:txBody>
          <a:bodyPr/>
          <a:lstStyle/>
          <a:p>
            <a:r>
              <a:rPr lang="en-US"/>
              <a:t>Gregorian Liturgical Reforms</a:t>
            </a:r>
          </a:p>
        </p:txBody>
      </p:sp>
      <p:sp>
        <p:nvSpPr>
          <p:cNvPr id="26627" name="Rectangle 3"/>
          <p:cNvSpPr>
            <a:spLocks noGrp="1" noChangeArrowheads="1"/>
          </p:cNvSpPr>
          <p:nvPr>
            <p:ph type="body" idx="1"/>
          </p:nvPr>
        </p:nvSpPr>
        <p:spPr/>
        <p:txBody>
          <a:bodyPr/>
          <a:lstStyle/>
          <a:p>
            <a:pPr>
              <a:lnSpc>
                <a:spcPct val="90000"/>
              </a:lnSpc>
            </a:pPr>
            <a:r>
              <a:rPr lang="en-US" sz="2100"/>
              <a:t>Distinctive Roman liturgical practices started in 5</a:t>
            </a:r>
            <a:r>
              <a:rPr lang="en-US" sz="2100" baseline="30000"/>
              <a:t>th</a:t>
            </a:r>
            <a:r>
              <a:rPr lang="en-US" sz="2100"/>
              <a:t> C with Popes Leo and Gelasius</a:t>
            </a:r>
          </a:p>
          <a:p>
            <a:pPr lvl="1">
              <a:lnSpc>
                <a:spcPct val="90000"/>
              </a:lnSpc>
            </a:pPr>
            <a:r>
              <a:rPr lang="en-US" sz="2000"/>
              <a:t>But practices were local depending on bishop</a:t>
            </a:r>
          </a:p>
          <a:p>
            <a:pPr>
              <a:lnSpc>
                <a:spcPct val="90000"/>
              </a:lnSpc>
            </a:pPr>
            <a:r>
              <a:rPr lang="en-US" sz="2100"/>
              <a:t>Gregory collected and ordered various liturgical prayers and hymns</a:t>
            </a:r>
          </a:p>
          <a:p>
            <a:pPr lvl="1">
              <a:lnSpc>
                <a:spcPct val="90000"/>
              </a:lnSpc>
            </a:pPr>
            <a:r>
              <a:rPr lang="en-US" sz="2000"/>
              <a:t>Gregorian Sacramentary</a:t>
            </a:r>
          </a:p>
          <a:p>
            <a:pPr lvl="1">
              <a:lnSpc>
                <a:spcPct val="90000"/>
              </a:lnSpc>
            </a:pPr>
            <a:r>
              <a:rPr lang="en-US" sz="2000"/>
              <a:t>Gregorian Antiphonary</a:t>
            </a:r>
          </a:p>
          <a:p>
            <a:pPr>
              <a:lnSpc>
                <a:spcPct val="90000"/>
              </a:lnSpc>
            </a:pPr>
            <a:r>
              <a:rPr lang="en-US" sz="2100"/>
              <a:t>Gregory’s Roman Sacramentary quickly became standard throughout Europe in Roman Catholic Church</a:t>
            </a:r>
          </a:p>
          <a:p>
            <a:pPr>
              <a:lnSpc>
                <a:spcPct val="90000"/>
              </a:lnSpc>
            </a:pPr>
            <a:r>
              <a:rPr lang="en-US" sz="2100"/>
              <a:t>Gregorian Chant became the standard music of Roman Catholic Church</a:t>
            </a:r>
          </a:p>
          <a:p>
            <a:pPr>
              <a:lnSpc>
                <a:spcPct val="90000"/>
              </a:lnSpc>
            </a:pPr>
            <a:r>
              <a:rPr lang="en-US" sz="2100"/>
              <a:t>Emphasis on Mass as sacrifice</a:t>
            </a:r>
          </a:p>
        </p:txBody>
      </p:sp>
    </p:spTree>
    <p:extLst>
      <p:ext uri="{BB962C8B-B14F-4D97-AF65-F5344CB8AC3E}">
        <p14:creationId xmlns:p14="http://schemas.microsoft.com/office/powerpoint/2010/main" val="37803071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Gregory </a:t>
            </a:r>
            <a:r>
              <a:rPr lang="en-US" dirty="0"/>
              <a:t>the Great, </a:t>
            </a:r>
            <a:r>
              <a:rPr lang="en-US" i="1" dirty="0"/>
              <a:t>Pastoral Rule, </a:t>
            </a:r>
            <a:r>
              <a:rPr lang="en-US" dirty="0"/>
              <a:t>Books I – </a:t>
            </a:r>
            <a:r>
              <a:rPr lang="en-US" dirty="0" smtClean="0"/>
              <a:t>III, selections available on BC Course Reserves</a:t>
            </a:r>
            <a:endParaRPr lang="en-US" dirty="0"/>
          </a:p>
          <a:p>
            <a:r>
              <a:rPr lang="en-US" dirty="0"/>
              <a:t>Augustine, “Sermon 354</a:t>
            </a:r>
            <a:r>
              <a:rPr lang="en-US" dirty="0" smtClean="0"/>
              <a:t>” (SKIP) </a:t>
            </a:r>
          </a:p>
          <a:p>
            <a:r>
              <a:rPr lang="en-US" dirty="0" smtClean="0"/>
              <a:t>Instead read handout from </a:t>
            </a:r>
            <a:r>
              <a:rPr lang="en-US" i="1" dirty="0" smtClean="0"/>
              <a:t>Instructing Beginners in the Faith</a:t>
            </a:r>
            <a:endParaRPr lang="en-US" dirty="0"/>
          </a:p>
          <a:p>
            <a:r>
              <a:rPr lang="en-US" dirty="0" smtClean="0"/>
              <a:t>Prepare Paper #8</a:t>
            </a:r>
            <a:endParaRPr lang="en-US" dirty="0"/>
          </a:p>
        </p:txBody>
      </p:sp>
      <p:sp>
        <p:nvSpPr>
          <p:cNvPr id="3" name="Title 2"/>
          <p:cNvSpPr>
            <a:spLocks noGrp="1"/>
          </p:cNvSpPr>
          <p:nvPr>
            <p:ph type="title"/>
          </p:nvPr>
        </p:nvSpPr>
        <p:spPr/>
        <p:txBody>
          <a:bodyPr/>
          <a:lstStyle/>
          <a:p>
            <a:r>
              <a:rPr lang="en-US" dirty="0" smtClean="0"/>
              <a:t>Assignments</a:t>
            </a:r>
            <a:endParaRPr lang="en-US" dirty="0"/>
          </a:p>
        </p:txBody>
      </p:sp>
    </p:spTree>
    <p:extLst>
      <p:ext uri="{BB962C8B-B14F-4D97-AF65-F5344CB8AC3E}">
        <p14:creationId xmlns:p14="http://schemas.microsoft.com/office/powerpoint/2010/main" val="3327845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Tensions between </a:t>
            </a:r>
            <a:r>
              <a:rPr lang="en-US" i="1" dirty="0" smtClean="0"/>
              <a:t>vita </a:t>
            </a:r>
            <a:r>
              <a:rPr lang="en-US" i="1" dirty="0" err="1" smtClean="0"/>
              <a:t>contemplativa</a:t>
            </a:r>
            <a:r>
              <a:rPr lang="en-US" i="1" dirty="0" smtClean="0"/>
              <a:t> </a:t>
            </a:r>
            <a:r>
              <a:rPr lang="en-US" dirty="0" smtClean="0"/>
              <a:t>and </a:t>
            </a:r>
            <a:r>
              <a:rPr lang="en-US" i="1" dirty="0" smtClean="0"/>
              <a:t>vita </a:t>
            </a:r>
            <a:r>
              <a:rPr lang="en-US" i="1" dirty="0" err="1" smtClean="0"/>
              <a:t>activa</a:t>
            </a:r>
            <a:endParaRPr lang="en-US" i="1" dirty="0" smtClean="0"/>
          </a:p>
          <a:p>
            <a:r>
              <a:rPr lang="en-US" dirty="0" smtClean="0"/>
              <a:t>Priestly duty and authority</a:t>
            </a:r>
          </a:p>
          <a:p>
            <a:r>
              <a:rPr lang="en-US" dirty="0" smtClean="0"/>
              <a:t>Preaching and rhetoric</a:t>
            </a:r>
          </a:p>
          <a:p>
            <a:r>
              <a:rPr lang="en-US" dirty="0" smtClean="0"/>
              <a:t>Pope St Gregory the Great</a:t>
            </a:r>
          </a:p>
          <a:p>
            <a:endParaRPr lang="en-US" dirty="0" smtClean="0"/>
          </a:p>
        </p:txBody>
      </p:sp>
      <p:sp>
        <p:nvSpPr>
          <p:cNvPr id="2" name="Title 1"/>
          <p:cNvSpPr>
            <a:spLocks noGrp="1"/>
          </p:cNvSpPr>
          <p:nvPr>
            <p:ph type="title"/>
          </p:nvPr>
        </p:nvSpPr>
        <p:spPr/>
        <p:txBody>
          <a:bodyPr/>
          <a:lstStyle/>
          <a:p>
            <a:r>
              <a:rPr lang="en-US" dirty="0" smtClean="0"/>
              <a:t>Outline</a:t>
            </a:r>
            <a:endParaRPr lang="en-US" dirty="0"/>
          </a:p>
        </p:txBody>
      </p:sp>
    </p:spTree>
    <p:extLst>
      <p:ext uri="{BB962C8B-B14F-4D97-AF65-F5344CB8AC3E}">
        <p14:creationId xmlns:p14="http://schemas.microsoft.com/office/powerpoint/2010/main" val="2976478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contemplative life of study and prayer was (is) considered the superior way of life</a:t>
            </a:r>
          </a:p>
          <a:p>
            <a:pPr lvl="1"/>
            <a:r>
              <a:rPr lang="en-US" dirty="0" smtClean="0"/>
              <a:t>Understood as removed from </a:t>
            </a:r>
            <a:r>
              <a:rPr lang="en-US" i="1" dirty="0" smtClean="0"/>
              <a:t>vita </a:t>
            </a:r>
            <a:r>
              <a:rPr lang="en-US" i="1" dirty="0" err="1" smtClean="0"/>
              <a:t>activa</a:t>
            </a:r>
            <a:endParaRPr lang="en-US" i="1" dirty="0" smtClean="0"/>
          </a:p>
          <a:p>
            <a:r>
              <a:rPr lang="en-US" dirty="0" smtClean="0"/>
              <a:t>But few are able or called to devote themselves to this way of life</a:t>
            </a:r>
          </a:p>
          <a:p>
            <a:r>
              <a:rPr lang="en-US" dirty="0" smtClean="0"/>
              <a:t>The role of </a:t>
            </a:r>
            <a:r>
              <a:rPr lang="en-US" i="1" dirty="0" smtClean="0"/>
              <a:t>vita </a:t>
            </a:r>
            <a:r>
              <a:rPr lang="en-US" i="1" dirty="0" err="1" smtClean="0"/>
              <a:t>contemplativa</a:t>
            </a:r>
            <a:r>
              <a:rPr lang="en-US" i="1" dirty="0" smtClean="0"/>
              <a:t> </a:t>
            </a:r>
            <a:r>
              <a:rPr lang="en-US" dirty="0" smtClean="0"/>
              <a:t>for priests will be addressed in next class</a:t>
            </a:r>
          </a:p>
          <a:p>
            <a:r>
              <a:rPr lang="en-US" dirty="0" smtClean="0"/>
              <a:t>NB the aversion to priesthood (or worse the episcopacy) was that it was a call to an active life</a:t>
            </a:r>
            <a:endParaRPr lang="en-US" dirty="0"/>
          </a:p>
        </p:txBody>
      </p:sp>
      <p:sp>
        <p:nvSpPr>
          <p:cNvPr id="3" name="Title 2"/>
          <p:cNvSpPr>
            <a:spLocks noGrp="1"/>
          </p:cNvSpPr>
          <p:nvPr>
            <p:ph type="title"/>
          </p:nvPr>
        </p:nvSpPr>
        <p:spPr/>
        <p:txBody>
          <a:bodyPr/>
          <a:lstStyle/>
          <a:p>
            <a:r>
              <a:rPr lang="en-US" i="1" dirty="0" smtClean="0"/>
              <a:t>Vita </a:t>
            </a:r>
            <a:r>
              <a:rPr lang="en-US" i="1" dirty="0" err="1" smtClean="0"/>
              <a:t>contemplativa</a:t>
            </a:r>
            <a:endParaRPr lang="en-US" i="1" dirty="0"/>
          </a:p>
        </p:txBody>
      </p:sp>
    </p:spTree>
    <p:extLst>
      <p:ext uri="{BB962C8B-B14F-4D97-AF65-F5344CB8AC3E}">
        <p14:creationId xmlns:p14="http://schemas.microsoft.com/office/powerpoint/2010/main" val="4161670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Proper conduct (morality) in the </a:t>
            </a:r>
            <a:r>
              <a:rPr lang="en-US" i="1" dirty="0" smtClean="0"/>
              <a:t>vita </a:t>
            </a:r>
            <a:r>
              <a:rPr lang="en-US" i="1" dirty="0" err="1" smtClean="0"/>
              <a:t>activa</a:t>
            </a:r>
            <a:r>
              <a:rPr lang="en-US" i="1" dirty="0" smtClean="0"/>
              <a:t> </a:t>
            </a:r>
            <a:r>
              <a:rPr lang="en-US" dirty="0" smtClean="0"/>
              <a:t>is rooted in Stoic understanding</a:t>
            </a:r>
          </a:p>
          <a:p>
            <a:pPr lvl="1"/>
            <a:r>
              <a:rPr lang="en-US" dirty="0" smtClean="0"/>
              <a:t>Rank and duty within and to orders in society</a:t>
            </a:r>
          </a:p>
          <a:p>
            <a:pPr lvl="1"/>
            <a:r>
              <a:rPr lang="en-US" dirty="0" smtClean="0"/>
              <a:t>Authority associated with rank and duty</a:t>
            </a:r>
          </a:p>
          <a:p>
            <a:r>
              <a:rPr lang="en-US" dirty="0" smtClean="0"/>
              <a:t>Ultimately, rank and duty in society are governed by Providence</a:t>
            </a:r>
          </a:p>
          <a:p>
            <a:pPr lvl="1"/>
            <a:r>
              <a:rPr lang="en-US" dirty="0" smtClean="0"/>
              <a:t>Thus the effect of good acts is ‘under reserve’</a:t>
            </a:r>
          </a:p>
          <a:p>
            <a:pPr lvl="1"/>
            <a:r>
              <a:rPr lang="en-US" dirty="0" smtClean="0"/>
              <a:t>They come to fruition only if decreed by Fate </a:t>
            </a:r>
          </a:p>
          <a:p>
            <a:r>
              <a:rPr lang="en-US" dirty="0" smtClean="0"/>
              <a:t>See Cicero, </a:t>
            </a:r>
            <a:r>
              <a:rPr lang="en-US" i="1" dirty="0" smtClean="0"/>
              <a:t>De </a:t>
            </a:r>
            <a:r>
              <a:rPr lang="en-US" i="1" dirty="0" err="1" smtClean="0"/>
              <a:t>Officiis</a:t>
            </a:r>
            <a:endParaRPr lang="en-US" i="1" dirty="0" smtClean="0"/>
          </a:p>
          <a:p>
            <a:pPr lvl="1"/>
            <a:r>
              <a:rPr lang="en-US" dirty="0" smtClean="0"/>
              <a:t>“For </a:t>
            </a:r>
            <a:r>
              <a:rPr lang="en-US" dirty="0"/>
              <a:t>no phase of life, whether public or private, whether in business or in the home, whether one is working on what concerns oneself alone or dealing with another, can be without its moral duty; on the discharge of such duties depends all that is morally right, and on their neglect all that is morally wrong in life</a:t>
            </a:r>
            <a:r>
              <a:rPr lang="en-US" dirty="0" smtClean="0"/>
              <a:t>.” I.2.4</a:t>
            </a:r>
          </a:p>
          <a:p>
            <a:endParaRPr lang="en-US" dirty="0"/>
          </a:p>
        </p:txBody>
      </p:sp>
      <p:sp>
        <p:nvSpPr>
          <p:cNvPr id="3" name="Title 2"/>
          <p:cNvSpPr>
            <a:spLocks noGrp="1"/>
          </p:cNvSpPr>
          <p:nvPr>
            <p:ph type="title"/>
          </p:nvPr>
        </p:nvSpPr>
        <p:spPr/>
        <p:txBody>
          <a:bodyPr/>
          <a:lstStyle/>
          <a:p>
            <a:r>
              <a:rPr lang="en-US" i="1" dirty="0" smtClean="0"/>
              <a:t>Vita </a:t>
            </a:r>
            <a:r>
              <a:rPr lang="en-US" i="1" dirty="0" err="1" smtClean="0"/>
              <a:t>activa</a:t>
            </a:r>
            <a:endParaRPr lang="en-US" i="1" dirty="0"/>
          </a:p>
        </p:txBody>
      </p:sp>
    </p:spTree>
    <p:extLst>
      <p:ext uri="{BB962C8B-B14F-4D97-AF65-F5344CB8AC3E}">
        <p14:creationId xmlns:p14="http://schemas.microsoft.com/office/powerpoint/2010/main" val="36882304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Presbyter and Bishop</a:t>
            </a:r>
          </a:p>
          <a:p>
            <a:pPr lvl="1"/>
            <a:r>
              <a:rPr lang="en-US" dirty="0" smtClean="0"/>
              <a:t>Moral example to the laity</a:t>
            </a:r>
          </a:p>
          <a:p>
            <a:pPr lvl="1"/>
            <a:r>
              <a:rPr lang="en-US" dirty="0" smtClean="0"/>
              <a:t>Teach catechumens</a:t>
            </a:r>
          </a:p>
          <a:p>
            <a:pPr lvl="1"/>
            <a:r>
              <a:rPr lang="en-US" dirty="0" smtClean="0"/>
              <a:t>Preach faithful</a:t>
            </a:r>
          </a:p>
          <a:p>
            <a:r>
              <a:rPr lang="en-US" dirty="0" smtClean="0"/>
              <a:t>Bishop</a:t>
            </a:r>
          </a:p>
          <a:p>
            <a:pPr lvl="1"/>
            <a:r>
              <a:rPr lang="en-US" dirty="0" smtClean="0"/>
              <a:t>Ordain Presbyters</a:t>
            </a:r>
          </a:p>
          <a:p>
            <a:pPr lvl="1"/>
            <a:r>
              <a:rPr lang="en-US" dirty="0" smtClean="0"/>
              <a:t>Judge (ecclesial and civil after Constantine)</a:t>
            </a:r>
          </a:p>
          <a:p>
            <a:pPr lvl="1"/>
            <a:r>
              <a:rPr lang="en-US" dirty="0" smtClean="0"/>
              <a:t>Offer the </a:t>
            </a:r>
            <a:r>
              <a:rPr lang="en-US" dirty="0" smtClean="0"/>
              <a:t>Sacrifice</a:t>
            </a:r>
          </a:p>
          <a:p>
            <a:r>
              <a:rPr lang="en-US" dirty="0"/>
              <a:t>I Timothy is very concerned with teaching</a:t>
            </a:r>
          </a:p>
          <a:p>
            <a:pPr lvl="1"/>
            <a:r>
              <a:rPr lang="en-US" dirty="0"/>
              <a:t>Who should teach</a:t>
            </a:r>
          </a:p>
          <a:p>
            <a:pPr lvl="1"/>
            <a:r>
              <a:rPr lang="en-US" dirty="0"/>
              <a:t>Who should not teach (especially women, I Tm </a:t>
            </a:r>
            <a:r>
              <a:rPr lang="en-US" dirty="0" smtClean="0"/>
              <a:t>2)</a:t>
            </a:r>
            <a:endParaRPr lang="en-US" dirty="0"/>
          </a:p>
          <a:p>
            <a:pPr lvl="1"/>
            <a:r>
              <a:rPr lang="en-US" dirty="0"/>
              <a:t>Presbyters are called out as teachers and preacher (I Tm 5:17)</a:t>
            </a:r>
          </a:p>
          <a:p>
            <a:endParaRPr lang="en-US" dirty="0" smtClean="0"/>
          </a:p>
          <a:p>
            <a:endParaRPr lang="en-US" dirty="0"/>
          </a:p>
        </p:txBody>
      </p:sp>
      <p:sp>
        <p:nvSpPr>
          <p:cNvPr id="3" name="Title 2"/>
          <p:cNvSpPr>
            <a:spLocks noGrp="1"/>
          </p:cNvSpPr>
          <p:nvPr>
            <p:ph type="title"/>
          </p:nvPr>
        </p:nvSpPr>
        <p:spPr/>
        <p:txBody>
          <a:bodyPr>
            <a:normAutofit fontScale="90000"/>
          </a:bodyPr>
          <a:lstStyle/>
          <a:p>
            <a:r>
              <a:rPr lang="en-US" dirty="0" smtClean="0"/>
              <a:t>General Duties of the Priest and Bishop in early Church</a:t>
            </a:r>
            <a:endParaRPr lang="en-US" dirty="0"/>
          </a:p>
        </p:txBody>
      </p:sp>
    </p:spTree>
    <p:extLst>
      <p:ext uri="{BB962C8B-B14F-4D97-AF65-F5344CB8AC3E}">
        <p14:creationId xmlns:p14="http://schemas.microsoft.com/office/powerpoint/2010/main" val="1833472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i="1" dirty="0" err="1" smtClean="0"/>
              <a:t>Homileo</a:t>
            </a:r>
            <a:r>
              <a:rPr lang="en-US" dirty="0" smtClean="0"/>
              <a:t>, Greek, to converse with, to address </a:t>
            </a:r>
          </a:p>
          <a:p>
            <a:r>
              <a:rPr lang="en-US" dirty="0" smtClean="0"/>
              <a:t>In antiquity this was often associated with speeches given at symposiums </a:t>
            </a:r>
          </a:p>
          <a:p>
            <a:r>
              <a:rPr lang="en-US" dirty="0" smtClean="0"/>
              <a:t>In Jewish practice, associated conversations while studying the Law in synagogue</a:t>
            </a:r>
          </a:p>
          <a:p>
            <a:r>
              <a:rPr lang="en-US" dirty="0" smtClean="0"/>
              <a:t>Philo uses the term in both senses in his description of the gathering of the </a:t>
            </a:r>
            <a:r>
              <a:rPr lang="en-US" dirty="0" err="1" smtClean="0"/>
              <a:t>Therapeutae</a:t>
            </a:r>
            <a:r>
              <a:rPr lang="en-US" dirty="0" smtClean="0"/>
              <a:t>, described in </a:t>
            </a:r>
            <a:r>
              <a:rPr lang="en-US" i="1" dirty="0" smtClean="0"/>
              <a:t>On the Contemplative Life</a:t>
            </a:r>
            <a:r>
              <a:rPr lang="en-US" dirty="0" smtClean="0"/>
              <a:t>, 75-78</a:t>
            </a:r>
          </a:p>
          <a:p>
            <a:pPr lvl="1"/>
            <a:r>
              <a:rPr lang="en-US" dirty="0" smtClean="0"/>
              <a:t>During their festal gathering, a presider selects a passage from Scripture</a:t>
            </a:r>
          </a:p>
          <a:p>
            <a:pPr lvl="1"/>
            <a:r>
              <a:rPr lang="en-US" dirty="0" smtClean="0"/>
              <a:t>He then expounds on its meaning</a:t>
            </a:r>
          </a:p>
        </p:txBody>
      </p:sp>
      <p:sp>
        <p:nvSpPr>
          <p:cNvPr id="3" name="Title 2"/>
          <p:cNvSpPr>
            <a:spLocks noGrp="1"/>
          </p:cNvSpPr>
          <p:nvPr>
            <p:ph type="title"/>
          </p:nvPr>
        </p:nvSpPr>
        <p:spPr/>
        <p:txBody>
          <a:bodyPr>
            <a:normAutofit/>
          </a:bodyPr>
          <a:lstStyle/>
          <a:p>
            <a:r>
              <a:rPr lang="en-US" dirty="0" smtClean="0"/>
              <a:t>Early Uses of ‘</a:t>
            </a:r>
            <a:r>
              <a:rPr lang="en-US" dirty="0"/>
              <a:t>Homily</a:t>
            </a:r>
            <a:r>
              <a:rPr lang="en-US" dirty="0" smtClean="0"/>
              <a:t>’</a:t>
            </a:r>
            <a:endParaRPr lang="en-US" dirty="0"/>
          </a:p>
        </p:txBody>
      </p:sp>
    </p:spTree>
    <p:extLst>
      <p:ext uri="{BB962C8B-B14F-4D97-AF65-F5344CB8AC3E}">
        <p14:creationId xmlns:p14="http://schemas.microsoft.com/office/powerpoint/2010/main" val="2884780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Luke uses this word in both the Gospel and the Acts</a:t>
            </a:r>
          </a:p>
          <a:p>
            <a:pPr lvl="1"/>
            <a:r>
              <a:rPr lang="en-US" dirty="0"/>
              <a:t>In Lk 24:14, 17 the disciples on the road to Emmaus</a:t>
            </a:r>
          </a:p>
          <a:p>
            <a:pPr lvl="1"/>
            <a:r>
              <a:rPr lang="en-US" dirty="0"/>
              <a:t>In Acts 20:11, Paul goes to an upper room; breaks bread; then converses with Christians in Troas</a:t>
            </a:r>
          </a:p>
          <a:p>
            <a:r>
              <a:rPr lang="en-US" dirty="0"/>
              <a:t>During the later 1</a:t>
            </a:r>
            <a:r>
              <a:rPr lang="en-US" baseline="30000" dirty="0"/>
              <a:t>st</a:t>
            </a:r>
            <a:r>
              <a:rPr lang="en-US" dirty="0"/>
              <a:t> and 2</a:t>
            </a:r>
            <a:r>
              <a:rPr lang="en-US" baseline="30000" dirty="0"/>
              <a:t>nd</a:t>
            </a:r>
            <a:r>
              <a:rPr lang="en-US" dirty="0"/>
              <a:t> C Christianity, it comes to mean a presentation by the bishop/presbyter at the Eucharist</a:t>
            </a:r>
          </a:p>
          <a:p>
            <a:pPr lvl="1"/>
            <a:r>
              <a:rPr lang="en-US" dirty="0"/>
              <a:t>Focused on explaining </a:t>
            </a:r>
            <a:r>
              <a:rPr lang="en-US" dirty="0" smtClean="0"/>
              <a:t>Scripture</a:t>
            </a:r>
            <a:endParaRPr lang="en-US" dirty="0"/>
          </a:p>
        </p:txBody>
      </p:sp>
      <p:sp>
        <p:nvSpPr>
          <p:cNvPr id="3" name="Title 2"/>
          <p:cNvSpPr>
            <a:spLocks noGrp="1"/>
          </p:cNvSpPr>
          <p:nvPr>
            <p:ph type="title"/>
          </p:nvPr>
        </p:nvSpPr>
        <p:spPr/>
        <p:txBody>
          <a:bodyPr>
            <a:normAutofit fontScale="90000"/>
          </a:bodyPr>
          <a:lstStyle/>
          <a:p>
            <a:r>
              <a:rPr lang="en-US" dirty="0" smtClean="0"/>
              <a:t>Early Christian Homily Preaching </a:t>
            </a:r>
            <a:r>
              <a:rPr lang="en-US" dirty="0"/>
              <a:t>and Teaching in a Homily</a:t>
            </a:r>
          </a:p>
        </p:txBody>
      </p:sp>
    </p:spTree>
    <p:extLst>
      <p:ext uri="{BB962C8B-B14F-4D97-AF65-F5344CB8AC3E}">
        <p14:creationId xmlns:p14="http://schemas.microsoft.com/office/powerpoint/2010/main" val="6145157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Greek, </a:t>
            </a:r>
            <a:r>
              <a:rPr lang="en-US" i="1" dirty="0" err="1" smtClean="0"/>
              <a:t>kateckeo</a:t>
            </a:r>
            <a:r>
              <a:rPr lang="en-US" dirty="0" smtClean="0"/>
              <a:t>, to instruct</a:t>
            </a:r>
          </a:p>
          <a:p>
            <a:r>
              <a:rPr lang="en-US" dirty="0" smtClean="0"/>
              <a:t>Not found in LXX, and not often used in secular Greek sources</a:t>
            </a:r>
          </a:p>
          <a:p>
            <a:r>
              <a:rPr lang="en-US" dirty="0" smtClean="0"/>
              <a:t>In New Testament used to mean to instruct or inform </a:t>
            </a:r>
          </a:p>
          <a:p>
            <a:pPr lvl="1"/>
            <a:r>
              <a:rPr lang="en-US" dirty="0" smtClean="0"/>
              <a:t>Luke (Gospel and Acts) </a:t>
            </a:r>
          </a:p>
          <a:p>
            <a:pPr lvl="1"/>
            <a:r>
              <a:rPr lang="en-US" dirty="0" smtClean="0"/>
              <a:t>Paul (Romans, I Corinthians, </a:t>
            </a:r>
            <a:r>
              <a:rPr lang="en-US" dirty="0" err="1" smtClean="0"/>
              <a:t>Galacians</a:t>
            </a:r>
            <a:r>
              <a:rPr lang="en-US" dirty="0" smtClean="0"/>
              <a:t>) </a:t>
            </a:r>
          </a:p>
          <a:p>
            <a:r>
              <a:rPr lang="en-US" dirty="0" smtClean="0"/>
              <a:t>In the early Church, those who were being informed in preparation for Baptism were catechumens</a:t>
            </a:r>
          </a:p>
          <a:p>
            <a:r>
              <a:rPr lang="en-US" dirty="0" smtClean="0"/>
              <a:t>Bishops offered them catechetical instructions</a:t>
            </a:r>
            <a:endParaRPr lang="en-US" dirty="0"/>
          </a:p>
        </p:txBody>
      </p:sp>
      <p:sp>
        <p:nvSpPr>
          <p:cNvPr id="3" name="Title 2"/>
          <p:cNvSpPr>
            <a:spLocks noGrp="1"/>
          </p:cNvSpPr>
          <p:nvPr>
            <p:ph type="title"/>
          </p:nvPr>
        </p:nvSpPr>
        <p:spPr/>
        <p:txBody>
          <a:bodyPr/>
          <a:lstStyle/>
          <a:p>
            <a:r>
              <a:rPr lang="en-US" dirty="0" smtClean="0"/>
              <a:t>Related Concept: Catechesis</a:t>
            </a:r>
            <a:endParaRPr lang="en-US" dirty="0"/>
          </a:p>
        </p:txBody>
      </p:sp>
    </p:spTree>
    <p:extLst>
      <p:ext uri="{BB962C8B-B14F-4D97-AF65-F5344CB8AC3E}">
        <p14:creationId xmlns:p14="http://schemas.microsoft.com/office/powerpoint/2010/main" val="8931026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endParaRPr lang="en-US" dirty="0" smtClean="0"/>
          </a:p>
          <a:p>
            <a:r>
              <a:rPr lang="en-US" dirty="0" smtClean="0"/>
              <a:t>Written to a deacon in Carthage who has been tasked with instructing catechumens</a:t>
            </a:r>
          </a:p>
          <a:p>
            <a:pPr lvl="1"/>
            <a:r>
              <a:rPr lang="en-US" dirty="0" smtClean="0"/>
              <a:t>Deacon has written to Augustine because he feels inadequate</a:t>
            </a:r>
            <a:endParaRPr lang="en-US" dirty="0" smtClean="0"/>
          </a:p>
          <a:p>
            <a:r>
              <a:rPr lang="en-US" dirty="0" smtClean="0"/>
              <a:t>Augustine offers suggestions</a:t>
            </a:r>
          </a:p>
          <a:p>
            <a:pPr lvl="1"/>
            <a:r>
              <a:rPr lang="en-US" dirty="0" smtClean="0"/>
              <a:t>How to present the faith rooted in Scripture</a:t>
            </a:r>
          </a:p>
          <a:p>
            <a:pPr lvl="1"/>
            <a:r>
              <a:rPr lang="en-US" dirty="0" smtClean="0"/>
              <a:t>How </a:t>
            </a:r>
            <a:r>
              <a:rPr lang="en-US" dirty="0" smtClean="0"/>
              <a:t>not to become discouraged when teaching</a:t>
            </a:r>
            <a:endParaRPr lang="en-US" dirty="0"/>
          </a:p>
        </p:txBody>
      </p:sp>
      <p:sp>
        <p:nvSpPr>
          <p:cNvPr id="3" name="Title 2"/>
          <p:cNvSpPr>
            <a:spLocks noGrp="1"/>
          </p:cNvSpPr>
          <p:nvPr>
            <p:ph type="title"/>
          </p:nvPr>
        </p:nvSpPr>
        <p:spPr/>
        <p:txBody>
          <a:bodyPr>
            <a:normAutofit fontScale="90000"/>
          </a:bodyPr>
          <a:lstStyle/>
          <a:p>
            <a:r>
              <a:rPr lang="en-US" dirty="0" smtClean="0"/>
              <a:t>An Example</a:t>
            </a:r>
            <a:r>
              <a:rPr lang="en-US" dirty="0"/>
              <a:t>:</a:t>
            </a:r>
            <a:r>
              <a:rPr lang="en-US" dirty="0" smtClean="0"/>
              <a:t> </a:t>
            </a:r>
            <a:r>
              <a:rPr lang="en-US" dirty="0" smtClean="0"/>
              <a:t>Augustine on How to Instruct Beginners in the Faith</a:t>
            </a:r>
            <a:endParaRPr lang="en-US" dirty="0"/>
          </a:p>
        </p:txBody>
      </p:sp>
    </p:spTree>
    <p:extLst>
      <p:ext uri="{BB962C8B-B14F-4D97-AF65-F5344CB8AC3E}">
        <p14:creationId xmlns:p14="http://schemas.microsoft.com/office/powerpoint/2010/main" val="20658423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1528</TotalTime>
  <Words>1222</Words>
  <Application>Microsoft Office PowerPoint</Application>
  <PresentationFormat>On-screen Show (4:3)</PresentationFormat>
  <Paragraphs>136</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Concourse</vt:lpstr>
      <vt:lpstr>Lecture 8: Priestly Conduct and Preaching</vt:lpstr>
      <vt:lpstr>Outline</vt:lpstr>
      <vt:lpstr>Vita contemplativa</vt:lpstr>
      <vt:lpstr>Vita activa</vt:lpstr>
      <vt:lpstr>General Duties of the Priest and Bishop in early Church</vt:lpstr>
      <vt:lpstr>Early Uses of ‘Homily’</vt:lpstr>
      <vt:lpstr>Early Christian Homily Preaching and Teaching in a Homily</vt:lpstr>
      <vt:lpstr>Related Concept: Catechesis</vt:lpstr>
      <vt:lpstr>An Example: Augustine on How to Instruct Beginners in the Faith</vt:lpstr>
      <vt:lpstr>Pope St. Gregory Great (546-604)</vt:lpstr>
      <vt:lpstr>Introduction to Pastoral Rule</vt:lpstr>
      <vt:lpstr>Pastoral Rule, Government of Souls: the Art of Arts</vt:lpstr>
      <vt:lpstr>Pastoral Rule Part I</vt:lpstr>
      <vt:lpstr>Pastoral Rule Part II</vt:lpstr>
      <vt:lpstr>Pastoral Rule Part III</vt:lpstr>
      <vt:lpstr>Pastoral Rule Part IV</vt:lpstr>
      <vt:lpstr>Gregorian Liturgical Reforms</vt:lpstr>
      <vt:lpstr>Assignments</vt:lpstr>
    </vt:vector>
  </TitlesOfParts>
  <Company>MIT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Introduction</dc:title>
  <dc:creator>AOrlando</dc:creator>
  <cp:lastModifiedBy>AOrlando</cp:lastModifiedBy>
  <cp:revision>173</cp:revision>
  <dcterms:created xsi:type="dcterms:W3CDTF">2016-07-31T18:00:40Z</dcterms:created>
  <dcterms:modified xsi:type="dcterms:W3CDTF">2019-03-20T11:43:05Z</dcterms:modified>
</cp:coreProperties>
</file>