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301" r:id="rId4"/>
    <p:sldId id="257" r:id="rId5"/>
    <p:sldId id="260" r:id="rId6"/>
    <p:sldId id="262" r:id="rId7"/>
    <p:sldId id="261" r:id="rId8"/>
    <p:sldId id="298" r:id="rId9"/>
    <p:sldId id="299" r:id="rId10"/>
    <p:sldId id="285" r:id="rId11"/>
    <p:sldId id="281" r:id="rId12"/>
    <p:sldId id="294" r:id="rId13"/>
    <p:sldId id="296" r:id="rId14"/>
    <p:sldId id="295" r:id="rId15"/>
    <p:sldId id="303" r:id="rId16"/>
    <p:sldId id="300" r:id="rId17"/>
    <p:sldId id="258" r:id="rId18"/>
    <p:sldId id="259" r:id="rId19"/>
    <p:sldId id="263" r:id="rId20"/>
    <p:sldId id="284" r:id="rId21"/>
    <p:sldId id="291" r:id="rId22"/>
    <p:sldId id="292" r:id="rId23"/>
    <p:sldId id="266" r:id="rId24"/>
    <p:sldId id="264" r:id="rId25"/>
    <p:sldId id="265" r:id="rId26"/>
    <p:sldId id="276" r:id="rId27"/>
    <p:sldId id="283" r:id="rId28"/>
    <p:sldId id="286" r:id="rId29"/>
    <p:sldId id="287" r:id="rId30"/>
    <p:sldId id="288" r:id="rId31"/>
    <p:sldId id="289" r:id="rId32"/>
    <p:sldId id="270" r:id="rId33"/>
    <p:sldId id="271" r:id="rId34"/>
    <p:sldId id="275" r:id="rId35"/>
    <p:sldId id="278" r:id="rId36"/>
    <p:sldId id="27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eb.mit.edu/aorlando/www/FathersOnPriesthoo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1: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is the sacrifice that is </a:t>
            </a:r>
            <a:r>
              <a:rPr lang="en-US" dirty="0" smtClean="0"/>
              <a:t>offered</a:t>
            </a:r>
          </a:p>
          <a:p>
            <a:r>
              <a:rPr lang="en-US" dirty="0" smtClean="0"/>
              <a:t>Who and how is one authorized to be a priest</a:t>
            </a:r>
          </a:p>
          <a:p>
            <a:r>
              <a:rPr lang="en-US" dirty="0" smtClean="0"/>
              <a:t>What is relation of priest to society</a:t>
            </a:r>
          </a:p>
          <a:p>
            <a:r>
              <a:rPr lang="en-US" dirty="0" smtClean="0"/>
              <a:t>Categories of priesthood</a:t>
            </a:r>
          </a:p>
          <a:p>
            <a:pPr lvl="1"/>
            <a:r>
              <a:rPr lang="en-US" dirty="0"/>
              <a:t>Jesus </a:t>
            </a:r>
            <a:r>
              <a:rPr lang="en-US" dirty="0" smtClean="0"/>
              <a:t>Christ</a:t>
            </a:r>
          </a:p>
          <a:p>
            <a:pPr lvl="1"/>
            <a:r>
              <a:rPr lang="en-US" dirty="0" smtClean="0"/>
              <a:t>Old Testament priesthood and its relation to Jesus Christ</a:t>
            </a:r>
          </a:p>
          <a:p>
            <a:pPr lvl="1"/>
            <a:r>
              <a:rPr lang="en-US" dirty="0" smtClean="0"/>
              <a:t>Ministerial priesthood: Bishops, priests and deacons</a:t>
            </a:r>
          </a:p>
          <a:p>
            <a:pPr lvl="2"/>
            <a:r>
              <a:rPr lang="en-US" dirty="0" smtClean="0"/>
              <a:t>Their relationship to Jesus Christ</a:t>
            </a:r>
          </a:p>
          <a:p>
            <a:pPr lvl="2"/>
            <a:r>
              <a:rPr lang="en-US" dirty="0" smtClean="0"/>
              <a:t>Their relationship to faithful</a:t>
            </a:r>
          </a:p>
          <a:p>
            <a:pPr lvl="1"/>
            <a:r>
              <a:rPr lang="en-US" dirty="0" smtClean="0"/>
              <a:t>Baptized priesthood: martyrs and faithful</a:t>
            </a:r>
          </a:p>
          <a:p>
            <a:pPr lvl="2"/>
            <a:r>
              <a:rPr lang="en-US" dirty="0" smtClean="0"/>
              <a:t>Their </a:t>
            </a:r>
            <a:r>
              <a:rPr lang="en-US" dirty="0"/>
              <a:t>relation to Jesus </a:t>
            </a:r>
            <a:r>
              <a:rPr lang="en-US" dirty="0" smtClean="0"/>
              <a:t>Christ</a:t>
            </a:r>
          </a:p>
          <a:p>
            <a:pPr lvl="2"/>
            <a:r>
              <a:rPr lang="en-US" dirty="0" smtClean="0"/>
              <a:t>And the ministerial priesthood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Focus</a:t>
            </a:r>
            <a:br>
              <a:rPr lang="en-US" dirty="0" smtClean="0"/>
            </a:br>
            <a:r>
              <a:rPr lang="en-US" dirty="0" smtClean="0"/>
              <a:t>Church Fathers’ Reflections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38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Built on model of ‘beard of Aaron’</a:t>
            </a:r>
          </a:p>
          <a:p>
            <a:pPr lvl="1"/>
            <a:r>
              <a:rPr lang="en-US" dirty="0" smtClean="0"/>
              <a:t>Priesthood of Christ</a:t>
            </a:r>
          </a:p>
          <a:p>
            <a:pPr lvl="1"/>
            <a:r>
              <a:rPr lang="en-US" dirty="0" smtClean="0"/>
              <a:t>Apostles</a:t>
            </a:r>
          </a:p>
          <a:p>
            <a:pPr lvl="1"/>
            <a:r>
              <a:rPr lang="en-US" dirty="0" smtClean="0"/>
              <a:t>Ordained ministers</a:t>
            </a:r>
          </a:p>
          <a:p>
            <a:pPr lvl="1"/>
            <a:r>
              <a:rPr lang="en-US" dirty="0" smtClean="0"/>
              <a:t>Martyrs and Laity</a:t>
            </a:r>
          </a:p>
          <a:p>
            <a:r>
              <a:rPr lang="en-US" dirty="0" smtClean="0"/>
              <a:t>From Psalm 133:2 (LXX 132), reflecting on Leviticus 8:22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is like the precious oil upon the head, </a:t>
            </a:r>
            <a:br>
              <a:rPr lang="en-US" dirty="0"/>
            </a:br>
            <a:r>
              <a:rPr lang="en-US" dirty="0"/>
              <a:t>            Coming down upon the beard, </a:t>
            </a:r>
            <a:br>
              <a:rPr lang="en-US" dirty="0"/>
            </a:br>
            <a:r>
              <a:rPr lang="en-US" dirty="0"/>
              <a:t>            </a:t>
            </a:r>
            <a:r>
              <a:rPr lang="en-US" i="1" dirty="0"/>
              <a:t>Even</a:t>
            </a:r>
            <a:r>
              <a:rPr lang="en-US" dirty="0"/>
              <a:t> Aaron’s beard, </a:t>
            </a:r>
            <a:br>
              <a:rPr lang="en-US" dirty="0"/>
            </a:br>
            <a:r>
              <a:rPr lang="en-US" dirty="0"/>
              <a:t>            Coming down upon the edge of his robes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Structure: Review Syllabus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697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Augustine used the Old Latin version of Scripture, based on LXX.  Thus his numbering of Psalms at variance with usual English editions</a:t>
            </a:r>
          </a:p>
          <a:p>
            <a:r>
              <a:rPr lang="en-US" dirty="0" smtClean="0"/>
              <a:t>Written 392-418</a:t>
            </a:r>
            <a:endParaRPr lang="en-US" dirty="0"/>
          </a:p>
          <a:p>
            <a:pPr lvl="1"/>
            <a:r>
              <a:rPr lang="en-US" dirty="0" smtClean="0"/>
              <a:t>Analysis of all 150 Psalms</a:t>
            </a:r>
          </a:p>
          <a:p>
            <a:pPr lvl="1"/>
            <a:r>
              <a:rPr lang="en-US" dirty="0" smtClean="0"/>
              <a:t>Key is understanding Psalms in the light of Christ and His Church </a:t>
            </a:r>
          </a:p>
          <a:p>
            <a:pPr lvl="1"/>
            <a:r>
              <a:rPr lang="en-US" dirty="0" smtClean="0"/>
              <a:t>Format is treatise and homiletic</a:t>
            </a:r>
          </a:p>
          <a:p>
            <a:pPr lvl="1"/>
            <a:r>
              <a:rPr lang="en-US" dirty="0" smtClean="0"/>
              <a:t>Because of their mixed style and purpose, Erasmus (16</a:t>
            </a:r>
            <a:r>
              <a:rPr lang="en-US" baseline="30000" dirty="0" smtClean="0"/>
              <a:t>th</a:t>
            </a:r>
            <a:r>
              <a:rPr lang="en-US" dirty="0" smtClean="0"/>
              <a:t> C) referred to them as ‘</a:t>
            </a:r>
            <a:r>
              <a:rPr lang="en-US" i="1" dirty="0" err="1" smtClean="0"/>
              <a:t>enarrationes</a:t>
            </a:r>
            <a:r>
              <a:rPr lang="en-US" i="1" dirty="0" smtClean="0"/>
              <a:t>’</a:t>
            </a:r>
            <a:endParaRPr lang="en-US" dirty="0" smtClean="0"/>
          </a:p>
          <a:p>
            <a:r>
              <a:rPr lang="en-US" dirty="0" smtClean="0"/>
              <a:t>For some Psalms, Augustine wrote more than one sermon or treatise.  These are referenced as, for example,  </a:t>
            </a:r>
            <a:r>
              <a:rPr lang="en-US" dirty="0" err="1" smtClean="0"/>
              <a:t>En</a:t>
            </a:r>
            <a:r>
              <a:rPr lang="en-US" dirty="0" smtClean="0"/>
              <a:t>. Ps 21 [1] </a:t>
            </a:r>
            <a:r>
              <a:rPr lang="en-US" dirty="0" err="1" smtClean="0"/>
              <a:t>En</a:t>
            </a:r>
            <a:r>
              <a:rPr lang="en-US" dirty="0" smtClean="0"/>
              <a:t> Ps 21 [2]</a:t>
            </a:r>
          </a:p>
          <a:p>
            <a:r>
              <a:rPr lang="en-US" dirty="0" smtClean="0"/>
              <a:t>English translation in WSA requires 6 volumes, making this one of Augustine’s longest works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Augustine, </a:t>
            </a:r>
            <a:r>
              <a:rPr lang="en-US" i="1" dirty="0" err="1" smtClean="0"/>
              <a:t>Enarrationes</a:t>
            </a:r>
            <a:r>
              <a:rPr lang="en-US" i="1" dirty="0" smtClean="0"/>
              <a:t> in </a:t>
            </a:r>
            <a:r>
              <a:rPr lang="en-US" i="1" dirty="0" err="1" smtClean="0"/>
              <a:t>Psalmos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88933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Psalms 119-133 (120-134)</a:t>
            </a:r>
          </a:p>
          <a:p>
            <a:pPr lvl="1"/>
            <a:r>
              <a:rPr lang="en-US" dirty="0" smtClean="0"/>
              <a:t>Both Christians and Jews in antiquity recognized the unity of these Psalms</a:t>
            </a:r>
          </a:p>
          <a:p>
            <a:r>
              <a:rPr lang="en-US" dirty="0" smtClean="0"/>
              <a:t>Augustine likely wrote his homilies on these Psalms between 405-410; </a:t>
            </a:r>
          </a:p>
          <a:p>
            <a:pPr lvl="1"/>
            <a:r>
              <a:rPr lang="en-US" dirty="0" smtClean="0"/>
              <a:t>But likely written and delivered in less than a year</a:t>
            </a:r>
          </a:p>
          <a:p>
            <a:pPr lvl="1"/>
            <a:r>
              <a:rPr lang="en-US" dirty="0" smtClean="0"/>
              <a:t>Perhaps even preached on successive weeks</a:t>
            </a:r>
          </a:p>
          <a:p>
            <a:r>
              <a:rPr lang="en-US" dirty="0" smtClean="0"/>
              <a:t>Augustine encourages his audience to think of themselves in a valley, and their heart in a valley of tears</a:t>
            </a:r>
          </a:p>
          <a:p>
            <a:r>
              <a:rPr lang="en-US" dirty="0" smtClean="0"/>
              <a:t>The ascent is to the peaceful, stable Jerusalem</a:t>
            </a:r>
          </a:p>
          <a:p>
            <a:pPr lvl="1"/>
            <a:r>
              <a:rPr lang="en-US" dirty="0" smtClean="0"/>
              <a:t>And the pilgrim Church is following where Christ and the martyrs went before them, and indeed lead them</a:t>
            </a:r>
          </a:p>
          <a:p>
            <a:pPr lvl="1"/>
            <a:r>
              <a:rPr lang="en-US" dirty="0" smtClean="0"/>
              <a:t>Christ and the martyrs are singing with the pilgrims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Psalms of Ascent </a:t>
            </a:r>
            <a:r>
              <a:rPr lang="en-US" dirty="0"/>
              <a:t>(</a:t>
            </a:r>
            <a:r>
              <a:rPr lang="en-US" i="1" dirty="0" err="1"/>
              <a:t>Cantica</a:t>
            </a:r>
            <a:r>
              <a:rPr lang="en-US" i="1" dirty="0"/>
              <a:t> </a:t>
            </a:r>
            <a:r>
              <a:rPr lang="en-US" i="1" dirty="0" err="1"/>
              <a:t>graduum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27188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on unity in opposition to </a:t>
            </a:r>
            <a:r>
              <a:rPr lang="en-US" dirty="0" err="1" smtClean="0"/>
              <a:t>Donatists</a:t>
            </a:r>
            <a:endParaRPr lang="en-US" dirty="0" smtClean="0"/>
          </a:p>
          <a:p>
            <a:r>
              <a:rPr lang="en-US" dirty="0" smtClean="0"/>
              <a:t>Encourages unity of all people in Church: priests, monks and laity</a:t>
            </a:r>
          </a:p>
          <a:p>
            <a:r>
              <a:rPr lang="en-US" dirty="0" smtClean="0"/>
              <a:t>Psalm 132 (133) refers to Ex 29.7 </a:t>
            </a:r>
          </a:p>
          <a:p>
            <a:r>
              <a:rPr lang="en-US" dirty="0" smtClean="0"/>
              <a:t>Augustine uses this as a way to discuss priesthood of Christ and His followers in the Church</a:t>
            </a:r>
          </a:p>
          <a:p>
            <a:pPr lvl="1"/>
            <a:r>
              <a:rPr lang="en-US" dirty="0" smtClean="0"/>
              <a:t>Note importance of martyrs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Augustine, </a:t>
            </a:r>
            <a:r>
              <a:rPr lang="en-US" i="1" dirty="0" smtClean="0"/>
              <a:t>Exposition Psalm 132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52151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Augustine’s immediate concern is the </a:t>
            </a:r>
            <a:r>
              <a:rPr lang="en-US" dirty="0" err="1" smtClean="0"/>
              <a:t>Circumcellians</a:t>
            </a:r>
            <a:endParaRPr lang="en-US" dirty="0" smtClean="0"/>
          </a:p>
          <a:p>
            <a:r>
              <a:rPr lang="en-US" dirty="0" err="1" smtClean="0"/>
              <a:t>Circumcellians</a:t>
            </a:r>
            <a:r>
              <a:rPr lang="en-US" dirty="0" smtClean="0"/>
              <a:t> were the militant, terrorist arm of the </a:t>
            </a:r>
            <a:r>
              <a:rPr lang="en-US" dirty="0" err="1" smtClean="0"/>
              <a:t>Donatists</a:t>
            </a:r>
            <a:endParaRPr lang="en-US" dirty="0" smtClean="0"/>
          </a:p>
          <a:p>
            <a:pPr lvl="1"/>
            <a:r>
              <a:rPr lang="en-US" dirty="0" smtClean="0"/>
              <a:t>Planned assassination of Augustine (see </a:t>
            </a:r>
            <a:r>
              <a:rPr lang="en-US" dirty="0" err="1" smtClean="0"/>
              <a:t>Possidius</a:t>
            </a:r>
            <a:r>
              <a:rPr lang="en-US" dirty="0" smtClean="0"/>
              <a:t>,</a:t>
            </a:r>
            <a:r>
              <a:rPr lang="en-US" i="1" dirty="0" smtClean="0"/>
              <a:t> Life of Augustine</a:t>
            </a:r>
            <a:r>
              <a:rPr lang="en-US" dirty="0" smtClean="0"/>
              <a:t>, 12)</a:t>
            </a:r>
          </a:p>
          <a:p>
            <a:pPr lvl="1"/>
            <a:r>
              <a:rPr lang="en-US" dirty="0" smtClean="0"/>
              <a:t>Did attack and wound </a:t>
            </a:r>
            <a:r>
              <a:rPr lang="en-US" dirty="0" err="1" smtClean="0"/>
              <a:t>Possidius</a:t>
            </a:r>
            <a:r>
              <a:rPr lang="en-US" dirty="0" smtClean="0"/>
              <a:t>, Catholic bishop of </a:t>
            </a:r>
            <a:r>
              <a:rPr lang="en-US" dirty="0" err="1" smtClean="0"/>
              <a:t>Calama</a:t>
            </a:r>
            <a:endParaRPr lang="en-US" dirty="0" smtClean="0"/>
          </a:p>
          <a:p>
            <a:r>
              <a:rPr lang="en-US" dirty="0" err="1" smtClean="0"/>
              <a:t>Circumcellians</a:t>
            </a:r>
            <a:r>
              <a:rPr lang="en-US" dirty="0" smtClean="0"/>
              <a:t> led an ascetic life but disparaged Catholic monks for their peaceful non-military attitude</a:t>
            </a:r>
          </a:p>
          <a:p>
            <a:pPr lvl="1"/>
            <a:r>
              <a:rPr lang="en-US" dirty="0" err="1" smtClean="0"/>
              <a:t>Circumcellians</a:t>
            </a:r>
            <a:r>
              <a:rPr lang="en-US" dirty="0" smtClean="0"/>
              <a:t> hoped to die as martyrs in violent conflict with Catholics and Roman officials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Historical Circumstance of Augustine’s </a:t>
            </a:r>
            <a:r>
              <a:rPr lang="en-US" sz="3200" i="1" dirty="0" smtClean="0"/>
              <a:t>Exposition of Psalm 132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607271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Evenly divide class for bi-weekly papers</a:t>
            </a:r>
          </a:p>
          <a:p>
            <a:pPr lvl="1"/>
            <a:r>
              <a:rPr lang="en-US" dirty="0" err="1" smtClean="0"/>
              <a:t>Argote</a:t>
            </a:r>
            <a:r>
              <a:rPr lang="en-US" dirty="0" smtClean="0"/>
              <a:t> – </a:t>
            </a:r>
            <a:r>
              <a:rPr lang="en-US" dirty="0" err="1" smtClean="0"/>
              <a:t>Maurici</a:t>
            </a:r>
            <a:r>
              <a:rPr lang="en-US" dirty="0" smtClean="0"/>
              <a:t> Papers due on: Feb 1, Feb 15, Mar 1, Mar 22, Apr 5, Apr 26, May 10</a:t>
            </a:r>
          </a:p>
          <a:p>
            <a:pPr lvl="1"/>
            <a:r>
              <a:rPr lang="en-US" dirty="0" smtClean="0"/>
              <a:t>Montero – Zinger Papers due on: Feb 1, Feb 8, Feb 22, Mar 15, Mar 29, Apr 12, May 3</a:t>
            </a:r>
          </a:p>
          <a:p>
            <a:pPr lvl="1"/>
            <a:r>
              <a:rPr lang="en-US" dirty="0" smtClean="0"/>
              <a:t>NB All have a paper due next week</a:t>
            </a:r>
          </a:p>
          <a:p>
            <a:pPr lvl="1"/>
            <a:r>
              <a:rPr lang="en-US" dirty="0" smtClean="0"/>
              <a:t>NB All have a brief homily due May 10</a:t>
            </a:r>
          </a:p>
          <a:p>
            <a:r>
              <a:rPr lang="en-US" dirty="0" smtClean="0"/>
              <a:t>Who wants to lead discussion which week?</a:t>
            </a:r>
          </a:p>
          <a:p>
            <a:pPr lvl="1"/>
            <a:r>
              <a:rPr lang="en-US" dirty="0" smtClean="0"/>
              <a:t>Decide and fill out sheet after lunch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assignment: Due after Lunch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98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‘Priest’ etymologically from German via</a:t>
            </a:r>
          </a:p>
          <a:p>
            <a:pPr lvl="1"/>
            <a:r>
              <a:rPr lang="en-US" dirty="0" smtClean="0"/>
              <a:t>Latin, </a:t>
            </a:r>
            <a:r>
              <a:rPr lang="en-US" i="1" dirty="0" smtClean="0"/>
              <a:t>presbyter</a:t>
            </a:r>
            <a:r>
              <a:rPr lang="en-US" dirty="0" smtClean="0"/>
              <a:t>, via</a:t>
            </a:r>
          </a:p>
          <a:p>
            <a:pPr lvl="1"/>
            <a:r>
              <a:rPr lang="en-US" dirty="0" smtClean="0"/>
              <a:t>Greek, </a:t>
            </a:r>
            <a:r>
              <a:rPr lang="en-US" i="1" dirty="0" err="1" smtClean="0"/>
              <a:t>presbyteros</a:t>
            </a:r>
            <a:endParaRPr lang="en-US" i="1" dirty="0" smtClean="0"/>
          </a:p>
          <a:p>
            <a:pPr lvl="1"/>
            <a:r>
              <a:rPr lang="en-US" dirty="0" smtClean="0"/>
              <a:t>Ancient Latin and Greek have basic meaning of elder, or a community leader, which may or may not have a religious connotation</a:t>
            </a:r>
          </a:p>
          <a:p>
            <a:r>
              <a:rPr lang="en-US" dirty="0" smtClean="0"/>
              <a:t>Our use of ‘priest’ includes more precisely the liturgical connotations of</a:t>
            </a:r>
          </a:p>
          <a:p>
            <a:pPr lvl="1"/>
            <a:r>
              <a:rPr lang="en-US" dirty="0" smtClean="0"/>
              <a:t>Latin, </a:t>
            </a:r>
            <a:r>
              <a:rPr lang="en-US" i="1" dirty="0" err="1" smtClean="0"/>
              <a:t>sacerdos</a:t>
            </a:r>
            <a:endParaRPr lang="en-US" i="1" dirty="0" smtClean="0"/>
          </a:p>
          <a:p>
            <a:pPr lvl="1"/>
            <a:r>
              <a:rPr lang="en-US" dirty="0" smtClean="0"/>
              <a:t>Greek, </a:t>
            </a:r>
            <a:r>
              <a:rPr lang="en-US" i="1" dirty="0" err="1" smtClean="0"/>
              <a:t>hiereus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Word ‘Priest’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34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Greek word for ‘priest’ or one who is associated with a temple and religious rituals and sacrifice</a:t>
            </a:r>
          </a:p>
          <a:p>
            <a:r>
              <a:rPr lang="en-US" dirty="0" smtClean="0"/>
              <a:t>In Stoicism a priest was a wise man whose sacrifice was his study of the cosmos</a:t>
            </a:r>
          </a:p>
          <a:p>
            <a:r>
              <a:rPr lang="en-US" dirty="0" smtClean="0"/>
              <a:t>In the LXX:</a:t>
            </a:r>
          </a:p>
          <a:p>
            <a:pPr lvl="1"/>
            <a:r>
              <a:rPr lang="en-US" dirty="0" smtClean="0"/>
              <a:t>Genesis first (only) use at 14:18 in reference to Melchizedek; only other references are in </a:t>
            </a:r>
            <a:r>
              <a:rPr lang="en-US" dirty="0" err="1" smtClean="0"/>
              <a:t>Ch</a:t>
            </a:r>
            <a:r>
              <a:rPr lang="en-US" dirty="0" smtClean="0"/>
              <a:t> 47 concerning the Egyptian priests</a:t>
            </a:r>
          </a:p>
          <a:p>
            <a:pPr lvl="1"/>
            <a:r>
              <a:rPr lang="en-US" dirty="0" smtClean="0"/>
              <a:t> First used in Exodus 2:16 describing Jethro as a priest of Midian; </a:t>
            </a:r>
          </a:p>
          <a:p>
            <a:pPr lvl="2"/>
            <a:r>
              <a:rPr lang="en-US" dirty="0" smtClean="0"/>
              <a:t>Who are the elders (</a:t>
            </a:r>
            <a:r>
              <a:rPr lang="en-US" i="1" dirty="0" err="1" smtClean="0"/>
              <a:t>presbyteros</a:t>
            </a:r>
            <a:r>
              <a:rPr lang="en-US" dirty="0" smtClean="0"/>
              <a:t>) and who are the priests (</a:t>
            </a:r>
            <a:r>
              <a:rPr lang="en-US" i="1" dirty="0" err="1" smtClean="0"/>
              <a:t>hiereus</a:t>
            </a:r>
            <a:r>
              <a:rPr lang="en-US" dirty="0" smtClean="0"/>
              <a:t>) in Exodus 19…read Ex 18 and 19</a:t>
            </a:r>
          </a:p>
          <a:p>
            <a:pPr lvl="2"/>
            <a:r>
              <a:rPr lang="en-US" dirty="0" smtClean="0"/>
              <a:t>Aaron and his sons commissioned as priests Ex 28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Hiereus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83934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Philo of Alexandria, priest and Word (</a:t>
            </a:r>
            <a:r>
              <a:rPr lang="en-US" i="1" dirty="0" smtClean="0"/>
              <a:t>logos</a:t>
            </a:r>
            <a:r>
              <a:rPr lang="en-US" dirty="0" smtClean="0"/>
              <a:t>) are one</a:t>
            </a:r>
          </a:p>
          <a:p>
            <a:pPr lvl="1"/>
            <a:r>
              <a:rPr lang="en-US" dirty="0" smtClean="0"/>
              <a:t>See </a:t>
            </a:r>
            <a:r>
              <a:rPr lang="en-US" i="1" dirty="0" smtClean="0"/>
              <a:t>On Drunkenness (</a:t>
            </a:r>
            <a:r>
              <a:rPr lang="en-US" dirty="0" err="1" smtClean="0"/>
              <a:t>Ebr</a:t>
            </a:r>
            <a:r>
              <a:rPr lang="en-US" dirty="0" smtClean="0"/>
              <a:t> 126-128</a:t>
            </a:r>
            <a:r>
              <a:rPr lang="en-US" i="1" dirty="0" smtClean="0"/>
              <a:t>) </a:t>
            </a:r>
            <a:r>
              <a:rPr lang="en-US" dirty="0" smtClean="0"/>
              <a:t>and</a:t>
            </a:r>
            <a:r>
              <a:rPr lang="en-US" i="1" dirty="0" smtClean="0"/>
              <a:t> The Special Laws</a:t>
            </a:r>
            <a:r>
              <a:rPr lang="en-US" dirty="0" smtClean="0"/>
              <a:t> XVI (80-92) </a:t>
            </a:r>
            <a:endParaRPr lang="en-US" i="1" dirty="0" smtClean="0"/>
          </a:p>
          <a:p>
            <a:pPr lvl="1"/>
            <a:r>
              <a:rPr lang="en-US" dirty="0" smtClean="0"/>
              <a:t>Fusing of Stoic ‘priest’ with Levitical priest</a:t>
            </a:r>
          </a:p>
          <a:p>
            <a:r>
              <a:rPr lang="en-US" dirty="0" smtClean="0"/>
              <a:t>In NT</a:t>
            </a:r>
          </a:p>
          <a:p>
            <a:pPr lvl="1"/>
            <a:r>
              <a:rPr lang="en-US" dirty="0" smtClean="0"/>
              <a:t>In Gospels, ‘priest’ refers exclusively to Levitical (Temple) priesthood; not to Jesus or His followers </a:t>
            </a:r>
          </a:p>
          <a:p>
            <a:pPr lvl="1"/>
            <a:r>
              <a:rPr lang="en-US" dirty="0" smtClean="0"/>
              <a:t>Hebrews is the primary study of Jesus as priest</a:t>
            </a:r>
          </a:p>
          <a:p>
            <a:pPr lvl="1"/>
            <a:r>
              <a:rPr lang="en-US" dirty="0" smtClean="0"/>
              <a:t>1 Peter 2 refers to followers of Jesus as being a priesthood (</a:t>
            </a:r>
            <a:r>
              <a:rPr lang="en-US" i="1" dirty="0" err="1" smtClean="0"/>
              <a:t>hierateuma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Book of Revelation is only place where followers of Jesus (martyrs) are called </a:t>
            </a:r>
            <a:r>
              <a:rPr lang="en-US" i="1" dirty="0" err="1" smtClean="0"/>
              <a:t>hiereus</a:t>
            </a:r>
            <a:endParaRPr lang="en-US" i="1" dirty="0" smtClean="0"/>
          </a:p>
          <a:p>
            <a:r>
              <a:rPr lang="en-US" dirty="0" smtClean="0"/>
              <a:t>High priest (</a:t>
            </a:r>
            <a:r>
              <a:rPr lang="en-US" i="1" dirty="0" err="1" smtClean="0"/>
              <a:t>Archiereus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First mentioned in Lev 4:3 and Joshua 22:13</a:t>
            </a:r>
          </a:p>
          <a:p>
            <a:pPr lvl="1"/>
            <a:r>
              <a:rPr lang="en-US" dirty="0" smtClean="0"/>
              <a:t>Figures prominently in I and II Maccabees as well as New Testament </a:t>
            </a:r>
          </a:p>
          <a:p>
            <a:pPr lvl="2"/>
            <a:r>
              <a:rPr lang="en-US" dirty="0" smtClean="0"/>
              <a:t>Associated with political ruler and appointed by king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Hiereus</a:t>
            </a:r>
            <a:r>
              <a:rPr lang="en-US" i="1" dirty="0" smtClean="0"/>
              <a:t> (</a:t>
            </a:r>
            <a:r>
              <a:rPr lang="en-US" dirty="0" smtClean="0"/>
              <a:t>cont.)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592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Deeper study of one Patristic author or period?</a:t>
            </a:r>
          </a:p>
          <a:p>
            <a:r>
              <a:rPr lang="en-US" dirty="0" smtClean="0"/>
              <a:t>Study of a specific text?</a:t>
            </a:r>
          </a:p>
          <a:p>
            <a:r>
              <a:rPr lang="en-US" dirty="0" smtClean="0"/>
              <a:t>Pastoral application?</a:t>
            </a:r>
          </a:p>
          <a:p>
            <a:r>
              <a:rPr lang="en-US" dirty="0" smtClean="0"/>
              <a:t>Let me know and we will try to accommodate that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you want from this class?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487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Means elder</a:t>
            </a:r>
          </a:p>
          <a:p>
            <a:pPr lvl="1"/>
            <a:r>
              <a:rPr lang="en-US" dirty="0" smtClean="0"/>
              <a:t>But can also mean the president of a college</a:t>
            </a:r>
          </a:p>
          <a:p>
            <a:r>
              <a:rPr lang="en-US" dirty="0" smtClean="0"/>
              <a:t>In Exodus, Moses calls the 70 leaders from each tribe the elders</a:t>
            </a:r>
          </a:p>
          <a:p>
            <a:pPr lvl="1"/>
            <a:r>
              <a:rPr lang="en-US" dirty="0" smtClean="0"/>
              <a:t>Oversee sacrifice of </a:t>
            </a:r>
            <a:r>
              <a:rPr lang="en-US" dirty="0" err="1" smtClean="0"/>
              <a:t>passover</a:t>
            </a:r>
            <a:r>
              <a:rPr lang="en-US" dirty="0" smtClean="0"/>
              <a:t> lamb for each family (Ex 12:21)</a:t>
            </a:r>
          </a:p>
          <a:p>
            <a:pPr lvl="1"/>
            <a:r>
              <a:rPr lang="en-US" dirty="0" smtClean="0"/>
              <a:t>Representatives from all the people, in distinction to Levitical (inherited) priesthood</a:t>
            </a:r>
          </a:p>
          <a:p>
            <a:r>
              <a:rPr lang="en-US" dirty="0" smtClean="0"/>
              <a:t>In Gospels refers to elders of Jews (Pharisees??)</a:t>
            </a:r>
          </a:p>
          <a:p>
            <a:r>
              <a:rPr lang="en-US" dirty="0" smtClean="0"/>
              <a:t>In Acts, Epistles and Revelation associated with followers of apostles as leaders of Christian communities (1 Peter 5:1, Peter refers to himself as a fellow elder)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Presbuteros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126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Literally means overseer, protector, watcher, patron</a:t>
            </a:r>
          </a:p>
          <a:p>
            <a:pPr lvl="1"/>
            <a:r>
              <a:rPr lang="en-US" dirty="0" smtClean="0"/>
              <a:t>Greek gods were sometimes said to be ‘</a:t>
            </a:r>
            <a:r>
              <a:rPr lang="en-US" i="1" dirty="0" err="1" smtClean="0"/>
              <a:t>episkopos</a:t>
            </a:r>
            <a:r>
              <a:rPr lang="en-US" dirty="0" smtClean="0"/>
              <a:t>’ when they were acting as protectors and patrons to humans</a:t>
            </a:r>
          </a:p>
          <a:p>
            <a:pPr lvl="1"/>
            <a:r>
              <a:rPr lang="en-US" dirty="0" smtClean="0"/>
              <a:t>In Cynic philosophy, an </a:t>
            </a:r>
            <a:r>
              <a:rPr lang="en-US" i="1" dirty="0" err="1" smtClean="0"/>
              <a:t>episkopos</a:t>
            </a:r>
            <a:r>
              <a:rPr lang="en-US" i="1" dirty="0" smtClean="0"/>
              <a:t> </a:t>
            </a:r>
            <a:r>
              <a:rPr lang="en-US" dirty="0" smtClean="0"/>
              <a:t>was a wondering preacher calling men to judgment for their sins</a:t>
            </a:r>
          </a:p>
          <a:p>
            <a:pPr lvl="1"/>
            <a:r>
              <a:rPr lang="en-US" dirty="0" smtClean="0"/>
              <a:t>Also used as a title for a municipal office of a magistrate (judge)</a:t>
            </a:r>
          </a:p>
          <a:p>
            <a:r>
              <a:rPr lang="en-US" dirty="0" smtClean="0"/>
              <a:t>In LXX</a:t>
            </a:r>
          </a:p>
          <a:p>
            <a:pPr lvl="1"/>
            <a:r>
              <a:rPr lang="en-US" dirty="0" smtClean="0"/>
              <a:t>God is referred to as </a:t>
            </a:r>
            <a:r>
              <a:rPr lang="en-US" i="1" dirty="0" err="1" smtClean="0"/>
              <a:t>episkopos</a:t>
            </a:r>
            <a:r>
              <a:rPr lang="en-US" dirty="0" smtClean="0"/>
              <a:t> as a judge of men (see Job 20:29, Wis. 1:6)</a:t>
            </a:r>
          </a:p>
          <a:p>
            <a:pPr lvl="1"/>
            <a:r>
              <a:rPr lang="en-US" dirty="0" smtClean="0"/>
              <a:t>Philo describes Moses as </a:t>
            </a:r>
            <a:r>
              <a:rPr lang="en-US" i="1" dirty="0" err="1" smtClean="0"/>
              <a:t>episkopos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Episkopos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11677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 is called </a:t>
            </a:r>
            <a:r>
              <a:rPr lang="en-US" i="1" dirty="0" err="1" smtClean="0"/>
              <a:t>episkopos</a:t>
            </a:r>
            <a:r>
              <a:rPr lang="en-US" dirty="0" smtClean="0"/>
              <a:t> in 1 Pt 2:25.</a:t>
            </a:r>
          </a:p>
          <a:p>
            <a:r>
              <a:rPr lang="en-US" dirty="0" smtClean="0"/>
              <a:t>Presbyters (elders) as </a:t>
            </a:r>
            <a:r>
              <a:rPr lang="en-US" i="1" dirty="0" err="1" smtClean="0"/>
              <a:t>episkopoi</a:t>
            </a:r>
            <a:r>
              <a:rPr lang="en-US" dirty="0" smtClean="0"/>
              <a:t> in Act 20:28 and 1 Pt 5:2</a:t>
            </a:r>
          </a:p>
          <a:p>
            <a:r>
              <a:rPr lang="en-US" i="1" dirty="0" err="1" smtClean="0"/>
              <a:t>Episkopos</a:t>
            </a:r>
            <a:r>
              <a:rPr lang="en-US" dirty="0" smtClean="0"/>
              <a:t> as a distinct office in 1 Tim 3:1</a:t>
            </a:r>
          </a:p>
          <a:p>
            <a:pPr lvl="1"/>
            <a:r>
              <a:rPr lang="en-US" dirty="0" smtClean="0"/>
              <a:t>See role of presbyters in 1 Tim 5 as teachers and preachers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Episkopos</a:t>
            </a:r>
            <a:r>
              <a:rPr lang="en-US" dirty="0" smtClean="0"/>
              <a:t> (cont.) New Testament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478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Hierov</a:t>
            </a:r>
            <a:r>
              <a:rPr lang="en-US" dirty="0" smtClean="0"/>
              <a:t>, or temple, the place where (pagan) priest offers sacrifice.</a:t>
            </a:r>
          </a:p>
          <a:p>
            <a:r>
              <a:rPr lang="en-US" dirty="0" smtClean="0"/>
              <a:t>Prior to 2</a:t>
            </a:r>
            <a:r>
              <a:rPr lang="en-US" baseline="30000" dirty="0" smtClean="0"/>
              <a:t>nd</a:t>
            </a:r>
            <a:r>
              <a:rPr lang="en-US" dirty="0" smtClean="0"/>
              <a:t> C BC (Maccabees), </a:t>
            </a:r>
            <a:r>
              <a:rPr lang="en-US" i="1" dirty="0" err="1" smtClean="0"/>
              <a:t>heieron</a:t>
            </a:r>
            <a:r>
              <a:rPr lang="en-US" i="1" dirty="0" smtClean="0"/>
              <a:t>,</a:t>
            </a:r>
            <a:r>
              <a:rPr lang="en-US" dirty="0" smtClean="0"/>
              <a:t> not used in LXX. </a:t>
            </a:r>
          </a:p>
          <a:p>
            <a:pPr lvl="1"/>
            <a:r>
              <a:rPr lang="en-US" dirty="0" smtClean="0"/>
              <a:t>Rather God resides in ark, tabernacle</a:t>
            </a:r>
          </a:p>
          <a:p>
            <a:pPr lvl="1"/>
            <a:r>
              <a:rPr lang="en-US" dirty="0" smtClean="0"/>
              <a:t>Solomon builds a house of God (regardless of how it may be translated in English)</a:t>
            </a:r>
          </a:p>
          <a:p>
            <a:r>
              <a:rPr lang="en-US" dirty="0" smtClean="0"/>
              <a:t>Josephus frequently refers to Herod’s construction as the Temple</a:t>
            </a:r>
          </a:p>
          <a:p>
            <a:r>
              <a:rPr lang="en-US" dirty="0" smtClean="0"/>
              <a:t>New Testament frequently refers to Temple in Jerusalem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Hierov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383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Sacer</a:t>
            </a:r>
            <a:r>
              <a:rPr lang="en-US" dirty="0" smtClean="0"/>
              <a:t>: someone or something given to the gods</a:t>
            </a:r>
          </a:p>
          <a:p>
            <a:r>
              <a:rPr lang="en-US" i="1" dirty="0" err="1" smtClean="0"/>
              <a:t>Sacerdos</a:t>
            </a:r>
            <a:r>
              <a:rPr lang="en-US" dirty="0" smtClean="0"/>
              <a:t>: literally, one who does a sacred act</a:t>
            </a:r>
          </a:p>
          <a:p>
            <a:pPr lvl="1"/>
            <a:r>
              <a:rPr lang="en-US" dirty="0" smtClean="0"/>
              <a:t>No hereditary Roman priesthood</a:t>
            </a:r>
          </a:p>
          <a:p>
            <a:pPr lvl="1"/>
            <a:r>
              <a:rPr lang="en-US" dirty="0" smtClean="0"/>
              <a:t>All Roman citizens are priests in so far as they preside over their domestic household cult</a:t>
            </a:r>
          </a:p>
          <a:p>
            <a:r>
              <a:rPr lang="en-US" i="1" dirty="0" err="1" smtClean="0"/>
              <a:t>Sacramentum</a:t>
            </a:r>
            <a:r>
              <a:rPr lang="en-US" i="1" dirty="0" smtClean="0"/>
              <a:t>: </a:t>
            </a:r>
            <a:r>
              <a:rPr lang="en-US" dirty="0" smtClean="0"/>
              <a:t>Something given in bond or oath to the gods which makes the giver </a:t>
            </a:r>
            <a:r>
              <a:rPr lang="en-US" i="1" dirty="0" err="1" smtClean="0"/>
              <a:t>sacer</a:t>
            </a:r>
            <a:endParaRPr lang="en-US" i="1" dirty="0" smtClean="0"/>
          </a:p>
          <a:p>
            <a:pPr lvl="1"/>
            <a:r>
              <a:rPr lang="en-US" dirty="0" smtClean="0"/>
              <a:t>Related to consecration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Sacerdos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28231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Pontifex: priest of high ranking college of priests in Rome</a:t>
            </a:r>
          </a:p>
          <a:p>
            <a:pPr lvl="1"/>
            <a:r>
              <a:rPr lang="en-US" dirty="0" smtClean="0"/>
              <a:t>Responsible for Roman calendar</a:t>
            </a:r>
          </a:p>
          <a:p>
            <a:pPr lvl="1"/>
            <a:r>
              <a:rPr lang="en-US" dirty="0" smtClean="0"/>
              <a:t>Responsible for family ‘civil’ law such as adoptions and inheritance</a:t>
            </a:r>
          </a:p>
          <a:p>
            <a:pPr lvl="1"/>
            <a:r>
              <a:rPr lang="en-US" dirty="0" smtClean="0"/>
              <a:t>Recording events (births, deaths)</a:t>
            </a:r>
          </a:p>
          <a:p>
            <a:r>
              <a:rPr lang="en-US" dirty="0" smtClean="0"/>
              <a:t>Pontifex Maximus: Leader of the pontifex college of priests</a:t>
            </a:r>
          </a:p>
          <a:p>
            <a:pPr lvl="1"/>
            <a:r>
              <a:rPr lang="en-US" dirty="0" smtClean="0"/>
              <a:t>Elected office</a:t>
            </a:r>
          </a:p>
          <a:p>
            <a:pPr lvl="1"/>
            <a:r>
              <a:rPr lang="en-US" dirty="0" smtClean="0"/>
              <a:t>With Julius Caesar, also becomes a political office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Pontifex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30796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definition: A priest is a person authorized to perform religious rituals</a:t>
            </a:r>
          </a:p>
          <a:p>
            <a:r>
              <a:rPr lang="en-US" dirty="0" smtClean="0"/>
              <a:t>Most important religious ritual: offering sacrifice</a:t>
            </a:r>
          </a:p>
          <a:p>
            <a:r>
              <a:rPr lang="en-US" dirty="0" smtClean="0"/>
              <a:t>This is true in pagan antiquity, ancient Judaism, Christianity</a:t>
            </a:r>
          </a:p>
          <a:p>
            <a:r>
              <a:rPr lang="en-US" dirty="0" smtClean="0"/>
              <a:t>Greek, </a:t>
            </a:r>
            <a:r>
              <a:rPr lang="en-US" i="1" dirty="0" err="1" smtClean="0"/>
              <a:t>thysia</a:t>
            </a:r>
            <a:endParaRPr lang="en-US" i="1" dirty="0" smtClean="0"/>
          </a:p>
          <a:p>
            <a:r>
              <a:rPr lang="en-US" dirty="0" smtClean="0"/>
              <a:t>Latin, </a:t>
            </a:r>
            <a:r>
              <a:rPr lang="en-US" i="1" dirty="0" err="1" smtClean="0"/>
              <a:t>sacrificium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Priesthood and Sacrifice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14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mentioned in Genesis 4; Cain and Abel</a:t>
            </a:r>
          </a:p>
          <a:p>
            <a:r>
              <a:rPr lang="en-US" dirty="0" smtClean="0"/>
              <a:t>Extensive description in Leviticus</a:t>
            </a:r>
          </a:p>
          <a:p>
            <a:r>
              <a:rPr lang="en-US" dirty="0" smtClean="0"/>
              <a:t>In Paul and Hebrews, Christ as the sacrifice</a:t>
            </a:r>
          </a:p>
          <a:p>
            <a:pPr lvl="1"/>
            <a:r>
              <a:rPr lang="en-US" dirty="0" smtClean="0"/>
              <a:t>In I </a:t>
            </a:r>
            <a:r>
              <a:rPr lang="en-US" dirty="0" err="1" smtClean="0"/>
              <a:t>Cor</a:t>
            </a:r>
            <a:r>
              <a:rPr lang="en-US" dirty="0" smtClean="0"/>
              <a:t> 10:14-22 Eucharist as sacrifice</a:t>
            </a:r>
          </a:p>
          <a:p>
            <a:r>
              <a:rPr lang="en-US" dirty="0" smtClean="0"/>
              <a:t>Related word: </a:t>
            </a:r>
            <a:r>
              <a:rPr lang="en-US" i="1" dirty="0" err="1" smtClean="0"/>
              <a:t>holokautoma</a:t>
            </a:r>
            <a:r>
              <a:rPr lang="en-US" dirty="0" smtClean="0"/>
              <a:t> (burnt offering)</a:t>
            </a:r>
          </a:p>
          <a:p>
            <a:pPr lvl="1"/>
            <a:r>
              <a:rPr lang="en-US" dirty="0" smtClean="0"/>
              <a:t>See for example, Genesis 22 and the ‘sacrifice’ of Isaac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Thysia</a:t>
            </a:r>
            <a:r>
              <a:rPr lang="en-US" dirty="0" smtClean="0"/>
              <a:t> (Sacrifice)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289174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Literally means work of the gods</a:t>
            </a:r>
          </a:p>
          <a:p>
            <a:pPr lvl="1"/>
            <a:r>
              <a:rPr lang="en-US" dirty="0" smtClean="0"/>
              <a:t>NB Liturgy literally means work of the people</a:t>
            </a:r>
          </a:p>
          <a:p>
            <a:r>
              <a:rPr lang="en-US" dirty="0" smtClean="0"/>
              <a:t>Becomes important concept for Porphyry in 3</a:t>
            </a:r>
            <a:r>
              <a:rPr lang="en-US" baseline="30000" dirty="0" smtClean="0"/>
              <a:t>rd</a:t>
            </a:r>
            <a:r>
              <a:rPr lang="en-US" dirty="0" smtClean="0"/>
              <a:t> C AD</a:t>
            </a:r>
          </a:p>
          <a:p>
            <a:r>
              <a:rPr lang="en-US" dirty="0" err="1" smtClean="0"/>
              <a:t>Theurgy</a:t>
            </a:r>
            <a:r>
              <a:rPr lang="en-US" dirty="0"/>
              <a:t> </a:t>
            </a:r>
            <a:r>
              <a:rPr lang="en-US" dirty="0" smtClean="0"/>
              <a:t>is the Neoplatonic </a:t>
            </a:r>
            <a:r>
              <a:rPr lang="en-US" dirty="0"/>
              <a:t>fusing of philosophy about the One </a:t>
            </a:r>
            <a:r>
              <a:rPr lang="en-US" dirty="0" smtClean="0"/>
              <a:t>and virtue with </a:t>
            </a:r>
            <a:r>
              <a:rPr lang="en-US" dirty="0"/>
              <a:t>pagan cultic notions of </a:t>
            </a:r>
            <a:r>
              <a:rPr lang="en-US" dirty="0" smtClean="0"/>
              <a:t>liturgy</a:t>
            </a:r>
          </a:p>
          <a:p>
            <a:pPr lvl="1"/>
            <a:r>
              <a:rPr lang="en-US" dirty="0" smtClean="0"/>
              <a:t>Recommends performing rituals to purify the intellect and soul</a:t>
            </a:r>
          </a:p>
          <a:p>
            <a:pPr lvl="1"/>
            <a:r>
              <a:rPr lang="en-US" dirty="0" smtClean="0"/>
              <a:t>A way to ‘redirect’ common sacrificial practices to self-improvement through meditation on the One</a:t>
            </a:r>
          </a:p>
          <a:p>
            <a:pPr lvl="1"/>
            <a:r>
              <a:rPr lang="en-US" dirty="0" smtClean="0"/>
              <a:t>Material sacrifice is a way to connect to love of the One</a:t>
            </a:r>
          </a:p>
          <a:p>
            <a:pPr lvl="1"/>
            <a:r>
              <a:rPr lang="en-US" dirty="0" smtClean="0"/>
              <a:t>Prayers to the One are important part of sacrifice</a:t>
            </a:r>
          </a:p>
          <a:p>
            <a:r>
              <a:rPr lang="en-US" dirty="0" smtClean="0"/>
              <a:t>Julian the Apostate attempts to replace Christianity with pagan </a:t>
            </a:r>
            <a:r>
              <a:rPr lang="en-US" dirty="0" err="1" smtClean="0"/>
              <a:t>theurgy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Theurgy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94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657-5250-4E4C-9172-80308DBBEEC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Fall of Rome</a:t>
            </a:r>
            <a:br>
              <a:rPr lang="en-US" sz="3800"/>
            </a:br>
            <a:endParaRPr lang="en-US" sz="22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r>
              <a:rPr lang="en-US" dirty="0"/>
              <a:t>Fall of Rome in 410 to Alaric had </a:t>
            </a:r>
            <a:r>
              <a:rPr lang="en-US" dirty="0" smtClean="0"/>
              <a:t>an enormous, devastating </a:t>
            </a:r>
            <a:r>
              <a:rPr lang="en-US" dirty="0"/>
              <a:t>psychological impact</a:t>
            </a:r>
          </a:p>
          <a:p>
            <a:r>
              <a:rPr lang="en-US" dirty="0"/>
              <a:t>The Goths sacking Rome were Arian Christians</a:t>
            </a:r>
          </a:p>
          <a:p>
            <a:r>
              <a:rPr lang="en-US" sz="2800" dirty="0"/>
              <a:t>“My voice sticks in my throat, and as I dictate, sobs choke my utterance.  The City which had taken the whole world, was itself taken.” St. Jerome</a:t>
            </a:r>
          </a:p>
        </p:txBody>
      </p:sp>
    </p:spTree>
    <p:extLst>
      <p:ext uri="{BB962C8B-B14F-4D97-AF65-F5344CB8AC3E}">
        <p14:creationId xmlns:p14="http://schemas.microsoft.com/office/powerpoint/2010/main" val="185631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Deeper appreciation of Church Fathers’ exegesis</a:t>
            </a:r>
          </a:p>
          <a:p>
            <a:r>
              <a:rPr lang="en-US" dirty="0" smtClean="0"/>
              <a:t>Deeper understanding of the priesthood </a:t>
            </a:r>
          </a:p>
          <a:p>
            <a:r>
              <a:rPr lang="en-US" dirty="0" smtClean="0"/>
              <a:t>A robust bibliography</a:t>
            </a:r>
          </a:p>
          <a:p>
            <a:r>
              <a:rPr lang="en-US" dirty="0" smtClean="0"/>
              <a:t>Understanding informed by your insights</a:t>
            </a:r>
          </a:p>
          <a:p>
            <a:r>
              <a:rPr lang="en-US" dirty="0" smtClean="0"/>
              <a:t>A personal (spiritual) awareness of connection between my priesthood as a baptized Christian and suffering (what am I sacrificing??)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 want from this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97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CEE-A847-4DDF-8642-2C521AC2644F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City of God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600"/>
              <a:t>Augustine wrote </a:t>
            </a:r>
            <a:r>
              <a:rPr lang="en-US" sz="2600" i="1"/>
              <a:t>City of God</a:t>
            </a:r>
            <a:r>
              <a:rPr lang="en-US" sz="2600"/>
              <a:t> to explain how this could happen</a:t>
            </a:r>
          </a:p>
          <a:p>
            <a:pPr>
              <a:lnSpc>
                <a:spcPct val="80000"/>
              </a:lnSpc>
            </a:pPr>
            <a:r>
              <a:rPr lang="en-US" sz="2600"/>
              <a:t>Traces the history of Roman Empire to show that without Christ Roman Empire was great only in eyes of man; human societies are destined to rise and fall</a:t>
            </a:r>
          </a:p>
          <a:p>
            <a:pPr>
              <a:lnSpc>
                <a:spcPct val="80000"/>
              </a:lnSpc>
            </a:pPr>
            <a:r>
              <a:rPr lang="en-US" sz="2600"/>
              <a:t>Only true society is society of pilgrim Church moving toward heavenly Jerusalem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But even pilgrim Church is a mixtures of wheat and tares</a:t>
            </a:r>
          </a:p>
          <a:p>
            <a:pPr>
              <a:lnSpc>
                <a:spcPct val="80000"/>
              </a:lnSpc>
            </a:pPr>
            <a:r>
              <a:rPr lang="en-US" sz="2600"/>
              <a:t>Takes up many of themes of </a:t>
            </a:r>
            <a:r>
              <a:rPr lang="en-US" sz="2600" i="1"/>
              <a:t>Confessions</a:t>
            </a:r>
            <a:r>
              <a:rPr lang="en-US" sz="2600"/>
              <a:t>, plus Pelagian Controversy, plus theory of history and society, plus, plus, plus…</a:t>
            </a:r>
          </a:p>
          <a:p>
            <a:pPr>
              <a:lnSpc>
                <a:spcPct val="80000"/>
              </a:lnSpc>
            </a:pPr>
            <a:r>
              <a:rPr lang="en-US" sz="2600"/>
              <a:t>Systematic work analyzing all of these issues</a:t>
            </a:r>
          </a:p>
          <a:p>
            <a:pPr>
              <a:lnSpc>
                <a:spcPct val="80000"/>
              </a:lnSpc>
            </a:pP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7663198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Translations of </a:t>
            </a:r>
            <a:r>
              <a:rPr lang="en-US" altLang="en-US" i="1" smtClean="0"/>
              <a:t>City of God</a:t>
            </a:r>
            <a:endParaRPr lang="en-US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Marcus Dods, Modern Library (1886)</a:t>
            </a:r>
          </a:p>
          <a:p>
            <a:r>
              <a:rPr lang="en-US" altLang="en-US" smtClean="0"/>
              <a:t>Henry Bettenson, Penguin (1943)</a:t>
            </a:r>
          </a:p>
          <a:p>
            <a:r>
              <a:rPr lang="en-US" altLang="en-US" smtClean="0"/>
              <a:t>R. W. Dyson, Cambridge (1998)</a:t>
            </a:r>
          </a:p>
          <a:p>
            <a:r>
              <a:rPr lang="en-US" altLang="en-US" smtClean="0"/>
              <a:t>William Babcock, New City Press, 2 vol. (2013)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717728-485C-40F7-BE7C-DE1C79BADEA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9874572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Augustine presents his arguments in 22 Books</a:t>
            </a:r>
          </a:p>
          <a:p>
            <a:pPr lvl="1"/>
            <a:r>
              <a:rPr lang="en-US" dirty="0" smtClean="0"/>
              <a:t>Gives directions as to their relationship</a:t>
            </a:r>
          </a:p>
          <a:p>
            <a:r>
              <a:rPr lang="en-US" dirty="0" smtClean="0"/>
              <a:t>Book I: Immediate historical circumstance</a:t>
            </a:r>
          </a:p>
          <a:p>
            <a:pPr lvl="1"/>
            <a:r>
              <a:rPr lang="en-US" dirty="0" smtClean="0"/>
              <a:t>Destruction, individual and civic unhappiness</a:t>
            </a:r>
          </a:p>
          <a:p>
            <a:r>
              <a:rPr lang="en-US" dirty="0" smtClean="0"/>
              <a:t>Part I: Books II – X, Happiness is from the true God</a:t>
            </a:r>
          </a:p>
          <a:p>
            <a:pPr lvl="1"/>
            <a:r>
              <a:rPr lang="en-US" dirty="0" smtClean="0"/>
              <a:t>Rome’s gods (civic theology) do not give happiness in this life (Books II-V)</a:t>
            </a:r>
          </a:p>
          <a:p>
            <a:pPr lvl="1"/>
            <a:r>
              <a:rPr lang="en-US" dirty="0" smtClean="0"/>
              <a:t>Philosophy’s god (natural theology) do not give happiness in the  life (though it does better than the civic gods) (Books VI-X)</a:t>
            </a:r>
          </a:p>
          <a:p>
            <a:r>
              <a:rPr lang="en-US" dirty="0" smtClean="0"/>
              <a:t>Part II: Books XI-XII, Opposing cities of man and God</a:t>
            </a:r>
          </a:p>
          <a:p>
            <a:pPr lvl="1"/>
            <a:r>
              <a:rPr lang="en-US" dirty="0" smtClean="0"/>
              <a:t>Their different developments in history (Books XI-XVIII)</a:t>
            </a:r>
          </a:p>
          <a:p>
            <a:pPr lvl="1"/>
            <a:r>
              <a:rPr lang="en-US" dirty="0" smtClean="0"/>
              <a:t>Their different destinies (Books XIX-XXII)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</a:t>
            </a:r>
            <a:r>
              <a:rPr lang="en-US" dirty="0" err="1" smtClean="0"/>
              <a:t>CoG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466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Review of desire for happiness and relation of happiness to worship of God X.1</a:t>
            </a:r>
          </a:p>
          <a:p>
            <a:pPr lvl="1"/>
            <a:r>
              <a:rPr lang="en-US" dirty="0" smtClean="0"/>
              <a:t>Note Augustine’s ‘word work’ with Greek and Latin</a:t>
            </a:r>
          </a:p>
          <a:p>
            <a:r>
              <a:rPr lang="en-US" dirty="0" smtClean="0"/>
              <a:t>What the Platonist teach (X.2-X.3)</a:t>
            </a:r>
          </a:p>
          <a:p>
            <a:r>
              <a:rPr lang="en-US" dirty="0" smtClean="0"/>
              <a:t>True Christian sacrifice (X.4-X.6)</a:t>
            </a:r>
          </a:p>
          <a:p>
            <a:r>
              <a:rPr lang="en-US" dirty="0" smtClean="0"/>
              <a:t>Angels worship and obey God (X.7-X.8)</a:t>
            </a:r>
          </a:p>
          <a:p>
            <a:r>
              <a:rPr lang="en-US" dirty="0" smtClean="0"/>
              <a:t>Arguments against Porphyry (X.9-X.11)</a:t>
            </a:r>
          </a:p>
          <a:p>
            <a:r>
              <a:rPr lang="en-US" dirty="0" smtClean="0"/>
              <a:t>Miracles (X.12-X.19)</a:t>
            </a:r>
          </a:p>
          <a:p>
            <a:r>
              <a:rPr lang="en-US" dirty="0" smtClean="0"/>
              <a:t>Need for visible sacrifice (X.19-X.22)</a:t>
            </a:r>
          </a:p>
          <a:p>
            <a:r>
              <a:rPr lang="en-US" dirty="0" smtClean="0"/>
              <a:t>Against Porphyry’s concept of God, especially Christology (X.23-X.31)</a:t>
            </a:r>
          </a:p>
          <a:p>
            <a:r>
              <a:rPr lang="en-US" dirty="0" smtClean="0"/>
              <a:t>Conclusion (X.32)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Book X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57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between 389 and 421 </a:t>
            </a:r>
          </a:p>
          <a:p>
            <a:pPr lvl="1"/>
            <a:r>
              <a:rPr lang="en-US" dirty="0" smtClean="0"/>
              <a:t>See “Letter 11 to </a:t>
            </a:r>
            <a:r>
              <a:rPr lang="en-US" dirty="0" err="1" smtClean="0"/>
              <a:t>Nebridius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Support of Nicene Creed against Arians and Platonists</a:t>
            </a:r>
          </a:p>
          <a:p>
            <a:r>
              <a:rPr lang="en-US" dirty="0" smtClean="0"/>
              <a:t>Outline</a:t>
            </a:r>
          </a:p>
          <a:p>
            <a:pPr lvl="1"/>
            <a:r>
              <a:rPr lang="en-US" dirty="0" smtClean="0"/>
              <a:t>Book I-IV: Biblical Foundations and Exegesis</a:t>
            </a:r>
          </a:p>
          <a:p>
            <a:pPr lvl="1"/>
            <a:r>
              <a:rPr lang="en-US" dirty="0" smtClean="0"/>
              <a:t>Books V – VII: Analysis and rebuttal of Christological heresies</a:t>
            </a:r>
          </a:p>
          <a:p>
            <a:pPr lvl="1"/>
            <a:r>
              <a:rPr lang="en-US" dirty="0" smtClean="0"/>
              <a:t>Books VII-XV: Lingual and philosophical analysis of Trinity;</a:t>
            </a:r>
          </a:p>
          <a:p>
            <a:pPr lvl="2"/>
            <a:r>
              <a:rPr lang="en-US" dirty="0" smtClean="0"/>
              <a:t>The image of Trinity in man: memory, knowledge, will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Augustine and </a:t>
            </a:r>
            <a:r>
              <a:rPr lang="en-US" i="1" dirty="0" smtClean="0"/>
              <a:t>The Trinity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861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And what priest could there be as just and holy as the only Son of God…</a:t>
            </a:r>
          </a:p>
          <a:p>
            <a:r>
              <a:rPr lang="en-US" dirty="0" smtClean="0"/>
              <a:t>Now there are four things to be considered in every sacrifice:</a:t>
            </a:r>
          </a:p>
          <a:p>
            <a:pPr marL="850392" lvl="1" indent="-457200">
              <a:buAutoNum type="arabicPeriod"/>
            </a:pPr>
            <a:r>
              <a:rPr lang="en-US" dirty="0" smtClean="0"/>
              <a:t>Whom it is offered to</a:t>
            </a:r>
          </a:p>
          <a:p>
            <a:pPr marL="850392" lvl="1" indent="-457200">
              <a:buAutoNum type="arabicPeriod"/>
            </a:pPr>
            <a:r>
              <a:rPr lang="en-US" dirty="0" smtClean="0"/>
              <a:t>Whom it is offered by</a:t>
            </a:r>
          </a:p>
          <a:p>
            <a:pPr marL="850392" lvl="1" indent="-457200">
              <a:buAutoNum type="arabicPeriod"/>
            </a:pPr>
            <a:r>
              <a:rPr lang="en-US" dirty="0" smtClean="0"/>
              <a:t>What it is that is offered</a:t>
            </a:r>
          </a:p>
          <a:p>
            <a:pPr marL="850392" lvl="1" indent="-457200">
              <a:buAutoNum type="arabicPeriod"/>
            </a:pPr>
            <a:r>
              <a:rPr lang="en-US" dirty="0" smtClean="0"/>
              <a:t>Whom it is offered for</a:t>
            </a:r>
          </a:p>
          <a:p>
            <a:r>
              <a:rPr lang="en-US" dirty="0" smtClean="0"/>
              <a:t>And this one true mediator, in reconciling us to God by His sacrifice of peace</a:t>
            </a:r>
            <a:endParaRPr lang="en-US" dirty="0"/>
          </a:p>
          <a:p>
            <a:pPr marL="850392" lvl="1" indent="-457200">
              <a:buAutoNum type="arabicPeriod"/>
            </a:pPr>
            <a:r>
              <a:rPr lang="en-US" dirty="0" smtClean="0"/>
              <a:t>Would remain one with Him to whom He offered it</a:t>
            </a:r>
            <a:endParaRPr lang="en-US" dirty="0"/>
          </a:p>
          <a:p>
            <a:pPr marL="850392" lvl="1" indent="-457200">
              <a:buAutoNum type="arabicPeriod"/>
            </a:pPr>
            <a:r>
              <a:rPr lang="en-US" dirty="0" smtClean="0"/>
              <a:t>And make one in Himself those for whom He offered it</a:t>
            </a:r>
            <a:endParaRPr lang="en-US" dirty="0"/>
          </a:p>
          <a:p>
            <a:pPr marL="850392" lvl="1" indent="-457200">
              <a:buAutoNum type="arabicPeriod"/>
            </a:pPr>
            <a:r>
              <a:rPr lang="en-US" dirty="0" smtClean="0"/>
              <a:t>And be Himself who offered it </a:t>
            </a:r>
            <a:endParaRPr lang="en-US" dirty="0"/>
          </a:p>
          <a:p>
            <a:pPr marL="850392" lvl="1" indent="-457200">
              <a:buAutoNum type="arabicPeriod"/>
            </a:pPr>
            <a:r>
              <a:rPr lang="en-US" dirty="0" smtClean="0"/>
              <a:t>One and the same as what was offered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The Trinity</a:t>
            </a:r>
            <a:r>
              <a:rPr lang="en-US" dirty="0" smtClean="0"/>
              <a:t> IV.19</a:t>
            </a:r>
            <a:br>
              <a:rPr lang="en-US" dirty="0" smtClean="0"/>
            </a:br>
            <a:r>
              <a:rPr lang="en-US" sz="2200" dirty="0" smtClean="0"/>
              <a:t>translated Edmund Hill, </a:t>
            </a:r>
            <a:r>
              <a:rPr lang="en-US" sz="2200" i="1" dirty="0" smtClean="0"/>
              <a:t>New City Press, </a:t>
            </a:r>
            <a:r>
              <a:rPr lang="en-US" sz="2200" dirty="0" smtClean="0"/>
              <a:t>1991, pp 166-7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402444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 </a:t>
            </a:r>
            <a:r>
              <a:rPr lang="en-US" i="1" dirty="0" smtClean="0"/>
              <a:t>Exposition Psalm 132</a:t>
            </a:r>
            <a:r>
              <a:rPr lang="en-US" dirty="0" smtClean="0"/>
              <a:t>, focus on 132.7-9</a:t>
            </a:r>
          </a:p>
          <a:p>
            <a:r>
              <a:rPr lang="en-US" dirty="0" smtClean="0"/>
              <a:t>Read </a:t>
            </a:r>
            <a:r>
              <a:rPr lang="en-US" dirty="0" err="1" smtClean="0"/>
              <a:t>CoG</a:t>
            </a:r>
            <a:r>
              <a:rPr lang="en-US" dirty="0" smtClean="0"/>
              <a:t> Book X, especially X.1-8, 19-22, 32 (NCP available online at BC)</a:t>
            </a:r>
          </a:p>
          <a:p>
            <a:pPr lvl="1"/>
            <a:r>
              <a:rPr lang="en-US" i="1" dirty="0"/>
              <a:t>c</a:t>
            </a:r>
            <a:r>
              <a:rPr lang="en-US" i="1" dirty="0" smtClean="0"/>
              <a:t>iv. Dei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PL (</a:t>
            </a:r>
            <a:r>
              <a:rPr lang="en-US" i="1" dirty="0" err="1" smtClean="0"/>
              <a:t>Patrologia</a:t>
            </a:r>
            <a:r>
              <a:rPr lang="en-US" i="1" dirty="0" smtClean="0"/>
              <a:t> Latina</a:t>
            </a:r>
            <a:r>
              <a:rPr lang="en-US" b="1" i="1" dirty="0" smtClean="0"/>
              <a:t>, </a:t>
            </a:r>
            <a:r>
              <a:rPr lang="en-US" dirty="0" err="1" smtClean="0"/>
              <a:t>Migne</a:t>
            </a:r>
            <a:r>
              <a:rPr lang="en-US" dirty="0" smtClean="0"/>
              <a:t>) 41, </a:t>
            </a:r>
          </a:p>
          <a:p>
            <a:pPr lvl="2"/>
            <a:r>
              <a:rPr lang="en-US" dirty="0" smtClean="0"/>
              <a:t>CSEL (</a:t>
            </a:r>
            <a:r>
              <a:rPr lang="en-US" i="1" dirty="0" smtClean="0"/>
              <a:t>Corpus </a:t>
            </a:r>
            <a:r>
              <a:rPr lang="en-US" i="1" dirty="0" err="1" smtClean="0"/>
              <a:t>Scriptorum</a:t>
            </a:r>
            <a:r>
              <a:rPr lang="en-US" i="1" dirty="0" smtClean="0"/>
              <a:t> </a:t>
            </a:r>
            <a:r>
              <a:rPr lang="en-US" i="1" dirty="0" err="1" smtClean="0"/>
              <a:t>Ecclesianticorum</a:t>
            </a:r>
            <a:r>
              <a:rPr lang="en-US" i="1" dirty="0" smtClean="0"/>
              <a:t> </a:t>
            </a:r>
            <a:r>
              <a:rPr lang="en-US" i="1" dirty="0" err="1" smtClean="0"/>
              <a:t>Latinorum</a:t>
            </a:r>
            <a:r>
              <a:rPr lang="en-US" dirty="0" smtClean="0"/>
              <a:t>) 40, </a:t>
            </a:r>
          </a:p>
          <a:p>
            <a:pPr lvl="2"/>
            <a:r>
              <a:rPr lang="en-US" dirty="0" smtClean="0"/>
              <a:t>CCL (</a:t>
            </a:r>
            <a:r>
              <a:rPr lang="en-US" i="1" dirty="0" smtClean="0"/>
              <a:t>Corpus </a:t>
            </a:r>
            <a:r>
              <a:rPr lang="en-US" i="1" dirty="0" err="1" smtClean="0"/>
              <a:t>Christianorum</a:t>
            </a:r>
            <a:r>
              <a:rPr lang="en-US" i="1" dirty="0" smtClean="0"/>
              <a:t> Latina, </a:t>
            </a:r>
            <a:r>
              <a:rPr lang="en-US" dirty="0" smtClean="0"/>
              <a:t>available online at BC) 47-48</a:t>
            </a:r>
          </a:p>
          <a:p>
            <a:r>
              <a:rPr lang="en-US" dirty="0" smtClean="0"/>
              <a:t>Read </a:t>
            </a:r>
            <a:r>
              <a:rPr lang="en-US" i="1" dirty="0" smtClean="0"/>
              <a:t>De </a:t>
            </a:r>
            <a:r>
              <a:rPr lang="en-US" i="1" dirty="0" err="1" smtClean="0"/>
              <a:t>Trinitate</a:t>
            </a:r>
            <a:r>
              <a:rPr lang="en-US" dirty="0" smtClean="0"/>
              <a:t> IV.13-24 (NCP available online at BC as well as CUA FC 45 available online at BC)</a:t>
            </a:r>
          </a:p>
          <a:p>
            <a:pPr lvl="1"/>
            <a:r>
              <a:rPr lang="en-US" i="1" dirty="0" err="1" smtClean="0"/>
              <a:t>Trin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PL 42, </a:t>
            </a:r>
          </a:p>
          <a:p>
            <a:pPr lvl="2"/>
            <a:r>
              <a:rPr lang="en-US" dirty="0" smtClean="0"/>
              <a:t>CCL 50</a:t>
            </a:r>
          </a:p>
          <a:p>
            <a:r>
              <a:rPr lang="en-US" dirty="0" smtClean="0"/>
              <a:t>Prepare paper </a:t>
            </a:r>
            <a:r>
              <a:rPr lang="en-US" smtClean="0"/>
              <a:t>#1(ALL)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5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Structure and Requirements</a:t>
            </a:r>
          </a:p>
          <a:p>
            <a:r>
              <a:rPr lang="en-US" dirty="0" smtClean="0"/>
              <a:t>St. Augustine, Psalm 132 (133)</a:t>
            </a:r>
          </a:p>
          <a:p>
            <a:r>
              <a:rPr lang="en-US" dirty="0"/>
              <a:t>Meaning of word ‘priest’ in </a:t>
            </a:r>
            <a:r>
              <a:rPr lang="en-US" dirty="0" smtClean="0"/>
              <a:t>antiquity</a:t>
            </a:r>
          </a:p>
          <a:p>
            <a:r>
              <a:rPr lang="en-US" dirty="0" smtClean="0"/>
              <a:t>Sacrifice in </a:t>
            </a:r>
            <a:r>
              <a:rPr lang="en-US" i="1" dirty="0" smtClean="0"/>
              <a:t>City of God </a:t>
            </a:r>
            <a:r>
              <a:rPr lang="en-US" dirty="0" smtClean="0"/>
              <a:t>and </a:t>
            </a:r>
            <a:r>
              <a:rPr lang="en-US" i="1" dirty="0" smtClean="0"/>
              <a:t>The Trinity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Objective: explore </a:t>
            </a:r>
            <a:r>
              <a:rPr lang="en-US" dirty="0"/>
              <a:t>how the Church Fathers understood the meaning of ‘priest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Class attendance</a:t>
            </a:r>
          </a:p>
          <a:p>
            <a:pPr lvl="1"/>
            <a:r>
              <a:rPr lang="en-US" dirty="0" smtClean="0"/>
              <a:t>Participation in weekly discussions </a:t>
            </a:r>
            <a:r>
              <a:rPr lang="en-US" b="1" i="1" u="sng" dirty="0" smtClean="0">
                <a:solidFill>
                  <a:srgbClr val="FF0000"/>
                </a:solidFill>
              </a:rPr>
              <a:t>MANDITORY</a:t>
            </a:r>
            <a:r>
              <a:rPr lang="en-US" b="1" u="sng" dirty="0" smtClean="0">
                <a:solidFill>
                  <a:srgbClr val="FF0000"/>
                </a:solidFill>
              </a:rPr>
              <a:t>  (50% of grade)</a:t>
            </a:r>
            <a:endParaRPr lang="en-US" u="sng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Papers submitted bi-weekly (the other 50%)</a:t>
            </a:r>
          </a:p>
          <a:p>
            <a:r>
              <a:rPr lang="en-US" dirty="0" smtClean="0"/>
              <a:t>No ‘big’ paper</a:t>
            </a:r>
          </a:p>
          <a:p>
            <a:pPr lvl="1"/>
            <a:r>
              <a:rPr lang="en-US" dirty="0" smtClean="0"/>
              <a:t>Although I would be very happy for you to submit one</a:t>
            </a:r>
          </a:p>
          <a:p>
            <a:r>
              <a:rPr lang="en-US" dirty="0" smtClean="0"/>
              <a:t>No final</a:t>
            </a:r>
          </a:p>
          <a:p>
            <a:r>
              <a:rPr lang="en-US" dirty="0"/>
              <a:t>NB This is a work in progress.  I reserve the right to amend the syllabus as our study progresses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 and Course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79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primary readings</a:t>
            </a:r>
          </a:p>
          <a:p>
            <a:r>
              <a:rPr lang="en-US" dirty="0" smtClean="0"/>
              <a:t>Select specific theme</a:t>
            </a:r>
          </a:p>
          <a:p>
            <a:r>
              <a:rPr lang="en-US" dirty="0" smtClean="0"/>
              <a:t>Graded based on</a:t>
            </a:r>
          </a:p>
          <a:p>
            <a:pPr lvl="1"/>
            <a:r>
              <a:rPr lang="en-US" dirty="0" smtClean="0"/>
              <a:t>Theme</a:t>
            </a:r>
          </a:p>
          <a:p>
            <a:pPr lvl="1"/>
            <a:r>
              <a:rPr lang="en-US" dirty="0" smtClean="0"/>
              <a:t>Research (careful reading of primary sources)</a:t>
            </a:r>
          </a:p>
          <a:p>
            <a:pPr lvl="1"/>
            <a:r>
              <a:rPr lang="en-US" dirty="0" smtClean="0"/>
              <a:t>Discussion (insightful analysis)</a:t>
            </a:r>
          </a:p>
          <a:p>
            <a:pPr lvl="1"/>
            <a:r>
              <a:rPr lang="en-US" dirty="0" smtClean="0"/>
              <a:t>Composition</a:t>
            </a:r>
          </a:p>
          <a:p>
            <a:r>
              <a:rPr lang="en-US" dirty="0" smtClean="0"/>
              <a:t>Due on discussion day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Papers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Morning hour</a:t>
            </a:r>
          </a:p>
          <a:p>
            <a:pPr lvl="1"/>
            <a:r>
              <a:rPr lang="en-US" dirty="0" smtClean="0"/>
              <a:t>Class discussion of texts read previous week</a:t>
            </a:r>
          </a:p>
          <a:p>
            <a:pPr lvl="1"/>
            <a:r>
              <a:rPr lang="en-US" dirty="0" smtClean="0"/>
              <a:t>Each class member will lead one or two discussions</a:t>
            </a:r>
          </a:p>
          <a:p>
            <a:r>
              <a:rPr lang="en-US" dirty="0" smtClean="0"/>
              <a:t>Afternoon hour</a:t>
            </a:r>
          </a:p>
          <a:p>
            <a:pPr lvl="1"/>
            <a:r>
              <a:rPr lang="en-US" dirty="0" smtClean="0"/>
              <a:t>Lecture</a:t>
            </a:r>
          </a:p>
          <a:p>
            <a:pPr lvl="1"/>
            <a:r>
              <a:rPr lang="en-US" dirty="0" smtClean="0"/>
              <a:t>Background on texts for coming week</a:t>
            </a:r>
          </a:p>
          <a:p>
            <a:r>
              <a:rPr lang="en-US" dirty="0" smtClean="0"/>
              <a:t>Class lectures found at </a:t>
            </a:r>
            <a:r>
              <a:rPr lang="en-US" u="sng" dirty="0">
                <a:hlinkClick r:id="rId2"/>
              </a:rPr>
              <a:t>http://web.mit.edu/aorlando/www/FathersOnPriesthood/</a:t>
            </a:r>
            <a:r>
              <a:rPr lang="en-US" dirty="0"/>
              <a:t> </a:t>
            </a:r>
          </a:p>
          <a:p>
            <a:r>
              <a:rPr lang="en-US" dirty="0" smtClean="0"/>
              <a:t>Most primary readings can be found on </a:t>
            </a:r>
            <a:r>
              <a:rPr lang="en-US" dirty="0"/>
              <a:t>BC library course reserves website for sjsst615.01.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for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Bible, preferably LXX for Old Testament </a:t>
            </a:r>
          </a:p>
          <a:p>
            <a:r>
              <a:rPr lang="en-US" dirty="0" smtClean="0"/>
              <a:t>Augustine selections primarily from New City Press translations</a:t>
            </a:r>
          </a:p>
          <a:p>
            <a:r>
              <a:rPr lang="en-US" dirty="0" smtClean="0"/>
              <a:t>Most others from Fathers of Church (CUA) translations</a:t>
            </a:r>
          </a:p>
          <a:p>
            <a:r>
              <a:rPr lang="en-US" dirty="0" smtClean="0"/>
              <a:t>Please bring a Bible to class each week</a:t>
            </a:r>
          </a:p>
          <a:p>
            <a:pPr lvl="1"/>
            <a:r>
              <a:rPr lang="en-US" dirty="0" smtClean="0"/>
              <a:t>Greek NT and LXX if you have it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Texts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6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Idiosyncratic</a:t>
            </a:r>
          </a:p>
          <a:p>
            <a:r>
              <a:rPr lang="en-US" dirty="0" smtClean="0"/>
              <a:t>Selected Texts were NOT part of Introduction to Patristics</a:t>
            </a:r>
          </a:p>
          <a:p>
            <a:pPr lvl="1"/>
            <a:r>
              <a:rPr lang="en-US" dirty="0" smtClean="0"/>
              <a:t>I Clement</a:t>
            </a:r>
          </a:p>
          <a:p>
            <a:pPr lvl="1"/>
            <a:r>
              <a:rPr lang="en-US" dirty="0" err="1" smtClean="0"/>
              <a:t>Didache</a:t>
            </a:r>
            <a:endParaRPr lang="en-US" dirty="0" smtClean="0"/>
          </a:p>
          <a:p>
            <a:pPr lvl="1"/>
            <a:r>
              <a:rPr lang="en-US" dirty="0" smtClean="0"/>
              <a:t>Ignatius of Antioch</a:t>
            </a:r>
          </a:p>
          <a:p>
            <a:pPr lvl="1"/>
            <a:r>
              <a:rPr lang="en-US" dirty="0" smtClean="0"/>
              <a:t>Tertullian (except </a:t>
            </a:r>
            <a:r>
              <a:rPr lang="en-US" i="1" dirty="0" smtClean="0"/>
              <a:t>On Baptism)</a:t>
            </a:r>
            <a:endParaRPr lang="en-US" dirty="0" smtClean="0"/>
          </a:p>
          <a:p>
            <a:pPr lvl="1"/>
            <a:r>
              <a:rPr lang="en-US" dirty="0" smtClean="0"/>
              <a:t>John Chrysostom, </a:t>
            </a:r>
            <a:r>
              <a:rPr lang="en-US" i="1" dirty="0" smtClean="0"/>
              <a:t>On Priesthood</a:t>
            </a:r>
          </a:p>
          <a:p>
            <a:pPr lvl="1"/>
            <a:r>
              <a:rPr lang="en-US" dirty="0" smtClean="0"/>
              <a:t>Augustine, </a:t>
            </a:r>
            <a:r>
              <a:rPr lang="en-US" i="1" dirty="0" smtClean="0"/>
              <a:t>Confessions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Text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584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1457</TotalTime>
  <Words>2517</Words>
  <Application>Microsoft Office PowerPoint</Application>
  <PresentationFormat>On-screen Show (4:3)</PresentationFormat>
  <Paragraphs>291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Lecture 1: Introduction</vt:lpstr>
      <vt:lpstr>What do you want from this class?</vt:lpstr>
      <vt:lpstr>What I want from this study</vt:lpstr>
      <vt:lpstr>Outline</vt:lpstr>
      <vt:lpstr>Objective and Course Requirements</vt:lpstr>
      <vt:lpstr>Short Papers</vt:lpstr>
      <vt:lpstr>Format for Class</vt:lpstr>
      <vt:lpstr>Class Texts</vt:lpstr>
      <vt:lpstr>Criteria for Text Selection</vt:lpstr>
      <vt:lpstr>Class Focus Church Fathers’ Reflections</vt:lpstr>
      <vt:lpstr>Class Structure: Review Syllabus</vt:lpstr>
      <vt:lpstr>Augustine, Enarrationes in Psalmos</vt:lpstr>
      <vt:lpstr>Psalms of Ascent (Cantica graduum)</vt:lpstr>
      <vt:lpstr>Augustine, Exposition Psalm 132</vt:lpstr>
      <vt:lpstr>Historical Circumstance of Augustine’s Exposition of Psalm 132</vt:lpstr>
      <vt:lpstr>First assignment: Due after Lunch TODAY</vt:lpstr>
      <vt:lpstr>Origin of Word ‘Priest’</vt:lpstr>
      <vt:lpstr>Hiereus</vt:lpstr>
      <vt:lpstr>Hiereus (cont.)</vt:lpstr>
      <vt:lpstr>Presbuteros </vt:lpstr>
      <vt:lpstr>Episkopos</vt:lpstr>
      <vt:lpstr>Episkopos (cont.) New Testament</vt:lpstr>
      <vt:lpstr>Hierov </vt:lpstr>
      <vt:lpstr>Sacerdos</vt:lpstr>
      <vt:lpstr>Pontifex</vt:lpstr>
      <vt:lpstr>Priesthood and Sacrifice</vt:lpstr>
      <vt:lpstr>Thysia (Sacrifice)</vt:lpstr>
      <vt:lpstr>Theurgy</vt:lpstr>
      <vt:lpstr>Fall of Rome </vt:lpstr>
      <vt:lpstr>City of God</vt:lpstr>
      <vt:lpstr>Translations of City of God</vt:lpstr>
      <vt:lpstr>Outline of CoG</vt:lpstr>
      <vt:lpstr>CoG Book X Outline</vt:lpstr>
      <vt:lpstr>Augustine and The Trinity</vt:lpstr>
      <vt:lpstr>The Trinity IV.19 translated Edmund Hill, New City Press, 1991, pp 166-7</vt:lpstr>
      <vt:lpstr>Assignment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148</cp:revision>
  <dcterms:created xsi:type="dcterms:W3CDTF">2016-07-31T18:00:40Z</dcterms:created>
  <dcterms:modified xsi:type="dcterms:W3CDTF">2019-01-24T16:21:36Z</dcterms:modified>
</cp:coreProperties>
</file>