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80" r:id="rId6"/>
    <p:sldId id="281" r:id="rId7"/>
    <p:sldId id="277" r:id="rId8"/>
    <p:sldId id="278" r:id="rId9"/>
    <p:sldId id="266" r:id="rId10"/>
    <p:sldId id="274" r:id="rId11"/>
    <p:sldId id="273" r:id="rId12"/>
    <p:sldId id="272" r:id="rId13"/>
    <p:sldId id="269" r:id="rId14"/>
    <p:sldId id="268" r:id="rId15"/>
    <p:sldId id="271" r:id="rId16"/>
    <p:sldId id="270" r:id="rId17"/>
    <p:sldId id="275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2/8/2019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3: Priesthood in Genesis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Ambrose and Basil corresponded with each other over Roman political and ecclesial issues</a:t>
            </a:r>
          </a:p>
          <a:p>
            <a:r>
              <a:rPr lang="en-US" dirty="0" smtClean="0"/>
              <a:t>Ambrose had copies of some of Basil’s sermons and other works</a:t>
            </a:r>
          </a:p>
          <a:p>
            <a:pPr lvl="1"/>
            <a:r>
              <a:rPr lang="en-US" dirty="0" err="1" smtClean="0"/>
              <a:t>Hexaemeron</a:t>
            </a:r>
            <a:endParaRPr lang="en-US" dirty="0" smtClean="0"/>
          </a:p>
          <a:p>
            <a:pPr lvl="1"/>
            <a:r>
              <a:rPr lang="en-US" dirty="0" smtClean="0"/>
              <a:t>Sermon on </a:t>
            </a:r>
            <a:r>
              <a:rPr lang="en-US" dirty="0" err="1" smtClean="0"/>
              <a:t>Naboth</a:t>
            </a:r>
            <a:endParaRPr lang="en-US" dirty="0" smtClean="0"/>
          </a:p>
          <a:p>
            <a:pPr lvl="1"/>
            <a:r>
              <a:rPr lang="en-US" dirty="0" smtClean="0"/>
              <a:t>On the Holy Spirit</a:t>
            </a:r>
          </a:p>
          <a:p>
            <a:r>
              <a:rPr lang="en-US" dirty="0" smtClean="0"/>
              <a:t>Ambrose very influenced by Basil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Basil the Great and Ambrose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90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Greek Influences</a:t>
            </a:r>
          </a:p>
          <a:p>
            <a:pPr lvl="1"/>
            <a:r>
              <a:rPr lang="en-US" dirty="0" smtClean="0"/>
              <a:t>Philo of Alexandria (Philo </a:t>
            </a:r>
            <a:r>
              <a:rPr lang="en-US" dirty="0" err="1" smtClean="0"/>
              <a:t>Christianus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Origen</a:t>
            </a:r>
          </a:p>
          <a:p>
            <a:pPr lvl="1"/>
            <a:r>
              <a:rPr lang="en-US" dirty="0" smtClean="0"/>
              <a:t>Basil the Great</a:t>
            </a:r>
          </a:p>
          <a:p>
            <a:r>
              <a:rPr lang="en-US" dirty="0" smtClean="0"/>
              <a:t>Most important exegetical work was on Genesis</a:t>
            </a:r>
          </a:p>
          <a:p>
            <a:pPr lvl="1"/>
            <a:r>
              <a:rPr lang="en-US" i="1" dirty="0" smtClean="0"/>
              <a:t>De </a:t>
            </a:r>
            <a:r>
              <a:rPr lang="en-US" i="1" dirty="0" err="1" smtClean="0"/>
              <a:t>paradiso</a:t>
            </a:r>
            <a:endParaRPr lang="en-US" i="1" dirty="0" smtClean="0"/>
          </a:p>
          <a:p>
            <a:pPr lvl="1"/>
            <a:r>
              <a:rPr lang="en-US" i="1" dirty="0" smtClean="0"/>
              <a:t>De Cain et Abel</a:t>
            </a:r>
          </a:p>
          <a:p>
            <a:pPr lvl="1"/>
            <a:r>
              <a:rPr lang="en-US" i="1" dirty="0" smtClean="0"/>
              <a:t>De Noe</a:t>
            </a:r>
          </a:p>
          <a:p>
            <a:pPr lvl="1"/>
            <a:r>
              <a:rPr lang="en-US" i="1" dirty="0" smtClean="0"/>
              <a:t>De Abraham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Ambrose Exegetical 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243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was wrong with Cain’s sacrifice?</a:t>
            </a:r>
          </a:p>
          <a:p>
            <a:r>
              <a:rPr lang="en-US" dirty="0" smtClean="0"/>
              <a:t>What is significance of Cain as founder of cities (civilization)</a:t>
            </a:r>
          </a:p>
          <a:p>
            <a:r>
              <a:rPr lang="en-US" dirty="0" smtClean="0"/>
              <a:t>What is significance of Abel as younger son</a:t>
            </a:r>
          </a:p>
          <a:p>
            <a:r>
              <a:rPr lang="en-US" dirty="0"/>
              <a:t>What is significance of Abel as </a:t>
            </a:r>
            <a:r>
              <a:rPr lang="en-US" dirty="0" smtClean="0"/>
              <a:t>shepherd</a:t>
            </a:r>
          </a:p>
          <a:p>
            <a:r>
              <a:rPr lang="en-US" dirty="0" smtClean="0"/>
              <a:t>How is Abel’s righteous sacrifice linked to his murder (self-sacrifice?)</a:t>
            </a:r>
          </a:p>
          <a:p>
            <a:pPr lvl="1"/>
            <a:r>
              <a:rPr lang="en-US" dirty="0" smtClean="0"/>
              <a:t>Abel as proto-priest </a:t>
            </a:r>
            <a:r>
              <a:rPr lang="en-US" b="1" dirty="0" smtClean="0"/>
              <a:t>and</a:t>
            </a:r>
            <a:r>
              <a:rPr lang="en-US" dirty="0" smtClean="0"/>
              <a:t> proto-martyr</a:t>
            </a:r>
          </a:p>
          <a:p>
            <a:r>
              <a:rPr lang="en-US" dirty="0" smtClean="0"/>
              <a:t>Perhaps most importantly why was Abel’s offering accepted?  Was he sinless??</a:t>
            </a:r>
          </a:p>
          <a:p>
            <a:r>
              <a:rPr lang="en-US" dirty="0" smtClean="0"/>
              <a:t>NB in </a:t>
            </a:r>
            <a:r>
              <a:rPr lang="en-US" dirty="0" err="1" smtClean="0"/>
              <a:t>CoG</a:t>
            </a:r>
            <a:r>
              <a:rPr lang="en-US" dirty="0" smtClean="0"/>
              <a:t>, Augustine says that the Church begins with Abel</a:t>
            </a:r>
          </a:p>
          <a:p>
            <a:r>
              <a:rPr lang="en-US" dirty="0" smtClean="0"/>
              <a:t>Ambrose, </a:t>
            </a:r>
            <a:r>
              <a:rPr lang="en-US" i="1" dirty="0" smtClean="0"/>
              <a:t> On Cain and Abel, </a:t>
            </a:r>
            <a:r>
              <a:rPr lang="en-US" dirty="0" smtClean="0"/>
              <a:t> II.5-9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Cain and Abel: The age old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826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Mentioned in Genesis 14 and Psalm 110 (LXX 109)</a:t>
            </a:r>
          </a:p>
          <a:p>
            <a:r>
              <a:rPr lang="en-US" dirty="0" smtClean="0"/>
              <a:t>Key points about Melchizedek</a:t>
            </a:r>
          </a:p>
          <a:p>
            <a:pPr lvl="1"/>
            <a:r>
              <a:rPr lang="en-US" dirty="0" smtClean="0"/>
              <a:t>He is described as king and priest of God Most High</a:t>
            </a:r>
          </a:p>
          <a:p>
            <a:pPr lvl="1"/>
            <a:r>
              <a:rPr lang="en-US" dirty="0" smtClean="0"/>
              <a:t>He is not circumcised</a:t>
            </a:r>
          </a:p>
          <a:p>
            <a:pPr lvl="1"/>
            <a:r>
              <a:rPr lang="en-US" dirty="0" smtClean="0"/>
              <a:t>He brings bread and wine </a:t>
            </a:r>
          </a:p>
          <a:p>
            <a:pPr lvl="1"/>
            <a:r>
              <a:rPr lang="en-US" dirty="0" smtClean="0"/>
              <a:t>He blesses Abram</a:t>
            </a:r>
          </a:p>
          <a:p>
            <a:pPr lvl="1"/>
            <a:r>
              <a:rPr lang="en-US" dirty="0" smtClean="0"/>
              <a:t>Abram pays a tithe to him</a:t>
            </a:r>
          </a:p>
          <a:p>
            <a:pPr lvl="1"/>
            <a:r>
              <a:rPr lang="en-US" dirty="0" smtClean="0"/>
              <a:t>After the blessing, God reveals Himself to Abram </a:t>
            </a:r>
          </a:p>
          <a:p>
            <a:pPr lvl="1"/>
            <a:r>
              <a:rPr lang="en-US" dirty="0" smtClean="0"/>
              <a:t>In Psalm he is described as being of the eternal order of priests</a:t>
            </a:r>
          </a:p>
          <a:p>
            <a:r>
              <a:rPr lang="en-US" dirty="0" smtClean="0"/>
              <a:t>Notably absent is any discussion of his ancestors or heirs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Melchizedek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086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Especially in early Christianity and Rabbinic Judaism, a dispute over the superiority of Levitical priesthood or priesthood of Melchizedek</a:t>
            </a:r>
          </a:p>
          <a:p>
            <a:r>
              <a:rPr lang="en-US" dirty="0" smtClean="0"/>
              <a:t>Justin Marty in his </a:t>
            </a:r>
            <a:r>
              <a:rPr lang="en-US" i="1" dirty="0" smtClean="0"/>
              <a:t>Dialog with </a:t>
            </a:r>
            <a:r>
              <a:rPr lang="en-US" i="1" dirty="0" err="1" smtClean="0"/>
              <a:t>Trypho</a:t>
            </a:r>
            <a:r>
              <a:rPr lang="en-US" dirty="0" smtClean="0"/>
              <a:t> exemplifies this (from the Christian perspective)</a:t>
            </a:r>
          </a:p>
          <a:p>
            <a:pPr lvl="1"/>
            <a:r>
              <a:rPr lang="en-US" dirty="0" smtClean="0"/>
              <a:t>As in </a:t>
            </a:r>
            <a:r>
              <a:rPr lang="en-US" i="1" dirty="0" smtClean="0"/>
              <a:t>Letter to Hebrews</a:t>
            </a:r>
            <a:r>
              <a:rPr lang="en-US" dirty="0" smtClean="0"/>
              <a:t>, Justin Martyr argues that the priesthood of Melchizedek in universal and superior to the Levitical priesthood</a:t>
            </a:r>
          </a:p>
          <a:p>
            <a:pPr lvl="1"/>
            <a:r>
              <a:rPr lang="en-US" dirty="0" smtClean="0"/>
              <a:t>See </a:t>
            </a:r>
            <a:r>
              <a:rPr lang="en-US" i="1" dirty="0"/>
              <a:t>Dialog with </a:t>
            </a:r>
            <a:r>
              <a:rPr lang="en-US" i="1" dirty="0" err="1"/>
              <a:t>Trypho</a:t>
            </a:r>
            <a:r>
              <a:rPr lang="en-US" i="1" dirty="0"/>
              <a:t>, </a:t>
            </a:r>
            <a:r>
              <a:rPr lang="en-US" dirty="0"/>
              <a:t>xxxiii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Controversy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330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From his </a:t>
            </a:r>
            <a:r>
              <a:rPr lang="en-US" i="1" dirty="0"/>
              <a:t>Homilies on Genesis</a:t>
            </a:r>
            <a:r>
              <a:rPr lang="en-US" dirty="0"/>
              <a:t> 35.16-18</a:t>
            </a:r>
          </a:p>
          <a:p>
            <a:r>
              <a:rPr lang="en-US" dirty="0" smtClean="0"/>
              <a:t>Emphasizes </a:t>
            </a:r>
            <a:r>
              <a:rPr lang="en-US" dirty="0"/>
              <a:t>Melchizedek as a type for Christ</a:t>
            </a:r>
          </a:p>
          <a:p>
            <a:pPr lvl="1"/>
            <a:r>
              <a:rPr lang="en-US" dirty="0"/>
              <a:t>Referring to </a:t>
            </a:r>
            <a:r>
              <a:rPr lang="en-US" i="1" dirty="0"/>
              <a:t>Hebrews,</a:t>
            </a:r>
            <a:r>
              <a:rPr lang="en-US" dirty="0"/>
              <a:t> he is said to have no specific beginning or </a:t>
            </a:r>
            <a:r>
              <a:rPr lang="en-US" dirty="0" smtClean="0"/>
              <a:t>end</a:t>
            </a:r>
          </a:p>
          <a:p>
            <a:r>
              <a:rPr lang="en-US" dirty="0" smtClean="0"/>
              <a:t>Chrysostom likely (?) wrote and delivered these homilies as a newly ordained presbyter in Antioch, c 386</a:t>
            </a:r>
          </a:p>
          <a:p>
            <a:pPr lvl="1"/>
            <a:r>
              <a:rPr lang="en-US" dirty="0"/>
              <a:t>A total of 67 homilies</a:t>
            </a:r>
            <a:endParaRPr lang="en-US" dirty="0" smtClean="0"/>
          </a:p>
          <a:p>
            <a:pPr lvl="1"/>
            <a:r>
              <a:rPr lang="en-US" dirty="0" smtClean="0"/>
              <a:t>Perhaps Homilies 1 – 32 were delivered during Lent while 33 – 67 were delivered after Pentecost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John Chrysostom on Melchizedek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511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CoG</a:t>
            </a:r>
            <a:r>
              <a:rPr lang="en-US" dirty="0" smtClean="0"/>
              <a:t> XV and XVI, Augustine traces the history of the people Israel from Genesis to David.</a:t>
            </a:r>
          </a:p>
          <a:p>
            <a:pPr lvl="1"/>
            <a:r>
              <a:rPr lang="en-US" dirty="0" smtClean="0"/>
              <a:t>See end of </a:t>
            </a:r>
            <a:r>
              <a:rPr lang="en-US" dirty="0" smtClean="0"/>
              <a:t>Book X</a:t>
            </a:r>
            <a:endParaRPr lang="en-US" dirty="0" smtClean="0"/>
          </a:p>
          <a:p>
            <a:r>
              <a:rPr lang="en-US" dirty="0" smtClean="0"/>
              <a:t>This history is framed as the story of the two cities: the City of God and the City of Man</a:t>
            </a:r>
          </a:p>
          <a:p>
            <a:pPr lvl="1"/>
            <a:r>
              <a:rPr lang="en-US" dirty="0" smtClean="0"/>
              <a:t>Cain as the founder of the city of Man</a:t>
            </a:r>
          </a:p>
          <a:p>
            <a:pPr lvl="1"/>
            <a:r>
              <a:rPr lang="en-US" dirty="0" smtClean="0"/>
              <a:t>Abel as a type of Christ, first member of the City of God</a:t>
            </a:r>
          </a:p>
          <a:p>
            <a:pPr lvl="1"/>
            <a:r>
              <a:rPr lang="en-US" dirty="0" err="1" smtClean="0"/>
              <a:t>CoG</a:t>
            </a:r>
            <a:r>
              <a:rPr lang="en-US" dirty="0" smtClean="0"/>
              <a:t> XV.1-7</a:t>
            </a:r>
          </a:p>
          <a:p>
            <a:r>
              <a:rPr lang="en-US" dirty="0" smtClean="0"/>
              <a:t>Melchizedek is described in XVI.22 as the type of offering which Christians will offer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Augustine on the Sacrifice of Cain and  Melchizedek in </a:t>
            </a:r>
            <a:r>
              <a:rPr lang="en-US" dirty="0" err="1" smtClean="0"/>
              <a:t>CoG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17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various philosophical and theological questions discussed by Augustine and his community in </a:t>
            </a:r>
            <a:r>
              <a:rPr lang="en-US" dirty="0" err="1" smtClean="0"/>
              <a:t>Thegaste</a:t>
            </a:r>
            <a:r>
              <a:rPr lang="en-US" dirty="0" smtClean="0"/>
              <a:t> (388-395)</a:t>
            </a:r>
          </a:p>
          <a:p>
            <a:r>
              <a:rPr lang="en-US" dirty="0" smtClean="0"/>
              <a:t>After becoming bishop of Hippo, Augustine collected these various dialogs </a:t>
            </a:r>
          </a:p>
          <a:p>
            <a:r>
              <a:rPr lang="en-US" dirty="0" smtClean="0"/>
              <a:t>Often considered in 2 parts</a:t>
            </a:r>
          </a:p>
          <a:p>
            <a:pPr lvl="1"/>
            <a:r>
              <a:rPr lang="en-US" dirty="0" smtClean="0"/>
              <a:t>Q 1-50 discuss philosophical issues</a:t>
            </a:r>
          </a:p>
          <a:p>
            <a:pPr lvl="1"/>
            <a:r>
              <a:rPr lang="en-US" dirty="0" smtClean="0"/>
              <a:t>Q 51-83 focus on biblical exegesis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On Diverse Questions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39803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Re-read </a:t>
            </a:r>
            <a:r>
              <a:rPr lang="en-US" i="1" dirty="0" smtClean="0"/>
              <a:t>Genesis, </a:t>
            </a:r>
            <a:r>
              <a:rPr lang="en-US" dirty="0" smtClean="0"/>
              <a:t>4 and 14</a:t>
            </a:r>
          </a:p>
          <a:p>
            <a:r>
              <a:rPr lang="en-US" dirty="0"/>
              <a:t>Philo of Alexandria</a:t>
            </a:r>
            <a:r>
              <a:rPr lang="en-US"/>
              <a:t>, </a:t>
            </a:r>
            <a:r>
              <a:rPr lang="en-US" i="1"/>
              <a:t>Questions and Answers on Genesis I, </a:t>
            </a:r>
            <a:r>
              <a:rPr lang="en-US" smtClean="0"/>
              <a:t>58-76 (EXTRA)</a:t>
            </a:r>
            <a:endParaRPr lang="en-US" dirty="0" smtClean="0"/>
          </a:p>
          <a:p>
            <a:r>
              <a:rPr lang="en-US" dirty="0" smtClean="0"/>
              <a:t>Ambrose, </a:t>
            </a:r>
            <a:r>
              <a:rPr lang="en-US" i="1" dirty="0" smtClean="0"/>
              <a:t>On Cain and Abel </a:t>
            </a:r>
            <a:r>
              <a:rPr lang="en-US" dirty="0" smtClean="0"/>
              <a:t>I.1-7 and II.5-9</a:t>
            </a:r>
          </a:p>
          <a:p>
            <a:r>
              <a:rPr lang="en-US" dirty="0" smtClean="0"/>
              <a:t>Justin Martyr, </a:t>
            </a:r>
            <a:r>
              <a:rPr lang="en-US" i="1" dirty="0" smtClean="0"/>
              <a:t>Dialog With </a:t>
            </a:r>
            <a:r>
              <a:rPr lang="en-US" i="1" dirty="0" err="1" smtClean="0"/>
              <a:t>Trypho</a:t>
            </a:r>
            <a:r>
              <a:rPr lang="en-US" dirty="0" smtClean="0"/>
              <a:t>, xxxiii</a:t>
            </a:r>
          </a:p>
          <a:p>
            <a:r>
              <a:rPr lang="en-US" dirty="0" smtClean="0"/>
              <a:t>John Chrysostom, </a:t>
            </a:r>
            <a:r>
              <a:rPr lang="en-US" i="1" dirty="0" smtClean="0"/>
              <a:t>Homilies on Genesis, </a:t>
            </a:r>
            <a:r>
              <a:rPr lang="en-US" dirty="0" smtClean="0"/>
              <a:t>35.16-18</a:t>
            </a:r>
          </a:p>
          <a:p>
            <a:r>
              <a:rPr lang="en-US" dirty="0" smtClean="0"/>
              <a:t>Augustine, </a:t>
            </a:r>
            <a:r>
              <a:rPr lang="en-US" dirty="0" err="1" smtClean="0"/>
              <a:t>CoG</a:t>
            </a:r>
            <a:r>
              <a:rPr lang="en-US" dirty="0" smtClean="0"/>
              <a:t> XV.1-7 and </a:t>
            </a:r>
            <a:r>
              <a:rPr lang="en-US" dirty="0" err="1" smtClean="0"/>
              <a:t>CoG</a:t>
            </a:r>
            <a:r>
              <a:rPr lang="en-US" dirty="0" smtClean="0"/>
              <a:t> XVI.22</a:t>
            </a:r>
          </a:p>
          <a:p>
            <a:r>
              <a:rPr lang="en-US" dirty="0" smtClean="0"/>
              <a:t>Extra: Augustine, </a:t>
            </a:r>
            <a:r>
              <a:rPr lang="en-US" i="1" dirty="0" smtClean="0"/>
              <a:t>Response to 83 Miscellaneous   Questions</a:t>
            </a:r>
            <a:r>
              <a:rPr lang="en-US" dirty="0" smtClean="0"/>
              <a:t>  LXI.1-2</a:t>
            </a:r>
          </a:p>
          <a:p>
            <a:r>
              <a:rPr lang="en-US" dirty="0" smtClean="0"/>
              <a:t>Prepare Paper #3</a:t>
            </a: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315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Biblical Background: Genesis</a:t>
            </a:r>
          </a:p>
          <a:p>
            <a:pPr lvl="1"/>
            <a:r>
              <a:rPr lang="en-US" dirty="0" smtClean="0"/>
              <a:t>Sacrifice of Cain and Abel</a:t>
            </a:r>
          </a:p>
          <a:p>
            <a:pPr lvl="1"/>
            <a:r>
              <a:rPr lang="en-US" dirty="0" smtClean="0"/>
              <a:t>Priesthood of Melchizedek </a:t>
            </a:r>
          </a:p>
          <a:p>
            <a:r>
              <a:rPr lang="en-US" dirty="0" smtClean="0"/>
              <a:t>Western Patristic Biblical Interpretation</a:t>
            </a:r>
          </a:p>
          <a:p>
            <a:r>
              <a:rPr lang="en-US" dirty="0" smtClean="0"/>
              <a:t>Philo of Alexandria and St. Ambrose of Milan</a:t>
            </a:r>
          </a:p>
          <a:p>
            <a:pPr lvl="1"/>
            <a:r>
              <a:rPr lang="en-US" i="1" dirty="0" smtClean="0"/>
              <a:t>On Cain and Abel</a:t>
            </a:r>
          </a:p>
          <a:p>
            <a:r>
              <a:rPr lang="en-US" dirty="0" smtClean="0"/>
              <a:t>Second Century Jewish-Christian Controversy over Melchizedek</a:t>
            </a:r>
          </a:p>
          <a:p>
            <a:pPr lvl="1"/>
            <a:r>
              <a:rPr lang="en-US" dirty="0" smtClean="0"/>
              <a:t>Justin Martyr</a:t>
            </a:r>
          </a:p>
          <a:p>
            <a:pPr lvl="1"/>
            <a:r>
              <a:rPr lang="en-US" dirty="0" smtClean="0"/>
              <a:t>St. Augustine on Melchizedek, </a:t>
            </a:r>
            <a:r>
              <a:rPr lang="en-US" dirty="0" err="1" smtClean="0"/>
              <a:t>CoG</a:t>
            </a:r>
            <a:r>
              <a:rPr lang="en-US" dirty="0" smtClean="0"/>
              <a:t> XVI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7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First book of Pentateuch (Torah)</a:t>
            </a:r>
          </a:p>
          <a:p>
            <a:pPr lvl="1"/>
            <a:r>
              <a:rPr lang="en-US" dirty="0" smtClean="0"/>
              <a:t>Traditionally written by Moses</a:t>
            </a:r>
          </a:p>
          <a:p>
            <a:r>
              <a:rPr lang="en-US" dirty="0" smtClean="0"/>
              <a:t>Tells story from creation to last of the Patriarchs, Joseph</a:t>
            </a:r>
          </a:p>
          <a:p>
            <a:r>
              <a:rPr lang="en-US" dirty="0" smtClean="0"/>
              <a:t>Outline</a:t>
            </a:r>
          </a:p>
          <a:p>
            <a:pPr lvl="1"/>
            <a:r>
              <a:rPr lang="en-US" dirty="0" smtClean="0"/>
              <a:t>Creation of Cosmos</a:t>
            </a:r>
          </a:p>
          <a:p>
            <a:pPr lvl="1"/>
            <a:r>
              <a:rPr lang="en-US" dirty="0" smtClean="0"/>
              <a:t>Creation of Man in paradise, and his Fall</a:t>
            </a:r>
          </a:p>
          <a:p>
            <a:pPr lvl="1"/>
            <a:r>
              <a:rPr lang="en-US" dirty="0" smtClean="0"/>
              <a:t>Cain and Abel, first two sons of Eve</a:t>
            </a:r>
          </a:p>
          <a:p>
            <a:pPr lvl="1"/>
            <a:r>
              <a:rPr lang="en-US" dirty="0" smtClean="0"/>
              <a:t>Noah and the flood</a:t>
            </a:r>
          </a:p>
          <a:p>
            <a:pPr lvl="1"/>
            <a:r>
              <a:rPr lang="en-US" dirty="0" smtClean="0"/>
              <a:t>Tower of Babel</a:t>
            </a:r>
          </a:p>
          <a:p>
            <a:pPr lvl="1"/>
            <a:r>
              <a:rPr lang="en-US" dirty="0" smtClean="0"/>
              <a:t>Abraham</a:t>
            </a:r>
          </a:p>
          <a:p>
            <a:pPr lvl="2"/>
            <a:r>
              <a:rPr lang="en-US" dirty="0" smtClean="0"/>
              <a:t>Call of Abram</a:t>
            </a:r>
          </a:p>
          <a:p>
            <a:pPr lvl="2"/>
            <a:r>
              <a:rPr lang="en-US" dirty="0" smtClean="0"/>
              <a:t>Melchizedek</a:t>
            </a:r>
          </a:p>
          <a:p>
            <a:pPr lvl="2"/>
            <a:r>
              <a:rPr lang="en-US" dirty="0" smtClean="0"/>
              <a:t>Ishmael</a:t>
            </a:r>
          </a:p>
          <a:p>
            <a:pPr lvl="1"/>
            <a:r>
              <a:rPr lang="en-US" dirty="0" smtClean="0"/>
              <a:t>Isaac, son of Abraham</a:t>
            </a:r>
          </a:p>
          <a:p>
            <a:pPr lvl="1"/>
            <a:r>
              <a:rPr lang="en-US" dirty="0" smtClean="0"/>
              <a:t>Jacob and Esau, sons of Isaac</a:t>
            </a:r>
          </a:p>
          <a:p>
            <a:pPr lvl="1"/>
            <a:r>
              <a:rPr lang="en-US" dirty="0" smtClean="0"/>
              <a:t>Joseph and his brothers in Egypt, sons of Jacob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on Genesis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03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As first book of Scripture was given special importance</a:t>
            </a:r>
          </a:p>
          <a:p>
            <a:pPr lvl="1"/>
            <a:r>
              <a:rPr lang="en-US" dirty="0"/>
              <a:t>Both prefigures and summarizes all of Scripture </a:t>
            </a:r>
          </a:p>
          <a:p>
            <a:r>
              <a:rPr lang="en-US" dirty="0" smtClean="0"/>
              <a:t>For (almost) all Christians, Genesis prefigures in a special way the coming of Christ and the new creation in Christ</a:t>
            </a:r>
          </a:p>
          <a:p>
            <a:r>
              <a:rPr lang="en-US" dirty="0" smtClean="0"/>
              <a:t>Divergence on literal or allegorical  interpretive meaning of creation story</a:t>
            </a:r>
          </a:p>
          <a:p>
            <a:r>
              <a:rPr lang="en-US" dirty="0" smtClean="0"/>
              <a:t>Genesis is the Old Testament book that receives the most attention from Patristic authors</a:t>
            </a:r>
          </a:p>
          <a:p>
            <a:pPr lvl="1"/>
            <a:r>
              <a:rPr lang="en-US" dirty="0" smtClean="0"/>
              <a:t>Psalms being a close second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Patristic Understanding of Genesis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80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Differing Versions of Genesis 4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5791200"/>
            <a:ext cx="4040188" cy="762000"/>
          </a:xfrm>
        </p:spPr>
        <p:txBody>
          <a:bodyPr/>
          <a:lstStyle/>
          <a:p>
            <a:r>
              <a:rPr lang="en-US" dirty="0" smtClean="0"/>
              <a:t>LXX Genesis 4:1-7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648200" y="5791200"/>
            <a:ext cx="4041775" cy="762000"/>
          </a:xfrm>
        </p:spPr>
        <p:txBody>
          <a:bodyPr/>
          <a:lstStyle/>
          <a:p>
            <a:r>
              <a:rPr lang="en-US" dirty="0" smtClean="0"/>
              <a:t>RSV Genesis 4:1-7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r>
              <a:rPr lang="en-US" sz="1100" b="1" dirty="0"/>
              <a:t>1</a:t>
            </a:r>
            <a:r>
              <a:rPr lang="en-US" sz="1100" dirty="0"/>
              <a:t> And Adam knew Eve his wife, and she conceived and brought forth Cain and said, I have gained a man through God.</a:t>
            </a:r>
          </a:p>
          <a:p>
            <a:r>
              <a:rPr lang="en-US" sz="1100" b="1" dirty="0"/>
              <a:t>2</a:t>
            </a:r>
            <a:r>
              <a:rPr lang="en-US" sz="1100" dirty="0"/>
              <a:t> And she again bore his brother Abel. And Abel was a keeper of sheep, but Cain was a tiller of the ground. </a:t>
            </a:r>
          </a:p>
          <a:p>
            <a:r>
              <a:rPr lang="en-US" sz="1100" b="1" dirty="0"/>
              <a:t>3</a:t>
            </a:r>
            <a:r>
              <a:rPr lang="en-US" sz="1100" dirty="0"/>
              <a:t> And it was so after some time that Cain brought of the fruits of the earth a sacrifice to the Lord. </a:t>
            </a:r>
          </a:p>
          <a:p>
            <a:r>
              <a:rPr lang="en-US" sz="1100" b="1" dirty="0"/>
              <a:t>4</a:t>
            </a:r>
            <a:r>
              <a:rPr lang="en-US" sz="1100" dirty="0"/>
              <a:t> And Abel also brought of the first born of his sheep and of his fatlings, and God looked upon Abel and his gifts, </a:t>
            </a:r>
          </a:p>
          <a:p>
            <a:r>
              <a:rPr lang="en-US" sz="1100" b="1" dirty="0"/>
              <a:t>5</a:t>
            </a:r>
            <a:r>
              <a:rPr lang="en-US" sz="1100" dirty="0"/>
              <a:t> but Cain and his sacrifices he regarded not, and Cain was exceedingly sorrowful and his countenance fell. </a:t>
            </a:r>
          </a:p>
          <a:p>
            <a:r>
              <a:rPr lang="en-US" sz="1100" b="1" dirty="0"/>
              <a:t>6</a:t>
            </a:r>
            <a:r>
              <a:rPr lang="en-US" sz="1100" dirty="0"/>
              <a:t> And the Lord God said to Cain, Why art thou become very sorrowful and why is thy countenance fallen? </a:t>
            </a:r>
          </a:p>
          <a:p>
            <a:r>
              <a:rPr lang="en-US" sz="1100" b="1" dirty="0"/>
              <a:t>7</a:t>
            </a:r>
            <a:r>
              <a:rPr lang="en-US" sz="1100" dirty="0"/>
              <a:t> Hast thou not sinned if thou hast brought it rightly, but not rightly divided it? be still, to thee shall be his submission, and thou shalt rule over him. 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572000" y="1524000"/>
            <a:ext cx="4041775" cy="3941763"/>
          </a:xfrm>
        </p:spPr>
        <p:txBody>
          <a:bodyPr>
            <a:noAutofit/>
          </a:bodyPr>
          <a:lstStyle/>
          <a:p>
            <a:r>
              <a:rPr lang="en-US" sz="1100" dirty="0"/>
              <a:t>1 Now Adam knew Eve his wife, and she conceived and bore Cain, saying, "I have gotten a man with the help of the LORD." </a:t>
            </a:r>
          </a:p>
          <a:p>
            <a:r>
              <a:rPr lang="en-US" sz="1100" dirty="0"/>
              <a:t>2 And again, she bore his brother Abel. Now Abel was a keeper of sheep, and Cain a tiller of the ground. </a:t>
            </a:r>
          </a:p>
          <a:p>
            <a:r>
              <a:rPr lang="en-US" sz="1100" dirty="0"/>
              <a:t>3 In the course of time Cain brought to the LORD an offering of the fruit of the ground, </a:t>
            </a:r>
          </a:p>
          <a:p>
            <a:r>
              <a:rPr lang="en-US" sz="1100" dirty="0"/>
              <a:t>4 and Abel brought of the firstlings of his flock and of their fat portions. And the LORD had regard for Abel and his offering, </a:t>
            </a:r>
          </a:p>
          <a:p>
            <a:r>
              <a:rPr lang="en-US" sz="1100" dirty="0"/>
              <a:t>5 but for Cain and his offering he had no regard. So Cain was very angry, and his countenance fell.</a:t>
            </a:r>
          </a:p>
          <a:p>
            <a:r>
              <a:rPr lang="en-US" sz="1100" dirty="0"/>
              <a:t>6 The LORD said to Cain, "Why are you angry, and why has your countenance fallen? </a:t>
            </a:r>
          </a:p>
          <a:p>
            <a:r>
              <a:rPr lang="en-US" sz="1100" dirty="0"/>
              <a:t>7 If you do well, will you not be accepted? And if you do not do well, sin is couching at the door; its desire is for you, but you must master it." 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30145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In LXX, Cain brings a sacrifice (</a:t>
            </a:r>
            <a:r>
              <a:rPr lang="en-US" sz="2400" i="1" dirty="0" err="1" smtClean="0"/>
              <a:t>thusia</a:t>
            </a:r>
            <a:r>
              <a:rPr lang="en-US" sz="2400" dirty="0" smtClean="0"/>
              <a:t>); Abel brings gifts (</a:t>
            </a:r>
            <a:r>
              <a:rPr lang="en-US" sz="2400" i="1" dirty="0" err="1" smtClean="0"/>
              <a:t>dwron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In RSV (following MT) both bring an offering, sacrifice</a:t>
            </a:r>
          </a:p>
          <a:p>
            <a:r>
              <a:rPr lang="en-US" sz="2400" dirty="0" smtClean="0"/>
              <a:t>In LXX, Cain is sorrowful</a:t>
            </a:r>
          </a:p>
          <a:p>
            <a:pPr lvl="1"/>
            <a:r>
              <a:rPr lang="en-US" sz="2400" dirty="0" smtClean="0"/>
              <a:t>In </a:t>
            </a:r>
            <a:r>
              <a:rPr lang="en-US" sz="2400" dirty="0" smtClean="0"/>
              <a:t>RSV he is angry</a:t>
            </a:r>
          </a:p>
          <a:p>
            <a:r>
              <a:rPr lang="en-US" sz="2400" dirty="0" smtClean="0"/>
              <a:t>In LXX, Cain’s offering is not rightly divided</a:t>
            </a:r>
          </a:p>
          <a:p>
            <a:pPr lvl="1"/>
            <a:r>
              <a:rPr lang="en-US" sz="2400" dirty="0" smtClean="0"/>
              <a:t>In </a:t>
            </a:r>
            <a:r>
              <a:rPr lang="en-US" sz="2400" dirty="0" smtClean="0"/>
              <a:t>RSV, Cain did not do well</a:t>
            </a:r>
          </a:p>
          <a:p>
            <a:r>
              <a:rPr lang="en-US" sz="2400" dirty="0" smtClean="0"/>
              <a:t>In LXX, Cain will rule over Abel</a:t>
            </a:r>
          </a:p>
          <a:p>
            <a:pPr lvl="1"/>
            <a:r>
              <a:rPr lang="en-US" sz="2400" dirty="0" smtClean="0"/>
              <a:t>In RSV, Cain may rule over sin</a:t>
            </a:r>
          </a:p>
          <a:p>
            <a:r>
              <a:rPr lang="en-US" sz="2800" dirty="0" smtClean="0"/>
              <a:t>See </a:t>
            </a:r>
            <a:r>
              <a:rPr lang="en-US" sz="2800" dirty="0" err="1"/>
              <a:t>Lohr</a:t>
            </a:r>
            <a:r>
              <a:rPr lang="en-US" sz="2800" dirty="0"/>
              <a:t>, Joel. “Righteous Abel, Wicked Cain: Genesis 4:1-16 in the Masoretic Text, the Septuagint, and the New Testament” </a:t>
            </a:r>
            <a:r>
              <a:rPr lang="en-US" sz="2800" i="1" dirty="0"/>
              <a:t>Catholic Biblical Quarterly</a:t>
            </a:r>
            <a:r>
              <a:rPr lang="en-US" sz="2800" dirty="0"/>
              <a:t> Vol. 71, No. 3 (July 2009), pp. 485-496.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Differences Regarding Cain’s Relation to God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646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Origen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100797-5EFD-4FF0-BC1F-D25D5EB2DBFA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Philo of Alexandria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Most influential Jewish philosopher: Philo of Alexandria, contemporary of Jesus and Paul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Leader of Jewish School in Alexandria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Also ‘political’ leader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Philosopher of ‘middle Platonism’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Combines aspects of Platonism and Stoicism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Logos, wisdom, of God begotten of God from the beginning of creation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/>
              <a:t>Seed of Logos found in philosophy (see also Justin Martyr)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Moses older than Plato (Justin Martyr)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/>
              <a:t>Biblical exegesis using allegory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 smtClean="0"/>
          </a:p>
          <a:p>
            <a:pPr eaLnBrk="1" hangingPunct="1">
              <a:lnSpc>
                <a:spcPct val="90000"/>
              </a:lnSpc>
            </a:pPr>
            <a:endParaRPr lang="en-US" alt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4153536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Philo begins with contrasting Cain and Abel as epistemological types</a:t>
            </a:r>
          </a:p>
          <a:p>
            <a:pPr lvl="1"/>
            <a:r>
              <a:rPr lang="en-US" dirty="0" smtClean="0"/>
              <a:t>Ambrose does the same, but associated Jews who do not believe with Cain and Christians who do with Abel </a:t>
            </a:r>
          </a:p>
          <a:p>
            <a:r>
              <a:rPr lang="en-US" dirty="0" smtClean="0"/>
              <a:t>Discussion of elder vs younger son</a:t>
            </a:r>
          </a:p>
          <a:p>
            <a:pPr lvl="1"/>
            <a:r>
              <a:rPr lang="en-US" dirty="0" smtClean="0"/>
              <a:t>Sin older than virtue</a:t>
            </a:r>
          </a:p>
          <a:p>
            <a:r>
              <a:rPr lang="en-US" dirty="0" smtClean="0"/>
              <a:t>Cain devoted to pleasure</a:t>
            </a:r>
          </a:p>
          <a:p>
            <a:r>
              <a:rPr lang="en-US" dirty="0" smtClean="0"/>
              <a:t>Key interpretation of LXX is also found in </a:t>
            </a:r>
            <a:r>
              <a:rPr lang="en-US" i="1" dirty="0" smtClean="0"/>
              <a:t>Questions and Answers on Genesis I, </a:t>
            </a:r>
            <a:r>
              <a:rPr lang="en-US" dirty="0" smtClean="0"/>
              <a:t>58-76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Philo </a:t>
            </a:r>
            <a:r>
              <a:rPr lang="en-US" i="1" dirty="0" smtClean="0"/>
              <a:t>On Cain and Abel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45300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an influential family, born 339, died (Easter Sunday) 397</a:t>
            </a:r>
          </a:p>
          <a:p>
            <a:r>
              <a:rPr lang="en-US" dirty="0" smtClean="0"/>
              <a:t>Excellent education, especially in Greek</a:t>
            </a:r>
          </a:p>
          <a:p>
            <a:r>
              <a:rPr lang="en-US" dirty="0" smtClean="0"/>
              <a:t>Served as a judicial magistrate</a:t>
            </a:r>
          </a:p>
          <a:p>
            <a:r>
              <a:rPr lang="en-US" dirty="0" smtClean="0"/>
              <a:t>Baptized and ordained bishop in 370</a:t>
            </a:r>
          </a:p>
          <a:p>
            <a:r>
              <a:rPr lang="en-US" dirty="0" smtClean="0"/>
              <a:t>As bishop of Milan, most important political ecclesial official in the West</a:t>
            </a:r>
          </a:p>
          <a:p>
            <a:r>
              <a:rPr lang="en-US" dirty="0" smtClean="0"/>
              <a:t>Introduced hymns into Western liturgical use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err="1" smtClean="0"/>
              <a:t>Te</a:t>
            </a:r>
            <a:r>
              <a:rPr lang="en-US" i="1" dirty="0" smtClean="0"/>
              <a:t> Deum </a:t>
            </a:r>
            <a:r>
              <a:rPr lang="en-US" dirty="0" smtClean="0"/>
              <a:t>and Easter </a:t>
            </a:r>
            <a:r>
              <a:rPr lang="en-US" i="1" dirty="0" err="1" smtClean="0"/>
              <a:t>Exultet</a:t>
            </a:r>
            <a:r>
              <a:rPr lang="en-US" dirty="0" smtClean="0"/>
              <a:t> is attributed to him (although probably erroneously)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St. Ambrose of Milan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712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1228</TotalTime>
  <Words>1157</Words>
  <Application>Microsoft Office PowerPoint</Application>
  <PresentationFormat>On-screen Show (4:3)</PresentationFormat>
  <Paragraphs>164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Lecture 3: Priesthood in Genesis</vt:lpstr>
      <vt:lpstr>Outline</vt:lpstr>
      <vt:lpstr>Background on Genesis</vt:lpstr>
      <vt:lpstr>General Patristic Understanding of Genesis</vt:lpstr>
      <vt:lpstr>Differing Versions of Genesis 4</vt:lpstr>
      <vt:lpstr>Key Differences Regarding Cain’s Relation to God</vt:lpstr>
      <vt:lpstr>Philo of Alexandria</vt:lpstr>
      <vt:lpstr>Philo On Cain and Abel</vt:lpstr>
      <vt:lpstr>St. Ambrose of Milan</vt:lpstr>
      <vt:lpstr>Basil the Great and Ambrose</vt:lpstr>
      <vt:lpstr>Ambrose Exegetical Works</vt:lpstr>
      <vt:lpstr>Cain and Abel: The age old questions</vt:lpstr>
      <vt:lpstr>Melchizedek</vt:lpstr>
      <vt:lpstr>Controversy </vt:lpstr>
      <vt:lpstr>John Chrysostom on Melchizedek</vt:lpstr>
      <vt:lpstr>Augustine on the Sacrifice of Cain and  Melchizedek in CoG</vt:lpstr>
      <vt:lpstr>On Diverse Questions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</dc:title>
  <dc:creator>AOrlando</dc:creator>
  <cp:lastModifiedBy>AOrlando</cp:lastModifiedBy>
  <cp:revision>130</cp:revision>
  <dcterms:created xsi:type="dcterms:W3CDTF">2016-07-31T18:00:40Z</dcterms:created>
  <dcterms:modified xsi:type="dcterms:W3CDTF">2019-02-08T11:19:21Z</dcterms:modified>
</cp:coreProperties>
</file>