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9"/>
  </p:handoutMasterIdLst>
  <p:sldIdLst>
    <p:sldId id="256" r:id="rId2"/>
    <p:sldId id="257" r:id="rId3"/>
    <p:sldId id="263" r:id="rId4"/>
    <p:sldId id="273" r:id="rId5"/>
    <p:sldId id="283" r:id="rId6"/>
    <p:sldId id="289" r:id="rId7"/>
    <p:sldId id="274" r:id="rId8"/>
    <p:sldId id="279" r:id="rId9"/>
    <p:sldId id="290" r:id="rId10"/>
    <p:sldId id="291" r:id="rId11"/>
    <p:sldId id="292" r:id="rId12"/>
    <p:sldId id="284" r:id="rId13"/>
    <p:sldId id="294" r:id="rId14"/>
    <p:sldId id="286" r:id="rId15"/>
    <p:sldId id="287" r:id="rId16"/>
    <p:sldId id="293" r:id="rId17"/>
    <p:sldId id="28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79CE7-1648-4A41-9665-021A9996AA80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3A97B-F9AF-4D7A-941C-1EA41C0EB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377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9EE6D2-397D-49A7-BAB5-3EBF3E5D7151}" type="datetimeFigureOut">
              <a:rPr lang="en-US" smtClean="0"/>
              <a:t>2/15/2019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DC53D5-DF4F-4431-94F9-BAA7DF03F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Lecture 4: Levitical Priesthood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Ann T. Orlando</a:t>
            </a:r>
          </a:p>
          <a:p>
            <a:r>
              <a:rPr lang="en-US" dirty="0" smtClean="0"/>
              <a:t>15 </a:t>
            </a:r>
            <a:r>
              <a:rPr lang="en-US" dirty="0"/>
              <a:t>F</a:t>
            </a:r>
            <a:r>
              <a:rPr lang="en-US" dirty="0" smtClean="0"/>
              <a:t>ebruary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1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Origen likely delivered these homilies c. 240, over two or three years</a:t>
            </a:r>
          </a:p>
          <a:p>
            <a:pPr lvl="1"/>
            <a:r>
              <a:rPr lang="en-US" dirty="0" smtClean="0"/>
              <a:t>Translated into Latin by </a:t>
            </a:r>
            <a:r>
              <a:rPr lang="en-US" dirty="0" err="1" smtClean="0"/>
              <a:t>Rufinus</a:t>
            </a:r>
            <a:r>
              <a:rPr lang="en-US" dirty="0" smtClean="0"/>
              <a:t> c. 400</a:t>
            </a:r>
          </a:p>
          <a:p>
            <a:r>
              <a:rPr lang="en-US" dirty="0" smtClean="0"/>
              <a:t>Origen uses these homilies to discuss the proper role of the priest (presbyter)</a:t>
            </a:r>
          </a:p>
          <a:p>
            <a:pPr lvl="1"/>
            <a:r>
              <a:rPr lang="en-US" dirty="0" smtClean="0"/>
              <a:t>Priest must not only know the scriptures, but he must be able to communicate proper lessons from Scripture to his audience</a:t>
            </a:r>
          </a:p>
          <a:p>
            <a:r>
              <a:rPr lang="en-US" dirty="0" smtClean="0"/>
              <a:t>Numerous places in Homilies where Origen discusses contemporary ecclesial practices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Homilies on Leviticus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70212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Homily 1</a:t>
            </a:r>
          </a:p>
          <a:p>
            <a:pPr lvl="1"/>
            <a:r>
              <a:rPr lang="en-US" dirty="0" smtClean="0"/>
              <a:t>In </a:t>
            </a:r>
            <a:r>
              <a:rPr lang="en-US" dirty="0"/>
              <a:t>places, Origen seems to be referring to the priesthood of the laity, in other places, to the ordained </a:t>
            </a:r>
            <a:r>
              <a:rPr lang="en-US" dirty="0" err="1"/>
              <a:t>presbyterate</a:t>
            </a:r>
            <a:r>
              <a:rPr lang="en-US" dirty="0"/>
              <a:t>.  </a:t>
            </a:r>
            <a:r>
              <a:rPr lang="en-US" dirty="0" smtClean="0"/>
              <a:t>Consider some examples</a:t>
            </a:r>
            <a:endParaRPr lang="en-US" dirty="0"/>
          </a:p>
          <a:p>
            <a:pPr lvl="1"/>
            <a:r>
              <a:rPr lang="en-US" dirty="0" smtClean="0"/>
              <a:t>How </a:t>
            </a:r>
            <a:r>
              <a:rPr lang="en-US" dirty="0"/>
              <a:t>is the sacrifice of Jesus both physical and spiritual</a:t>
            </a:r>
          </a:p>
          <a:p>
            <a:r>
              <a:rPr lang="en-US" dirty="0" smtClean="0"/>
              <a:t>Homily 4</a:t>
            </a:r>
          </a:p>
          <a:p>
            <a:pPr lvl="1"/>
            <a:r>
              <a:rPr lang="en-US" dirty="0"/>
              <a:t>What is the priesthood of the laity?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did the woman suffering from a hemorrhage in the Gospels understand about Jesus</a:t>
            </a:r>
          </a:p>
          <a:p>
            <a:pPr lvl="1"/>
            <a:r>
              <a:rPr lang="en-US" dirty="0" smtClean="0"/>
              <a:t>Why </a:t>
            </a:r>
            <a:r>
              <a:rPr lang="en-US" dirty="0"/>
              <a:t>should priests of the altar be perfect?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does the priest teach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should the priest care for himself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Homily 5</a:t>
            </a:r>
          </a:p>
          <a:p>
            <a:pPr lvl="1"/>
            <a:r>
              <a:rPr lang="en-US" dirty="0"/>
              <a:t>What does Origen mean when he says that we have all the animals needed for sacrifice within us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role of priests in forgiving sins of the people?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difference between an ‘transgression’ and a ‘sin’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reward of the priests who preaches the true Word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is the salutary sacrifice divided into praise and prayer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are the three causes of impurity? How are we to understand this?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does a priest offer a salutary sacrifice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Questions to Consider in Origen </a:t>
            </a:r>
            <a:r>
              <a:rPr lang="en-US" i="1" dirty="0" smtClean="0"/>
              <a:t>On Leviticus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606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Continuation of </a:t>
            </a:r>
            <a:r>
              <a:rPr lang="en-US" dirty="0" err="1" smtClean="0"/>
              <a:t>CoG</a:t>
            </a:r>
            <a:r>
              <a:rPr lang="en-US" dirty="0" smtClean="0"/>
              <a:t> XVII</a:t>
            </a:r>
          </a:p>
          <a:p>
            <a:r>
              <a:rPr lang="en-US" dirty="0" smtClean="0"/>
              <a:t>How Aaronic priesthood is related to prophets (Samuel in particular)</a:t>
            </a:r>
          </a:p>
          <a:p>
            <a:pPr lvl="1"/>
            <a:r>
              <a:rPr lang="en-US" dirty="0" smtClean="0"/>
              <a:t>See XVII.5-6</a:t>
            </a:r>
          </a:p>
          <a:p>
            <a:r>
              <a:rPr lang="en-US" dirty="0" smtClean="0"/>
              <a:t>The ‘priesthood’ of Moses, Aaron and Samuel 	See </a:t>
            </a:r>
            <a:r>
              <a:rPr lang="en-US" i="1" dirty="0" smtClean="0"/>
              <a:t>Exposition of Psalm 98</a:t>
            </a:r>
            <a:r>
              <a:rPr lang="en-US" dirty="0" smtClean="0"/>
              <a:t> 10-12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Augustine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737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Augustine, </a:t>
            </a:r>
            <a:r>
              <a:rPr lang="en-US" dirty="0" err="1"/>
              <a:t>CoG</a:t>
            </a:r>
            <a:r>
              <a:rPr lang="en-US" dirty="0"/>
              <a:t> XVII</a:t>
            </a:r>
          </a:p>
          <a:p>
            <a:pPr lvl="1"/>
            <a:r>
              <a:rPr lang="en-US" dirty="0" smtClean="0"/>
              <a:t>Why </a:t>
            </a:r>
            <a:r>
              <a:rPr lang="en-US" dirty="0"/>
              <a:t>does Augustine place such importance on Samuel’s priesthood?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does Augustine say about the priesthood of the laity and the priesthood of </a:t>
            </a:r>
            <a:r>
              <a:rPr lang="en-US" dirty="0" smtClean="0"/>
              <a:t>Aaron</a:t>
            </a:r>
            <a:endParaRPr lang="en-US" dirty="0"/>
          </a:p>
          <a:p>
            <a:r>
              <a:rPr lang="en-US" dirty="0"/>
              <a:t>Augustine, Explosions of the Psalms, Ps 98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do Moses, Aaron and Samuel represent all </a:t>
            </a:r>
            <a:r>
              <a:rPr lang="en-US"/>
              <a:t>Christian </a:t>
            </a:r>
            <a:r>
              <a:rPr lang="en-US" smtClean="0"/>
              <a:t>faithful?</a:t>
            </a:r>
            <a:endParaRPr lang="en-US" dirty="0"/>
          </a:p>
          <a:p>
            <a:pPr lvl="1"/>
            <a:r>
              <a:rPr lang="en-US" dirty="0" smtClean="0"/>
              <a:t>Is </a:t>
            </a:r>
            <a:r>
              <a:rPr lang="en-US" dirty="0"/>
              <a:t>anyone sinless? Are all liable to punishment? What about Samuel?</a:t>
            </a:r>
          </a:p>
          <a:p>
            <a:pPr lvl="1"/>
            <a:r>
              <a:rPr lang="en-US" dirty="0" smtClean="0"/>
              <a:t>What </a:t>
            </a:r>
            <a:r>
              <a:rPr lang="en-US" dirty="0"/>
              <a:t>is the punishment of servants (ministers) of the Church?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to Consider for Augustinian Readings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8208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(Early?) Fourth Century collection of sayings, decrees, liturgies which purport to be from the Apostles</a:t>
            </a:r>
          </a:p>
          <a:p>
            <a:pPr lvl="1"/>
            <a:r>
              <a:rPr lang="en-US" dirty="0" smtClean="0"/>
              <a:t>Organized in 8 (unrelated) books</a:t>
            </a:r>
          </a:p>
          <a:p>
            <a:pPr lvl="1"/>
            <a:r>
              <a:rPr lang="en-US" dirty="0" smtClean="0"/>
              <a:t>Contains elements of other works such as </a:t>
            </a:r>
            <a:r>
              <a:rPr lang="en-US" i="1" dirty="0" err="1"/>
              <a:t>D</a:t>
            </a:r>
            <a:r>
              <a:rPr lang="en-US" i="1" dirty="0" err="1" smtClean="0"/>
              <a:t>idache</a:t>
            </a:r>
            <a:r>
              <a:rPr lang="en-US" i="1" dirty="0" smtClean="0"/>
              <a:t> </a:t>
            </a:r>
            <a:r>
              <a:rPr lang="en-US" dirty="0" smtClean="0"/>
              <a:t>and Liturgy recorded by Hippolytus</a:t>
            </a:r>
          </a:p>
          <a:p>
            <a:r>
              <a:rPr lang="en-US" dirty="0" smtClean="0"/>
              <a:t>Unknown in Latin, West, until Renaissance</a:t>
            </a:r>
          </a:p>
          <a:p>
            <a:r>
              <a:rPr lang="en-US" dirty="0" smtClean="0"/>
              <a:t>Explores another line of thought on deacons (and deaconesses) as Levites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Apostolic Constitutions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77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role of bishops and deacons see Book II. xxv-xxxv</a:t>
            </a:r>
          </a:p>
          <a:p>
            <a:r>
              <a:rPr lang="en-US" dirty="0" smtClean="0"/>
              <a:t>Describes deacons as ‘</a:t>
            </a:r>
            <a:r>
              <a:rPr lang="en-US" dirty="0" err="1" smtClean="0"/>
              <a:t>levites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Attempts to establish a metaphor of bishops (and priests) related to Moses while deacons are associated with Aaron and Levites</a:t>
            </a:r>
          </a:p>
          <a:p>
            <a:r>
              <a:rPr lang="en-US" dirty="0" smtClean="0"/>
              <a:t>Seems to be an attempt to reconcile Order of Melchizedek with Order of Levites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Book II: Church Hierarchy and Organization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79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AC describe the relationship between bishops and the people of the Church?  How does it use the Old Testament to do this?</a:t>
            </a:r>
          </a:p>
          <a:p>
            <a:r>
              <a:rPr lang="en-US" dirty="0" smtClean="0"/>
              <a:t>Who </a:t>
            </a:r>
            <a:r>
              <a:rPr lang="en-US" dirty="0"/>
              <a:t>selects priests?</a:t>
            </a:r>
          </a:p>
          <a:p>
            <a:r>
              <a:rPr lang="en-US" dirty="0" smtClean="0"/>
              <a:t>What </a:t>
            </a:r>
            <a:r>
              <a:rPr lang="en-US" dirty="0"/>
              <a:t>are some of the Church  ‘offices’ mentioned here?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 to Consider in the </a:t>
            </a:r>
            <a:r>
              <a:rPr lang="en-US" i="1" dirty="0" smtClean="0"/>
              <a:t>Apostolic Constitutions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517313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Origen, </a:t>
            </a:r>
            <a:r>
              <a:rPr lang="en-US" i="1" dirty="0" smtClean="0"/>
              <a:t>Homilies on Leviticus</a:t>
            </a:r>
            <a:r>
              <a:rPr lang="en-US" dirty="0" smtClean="0"/>
              <a:t> Homilies 1, 4, 5</a:t>
            </a:r>
          </a:p>
          <a:p>
            <a:pPr marL="109728" indent="0">
              <a:buNone/>
            </a:pPr>
            <a:r>
              <a:rPr lang="en-US" dirty="0" smtClean="0"/>
              <a:t>Augustine, </a:t>
            </a:r>
            <a:r>
              <a:rPr lang="en-US" dirty="0" err="1" smtClean="0"/>
              <a:t>CoG</a:t>
            </a:r>
            <a:r>
              <a:rPr lang="en-US" dirty="0" smtClean="0"/>
              <a:t>, XVII.5-6</a:t>
            </a:r>
          </a:p>
          <a:p>
            <a:pPr marL="109728" indent="0">
              <a:buNone/>
            </a:pPr>
            <a:r>
              <a:rPr lang="en-US" dirty="0" smtClean="0"/>
              <a:t>_____</a:t>
            </a:r>
            <a:r>
              <a:rPr lang="en-US" i="1" dirty="0" smtClean="0"/>
              <a:t>Exposition of Psalm 98.</a:t>
            </a:r>
            <a:r>
              <a:rPr lang="en-US" dirty="0" smtClean="0"/>
              <a:t>10-12</a:t>
            </a:r>
          </a:p>
          <a:p>
            <a:pPr marL="109728" indent="0">
              <a:buNone/>
            </a:pPr>
            <a:r>
              <a:rPr lang="en-US" dirty="0" smtClean="0"/>
              <a:t>Apostolic Constitutions </a:t>
            </a:r>
            <a:r>
              <a:rPr lang="en-US" dirty="0" err="1" smtClean="0"/>
              <a:t>II.xxv</a:t>
            </a:r>
            <a:r>
              <a:rPr lang="en-US" dirty="0" smtClean="0"/>
              <a:t>-xxxv</a:t>
            </a:r>
          </a:p>
          <a:p>
            <a:pPr marL="109728" indent="0">
              <a:buNone/>
            </a:pPr>
            <a:r>
              <a:rPr lang="en-US" smtClean="0"/>
              <a:t>Prepare Paper #4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Biblical Background: Exodus and Leviticus</a:t>
            </a:r>
          </a:p>
          <a:p>
            <a:r>
              <a:rPr lang="en-US" dirty="0" smtClean="0"/>
              <a:t>Origen</a:t>
            </a:r>
          </a:p>
          <a:p>
            <a:pPr lvl="1"/>
            <a:r>
              <a:rPr lang="en-US" dirty="0" smtClean="0"/>
              <a:t>Homilies on Leviticus</a:t>
            </a:r>
          </a:p>
          <a:p>
            <a:r>
              <a:rPr lang="en-US" dirty="0" smtClean="0"/>
              <a:t>Augustine on Exodus and Leviticus</a:t>
            </a:r>
          </a:p>
          <a:p>
            <a:r>
              <a:rPr lang="en-US" i="1" dirty="0" smtClean="0"/>
              <a:t>Apostolic Constitutions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7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Second book of Pentateuch (Torah)</a:t>
            </a:r>
          </a:p>
          <a:p>
            <a:pPr lvl="1"/>
            <a:r>
              <a:rPr lang="en-US" dirty="0" smtClean="0"/>
              <a:t>Traditionally written by Moses</a:t>
            </a:r>
          </a:p>
          <a:p>
            <a:r>
              <a:rPr lang="en-US" dirty="0" smtClean="0"/>
              <a:t>Tells story of salivation of people Israel from Egyptians and time in desert</a:t>
            </a:r>
          </a:p>
          <a:p>
            <a:r>
              <a:rPr lang="en-US" dirty="0" smtClean="0"/>
              <a:t>Outline</a:t>
            </a:r>
          </a:p>
          <a:p>
            <a:pPr lvl="1"/>
            <a:r>
              <a:rPr lang="en-US" dirty="0" smtClean="0"/>
              <a:t>Birth an dearly life of Moses</a:t>
            </a:r>
          </a:p>
          <a:p>
            <a:pPr lvl="1"/>
            <a:r>
              <a:rPr lang="en-US" dirty="0" smtClean="0"/>
              <a:t>Call of Moses</a:t>
            </a:r>
          </a:p>
          <a:p>
            <a:pPr lvl="1"/>
            <a:r>
              <a:rPr lang="en-US" dirty="0" smtClean="0"/>
              <a:t>Passover and deliverance from Pharaoh</a:t>
            </a:r>
          </a:p>
          <a:p>
            <a:pPr lvl="1"/>
            <a:r>
              <a:rPr lang="en-US" dirty="0" smtClean="0"/>
              <a:t>Time in the desert, 10 commandments</a:t>
            </a:r>
          </a:p>
          <a:p>
            <a:pPr lvl="1"/>
            <a:r>
              <a:rPr lang="en-US" dirty="0" smtClean="0"/>
              <a:t>Design of Ark of Covenant</a:t>
            </a:r>
          </a:p>
          <a:p>
            <a:pPr lvl="1"/>
            <a:r>
              <a:rPr lang="en-US" dirty="0" smtClean="0"/>
              <a:t>Establishment of </a:t>
            </a:r>
            <a:r>
              <a:rPr lang="en-US" dirty="0"/>
              <a:t>L</a:t>
            </a:r>
            <a:r>
              <a:rPr lang="en-US" dirty="0" smtClean="0"/>
              <a:t>evitical (hereditary) priesthood through Aaron (</a:t>
            </a:r>
            <a:r>
              <a:rPr lang="en-US" dirty="0" err="1" smtClean="0"/>
              <a:t>Ch</a:t>
            </a:r>
            <a:r>
              <a:rPr lang="en-US" dirty="0" smtClean="0"/>
              <a:t> 28-30)</a:t>
            </a:r>
          </a:p>
          <a:p>
            <a:pPr lvl="1"/>
            <a:r>
              <a:rPr lang="en-US" dirty="0" smtClean="0"/>
              <a:t>Golden calf and punishment of the people</a:t>
            </a:r>
          </a:p>
          <a:p>
            <a:pPr lvl="1"/>
            <a:r>
              <a:rPr lang="en-US" dirty="0" smtClean="0"/>
              <a:t>Building tabernacle, ark of the covenant and altar of incense</a:t>
            </a:r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Exodus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0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Third </a:t>
            </a:r>
            <a:r>
              <a:rPr lang="en-US" dirty="0"/>
              <a:t>book of Pentateuch (Torah)</a:t>
            </a:r>
          </a:p>
          <a:p>
            <a:pPr lvl="1"/>
            <a:r>
              <a:rPr lang="en-US" dirty="0"/>
              <a:t>Traditionally written by </a:t>
            </a:r>
            <a:r>
              <a:rPr lang="en-US" dirty="0" smtClean="0"/>
              <a:t>Moses</a:t>
            </a:r>
          </a:p>
          <a:p>
            <a:r>
              <a:rPr lang="en-US" dirty="0" smtClean="0"/>
              <a:t>Could be considered a manual for newly created Levitical priesthood</a:t>
            </a:r>
          </a:p>
          <a:p>
            <a:r>
              <a:rPr lang="en-US" dirty="0" smtClean="0"/>
              <a:t>Outline</a:t>
            </a:r>
          </a:p>
          <a:p>
            <a:pPr lvl="1"/>
            <a:r>
              <a:rPr lang="en-US" dirty="0" smtClean="0"/>
              <a:t>Types of sacrifices</a:t>
            </a:r>
          </a:p>
          <a:p>
            <a:pPr lvl="1"/>
            <a:r>
              <a:rPr lang="en-US" dirty="0" smtClean="0"/>
              <a:t>Ordination of priests</a:t>
            </a:r>
          </a:p>
          <a:p>
            <a:pPr lvl="1"/>
            <a:r>
              <a:rPr lang="en-US" dirty="0" smtClean="0"/>
              <a:t>Aaron’s sons offer an impure sacrifice</a:t>
            </a:r>
          </a:p>
          <a:p>
            <a:pPr lvl="1"/>
            <a:r>
              <a:rPr lang="en-US" dirty="0" smtClean="0"/>
              <a:t>Household laws</a:t>
            </a:r>
          </a:p>
          <a:p>
            <a:pPr lvl="1"/>
            <a:r>
              <a:rPr lang="en-US" dirty="0" smtClean="0"/>
              <a:t>Purification of the sick</a:t>
            </a:r>
          </a:p>
          <a:p>
            <a:pPr lvl="1"/>
            <a:r>
              <a:rPr lang="en-US" dirty="0" smtClean="0"/>
              <a:t>Day of Atonement</a:t>
            </a:r>
          </a:p>
          <a:p>
            <a:pPr lvl="1"/>
            <a:r>
              <a:rPr lang="en-US" dirty="0" smtClean="0"/>
              <a:t>Ritual and moral holiness</a:t>
            </a:r>
          </a:p>
          <a:p>
            <a:pPr lvl="1"/>
            <a:r>
              <a:rPr lang="en-US" dirty="0" smtClean="0"/>
              <a:t>Conduct of priests</a:t>
            </a:r>
          </a:p>
          <a:p>
            <a:pPr lvl="1"/>
            <a:r>
              <a:rPr lang="en-US" dirty="0" smtClean="0"/>
              <a:t>Festivals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Leviticus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49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Scripture is fundamentally ‘one book’, various disparate sections can be used to explain other sections</a:t>
            </a:r>
            <a:endParaRPr lang="en-US" dirty="0"/>
          </a:p>
          <a:p>
            <a:r>
              <a:rPr lang="en-US" dirty="0" smtClean="0"/>
              <a:t>Use NT to fully understand the OT</a:t>
            </a:r>
          </a:p>
          <a:p>
            <a:r>
              <a:rPr lang="en-US" dirty="0" smtClean="0"/>
              <a:t>Use OT figures as a model for Church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Scriptural Exegesis Reminder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78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Pentateuch: Genesis, Exodus, Leviticus, Numbers, Deuteronomy </a:t>
            </a:r>
          </a:p>
          <a:p>
            <a:pPr lvl="1"/>
            <a:r>
              <a:rPr lang="en-US" dirty="0" smtClean="0"/>
              <a:t>Origen</a:t>
            </a:r>
          </a:p>
          <a:p>
            <a:r>
              <a:rPr lang="en-US" dirty="0" err="1" smtClean="0"/>
              <a:t>Heptateuch</a:t>
            </a:r>
            <a:r>
              <a:rPr lang="en-US" dirty="0" smtClean="0"/>
              <a:t>: Pentateuch plus Joshua and Judges</a:t>
            </a:r>
          </a:p>
          <a:p>
            <a:pPr lvl="1"/>
            <a:r>
              <a:rPr lang="en-US" dirty="0" smtClean="0"/>
              <a:t>Augustine</a:t>
            </a:r>
          </a:p>
          <a:p>
            <a:r>
              <a:rPr lang="en-US" dirty="0" err="1" smtClean="0"/>
              <a:t>Octateuch</a:t>
            </a:r>
            <a:r>
              <a:rPr lang="en-US" dirty="0" smtClean="0"/>
              <a:t>: </a:t>
            </a:r>
            <a:r>
              <a:rPr lang="en-US" dirty="0" err="1" smtClean="0"/>
              <a:t>Heptateuch</a:t>
            </a:r>
            <a:r>
              <a:rPr lang="en-US" dirty="0" smtClean="0"/>
              <a:t> plus Ruth</a:t>
            </a:r>
          </a:p>
          <a:p>
            <a:pPr lvl="1"/>
            <a:r>
              <a:rPr lang="en-US" dirty="0" err="1" smtClean="0"/>
              <a:t>Theodoret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 of OT Books as Referenced by Fathers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16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Born in Alexandria in 185, died (a martyr) in 254</a:t>
            </a:r>
          </a:p>
          <a:p>
            <a:pPr lvl="1"/>
            <a:r>
              <a:rPr lang="en-US" dirty="0" smtClean="0"/>
              <a:t>Born into a Christian family </a:t>
            </a:r>
          </a:p>
          <a:p>
            <a:pPr lvl="1"/>
            <a:r>
              <a:rPr lang="en-US" dirty="0" smtClean="0"/>
              <a:t>His father, </a:t>
            </a:r>
            <a:r>
              <a:rPr lang="en-US" dirty="0" err="1" smtClean="0"/>
              <a:t>Leonides</a:t>
            </a:r>
            <a:r>
              <a:rPr lang="en-US" dirty="0" smtClean="0"/>
              <a:t>, martyred when Origen was a teenager</a:t>
            </a:r>
          </a:p>
          <a:p>
            <a:pPr lvl="1"/>
            <a:r>
              <a:rPr lang="en-US" dirty="0" smtClean="0"/>
              <a:t>Influenced by Philo of Alexandria</a:t>
            </a:r>
          </a:p>
          <a:p>
            <a:r>
              <a:rPr lang="en-US" dirty="0" smtClean="0"/>
              <a:t>Prominent in the catechetical school in Alexandria</a:t>
            </a:r>
          </a:p>
          <a:p>
            <a:pPr lvl="1"/>
            <a:r>
              <a:rPr lang="en-US" dirty="0" smtClean="0"/>
              <a:t>Wrote an important apology opposing philosophical arguments against Christianity, </a:t>
            </a:r>
            <a:r>
              <a:rPr lang="en-US" i="1" dirty="0" smtClean="0"/>
              <a:t>Contra </a:t>
            </a:r>
            <a:r>
              <a:rPr lang="en-US" i="1" dirty="0" err="1" smtClean="0"/>
              <a:t>Celsum</a:t>
            </a:r>
            <a:endParaRPr lang="en-US" dirty="0" smtClean="0"/>
          </a:p>
          <a:p>
            <a:r>
              <a:rPr lang="en-US" dirty="0" smtClean="0"/>
              <a:t>Although he suffered heroically for the faith, later controversies led to his condemnation</a:t>
            </a:r>
          </a:p>
          <a:p>
            <a:pPr lvl="1"/>
            <a:r>
              <a:rPr lang="en-US" dirty="0" smtClean="0"/>
              <a:t>For political/theological reasons Origen was condemned by Justinian in the 6</a:t>
            </a:r>
            <a:r>
              <a:rPr lang="en-US" baseline="30000" dirty="0" smtClean="0"/>
              <a:t>th</a:t>
            </a:r>
            <a:r>
              <a:rPr lang="en-US" dirty="0" smtClean="0"/>
              <a:t> C and at the Second Council of Constantinople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9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‘Systematic’ approach to Scripture described in </a:t>
            </a:r>
            <a:r>
              <a:rPr lang="en-US" i="1" dirty="0"/>
              <a:t>On First Principles</a:t>
            </a:r>
            <a:endParaRPr lang="en-US" dirty="0"/>
          </a:p>
          <a:p>
            <a:pPr lvl="1"/>
            <a:r>
              <a:rPr lang="en-US" dirty="0"/>
              <a:t>Literal</a:t>
            </a:r>
          </a:p>
          <a:p>
            <a:pPr lvl="1"/>
            <a:r>
              <a:rPr lang="en-US" dirty="0"/>
              <a:t>Moral</a:t>
            </a:r>
          </a:p>
          <a:p>
            <a:pPr lvl="1"/>
            <a:r>
              <a:rPr lang="en-US" dirty="0"/>
              <a:t>Spiritual</a:t>
            </a:r>
          </a:p>
          <a:p>
            <a:r>
              <a:rPr lang="en-US" dirty="0" err="1" smtClean="0"/>
              <a:t>Hexapla</a:t>
            </a:r>
            <a:endParaRPr lang="en-US" dirty="0" smtClean="0"/>
          </a:p>
          <a:p>
            <a:r>
              <a:rPr lang="en-US" dirty="0" smtClean="0"/>
              <a:t>Wrote many complete commentaries and homilies on almost all books of Scripture</a:t>
            </a:r>
          </a:p>
          <a:p>
            <a:pPr lvl="1"/>
            <a:r>
              <a:rPr lang="en-US" dirty="0" smtClean="0"/>
              <a:t>Majority of books lost as a result of 6</a:t>
            </a:r>
            <a:r>
              <a:rPr lang="en-US" baseline="30000" dirty="0" smtClean="0"/>
              <a:t>th</a:t>
            </a:r>
            <a:r>
              <a:rPr lang="en-US" dirty="0" smtClean="0"/>
              <a:t> C condemnations</a:t>
            </a:r>
          </a:p>
          <a:p>
            <a:pPr lvl="1"/>
            <a:r>
              <a:rPr lang="en-US" dirty="0" smtClean="0"/>
              <a:t>Most surviving works reconstructed from Latin or other translations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Origen and Scripture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199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Ordained priest by bishop of Caesarea in Palestine</a:t>
            </a:r>
          </a:p>
          <a:p>
            <a:pPr lvl="1"/>
            <a:r>
              <a:rPr lang="en-US" dirty="0" smtClean="0"/>
              <a:t>Bishop of Alexandria, Demetrius, was not informed and opposed the ordination</a:t>
            </a:r>
          </a:p>
          <a:p>
            <a:r>
              <a:rPr lang="en-US" dirty="0" smtClean="0"/>
              <a:t>As presbyter, he was primarily called upon to teach and preach</a:t>
            </a:r>
          </a:p>
          <a:p>
            <a:r>
              <a:rPr lang="en-US" dirty="0" smtClean="0"/>
              <a:t>He </a:t>
            </a:r>
            <a:r>
              <a:rPr lang="en-US" dirty="0"/>
              <a:t>established important school is Palestine, focused on study of Scripture</a:t>
            </a:r>
          </a:p>
          <a:p>
            <a:pPr lvl="1"/>
            <a:r>
              <a:rPr lang="en-US" dirty="0"/>
              <a:t>Extensive dialog and debates with Jewish rabbinic </a:t>
            </a:r>
            <a:r>
              <a:rPr lang="en-US" dirty="0" smtClean="0"/>
              <a:t>school</a:t>
            </a:r>
          </a:p>
          <a:p>
            <a:pPr lvl="1"/>
            <a:r>
              <a:rPr lang="en-US" dirty="0" smtClean="0"/>
              <a:t>His scholarly work was supported by Ambrose and his wife</a:t>
            </a:r>
          </a:p>
          <a:p>
            <a:r>
              <a:rPr lang="en-US" dirty="0" smtClean="0"/>
              <a:t>School endured for several centuries after Origen’s death</a:t>
            </a:r>
          </a:p>
          <a:p>
            <a:pPr lvl="1"/>
            <a:r>
              <a:rPr lang="en-US" dirty="0" smtClean="0"/>
              <a:t>St. Jerome studied there</a:t>
            </a:r>
          </a:p>
          <a:p>
            <a:pPr lvl="1"/>
            <a:r>
              <a:rPr lang="en-US" dirty="0" smtClean="0"/>
              <a:t>Jerome’s Letter 31 to Paul contains the best list of Origen’s works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Origen the Presbyter and Scholar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773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1253</TotalTime>
  <Words>862</Words>
  <Application>Microsoft Office PowerPoint</Application>
  <PresentationFormat>On-screen Show (4:3)</PresentationFormat>
  <Paragraphs>134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Lecture 4: Levitical Priesthood</vt:lpstr>
      <vt:lpstr>Outline</vt:lpstr>
      <vt:lpstr>Background on Exodus</vt:lpstr>
      <vt:lpstr>Background on Leviticus</vt:lpstr>
      <vt:lpstr>Scriptural Exegesis Reminder</vt:lpstr>
      <vt:lpstr>Collection of OT Books as Referenced by Fathers</vt:lpstr>
      <vt:lpstr>Origen</vt:lpstr>
      <vt:lpstr>Origen and Scripture</vt:lpstr>
      <vt:lpstr>Origen the Presbyter and Scholar</vt:lpstr>
      <vt:lpstr>Homilies on Leviticus</vt:lpstr>
      <vt:lpstr>Some Questions to Consider in Origen On Leviticus</vt:lpstr>
      <vt:lpstr>Augustine</vt:lpstr>
      <vt:lpstr>Questions to Consider for Augustinian Readings</vt:lpstr>
      <vt:lpstr>Apostolic Constitutions</vt:lpstr>
      <vt:lpstr>Book II: Church Hierarchy and Organization</vt:lpstr>
      <vt:lpstr>Questions to Consider in the Apostolic Constitutions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Introduction</dc:title>
  <dc:creator>AOrlando</dc:creator>
  <cp:lastModifiedBy>AOrlando</cp:lastModifiedBy>
  <cp:revision>140</cp:revision>
  <cp:lastPrinted>2019-02-15T12:43:38Z</cp:lastPrinted>
  <dcterms:created xsi:type="dcterms:W3CDTF">2016-07-31T18:00:40Z</dcterms:created>
  <dcterms:modified xsi:type="dcterms:W3CDTF">2019-02-15T12:45:25Z</dcterms:modified>
</cp:coreProperties>
</file>