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0" r:id="rId3"/>
    <p:sldId id="321" r:id="rId4"/>
    <p:sldId id="322" r:id="rId5"/>
    <p:sldId id="323" r:id="rId6"/>
    <p:sldId id="324" r:id="rId7"/>
    <p:sldId id="332" r:id="rId8"/>
    <p:sldId id="325" r:id="rId9"/>
    <p:sldId id="326" r:id="rId10"/>
    <p:sldId id="327" r:id="rId11"/>
    <p:sldId id="328" r:id="rId12"/>
    <p:sldId id="333" r:id="rId13"/>
    <p:sldId id="341" r:id="rId14"/>
    <p:sldId id="301" r:id="rId15"/>
    <p:sldId id="34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E6D2-397D-49A7-BAB5-3EBF3E5D715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E6D2-397D-49A7-BAB5-3EBF3E5D715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E6D2-397D-49A7-BAB5-3EBF3E5D715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E6D2-397D-49A7-BAB5-3EBF3E5D715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E6D2-397D-49A7-BAB5-3EBF3E5D715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E6D2-397D-49A7-BAB5-3EBF3E5D715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E6D2-397D-49A7-BAB5-3EBF3E5D715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E6D2-397D-49A7-BAB5-3EBF3E5D715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29EE6D2-397D-49A7-BAB5-3EBF3E5D715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Lecture 9: Holy Week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17 April 2020</a:t>
            </a:r>
          </a:p>
          <a:p>
            <a:r>
              <a:rPr lang="en-US" dirty="0"/>
              <a:t>Dr. Ann T. Orlando</a:t>
            </a:r>
          </a:p>
        </p:txBody>
      </p:sp>
    </p:spTree>
    <p:extLst>
      <p:ext uri="{BB962C8B-B14F-4D97-AF65-F5344CB8AC3E}">
        <p14:creationId xmlns:p14="http://schemas.microsoft.com/office/powerpoint/2010/main" val="52241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catechumens who understand (</a:t>
            </a:r>
            <a:r>
              <a:rPr lang="en-US" i="1" dirty="0" err="1"/>
              <a:t>competentes</a:t>
            </a:r>
            <a:r>
              <a:rPr lang="en-US" dirty="0"/>
              <a:t>) and are ready for Baptism, submit their names at first Sunday of Lent</a:t>
            </a:r>
          </a:p>
          <a:p>
            <a:r>
              <a:rPr lang="en-US" dirty="0"/>
              <a:t>Lent is a time of special instruction, prayer, fasting</a:t>
            </a:r>
          </a:p>
          <a:p>
            <a:r>
              <a:rPr lang="en-US" dirty="0"/>
              <a:t>Two weeks before Easter, the bishop ‘hands over’ the Creed and Lord’s Prayer (</a:t>
            </a:r>
            <a:r>
              <a:rPr lang="en-US" i="1" dirty="0" err="1"/>
              <a:t>traditio</a:t>
            </a:r>
            <a:r>
              <a:rPr lang="en-US" i="1" dirty="0"/>
              <a:t> </a:t>
            </a:r>
            <a:r>
              <a:rPr lang="en-US" i="1" dirty="0" err="1"/>
              <a:t>symboli</a:t>
            </a:r>
            <a:r>
              <a:rPr lang="en-US" dirty="0"/>
              <a:t>)</a:t>
            </a:r>
          </a:p>
          <a:p>
            <a:r>
              <a:rPr lang="en-US" dirty="0"/>
              <a:t>On Holy Thursday, the </a:t>
            </a:r>
            <a:r>
              <a:rPr lang="en-US" i="1" dirty="0" err="1"/>
              <a:t>competentes</a:t>
            </a:r>
            <a:r>
              <a:rPr lang="en-US" dirty="0"/>
              <a:t> break fast and bathe</a:t>
            </a:r>
          </a:p>
          <a:p>
            <a:r>
              <a:rPr lang="en-US" dirty="0"/>
              <a:t>On Holy Saturday, before Baptism, they recite the Creed from memory (</a:t>
            </a:r>
            <a:r>
              <a:rPr lang="en-US" i="1" dirty="0" err="1"/>
              <a:t>redditio</a:t>
            </a:r>
            <a:r>
              <a:rPr lang="en-US" i="1" dirty="0"/>
              <a:t> </a:t>
            </a:r>
            <a:r>
              <a:rPr lang="en-US" i="1" dirty="0" err="1"/>
              <a:t>symboli</a:t>
            </a:r>
            <a:r>
              <a:rPr lang="en-US" i="1" dirty="0"/>
              <a:t>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Competentes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682123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Baptism, newly baptized are given a white robe</a:t>
            </a:r>
          </a:p>
          <a:p>
            <a:r>
              <a:rPr lang="en-US" dirty="0"/>
              <a:t>Receive Eucharist for the first time</a:t>
            </a:r>
          </a:p>
          <a:p>
            <a:r>
              <a:rPr lang="en-US" dirty="0"/>
              <a:t>During week after Easter</a:t>
            </a:r>
          </a:p>
          <a:p>
            <a:pPr lvl="1"/>
            <a:r>
              <a:rPr lang="en-US" i="1" dirty="0" err="1"/>
              <a:t>Infantes</a:t>
            </a:r>
            <a:r>
              <a:rPr lang="en-US" dirty="0"/>
              <a:t> sit apart from congregation in their robes</a:t>
            </a:r>
          </a:p>
          <a:p>
            <a:pPr lvl="1"/>
            <a:r>
              <a:rPr lang="en-US" dirty="0"/>
              <a:t>Receive instruction on the Eucharist during this week</a:t>
            </a:r>
          </a:p>
          <a:p>
            <a:r>
              <a:rPr lang="en-US" dirty="0"/>
              <a:t>On Octave of Easter, the </a:t>
            </a:r>
            <a:r>
              <a:rPr lang="en-US" i="1" dirty="0" err="1"/>
              <a:t>infantes</a:t>
            </a:r>
            <a:r>
              <a:rPr lang="en-US" dirty="0"/>
              <a:t> remove their robes and join the regular congregation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Infantes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912104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Augustine’s Letters to </a:t>
            </a:r>
            <a:r>
              <a:rPr lang="en-US" altLang="en-US" dirty="0" err="1"/>
              <a:t>Januarius</a:t>
            </a:r>
            <a:endParaRPr lang="en-US" alt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sz="1600" dirty="0"/>
              <a:t>These letters were written in response to questions by </a:t>
            </a:r>
            <a:r>
              <a:rPr lang="en-US" altLang="en-US" sz="1600" dirty="0" err="1"/>
              <a:t>Januarius</a:t>
            </a:r>
            <a:r>
              <a:rPr lang="en-US" altLang="en-US" sz="1600" dirty="0"/>
              <a:t>; Augustine refers to them as a response in two books.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As with so many of Augustine’s letters, he is responding to someone (typically a lay man or woman) who has written to him with questions</a:t>
            </a:r>
          </a:p>
          <a:p>
            <a:pPr>
              <a:lnSpc>
                <a:spcPct val="80000"/>
              </a:lnSpc>
            </a:pPr>
            <a:r>
              <a:rPr lang="en-US" altLang="en-US" sz="1600" dirty="0"/>
              <a:t>Among </a:t>
            </a:r>
            <a:r>
              <a:rPr lang="en-US" altLang="en-US" sz="1600" dirty="0" err="1"/>
              <a:t>Januarius</a:t>
            </a:r>
            <a:r>
              <a:rPr lang="en-US" altLang="en-US" sz="1600" dirty="0"/>
              <a:t>’ concerns are the variations in liturgical customs and practice in different areas</a:t>
            </a:r>
          </a:p>
          <a:p>
            <a:pPr>
              <a:lnSpc>
                <a:spcPct val="80000"/>
              </a:lnSpc>
            </a:pPr>
            <a:r>
              <a:rPr lang="en-US" altLang="en-US" sz="1600" dirty="0"/>
              <a:t>In his answer, Augustine gives one of his longest, most focused, reply concerning sacraments</a:t>
            </a:r>
          </a:p>
          <a:p>
            <a:r>
              <a:rPr lang="en-US" sz="1600" dirty="0"/>
              <a:t>For Augustine, </a:t>
            </a:r>
            <a:r>
              <a:rPr lang="en-US" sz="1600" i="1" dirty="0" err="1"/>
              <a:t>sacramentum</a:t>
            </a:r>
            <a:r>
              <a:rPr lang="en-US" sz="1600" dirty="0"/>
              <a:t> refers to any ritual (graceful) action</a:t>
            </a:r>
          </a:p>
          <a:p>
            <a:pPr lvl="1"/>
            <a:r>
              <a:rPr lang="en-US" sz="1600" dirty="0"/>
              <a:t>In Letter 54 he talks about the uncountable number of sacraments in the Old Testament; 54.1.1</a:t>
            </a:r>
          </a:p>
          <a:p>
            <a:pPr lvl="1"/>
            <a:r>
              <a:rPr lang="en-US" sz="1600" dirty="0"/>
              <a:t>By contrast he suggests that the number in the New Testament is very few 54.1.2</a:t>
            </a:r>
          </a:p>
          <a:p>
            <a:r>
              <a:rPr lang="en-US" sz="1600" dirty="0"/>
              <a:t>Much of Letter 55 focuses specifically on the </a:t>
            </a:r>
            <a:r>
              <a:rPr lang="en-US" sz="1600" i="1" dirty="0" err="1"/>
              <a:t>sacramentum</a:t>
            </a:r>
            <a:r>
              <a:rPr lang="en-US" sz="1600" dirty="0"/>
              <a:t> of the Triduum celebration</a:t>
            </a:r>
          </a:p>
          <a:p>
            <a:pPr>
              <a:lnSpc>
                <a:spcPct val="80000"/>
              </a:lnSpc>
            </a:pP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381909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7A57338-D465-43B3-A0D5-F305437F9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Sermon 112</a:t>
            </a:r>
          </a:p>
          <a:p>
            <a:pPr lvl="1"/>
            <a:r>
              <a:rPr lang="en-US" dirty="0"/>
              <a:t>Likely given at the restored basilica in Carthage</a:t>
            </a:r>
          </a:p>
          <a:p>
            <a:pPr lvl="1"/>
            <a:r>
              <a:rPr lang="en-US" dirty="0"/>
              <a:t>Note emphasis on Eucharist as sacrifice</a:t>
            </a:r>
          </a:p>
          <a:p>
            <a:pPr lvl="1"/>
            <a:r>
              <a:rPr lang="en-US" dirty="0"/>
              <a:t>Note Connections Augustine makes between first Holy Thursday and continuing liturgy in the Church</a:t>
            </a:r>
          </a:p>
          <a:p>
            <a:r>
              <a:rPr lang="en-US" dirty="0"/>
              <a:t>Sermon 223</a:t>
            </a:r>
          </a:p>
          <a:p>
            <a:pPr lvl="1"/>
            <a:r>
              <a:rPr lang="en-US" dirty="0"/>
              <a:t>Given at Easter Vigil, likely in Hippo sometime after 400</a:t>
            </a:r>
          </a:p>
          <a:p>
            <a:pPr lvl="1"/>
            <a:r>
              <a:rPr lang="en-US" dirty="0"/>
              <a:t>Advice to the newly baptized to remain close to other faithful Christians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E0D4E66-535E-475A-98DE-558A6661D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Sermons 112 and 223</a:t>
            </a:r>
          </a:p>
        </p:txBody>
      </p:sp>
    </p:spTree>
    <p:extLst>
      <p:ext uri="{BB962C8B-B14F-4D97-AF65-F5344CB8AC3E}">
        <p14:creationId xmlns:p14="http://schemas.microsoft.com/office/powerpoint/2010/main" val="13074345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Assignments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000" dirty="0"/>
              <a:t>Letter 54 and 55 (attached to email)</a:t>
            </a:r>
          </a:p>
          <a:p>
            <a:r>
              <a:rPr lang="en-US" altLang="en-US" sz="2000" dirty="0"/>
              <a:t>Sermons 112 and 223 in </a:t>
            </a:r>
            <a:r>
              <a:rPr lang="en-US" altLang="en-US" sz="2000" i="1" dirty="0"/>
              <a:t>Essential Sermons</a:t>
            </a: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7174077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Cameron, Michael. “</a:t>
            </a:r>
            <a:r>
              <a:rPr lang="en-US" i="1" dirty="0" err="1"/>
              <a:t>Totus</a:t>
            </a:r>
            <a:r>
              <a:rPr lang="en-US" i="1" dirty="0"/>
              <a:t> </a:t>
            </a:r>
            <a:r>
              <a:rPr lang="en-US" i="1" dirty="0" err="1"/>
              <a:t>Christus</a:t>
            </a:r>
            <a:r>
              <a:rPr lang="en-US" dirty="0"/>
              <a:t> and the </a:t>
            </a:r>
            <a:r>
              <a:rPr lang="en-US" dirty="0" err="1"/>
              <a:t>Psychagogy</a:t>
            </a:r>
            <a:r>
              <a:rPr lang="en-US" dirty="0"/>
              <a:t> of Augustine’s Sermons,” </a:t>
            </a:r>
            <a:r>
              <a:rPr lang="en-US" i="1" dirty="0"/>
              <a:t>Augustinian Studies</a:t>
            </a:r>
            <a:r>
              <a:rPr lang="en-US" dirty="0"/>
              <a:t> 36:1 (2005) 59-70.</a:t>
            </a:r>
          </a:p>
          <a:p>
            <a:r>
              <a:rPr lang="en-US" dirty="0"/>
              <a:t>Cary, Phillip. </a:t>
            </a:r>
            <a:r>
              <a:rPr lang="en-US" i="1" dirty="0"/>
              <a:t>Outward Signs: The Powerlessness of External Things in Augustine's Thought. </a:t>
            </a:r>
            <a:r>
              <a:rPr lang="en-US" dirty="0"/>
              <a:t> Oxford: Oxford University Press, 2008.</a:t>
            </a:r>
          </a:p>
          <a:p>
            <a:r>
              <a:rPr lang="en-US" i="1" dirty="0"/>
              <a:t>Augustine Through the Ages</a:t>
            </a:r>
            <a:r>
              <a:rPr lang="en-US" dirty="0"/>
              <a:t>, article on “Catechumens”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Brief Bibliography</a:t>
            </a:r>
          </a:p>
        </p:txBody>
      </p:sp>
    </p:spTree>
    <p:extLst>
      <p:ext uri="{BB962C8B-B14F-4D97-AF65-F5344CB8AC3E}">
        <p14:creationId xmlns:p14="http://schemas.microsoft.com/office/powerpoint/2010/main" val="3061451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r>
              <a:rPr lang="en-US" dirty="0"/>
              <a:t>Stages of catechumenate</a:t>
            </a:r>
          </a:p>
          <a:p>
            <a:r>
              <a:rPr lang="en-US" dirty="0"/>
              <a:t>Ambrose on sacraments and mysteries</a:t>
            </a:r>
          </a:p>
          <a:p>
            <a:r>
              <a:rPr lang="en-US" dirty="0"/>
              <a:t>Augustine on Triduum (Letters 54 and 55)</a:t>
            </a:r>
          </a:p>
          <a:p>
            <a:r>
              <a:rPr lang="en-US" dirty="0"/>
              <a:t>Augustine on Eucharist and Easter Vigil (Sermons 112 and 223)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1127247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Paul</a:t>
            </a:r>
          </a:p>
          <a:p>
            <a:pPr lvl="1"/>
            <a:r>
              <a:rPr lang="en-US" dirty="0"/>
              <a:t>The Christ is the </a:t>
            </a:r>
            <a:r>
              <a:rPr lang="en-US" dirty="0" err="1"/>
              <a:t>mysterion</a:t>
            </a:r>
            <a:r>
              <a:rPr lang="en-US" dirty="0"/>
              <a:t> of God.  See 1 </a:t>
            </a:r>
            <a:r>
              <a:rPr lang="en-US" dirty="0" err="1"/>
              <a:t>Cor</a:t>
            </a:r>
            <a:r>
              <a:rPr lang="en-US" dirty="0"/>
              <a:t> 1:23; Col 2:2</a:t>
            </a:r>
          </a:p>
          <a:p>
            <a:pPr lvl="1"/>
            <a:r>
              <a:rPr lang="en-US" dirty="0"/>
              <a:t>The kerygma announces and reveals that </a:t>
            </a:r>
            <a:r>
              <a:rPr lang="en-US" dirty="0" err="1"/>
              <a:t>mysterion</a:t>
            </a:r>
            <a:r>
              <a:rPr lang="en-US" dirty="0"/>
              <a:t> see </a:t>
            </a:r>
            <a:r>
              <a:rPr lang="en-US" dirty="0" err="1"/>
              <a:t>Eph</a:t>
            </a:r>
            <a:r>
              <a:rPr lang="en-US" dirty="0"/>
              <a:t> 3:7-13</a:t>
            </a:r>
          </a:p>
          <a:p>
            <a:r>
              <a:rPr lang="en-US" dirty="0"/>
              <a:t>In late 2</a:t>
            </a:r>
            <a:r>
              <a:rPr lang="en-US" baseline="30000" dirty="0"/>
              <a:t>nd</a:t>
            </a:r>
            <a:r>
              <a:rPr lang="en-US" dirty="0"/>
              <a:t> C, Justin Martyr compares pagan </a:t>
            </a:r>
            <a:r>
              <a:rPr lang="en-US" i="1" dirty="0" err="1"/>
              <a:t>mysterion</a:t>
            </a:r>
            <a:r>
              <a:rPr lang="en-US" dirty="0"/>
              <a:t> activities with the true teaching</a:t>
            </a:r>
          </a:p>
          <a:p>
            <a:r>
              <a:rPr lang="en-US" dirty="0"/>
              <a:t>By 4</a:t>
            </a:r>
            <a:r>
              <a:rPr lang="en-US" baseline="30000" dirty="0"/>
              <a:t>th</a:t>
            </a:r>
            <a:r>
              <a:rPr lang="en-US" dirty="0"/>
              <a:t> C Greek-speaking Church is referring to the Eucharist as the </a:t>
            </a:r>
            <a:r>
              <a:rPr lang="en-US" i="1" dirty="0" err="1"/>
              <a:t>mysterion</a:t>
            </a:r>
            <a:r>
              <a:rPr lang="en-US" dirty="0"/>
              <a:t> as well as the central statement of faith: passion, suffering and resurrection of Jesus Christ </a:t>
            </a:r>
          </a:p>
          <a:p>
            <a:pPr lvl="1"/>
            <a:r>
              <a:rPr lang="en-US" dirty="0"/>
              <a:t>See for instance Gregory Nazianzus, </a:t>
            </a:r>
            <a:r>
              <a:rPr lang="en-US" i="1" dirty="0"/>
              <a:t>On Flight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Mysterion</a:t>
            </a:r>
            <a:r>
              <a:rPr lang="en-US" dirty="0"/>
              <a:t> in Early Christianity</a:t>
            </a:r>
          </a:p>
        </p:txBody>
      </p:sp>
    </p:spTree>
    <p:extLst>
      <p:ext uri="{BB962C8B-B14F-4D97-AF65-F5344CB8AC3E}">
        <p14:creationId xmlns:p14="http://schemas.microsoft.com/office/powerpoint/2010/main" val="5872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Fundamental meaning is ‘initiation’ that has some sacred component (oath)</a:t>
            </a:r>
          </a:p>
          <a:p>
            <a:pPr lvl="1"/>
            <a:r>
              <a:rPr lang="en-US" dirty="0"/>
              <a:t>Beginning of a legal proceeding</a:t>
            </a:r>
          </a:p>
          <a:p>
            <a:pPr lvl="1"/>
            <a:r>
              <a:rPr lang="en-US" dirty="0"/>
              <a:t>Inducted into the army</a:t>
            </a:r>
          </a:p>
          <a:p>
            <a:r>
              <a:rPr lang="en-US" dirty="0"/>
              <a:t>The (only) sacrament for Tertullian was Baptism</a:t>
            </a:r>
          </a:p>
          <a:p>
            <a:r>
              <a:rPr lang="en-US" dirty="0"/>
              <a:t>Early (Old) Latin translations used </a:t>
            </a:r>
            <a:r>
              <a:rPr lang="en-US" i="1" dirty="0" err="1"/>
              <a:t>sacramentum</a:t>
            </a:r>
            <a:r>
              <a:rPr lang="en-US" dirty="0"/>
              <a:t> for </a:t>
            </a:r>
            <a:r>
              <a:rPr lang="en-US" i="1" dirty="0" err="1"/>
              <a:t>mysterion</a:t>
            </a:r>
            <a:endParaRPr lang="en-US" i="1" dirty="0"/>
          </a:p>
          <a:p>
            <a:pPr lvl="1"/>
            <a:r>
              <a:rPr lang="en-US" dirty="0"/>
              <a:t>It seems that 2</a:t>
            </a:r>
            <a:r>
              <a:rPr lang="en-US" baseline="30000" dirty="0"/>
              <a:t>nd</a:t>
            </a:r>
            <a:r>
              <a:rPr lang="en-US" dirty="0"/>
              <a:t> C Latin speaking Christians did not want to confuse Christian rites with pagan mystery cults.  </a:t>
            </a:r>
          </a:p>
          <a:p>
            <a:pPr lvl="1"/>
            <a:r>
              <a:rPr lang="en-US" dirty="0"/>
              <a:t>See Tertullian </a:t>
            </a:r>
            <a:r>
              <a:rPr lang="en-US" i="1" dirty="0"/>
              <a:t>Prescription Against Heretics </a:t>
            </a:r>
          </a:p>
          <a:p>
            <a:r>
              <a:rPr lang="en-US" i="1" dirty="0" err="1"/>
              <a:t>Sacramentum</a:t>
            </a:r>
            <a:r>
              <a:rPr lang="en-US" i="1" dirty="0"/>
              <a:t> </a:t>
            </a:r>
            <a:r>
              <a:rPr lang="en-US" dirty="0"/>
              <a:t>in 4</a:t>
            </a:r>
            <a:r>
              <a:rPr lang="en-US" baseline="30000" dirty="0"/>
              <a:t>th</a:t>
            </a:r>
            <a:r>
              <a:rPr lang="en-US" dirty="0"/>
              <a:t> C Latin is understood as Baptism (following Tertullian) while </a:t>
            </a:r>
            <a:r>
              <a:rPr lang="en-US" i="1" dirty="0" err="1"/>
              <a:t>mysterion</a:t>
            </a:r>
            <a:r>
              <a:rPr lang="en-US" dirty="0"/>
              <a:t> becomes associated with the liturgy and the Eucharist (following Greek usage)</a:t>
            </a:r>
            <a:endParaRPr lang="en-US" i="1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Latin: </a:t>
            </a:r>
            <a:r>
              <a:rPr lang="en-US" i="1" dirty="0" err="1"/>
              <a:t>Sacramentum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453749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Both </a:t>
            </a:r>
            <a:r>
              <a:rPr lang="en-US" i="1" dirty="0"/>
              <a:t>On Mysteries </a:t>
            </a:r>
            <a:r>
              <a:rPr lang="en-US" dirty="0"/>
              <a:t> and </a:t>
            </a:r>
            <a:r>
              <a:rPr lang="en-US" i="1" dirty="0"/>
              <a:t>On Sacraments</a:t>
            </a:r>
            <a:r>
              <a:rPr lang="en-US" dirty="0"/>
              <a:t> were catechetical instructions from Ambrose</a:t>
            </a:r>
          </a:p>
          <a:p>
            <a:r>
              <a:rPr lang="en-US" dirty="0"/>
              <a:t>Genre of Catechetical instruction </a:t>
            </a:r>
          </a:p>
          <a:p>
            <a:pPr lvl="1"/>
            <a:r>
              <a:rPr lang="en-US" dirty="0"/>
              <a:t>Given by a bishop</a:t>
            </a:r>
          </a:p>
          <a:p>
            <a:pPr lvl="1"/>
            <a:r>
              <a:rPr lang="en-US" dirty="0"/>
              <a:t>Not necessarily a sermon, but at a gathering of adults preparing for Baptism, or immediately afterwards </a:t>
            </a:r>
          </a:p>
          <a:p>
            <a:pPr lvl="1"/>
            <a:r>
              <a:rPr lang="en-US" dirty="0"/>
              <a:t>Given during Lent and Easter seasons</a:t>
            </a:r>
          </a:p>
          <a:p>
            <a:pPr lvl="1"/>
            <a:r>
              <a:rPr lang="en-US" dirty="0"/>
              <a:t>Often bound together and repeated each year</a:t>
            </a:r>
          </a:p>
          <a:p>
            <a:r>
              <a:rPr lang="en-US" i="1" dirty="0"/>
              <a:t>On Sacraments</a:t>
            </a:r>
            <a:r>
              <a:rPr lang="en-US" dirty="0"/>
              <a:t> given during Lent</a:t>
            </a:r>
          </a:p>
          <a:p>
            <a:r>
              <a:rPr lang="en-US" i="1" dirty="0"/>
              <a:t>On Mysteries </a:t>
            </a:r>
            <a:r>
              <a:rPr lang="en-US" dirty="0"/>
              <a:t>given in Easter season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Ambrose</a:t>
            </a:r>
          </a:p>
        </p:txBody>
      </p:sp>
    </p:spTree>
    <p:extLst>
      <p:ext uri="{BB962C8B-B14F-4D97-AF65-F5344CB8AC3E}">
        <p14:creationId xmlns:p14="http://schemas.microsoft.com/office/powerpoint/2010/main" val="3807002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knowledge of this comes especially from catechetical instructions and sermons</a:t>
            </a:r>
          </a:p>
          <a:p>
            <a:r>
              <a:rPr lang="en-US" dirty="0"/>
              <a:t>Varied from place to place</a:t>
            </a:r>
          </a:p>
          <a:p>
            <a:pPr lvl="1"/>
            <a:r>
              <a:rPr lang="en-US" dirty="0"/>
              <a:t>Even time to time depending on bishop</a:t>
            </a:r>
          </a:p>
          <a:p>
            <a:r>
              <a:rPr lang="en-US" dirty="0"/>
              <a:t>Typical stages of initiation</a:t>
            </a:r>
          </a:p>
          <a:p>
            <a:pPr lvl="1"/>
            <a:r>
              <a:rPr lang="en-US" dirty="0"/>
              <a:t>Rude</a:t>
            </a:r>
          </a:p>
          <a:p>
            <a:pPr lvl="1"/>
            <a:r>
              <a:rPr lang="en-US" dirty="0"/>
              <a:t>Catechumens</a:t>
            </a:r>
          </a:p>
          <a:p>
            <a:pPr lvl="1"/>
            <a:r>
              <a:rPr lang="en-US" dirty="0" err="1"/>
              <a:t>Competentes</a:t>
            </a:r>
            <a:endParaRPr lang="en-US" dirty="0"/>
          </a:p>
          <a:p>
            <a:pPr lvl="1"/>
            <a:r>
              <a:rPr lang="en-US" dirty="0" err="1"/>
              <a:t>Infantes</a:t>
            </a:r>
            <a:endParaRPr lang="en-US" dirty="0"/>
          </a:p>
          <a:p>
            <a:pPr lvl="1"/>
            <a:r>
              <a:rPr lang="en-US" dirty="0"/>
              <a:t>Faithful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(Latin) Stages of Christian Initiation</a:t>
            </a:r>
          </a:p>
        </p:txBody>
      </p:sp>
    </p:spTree>
    <p:extLst>
      <p:ext uri="{BB962C8B-B14F-4D97-AF65-F5344CB8AC3E}">
        <p14:creationId xmlns:p14="http://schemas.microsoft.com/office/powerpoint/2010/main" val="1610261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Augustine tends to use </a:t>
            </a:r>
            <a:r>
              <a:rPr lang="en-US" sz="1800" i="1" dirty="0" err="1"/>
              <a:t>mysterion</a:t>
            </a:r>
            <a:r>
              <a:rPr lang="en-US" sz="1800" dirty="0"/>
              <a:t>  as Paul did for doctrinal statements</a:t>
            </a:r>
          </a:p>
          <a:p>
            <a:pPr>
              <a:lnSpc>
                <a:spcPct val="80000"/>
              </a:lnSpc>
            </a:pPr>
            <a:r>
              <a:rPr lang="en-US" altLang="en-US" sz="1800" dirty="0"/>
              <a:t>Sacraments are a movement from visible to invisible, from ordinary experience to spiritual reality</a:t>
            </a:r>
          </a:p>
          <a:p>
            <a:pPr lvl="1">
              <a:lnSpc>
                <a:spcPct val="80000"/>
              </a:lnSpc>
            </a:pPr>
            <a:r>
              <a:rPr lang="en-US" altLang="en-US" sz="1800" dirty="0"/>
              <a:t>Sacraments as visible divine word</a:t>
            </a:r>
          </a:p>
          <a:p>
            <a:pPr lvl="1">
              <a:lnSpc>
                <a:spcPct val="80000"/>
              </a:lnSpc>
            </a:pPr>
            <a:r>
              <a:rPr lang="en-US" altLang="en-US" sz="1800" dirty="0"/>
              <a:t>Sacrament as a sign, see DDC III.9.13</a:t>
            </a:r>
          </a:p>
          <a:p>
            <a:pPr>
              <a:lnSpc>
                <a:spcPct val="80000"/>
              </a:lnSpc>
            </a:pPr>
            <a:r>
              <a:rPr lang="en-US" altLang="en-US" sz="1800" dirty="0"/>
              <a:t>Sacrament both sign and reality of the mystery (spiritual reality) of Christ</a:t>
            </a:r>
          </a:p>
          <a:p>
            <a:pPr lvl="1">
              <a:lnSpc>
                <a:spcPct val="80000"/>
              </a:lnSpc>
            </a:pPr>
            <a:r>
              <a:rPr lang="en-US" altLang="en-US" sz="1800" dirty="0"/>
              <a:t>Scripture as a sacrament</a:t>
            </a:r>
          </a:p>
          <a:p>
            <a:pPr lvl="1">
              <a:lnSpc>
                <a:spcPct val="80000"/>
              </a:lnSpc>
            </a:pPr>
            <a:r>
              <a:rPr lang="en-US" altLang="en-US" sz="1800" dirty="0"/>
              <a:t>Interpretation of Scripture as a Sacrament</a:t>
            </a:r>
          </a:p>
          <a:p>
            <a:pPr lvl="1">
              <a:lnSpc>
                <a:spcPct val="80000"/>
              </a:lnSpc>
            </a:pPr>
            <a:r>
              <a:rPr lang="en-US" altLang="en-US" sz="1800" dirty="0"/>
              <a:t>Creed and Lord’s Prayer as Sacraments</a:t>
            </a:r>
          </a:p>
          <a:p>
            <a:pPr lvl="1">
              <a:lnSpc>
                <a:spcPct val="80000"/>
              </a:lnSpc>
            </a:pPr>
            <a:r>
              <a:rPr lang="en-US" altLang="en-US" sz="1800" dirty="0"/>
              <a:t>Triduum</a:t>
            </a:r>
          </a:p>
          <a:p>
            <a:pPr>
              <a:lnSpc>
                <a:spcPct val="80000"/>
              </a:lnSpc>
            </a:pPr>
            <a:r>
              <a:rPr lang="en-US" altLang="en-US" sz="1800" dirty="0"/>
              <a:t>Church is the authority that mediates sacraments (including Scripture)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Augustine on Mystery and Sacraments</a:t>
            </a:r>
          </a:p>
        </p:txBody>
      </p:sp>
    </p:spTree>
    <p:extLst>
      <p:ext uri="{BB962C8B-B14F-4D97-AF65-F5344CB8AC3E}">
        <p14:creationId xmlns:p14="http://schemas.microsoft.com/office/powerpoint/2010/main" val="303621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Those who have expressed an initial interest in Christianity</a:t>
            </a:r>
          </a:p>
          <a:p>
            <a:r>
              <a:rPr lang="en-US" dirty="0"/>
              <a:t>Usually presented to the bishop by a sponsor</a:t>
            </a:r>
          </a:p>
          <a:p>
            <a:r>
              <a:rPr lang="en-US" dirty="0"/>
              <a:t>An initial instruction. The first catechetical instruction given by the bishop or other minister to the Rude</a:t>
            </a:r>
          </a:p>
          <a:p>
            <a:r>
              <a:rPr lang="en-US" dirty="0"/>
              <a:t>Rude is marked with a sign of the cross on his forehead, and slat placed in his mouth</a:t>
            </a:r>
          </a:p>
          <a:p>
            <a:r>
              <a:rPr lang="en-US" dirty="0"/>
              <a:t>Sometimes referred to a Christians in the womb</a:t>
            </a:r>
          </a:p>
          <a:p>
            <a:r>
              <a:rPr lang="en-US" dirty="0"/>
              <a:t>Augustine wrote a </a:t>
            </a:r>
            <a:r>
              <a:rPr lang="en-US" i="1" dirty="0"/>
              <a:t>First Catechetical Instruction</a:t>
            </a:r>
            <a:r>
              <a:rPr lang="en-US" dirty="0"/>
              <a:t> (</a:t>
            </a:r>
            <a:r>
              <a:rPr lang="en-US" i="1" dirty="0"/>
              <a:t>De </a:t>
            </a:r>
            <a:r>
              <a:rPr lang="en-US" i="1" dirty="0" err="1"/>
              <a:t>catechizandis</a:t>
            </a:r>
            <a:r>
              <a:rPr lang="en-US" i="1" dirty="0"/>
              <a:t> </a:t>
            </a:r>
            <a:r>
              <a:rPr lang="en-US" i="1" dirty="0" err="1"/>
              <a:t>rudibus</a:t>
            </a:r>
            <a:r>
              <a:rPr lang="en-US" i="1" dirty="0"/>
              <a:t>) </a:t>
            </a:r>
            <a:r>
              <a:rPr lang="en-US" dirty="0"/>
              <a:t>at the request of a deacon in Carthage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Rude</a:t>
            </a:r>
          </a:p>
        </p:txBody>
      </p:sp>
    </p:spTree>
    <p:extLst>
      <p:ext uri="{BB962C8B-B14F-4D97-AF65-F5344CB8AC3E}">
        <p14:creationId xmlns:p14="http://schemas.microsoft.com/office/powerpoint/2010/main" val="862477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Immediately after receiving the first instruction, the Rude becomes a Catechumen</a:t>
            </a:r>
          </a:p>
          <a:p>
            <a:r>
              <a:rPr lang="en-US" dirty="0"/>
              <a:t>Catechumens attend liturgy through the homily</a:t>
            </a:r>
          </a:p>
          <a:p>
            <a:pPr lvl="1"/>
            <a:r>
              <a:rPr lang="en-US" dirty="0"/>
              <a:t>Seated apart from faithful</a:t>
            </a:r>
          </a:p>
          <a:p>
            <a:r>
              <a:rPr lang="en-US" dirty="0"/>
              <a:t>Spend several years as a catechumen</a:t>
            </a:r>
          </a:p>
          <a:p>
            <a:r>
              <a:rPr lang="en-US" dirty="0"/>
              <a:t>Primary source of learning about faith was through homilies each week</a:t>
            </a:r>
          </a:p>
          <a:p>
            <a:r>
              <a:rPr lang="en-US" dirty="0"/>
              <a:t>Catechumens are referred to as Christians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Catechumen (</a:t>
            </a:r>
            <a:r>
              <a:rPr lang="en-US" i="1" dirty="0" err="1"/>
              <a:t>audiens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327286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2038</TotalTime>
  <Words>955</Words>
  <Application>Microsoft Office PowerPoint</Application>
  <PresentationFormat>On-screen Show (4:3)</PresentationFormat>
  <Paragraphs>106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Lucida Sans Unicode</vt:lpstr>
      <vt:lpstr>Verdana</vt:lpstr>
      <vt:lpstr>Wingdings 2</vt:lpstr>
      <vt:lpstr>Wingdings 3</vt:lpstr>
      <vt:lpstr>Concourse</vt:lpstr>
      <vt:lpstr>Lecture 9: Holy Week</vt:lpstr>
      <vt:lpstr>Outline</vt:lpstr>
      <vt:lpstr>Mysterion in Early Christianity</vt:lpstr>
      <vt:lpstr>Latin: Sacramentum</vt:lpstr>
      <vt:lpstr>Ambrose</vt:lpstr>
      <vt:lpstr>(Latin) Stages of Christian Initiation</vt:lpstr>
      <vt:lpstr>Augustine on Mystery and Sacraments</vt:lpstr>
      <vt:lpstr>Rude</vt:lpstr>
      <vt:lpstr>Catechumen (audiens)</vt:lpstr>
      <vt:lpstr>Competentes</vt:lpstr>
      <vt:lpstr>Infantes</vt:lpstr>
      <vt:lpstr>Augustine’s Letters to Januarius</vt:lpstr>
      <vt:lpstr>Sermons 112 and 223</vt:lpstr>
      <vt:lpstr>Assignments</vt:lpstr>
      <vt:lpstr>Brief Bibliography</vt:lpstr>
    </vt:vector>
  </TitlesOfParts>
  <Company>MIT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Introduction</dc:title>
  <dc:creator>AOrlando</dc:creator>
  <cp:lastModifiedBy>AOrlando</cp:lastModifiedBy>
  <cp:revision>216</cp:revision>
  <cp:lastPrinted>2018-04-18T10:49:55Z</cp:lastPrinted>
  <dcterms:created xsi:type="dcterms:W3CDTF">2016-07-31T18:00:40Z</dcterms:created>
  <dcterms:modified xsi:type="dcterms:W3CDTF">2020-04-03T17:11:20Z</dcterms:modified>
</cp:coreProperties>
</file>