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0"/>
  </p:handoutMasterIdLst>
  <p:sldIdLst>
    <p:sldId id="256" r:id="rId2"/>
    <p:sldId id="257" r:id="rId3"/>
    <p:sldId id="282" r:id="rId4"/>
    <p:sldId id="283" r:id="rId5"/>
    <p:sldId id="273" r:id="rId6"/>
    <p:sldId id="269" r:id="rId7"/>
    <p:sldId id="274" r:id="rId8"/>
    <p:sldId id="277" r:id="rId9"/>
    <p:sldId id="279" r:id="rId10"/>
    <p:sldId id="278" r:id="rId11"/>
    <p:sldId id="280" r:id="rId12"/>
    <p:sldId id="271" r:id="rId13"/>
    <p:sldId id="275" r:id="rId14"/>
    <p:sldId id="284" r:id="rId15"/>
    <p:sldId id="286" r:id="rId16"/>
    <p:sldId id="287" r:id="rId17"/>
    <p:sldId id="272" r:id="rId18"/>
    <p:sldId id="27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F4FC7B-F4C5-4917-A452-1C6044CDF44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95C69-C7C3-4BC0-86A7-7BB71554C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644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33098EF-6C67-449C-81AA-3D461BFD8CF5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FE29983-F979-4FDE-A9D0-5202A093D2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098EF-6C67-449C-81AA-3D461BFD8CF5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29983-F979-4FDE-A9D0-5202A093D2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098EF-6C67-449C-81AA-3D461BFD8CF5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29983-F979-4FDE-A9D0-5202A093D2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098EF-6C67-449C-81AA-3D461BFD8CF5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29983-F979-4FDE-A9D0-5202A093D2B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098EF-6C67-449C-81AA-3D461BFD8CF5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29983-F979-4FDE-A9D0-5202A093D2B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098EF-6C67-449C-81AA-3D461BFD8CF5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29983-F979-4FDE-A9D0-5202A093D2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098EF-6C67-449C-81AA-3D461BFD8CF5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29983-F979-4FDE-A9D0-5202A093D2B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098EF-6C67-449C-81AA-3D461BFD8CF5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29983-F979-4FDE-A9D0-5202A093D2B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098EF-6C67-449C-81AA-3D461BFD8CF5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29983-F979-4FDE-A9D0-5202A093D2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433098EF-6C67-449C-81AA-3D461BFD8CF5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29983-F979-4FDE-A9D0-5202A093D2B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33098EF-6C67-449C-81AA-3D461BFD8CF5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E29983-F979-4FDE-A9D0-5202A093D2B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33098EF-6C67-449C-81AA-3D461BFD8CF5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FE29983-F979-4FDE-A9D0-5202A093D2B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ewadvent.org/fathers/30091.htm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jamanetwork-com.proxy.bc.edu/data/Journals/JAMA/5050/jcs60052fa.png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ewadvent.org/fathers/3001022.ht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/>
              <a:t>Lecture 10: </a:t>
            </a:r>
            <a:r>
              <a:rPr lang="en-US" dirty="0"/>
              <a:t>Moral Life and Vocations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15 April 2020</a:t>
            </a:r>
          </a:p>
          <a:p>
            <a:r>
              <a:rPr lang="en-US" dirty="0"/>
              <a:t>Dr. Ann T. Orlando</a:t>
            </a:r>
          </a:p>
        </p:txBody>
      </p:sp>
    </p:spTree>
    <p:extLst>
      <p:ext uri="{BB962C8B-B14F-4D97-AF65-F5344CB8AC3E}">
        <p14:creationId xmlns:p14="http://schemas.microsoft.com/office/powerpoint/2010/main" val="3499402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While in Jerusalem, Jerome writes a refutation of </a:t>
            </a:r>
            <a:r>
              <a:rPr lang="en-US" sz="2800" dirty="0" err="1"/>
              <a:t>Jovinian</a:t>
            </a:r>
            <a:endParaRPr lang="en-US" sz="2800" dirty="0"/>
          </a:p>
          <a:p>
            <a:pPr lvl="1"/>
            <a:r>
              <a:rPr lang="en-US" dirty="0"/>
              <a:t>Available at </a:t>
            </a:r>
            <a:r>
              <a:rPr lang="en-US" dirty="0">
                <a:hlinkClick r:id="rId2"/>
              </a:rPr>
              <a:t>http://www.newadvent.org/fathers/30091.htm</a:t>
            </a:r>
            <a:endParaRPr lang="en-US" dirty="0"/>
          </a:p>
          <a:p>
            <a:r>
              <a:rPr lang="en-US" dirty="0" err="1"/>
              <a:t>Jovinian</a:t>
            </a:r>
            <a:r>
              <a:rPr lang="en-US" dirty="0"/>
              <a:t> is a Christian Epicurean whom Jerome wants to crush (1)</a:t>
            </a:r>
          </a:p>
          <a:p>
            <a:r>
              <a:rPr lang="en-US" dirty="0"/>
              <a:t>Adam and Eve were virgins in Paradise (4)</a:t>
            </a:r>
          </a:p>
          <a:p>
            <a:r>
              <a:rPr lang="en-US" dirty="0"/>
              <a:t>Applauds Lucretia for taking her life rather than lose her virginity (46)</a:t>
            </a:r>
          </a:p>
          <a:p>
            <a:r>
              <a:rPr lang="en-US" dirty="0"/>
              <a:t>Uses very harsh and crude language throughout, not only against </a:t>
            </a:r>
            <a:r>
              <a:rPr lang="en-US" dirty="0" err="1"/>
              <a:t>Jovinian</a:t>
            </a:r>
            <a:r>
              <a:rPr lang="en-US" dirty="0"/>
              <a:t>, but marriage in general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Jerome’s Response to </a:t>
            </a:r>
            <a:r>
              <a:rPr lang="en-US" dirty="0" err="1"/>
              <a:t>Jovinian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3192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Jerome’s strident anti-marriage polemic was shocking, even to Jerome’s friends</a:t>
            </a:r>
          </a:p>
          <a:p>
            <a:r>
              <a:rPr lang="en-US" dirty="0"/>
              <a:t>Several of Jerome’s allies tried to confiscate copies circulating in Rome</a:t>
            </a:r>
          </a:p>
          <a:p>
            <a:pPr lvl="1"/>
            <a:r>
              <a:rPr lang="en-US" dirty="0"/>
              <a:t>Other friends ask Jerome to write a more balanced attack on </a:t>
            </a:r>
            <a:r>
              <a:rPr lang="en-US" dirty="0" err="1"/>
              <a:t>Jovinian</a:t>
            </a:r>
            <a:endParaRPr lang="en-US" dirty="0"/>
          </a:p>
          <a:p>
            <a:r>
              <a:rPr lang="en-US" dirty="0"/>
              <a:t>Jerome continued his assault against marriage</a:t>
            </a:r>
          </a:p>
          <a:p>
            <a:r>
              <a:rPr lang="en-US" dirty="0"/>
              <a:t>The issue of celibacy vs marriage is a major controversy in the later 4</a:t>
            </a:r>
            <a:r>
              <a:rPr lang="en-US" baseline="30000" dirty="0"/>
              <a:t>th</a:t>
            </a:r>
            <a:r>
              <a:rPr lang="en-US" dirty="0"/>
              <a:t> C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Reaction to Jerome</a:t>
            </a:r>
          </a:p>
        </p:txBody>
      </p:sp>
    </p:spTree>
    <p:extLst>
      <p:ext uri="{BB962C8B-B14F-4D97-AF65-F5344CB8AC3E}">
        <p14:creationId xmlns:p14="http://schemas.microsoft.com/office/powerpoint/2010/main" val="33704928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Augustine Enters the Frey on  Marriage and Sex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500" dirty="0"/>
              <a:t>Augustine wrote </a:t>
            </a:r>
            <a:r>
              <a:rPr lang="en-US" sz="2500" i="1" dirty="0"/>
              <a:t>On the Goods  (Excellence) of Marriage</a:t>
            </a:r>
            <a:r>
              <a:rPr lang="en-US" sz="2500" dirty="0"/>
              <a:t> (</a:t>
            </a:r>
            <a:r>
              <a:rPr lang="en-US" sz="2500" i="1" dirty="0"/>
              <a:t>De Bono </a:t>
            </a:r>
            <a:r>
              <a:rPr lang="en-US" sz="2500" i="1" dirty="0" err="1"/>
              <a:t>Conjugali</a:t>
            </a:r>
            <a:r>
              <a:rPr lang="en-US" sz="2500" dirty="0"/>
              <a:t>) c. 401 as the middle way between Jerome and </a:t>
            </a:r>
            <a:r>
              <a:rPr lang="en-US" sz="2500" dirty="0" err="1"/>
              <a:t>Jovinian</a:t>
            </a:r>
            <a:endParaRPr lang="en-US" sz="2500" dirty="0"/>
          </a:p>
          <a:p>
            <a:pPr>
              <a:lnSpc>
                <a:spcPct val="90000"/>
              </a:lnSpc>
            </a:pPr>
            <a:r>
              <a:rPr lang="en-US" sz="2500" dirty="0"/>
              <a:t>While viewing virginity as the better way of life, Augustine also recognized several types of ‘goods’ in marriage:</a:t>
            </a:r>
          </a:p>
          <a:p>
            <a:pPr lvl="1">
              <a:lnSpc>
                <a:spcPct val="90000"/>
              </a:lnSpc>
            </a:pPr>
            <a:r>
              <a:rPr lang="en-US" sz="2100" dirty="0"/>
              <a:t>Procreation</a:t>
            </a:r>
          </a:p>
          <a:p>
            <a:pPr lvl="1">
              <a:lnSpc>
                <a:spcPct val="90000"/>
              </a:lnSpc>
            </a:pPr>
            <a:r>
              <a:rPr lang="en-US" sz="2100" dirty="0"/>
              <a:t>Good of fidelity</a:t>
            </a:r>
          </a:p>
          <a:p>
            <a:pPr lvl="1">
              <a:lnSpc>
                <a:spcPct val="90000"/>
              </a:lnSpc>
            </a:pPr>
            <a:r>
              <a:rPr lang="en-US" sz="2100" dirty="0"/>
              <a:t>Sacrament</a:t>
            </a:r>
          </a:p>
          <a:p>
            <a:pPr>
              <a:lnSpc>
                <a:spcPct val="90000"/>
              </a:lnSpc>
            </a:pPr>
            <a:r>
              <a:rPr lang="en-US" sz="2500" dirty="0"/>
              <a:t>Sexual lust is a result of Fall</a:t>
            </a:r>
          </a:p>
          <a:p>
            <a:pPr>
              <a:lnSpc>
                <a:spcPct val="90000"/>
              </a:lnSpc>
            </a:pPr>
            <a:r>
              <a:rPr lang="en-US" sz="2500" dirty="0"/>
              <a:t>Sin of Adam and Eve infected human nature</a:t>
            </a:r>
          </a:p>
          <a:p>
            <a:pPr>
              <a:lnSpc>
                <a:spcPct val="90000"/>
              </a:lnSpc>
            </a:pPr>
            <a:r>
              <a:rPr lang="en-US" sz="2500" dirty="0"/>
              <a:t>Set stage for </a:t>
            </a:r>
            <a:r>
              <a:rPr lang="en-US" sz="2500" dirty="0" err="1"/>
              <a:t>Pelagian</a:t>
            </a:r>
            <a:r>
              <a:rPr lang="en-US" sz="2500" dirty="0"/>
              <a:t> controversy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603924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Written immediately after </a:t>
            </a:r>
            <a:r>
              <a:rPr lang="en-US" i="1" dirty="0"/>
              <a:t>On the Good of Marriage</a:t>
            </a:r>
            <a:r>
              <a:rPr lang="en-US" dirty="0"/>
              <a:t> </a:t>
            </a:r>
          </a:p>
          <a:p>
            <a:r>
              <a:rPr lang="en-US" dirty="0"/>
              <a:t>Meant to be a companion piece addressed to those who chose virginity as a way of life.</a:t>
            </a:r>
          </a:p>
          <a:p>
            <a:r>
              <a:rPr lang="en-US" dirty="0"/>
              <a:t>Virginity as a way of life is a gift of God</a:t>
            </a:r>
          </a:p>
          <a:p>
            <a:r>
              <a:rPr lang="en-US" dirty="0"/>
              <a:t>Virgins should model in their bodies the virginity of the Church (2.2)</a:t>
            </a:r>
          </a:p>
          <a:p>
            <a:r>
              <a:rPr lang="en-US" dirty="0"/>
              <a:t>What we extol is not that they are virgins but that they are consecrated in holy chastity to God. (11.11)</a:t>
            </a:r>
          </a:p>
          <a:p>
            <a:r>
              <a:rPr lang="en-US" dirty="0"/>
              <a:t>Virgin should beware of pride (33.34)</a:t>
            </a:r>
          </a:p>
          <a:p>
            <a:r>
              <a:rPr lang="en-US" dirty="0"/>
              <a:t>No one would dare to consider virginity superior to martyrdom (44.47)</a:t>
            </a:r>
          </a:p>
          <a:p>
            <a:r>
              <a:rPr lang="en-US" dirty="0"/>
              <a:t>Married women may be ready to suffer for Christ while virgin is not (44.47)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Augustine, </a:t>
            </a:r>
            <a:r>
              <a:rPr lang="en-US" i="1" dirty="0"/>
              <a:t>On Holy Virginity (De Sancta </a:t>
            </a:r>
            <a:r>
              <a:rPr lang="en-US" i="1" dirty="0" err="1"/>
              <a:t>Virginitate</a:t>
            </a:r>
            <a:r>
              <a:rPr lang="en-US" i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36059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 antiquity not just about sex</a:t>
            </a:r>
          </a:p>
          <a:p>
            <a:r>
              <a:rPr lang="en-US" dirty="0"/>
              <a:t>A broad sense that to be continent meant to be able to control inappropriate impulses and appetites</a:t>
            </a:r>
          </a:p>
          <a:p>
            <a:pPr lvl="1"/>
            <a:r>
              <a:rPr lang="en-US" dirty="0"/>
              <a:t>Word</a:t>
            </a:r>
          </a:p>
          <a:p>
            <a:pPr lvl="1"/>
            <a:r>
              <a:rPr lang="en-US" dirty="0"/>
              <a:t>Deed</a:t>
            </a:r>
          </a:p>
          <a:p>
            <a:r>
              <a:rPr lang="en-US" dirty="0"/>
              <a:t>Note distinction with cupidity, which is disordered love</a:t>
            </a:r>
          </a:p>
          <a:p>
            <a:r>
              <a:rPr lang="en-US" dirty="0"/>
              <a:t>Continence is related to temperance in that temperance is not merely controlling impulses but a temperate man does not have the impulses (see Thomas, </a:t>
            </a:r>
            <a:r>
              <a:rPr lang="en-US" i="1" dirty="0"/>
              <a:t>Summa </a:t>
            </a:r>
            <a:r>
              <a:rPr lang="en-US" dirty="0"/>
              <a:t>II-II.143 a.1)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Continence </a:t>
            </a:r>
          </a:p>
        </p:txBody>
      </p:sp>
    </p:spTree>
    <p:extLst>
      <p:ext uri="{BB962C8B-B14F-4D97-AF65-F5344CB8AC3E}">
        <p14:creationId xmlns:p14="http://schemas.microsoft.com/office/powerpoint/2010/main" val="23189983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Issues regarding marriage were part of the charge of </a:t>
            </a:r>
            <a:r>
              <a:rPr lang="en-US" dirty="0" err="1"/>
              <a:t>Pelagians</a:t>
            </a:r>
            <a:r>
              <a:rPr lang="en-US" dirty="0"/>
              <a:t> against Augustine</a:t>
            </a:r>
          </a:p>
          <a:p>
            <a:pPr lvl="1"/>
            <a:r>
              <a:rPr lang="en-US" dirty="0"/>
              <a:t>Basically that Augustine was a closet Manichaean and denigrated the material world</a:t>
            </a:r>
          </a:p>
          <a:p>
            <a:r>
              <a:rPr lang="en-US" i="1" dirty="0"/>
              <a:t>On Marriage and Desire</a:t>
            </a:r>
            <a:endParaRPr lang="en-US" dirty="0"/>
          </a:p>
          <a:p>
            <a:pPr lvl="1"/>
            <a:r>
              <a:rPr lang="en-US" dirty="0"/>
              <a:t>Written c. 420 as a defense by Augustine against </a:t>
            </a:r>
            <a:r>
              <a:rPr lang="en-US" dirty="0" err="1"/>
              <a:t>Pelagian</a:t>
            </a:r>
            <a:r>
              <a:rPr lang="en-US" dirty="0"/>
              <a:t> charges</a:t>
            </a:r>
          </a:p>
          <a:p>
            <a:pPr lvl="1"/>
            <a:r>
              <a:rPr lang="en-US" dirty="0"/>
              <a:t>Emphasizes the three good of marriage (procreation, fidelity, sacrament)</a:t>
            </a:r>
          </a:p>
          <a:p>
            <a:pPr lvl="1"/>
            <a:r>
              <a:rPr lang="en-US" dirty="0"/>
              <a:t>NB discussion of original sin and unbaptized infants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Transition to </a:t>
            </a:r>
            <a:r>
              <a:rPr lang="en-US" dirty="0" err="1"/>
              <a:t>Pelagianism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8407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Likely preached at Octave of Christmas on Epiphany, 418</a:t>
            </a:r>
          </a:p>
          <a:p>
            <a:r>
              <a:rPr lang="en-US" dirty="0"/>
              <a:t>Joseph and Mary become the context for discussion of marriage and duties within family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Sermon 51</a:t>
            </a:r>
          </a:p>
        </p:txBody>
      </p:sp>
    </p:spTree>
    <p:extLst>
      <p:ext uri="{BB962C8B-B14F-4D97-AF65-F5344CB8AC3E}">
        <p14:creationId xmlns:p14="http://schemas.microsoft.com/office/powerpoint/2010/main" val="2215783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On the Goods of Marriage </a:t>
            </a:r>
            <a:r>
              <a:rPr lang="en-US" dirty="0"/>
              <a:t>(attached to email)</a:t>
            </a:r>
            <a:endParaRPr lang="en-US" i="1" dirty="0"/>
          </a:p>
          <a:p>
            <a:r>
              <a:rPr lang="en-US" i="1" dirty="0"/>
              <a:t>On Holy Virginity  </a:t>
            </a:r>
            <a:r>
              <a:rPr lang="en-US" dirty="0"/>
              <a:t>(attached to email)</a:t>
            </a:r>
            <a:endParaRPr lang="en-US" i="1" dirty="0"/>
          </a:p>
          <a:p>
            <a:r>
              <a:rPr lang="en-US"/>
              <a:t>Sermons 51 </a:t>
            </a:r>
            <a:r>
              <a:rPr lang="en-US" dirty="0"/>
              <a:t>in </a:t>
            </a:r>
            <a:r>
              <a:rPr lang="en-US" i="1" dirty="0"/>
              <a:t>Essential Sermons</a:t>
            </a:r>
            <a:endParaRPr lang="en-US" dirty="0"/>
          </a:p>
          <a:p>
            <a:pPr marL="109728" indent="0">
              <a:buNone/>
            </a:pPr>
            <a:endParaRPr lang="en-US" i="1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Assignments</a:t>
            </a:r>
          </a:p>
        </p:txBody>
      </p:sp>
    </p:spTree>
    <p:extLst>
      <p:ext uri="{BB962C8B-B14F-4D97-AF65-F5344CB8AC3E}">
        <p14:creationId xmlns:p14="http://schemas.microsoft.com/office/powerpoint/2010/main" val="20113610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Kelly, J.N.D. </a:t>
            </a:r>
            <a:r>
              <a:rPr lang="en-US" i="1" dirty="0"/>
              <a:t>Jerome.</a:t>
            </a:r>
            <a:r>
              <a:rPr lang="en-US" dirty="0"/>
              <a:t> Peabody: Hendricks, 1975.</a:t>
            </a:r>
          </a:p>
          <a:p>
            <a:r>
              <a:rPr lang="en-US" dirty="0"/>
              <a:t>Hunter, David, G.  </a:t>
            </a:r>
            <a:r>
              <a:rPr lang="en-US" i="1" dirty="0"/>
              <a:t>Marriage, Celibacy, and Heresy in Ancient Christianity: The </a:t>
            </a:r>
            <a:r>
              <a:rPr lang="en-US" i="1" dirty="0" err="1"/>
              <a:t>Jovinianist</a:t>
            </a:r>
            <a:r>
              <a:rPr lang="en-US" i="1" dirty="0"/>
              <a:t> Controversy. </a:t>
            </a:r>
            <a:r>
              <a:rPr lang="en-US" dirty="0"/>
              <a:t>Oxford: Oxford University Press, 2007.</a:t>
            </a:r>
          </a:p>
          <a:p>
            <a:r>
              <a:rPr lang="en-US" dirty="0" err="1"/>
              <a:t>Haflidson</a:t>
            </a:r>
            <a:r>
              <a:rPr lang="en-US" dirty="0"/>
              <a:t>, Ron.  “Outward, Inward, Upward: Why Three Goods of Marriage for Augustine?” </a:t>
            </a:r>
            <a:r>
              <a:rPr lang="en-US" i="1" dirty="0"/>
              <a:t>Studies in Christian Ethics</a:t>
            </a:r>
            <a:r>
              <a:rPr lang="en-US" dirty="0"/>
              <a:t> 2016, Vol. 29 (1) 51-68.</a:t>
            </a:r>
          </a:p>
          <a:p>
            <a:r>
              <a:rPr lang="en-US" dirty="0"/>
              <a:t>Burns, J. </a:t>
            </a:r>
            <a:r>
              <a:rPr lang="en-US" dirty="0" err="1"/>
              <a:t>Patout</a:t>
            </a:r>
            <a:r>
              <a:rPr lang="en-US" dirty="0"/>
              <a:t>. “Marital Fidelity as a </a:t>
            </a:r>
            <a:r>
              <a:rPr lang="en-US" i="1" dirty="0" err="1"/>
              <a:t>remedium</a:t>
            </a:r>
            <a:r>
              <a:rPr lang="en-US" i="1" dirty="0"/>
              <a:t> </a:t>
            </a:r>
            <a:r>
              <a:rPr lang="en-US" i="1" dirty="0" err="1"/>
              <a:t>consupiscentiae</a:t>
            </a:r>
            <a:r>
              <a:rPr lang="en-US" i="1" dirty="0"/>
              <a:t>:</a:t>
            </a:r>
            <a:r>
              <a:rPr lang="en-US" dirty="0"/>
              <a:t> An Augustinian Proposal,” </a:t>
            </a:r>
            <a:r>
              <a:rPr lang="en-US" i="1" dirty="0"/>
              <a:t>Augustinian Studies </a:t>
            </a:r>
            <a:r>
              <a:rPr lang="en-US" dirty="0"/>
              <a:t>44:1 (2013) 1-35.</a:t>
            </a:r>
          </a:p>
          <a:p>
            <a:r>
              <a:rPr lang="en-US" dirty="0" err="1"/>
              <a:t>Otten</a:t>
            </a:r>
            <a:r>
              <a:rPr lang="en-US" dirty="0"/>
              <a:t>, </a:t>
            </a:r>
            <a:r>
              <a:rPr lang="en-US" dirty="0" err="1"/>
              <a:t>Willemien</a:t>
            </a:r>
            <a:r>
              <a:rPr lang="en-US" dirty="0"/>
              <a:t>. “Augustine on Marriage, Monasticism, and the Community of the Church,” </a:t>
            </a:r>
            <a:r>
              <a:rPr lang="en-US" i="1" dirty="0"/>
              <a:t>Theological Studies 59 (1998), </a:t>
            </a:r>
            <a:r>
              <a:rPr lang="en-US" dirty="0"/>
              <a:t>385-407.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Works Consulted</a:t>
            </a:r>
          </a:p>
        </p:txBody>
      </p:sp>
    </p:spTree>
    <p:extLst>
      <p:ext uri="{BB962C8B-B14F-4D97-AF65-F5344CB8AC3E}">
        <p14:creationId xmlns:p14="http://schemas.microsoft.com/office/powerpoint/2010/main" val="2497648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celibacy v. marriage becomes an issue in the 4</a:t>
            </a:r>
            <a:r>
              <a:rPr lang="en-US" baseline="30000" dirty="0"/>
              <a:t>th</a:t>
            </a:r>
            <a:r>
              <a:rPr lang="en-US" dirty="0"/>
              <a:t> C</a:t>
            </a:r>
          </a:p>
          <a:p>
            <a:r>
              <a:rPr lang="en-US" dirty="0"/>
              <a:t>Jerome’s “Letter to </a:t>
            </a:r>
            <a:r>
              <a:rPr lang="en-US" dirty="0" err="1"/>
              <a:t>Eustochium</a:t>
            </a:r>
            <a:r>
              <a:rPr lang="en-US" dirty="0"/>
              <a:t>”</a:t>
            </a:r>
          </a:p>
          <a:p>
            <a:r>
              <a:rPr lang="en-US" i="1" dirty="0"/>
              <a:t>On Goods of Marriage</a:t>
            </a:r>
          </a:p>
          <a:p>
            <a:r>
              <a:rPr lang="en-US" i="1" dirty="0"/>
              <a:t>On Holy Virginity</a:t>
            </a:r>
          </a:p>
          <a:p>
            <a:r>
              <a:rPr lang="en-US" i="1" dirty="0"/>
              <a:t>On Continence </a:t>
            </a:r>
          </a:p>
          <a:p>
            <a:r>
              <a:rPr lang="en-US" i="1" dirty="0"/>
              <a:t>On Marriage and Desire </a:t>
            </a:r>
            <a:r>
              <a:rPr lang="en-US" dirty="0"/>
              <a:t>I.1-23</a:t>
            </a:r>
            <a:endParaRPr lang="en-US" i="1" dirty="0"/>
          </a:p>
          <a:p>
            <a:endParaRPr lang="en-US" i="1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</p:spTree>
    <p:extLst>
      <p:ext uri="{BB962C8B-B14F-4D97-AF65-F5344CB8AC3E}">
        <p14:creationId xmlns:p14="http://schemas.microsoft.com/office/powerpoint/2010/main" val="3220333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The heroic witness unto death formed the fundamental way in which the Church understood herself before 312</a:t>
            </a:r>
          </a:p>
          <a:p>
            <a:r>
              <a:rPr lang="en-US" dirty="0"/>
              <a:t>The sacrifice of the martyrs was often written in imitation of Jesus’ passion and death</a:t>
            </a:r>
          </a:p>
          <a:p>
            <a:pPr lvl="1"/>
            <a:r>
              <a:rPr lang="en-US" dirty="0"/>
              <a:t>And since sacrifice is the definitive priestly act, so martyrs by their self-sacrifice are priests</a:t>
            </a:r>
          </a:p>
          <a:p>
            <a:r>
              <a:rPr lang="en-US" dirty="0"/>
              <a:t>But acts of the martyrs often filled with Eucharistic references, thus emphasizing their priestly sacrifice</a:t>
            </a:r>
          </a:p>
          <a:p>
            <a:r>
              <a:rPr lang="en-US" dirty="0"/>
              <a:t>See especially </a:t>
            </a:r>
            <a:r>
              <a:rPr lang="en-US" i="1" dirty="0"/>
              <a:t>Martyrdom of Polycarp</a:t>
            </a:r>
          </a:p>
          <a:p>
            <a:r>
              <a:rPr lang="en-US" dirty="0"/>
              <a:t>Willingness to suffer martyrdom is the ultimate sign of a Christian</a:t>
            </a:r>
          </a:p>
          <a:p>
            <a:pPr lvl="1"/>
            <a:r>
              <a:rPr lang="en-US" dirty="0"/>
              <a:t>Regardless of marital status</a:t>
            </a:r>
          </a:p>
          <a:p>
            <a:pPr lvl="1"/>
            <a:r>
              <a:rPr lang="en-US" dirty="0"/>
              <a:t>Regardless of social position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Martyrs</a:t>
            </a:r>
          </a:p>
        </p:txBody>
      </p:sp>
    </p:spTree>
    <p:extLst>
      <p:ext uri="{BB962C8B-B14F-4D97-AF65-F5344CB8AC3E}">
        <p14:creationId xmlns:p14="http://schemas.microsoft.com/office/powerpoint/2010/main" val="3106794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Recounts martyrdom of a group of young Christians c 203</a:t>
            </a:r>
          </a:p>
          <a:p>
            <a:r>
              <a:rPr lang="en-US" dirty="0"/>
              <a:t>Some parts of story written by Perpetua while in prison, then redacted by Tertullian</a:t>
            </a:r>
          </a:p>
          <a:p>
            <a:pPr lvl="1"/>
            <a:r>
              <a:rPr lang="en-US" dirty="0"/>
              <a:t>Significant scholarly debate concerning language of origin: Greek or Latin</a:t>
            </a:r>
          </a:p>
          <a:p>
            <a:r>
              <a:rPr lang="en-US" dirty="0"/>
              <a:t>Recounts how the direct action of the Holy Spirit guides and sanctifies Perpetua and her companions</a:t>
            </a:r>
          </a:p>
          <a:p>
            <a:r>
              <a:rPr lang="en-US" dirty="0"/>
              <a:t>The witness of their sacrifice is given equal status to Scripture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Passion of Perpetua</a:t>
            </a:r>
          </a:p>
        </p:txBody>
      </p:sp>
    </p:spTree>
    <p:extLst>
      <p:ext uri="{BB962C8B-B14F-4D97-AF65-F5344CB8AC3E}">
        <p14:creationId xmlns:p14="http://schemas.microsoft.com/office/powerpoint/2010/main" val="3882027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From earliest time in the Church evangelical counsels or the counsels of perfection </a:t>
            </a:r>
          </a:p>
          <a:p>
            <a:r>
              <a:rPr lang="en-US" dirty="0"/>
              <a:t>Take on special significance after time of martyrs </a:t>
            </a:r>
          </a:p>
          <a:p>
            <a:pPr lvl="1"/>
            <a:r>
              <a:rPr lang="en-US" dirty="0"/>
              <a:t>Will be viewed as the ultimate effort to live the Christian life</a:t>
            </a:r>
          </a:p>
          <a:p>
            <a:r>
              <a:rPr lang="en-US" dirty="0"/>
              <a:t>Especially linked were poverty and chastity</a:t>
            </a:r>
          </a:p>
          <a:p>
            <a:pPr lvl="1"/>
            <a:r>
              <a:rPr lang="en-US" dirty="0"/>
              <a:t>Sacrifice of physical, material aspects of this life</a:t>
            </a:r>
          </a:p>
          <a:p>
            <a:r>
              <a:rPr lang="en-US" dirty="0"/>
              <a:t>Raised issues of the place of marriage and wealth in Church</a:t>
            </a:r>
          </a:p>
          <a:p>
            <a:pPr lvl="1"/>
            <a:r>
              <a:rPr lang="en-US" dirty="0"/>
              <a:t>Can the married (rich) be saved?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Ascetic Twins: Chastity and Poverty </a:t>
            </a:r>
          </a:p>
        </p:txBody>
      </p:sp>
    </p:spTree>
    <p:extLst>
      <p:ext uri="{BB962C8B-B14F-4D97-AF65-F5344CB8AC3E}">
        <p14:creationId xmlns:p14="http://schemas.microsoft.com/office/powerpoint/2010/main" val="1517957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800"/>
              <a:t>Jerome (347-419)</a:t>
            </a:r>
            <a:br>
              <a:rPr lang="en-US" sz="3800"/>
            </a:br>
            <a:r>
              <a:rPr lang="en-US" sz="2200"/>
              <a:t>“What Jerome is ignorant of, no man has ever known” St. Augustine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900"/>
              <a:t>Born into a wealthy pagan family; baptized in 365; ordained in Antioch, good friends with Gregory Nazianzus</a:t>
            </a:r>
          </a:p>
          <a:p>
            <a:pPr>
              <a:lnSpc>
                <a:spcPct val="80000"/>
              </a:lnSpc>
            </a:pPr>
            <a:r>
              <a:rPr lang="en-US" sz="1900"/>
              <a:t>Along with Origen, greatest Biblical scholar of Patristic era</a:t>
            </a:r>
          </a:p>
          <a:p>
            <a:pPr>
              <a:lnSpc>
                <a:spcPct val="80000"/>
              </a:lnSpc>
            </a:pPr>
            <a:r>
              <a:rPr lang="en-US" sz="1900"/>
              <a:t>Pope Damasus  commissions Jerome to produce an authoritative Latin translation of Bible </a:t>
            </a:r>
          </a:p>
          <a:p>
            <a:pPr>
              <a:lnSpc>
                <a:spcPct val="80000"/>
              </a:lnSpc>
            </a:pPr>
            <a:r>
              <a:rPr lang="en-US" sz="1900"/>
              <a:t>Jerome uses Origen, plus additional materials, especially Hebrew. </a:t>
            </a:r>
          </a:p>
          <a:p>
            <a:pPr>
              <a:lnSpc>
                <a:spcPct val="80000"/>
              </a:lnSpc>
            </a:pPr>
            <a:r>
              <a:rPr lang="en-US" sz="1900"/>
              <a:t>Jerome does not accept Septuagint as most authoritative</a:t>
            </a:r>
          </a:p>
          <a:p>
            <a:pPr>
              <a:lnSpc>
                <a:spcPct val="80000"/>
              </a:lnSpc>
            </a:pPr>
            <a:r>
              <a:rPr lang="en-US" sz="1900"/>
              <a:t>His prickly character led him to disputes with almost everyone, including Augustine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Forced to leave Rome, goes to Bethlehem to live as a semi-hermit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St. Paulina follows him and establishes a convent in Bethlehem</a:t>
            </a:r>
          </a:p>
          <a:p>
            <a:pPr>
              <a:lnSpc>
                <a:spcPct val="80000"/>
              </a:lnSpc>
            </a:pPr>
            <a:r>
              <a:rPr lang="en-US" sz="1900"/>
              <a:t>In addition to authoritative Latin translation of Bible, Jerome wrote lengthy commentaries on almost all books of Scripture; many letters; </a:t>
            </a:r>
            <a:r>
              <a:rPr lang="en-US" sz="1900" i="1"/>
              <a:t>Lives of Illustrious Men</a:t>
            </a:r>
          </a:p>
          <a:p>
            <a:pPr>
              <a:lnSpc>
                <a:spcPct val="80000"/>
              </a:lnSpc>
            </a:pPr>
            <a:r>
              <a:rPr lang="en-US" sz="1900"/>
              <a:t>Nowhere is Jerome’s prickly character more evident than in his battle with Jovinian over sex and marriage</a:t>
            </a:r>
          </a:p>
        </p:txBody>
      </p:sp>
    </p:spTree>
    <p:extLst>
      <p:ext uri="{BB962C8B-B14F-4D97-AF65-F5344CB8AC3E}">
        <p14:creationId xmlns:p14="http://schemas.microsoft.com/office/powerpoint/2010/main" val="4082456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6019800" cy="4525963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Letter 22  (c. 384) probably most famous of all Jerome’s letters</a:t>
            </a:r>
          </a:p>
          <a:p>
            <a:r>
              <a:rPr lang="en-US" sz="2400" dirty="0" err="1"/>
              <a:t>Eustochium</a:t>
            </a:r>
            <a:r>
              <a:rPr lang="en-US" sz="2400" dirty="0"/>
              <a:t> is a young teenager</a:t>
            </a:r>
          </a:p>
          <a:p>
            <a:pPr lvl="1"/>
            <a:r>
              <a:rPr lang="en-US" sz="2000" dirty="0"/>
              <a:t>Jerome trying to reinforce her commitment to virginity and holy poverty</a:t>
            </a:r>
          </a:p>
          <a:p>
            <a:r>
              <a:rPr lang="en-US" sz="2400" dirty="0" err="1"/>
              <a:t>Eustochium</a:t>
            </a:r>
            <a:r>
              <a:rPr lang="en-US" sz="2400" dirty="0"/>
              <a:t> was a daughter of a friend of Jerome, Paula</a:t>
            </a:r>
          </a:p>
          <a:p>
            <a:r>
              <a:rPr lang="en-US" sz="2400" dirty="0"/>
              <a:t>St. Paula and St. </a:t>
            </a:r>
            <a:r>
              <a:rPr lang="en-US" sz="2400" dirty="0" err="1"/>
              <a:t>Eustochium</a:t>
            </a:r>
            <a:r>
              <a:rPr lang="en-US" sz="2400" dirty="0"/>
              <a:t> leave Rome to establish a monastery for the support of pilgrims (and Jerome) in Bethlehem</a:t>
            </a:r>
          </a:p>
          <a:p>
            <a:r>
              <a:rPr lang="en-US" sz="2400" dirty="0"/>
              <a:t>Letter 22 written just before the issues with </a:t>
            </a:r>
            <a:r>
              <a:rPr lang="en-US" sz="2400" dirty="0" err="1"/>
              <a:t>Jovinian</a:t>
            </a:r>
            <a:endParaRPr lang="en-US" sz="2400" dirty="0"/>
          </a:p>
          <a:p>
            <a:endParaRPr lang="en-US" sz="2400" dirty="0"/>
          </a:p>
          <a:p>
            <a:pPr marL="109728" indent="0">
              <a:buNone/>
            </a:pP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Jerome to </a:t>
            </a:r>
            <a:r>
              <a:rPr lang="en-US" dirty="0" err="1"/>
              <a:t>Eustochium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18696" y="1752601"/>
            <a:ext cx="2498304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AutoShape 4" descr="Image description not available.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-13709650" y="-5556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902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Find online at </a:t>
            </a:r>
            <a:r>
              <a:rPr lang="en-US" dirty="0">
                <a:hlinkClick r:id="rId2"/>
              </a:rPr>
              <a:t>http://www.newadvent.org/fathers/3001022.htm</a:t>
            </a:r>
            <a:r>
              <a:rPr lang="en-US" dirty="0"/>
              <a:t> </a:t>
            </a:r>
          </a:p>
          <a:p>
            <a:r>
              <a:rPr lang="en-US" dirty="0"/>
              <a:t>Marriage is miserable with pregnancy, screaming children and unfaithful husband.  You are fleeing from Sodom (2)</a:t>
            </a:r>
          </a:p>
          <a:p>
            <a:r>
              <a:rPr lang="en-US" dirty="0"/>
              <a:t>Cautions against drink, food, comfortable surroundings (5-10)</a:t>
            </a:r>
          </a:p>
          <a:p>
            <a:r>
              <a:rPr lang="en-US" dirty="0"/>
              <a:t>I praise marriage but it is because they give me virgins (20)</a:t>
            </a:r>
          </a:p>
          <a:p>
            <a:r>
              <a:rPr lang="en-US" dirty="0"/>
              <a:t>If any of your handmaids share your vocation, do not lift up yourself against them or pride yourself because you are their mistress. You have all chosen one Bridegroom; you all sing the same psalms; together you receive the Body of Christ (29)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Key Points in Letter 22, Jerome to </a:t>
            </a:r>
            <a:r>
              <a:rPr lang="en-US" dirty="0" err="1"/>
              <a:t>Eustochium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886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Monk in Rome</a:t>
            </a:r>
          </a:p>
          <a:p>
            <a:r>
              <a:rPr lang="en-US" dirty="0"/>
              <a:t>He denied that there was any special merit in either fasting or celibacy</a:t>
            </a:r>
          </a:p>
          <a:p>
            <a:r>
              <a:rPr lang="en-US" dirty="0"/>
              <a:t>Pope </a:t>
            </a:r>
            <a:r>
              <a:rPr lang="en-US" dirty="0" err="1"/>
              <a:t>Siricius</a:t>
            </a:r>
            <a:r>
              <a:rPr lang="en-US" dirty="0"/>
              <a:t>, Bishop Ambrose and others denounced </a:t>
            </a:r>
            <a:r>
              <a:rPr lang="en-US" dirty="0" err="1"/>
              <a:t>Jovinian</a:t>
            </a:r>
            <a:r>
              <a:rPr lang="en-US" dirty="0"/>
              <a:t>.</a:t>
            </a:r>
          </a:p>
          <a:p>
            <a:r>
              <a:rPr lang="en-US" dirty="0"/>
              <a:t>In 398 he was prosecuted by Theodosius, flogged and exiled</a:t>
            </a:r>
          </a:p>
          <a:p>
            <a:r>
              <a:rPr lang="en-US" dirty="0"/>
              <a:t>According to Jerome, </a:t>
            </a:r>
            <a:r>
              <a:rPr lang="en-US" dirty="0" err="1"/>
              <a:t>Jovianian</a:t>
            </a:r>
            <a:r>
              <a:rPr lang="en-US" dirty="0"/>
              <a:t> and his followers held:</a:t>
            </a:r>
          </a:p>
          <a:p>
            <a:pPr lvl="1"/>
            <a:r>
              <a:rPr lang="en-US" dirty="0"/>
              <a:t>Married, widowed, virgins are of equal merit after baptism if they do the same work</a:t>
            </a:r>
          </a:p>
          <a:p>
            <a:pPr lvl="1"/>
            <a:r>
              <a:rPr lang="en-US" dirty="0"/>
              <a:t>Those who have been baptized cannot be overthrown by the devil</a:t>
            </a:r>
          </a:p>
          <a:p>
            <a:pPr lvl="1"/>
            <a:r>
              <a:rPr lang="en-US" dirty="0"/>
              <a:t>No difference in fasting and receiving food with thanks</a:t>
            </a:r>
          </a:p>
          <a:p>
            <a:pPr lvl="1"/>
            <a:r>
              <a:rPr lang="en-US" dirty="0"/>
              <a:t>There is one reward for all in the kingdom of heaven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Jovinian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835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2047</TotalTime>
  <Words>1397</Words>
  <Application>Microsoft Office PowerPoint</Application>
  <PresentationFormat>On-screen Show (4:3)</PresentationFormat>
  <Paragraphs>127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Calibri</vt:lpstr>
      <vt:lpstr>Lucida Sans Unicode</vt:lpstr>
      <vt:lpstr>Verdana</vt:lpstr>
      <vt:lpstr>Wingdings 2</vt:lpstr>
      <vt:lpstr>Wingdings 3</vt:lpstr>
      <vt:lpstr>Concourse</vt:lpstr>
      <vt:lpstr>Lecture 10: Moral Life and Vocations</vt:lpstr>
      <vt:lpstr>Outline</vt:lpstr>
      <vt:lpstr>Martyrs</vt:lpstr>
      <vt:lpstr>Example: Passion of Perpetua</vt:lpstr>
      <vt:lpstr>Ascetic Twins: Chastity and Poverty </vt:lpstr>
      <vt:lpstr>Jerome (347-419) “What Jerome is ignorant of, no man has ever known” St. Augustine</vt:lpstr>
      <vt:lpstr>Jerome to Eustochium</vt:lpstr>
      <vt:lpstr>Key Points in Letter 22, Jerome to Eustochium</vt:lpstr>
      <vt:lpstr>Jovinian</vt:lpstr>
      <vt:lpstr>Jerome’s Response to Jovinian</vt:lpstr>
      <vt:lpstr>Reaction to Jerome</vt:lpstr>
      <vt:lpstr>Augustine Enters the Frey on  Marriage and Sex</vt:lpstr>
      <vt:lpstr>Augustine, On Holy Virginity (De Sancta Virginitate)</vt:lpstr>
      <vt:lpstr>Continence </vt:lpstr>
      <vt:lpstr>Transition to Pelagianism</vt:lpstr>
      <vt:lpstr>Sermon 51</vt:lpstr>
      <vt:lpstr>Assignments</vt:lpstr>
      <vt:lpstr>Some Works Consulted</vt:lpstr>
    </vt:vector>
  </TitlesOfParts>
  <Company>MIT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7: Role of Wealthy Women in Church</dc:title>
  <dc:creator>Ann Orlando</dc:creator>
  <cp:lastModifiedBy>AOrlando</cp:lastModifiedBy>
  <cp:revision>90</cp:revision>
  <cp:lastPrinted>2018-03-31T10:38:56Z</cp:lastPrinted>
  <dcterms:created xsi:type="dcterms:W3CDTF">2013-02-03T13:54:07Z</dcterms:created>
  <dcterms:modified xsi:type="dcterms:W3CDTF">2020-04-15T15:56:04Z</dcterms:modified>
</cp:coreProperties>
</file>