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03" r:id="rId4"/>
    <p:sldId id="304" r:id="rId5"/>
    <p:sldId id="312" r:id="rId6"/>
    <p:sldId id="314" r:id="rId7"/>
    <p:sldId id="311" r:id="rId8"/>
    <p:sldId id="326" r:id="rId9"/>
    <p:sldId id="323" r:id="rId10"/>
    <p:sldId id="319" r:id="rId11"/>
    <p:sldId id="320" r:id="rId12"/>
    <p:sldId id="321" r:id="rId13"/>
    <p:sldId id="306" r:id="rId14"/>
    <p:sldId id="316" r:id="rId15"/>
    <p:sldId id="329" r:id="rId16"/>
    <p:sldId id="331" r:id="rId17"/>
    <p:sldId id="332" r:id="rId18"/>
    <p:sldId id="301" r:id="rId19"/>
    <p:sldId id="31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29EE6D2-397D-49A7-BAB5-3EBF3E5D7151}" type="datetimeFigureOut">
              <a:rPr lang="en-US" smtClean="0"/>
              <a:t>4/21/2020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DC53D5-DF4F-4431-94F9-BAA7DF03F0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29EE6D2-397D-49A7-BAB5-3EBF3E5D7151}" type="datetimeFigureOut">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C53D5-DF4F-4431-94F9-BAA7DF03F0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29EE6D2-397D-49A7-BAB5-3EBF3E5D7151}" type="datetimeFigureOut">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C53D5-DF4F-4431-94F9-BAA7DF03F0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29EE6D2-397D-49A7-BAB5-3EBF3E5D7151}" type="datetimeFigureOut">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C53D5-DF4F-4431-94F9-BAA7DF03F0CE}"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29EE6D2-397D-49A7-BAB5-3EBF3E5D7151}" type="datetimeFigureOut">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C53D5-DF4F-4431-94F9-BAA7DF03F0C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29EE6D2-397D-49A7-BAB5-3EBF3E5D7151}" type="datetimeFigureOut">
              <a:rPr lang="en-US" smtClean="0"/>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DC53D5-DF4F-4431-94F9-BAA7DF03F0CE}"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29EE6D2-397D-49A7-BAB5-3EBF3E5D7151}" type="datetimeFigureOut">
              <a:rPr lang="en-US" smtClean="0"/>
              <a:t>4/21/2020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29EE6D2-397D-49A7-BAB5-3EBF3E5D7151}" type="datetimeFigureOut">
              <a:rPr lang="en-US" smtClean="0"/>
              <a:t>4/21/2020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DC53D5-DF4F-4431-94F9-BAA7DF03F0CE}"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EE6D2-397D-49A7-BAB5-3EBF3E5D7151}" type="datetimeFigureOut">
              <a:rPr lang="en-US" smtClean="0"/>
              <a:t>4/21/2020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DC53D5-DF4F-4431-94F9-BAA7DF03F0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F29EE6D2-397D-49A7-BAB5-3EBF3E5D7151}" type="datetimeFigureOut">
              <a:rPr lang="en-US" smtClean="0"/>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29EE6D2-397D-49A7-BAB5-3EBF3E5D7151}" type="datetimeFigureOut">
              <a:rPr lang="en-US" smtClean="0"/>
              <a:t>4/21/2020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2DC53D5-DF4F-4431-94F9-BAA7DF03F0C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9EE6D2-397D-49A7-BAB5-3EBF3E5D7151}" type="datetimeFigureOut">
              <a:rPr lang="en-US" smtClean="0"/>
              <a:t>4/21/2020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DC53D5-DF4F-4431-94F9-BAA7DF03F0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Lecture 11 : Law and Order</a:t>
            </a:r>
          </a:p>
        </p:txBody>
      </p:sp>
      <p:sp>
        <p:nvSpPr>
          <p:cNvPr id="3" name="Subtitle 2"/>
          <p:cNvSpPr>
            <a:spLocks noGrp="1"/>
          </p:cNvSpPr>
          <p:nvPr>
            <p:ph type="subTitle" idx="1"/>
          </p:nvPr>
        </p:nvSpPr>
        <p:spPr/>
        <p:txBody>
          <a:bodyPr/>
          <a:lstStyle/>
          <a:p>
            <a:r>
              <a:rPr lang="en-US" dirty="0"/>
              <a:t>Dr. Ann T. Orlando</a:t>
            </a:r>
          </a:p>
          <a:p>
            <a:r>
              <a:rPr lang="en-US" dirty="0"/>
              <a:t>24 April 2020</a:t>
            </a:r>
          </a:p>
        </p:txBody>
      </p:sp>
    </p:spTree>
    <p:extLst>
      <p:ext uri="{BB962C8B-B14F-4D97-AF65-F5344CB8AC3E}">
        <p14:creationId xmlns:p14="http://schemas.microsoft.com/office/powerpoint/2010/main" val="52241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Augustine lived in a very violent time</a:t>
            </a:r>
          </a:p>
          <a:p>
            <a:r>
              <a:rPr lang="en-US" dirty="0"/>
              <a:t>Christian emperors seemed just as war-prone as their earlier pagan counterparts</a:t>
            </a:r>
          </a:p>
          <a:p>
            <a:pPr lvl="1"/>
            <a:r>
              <a:rPr lang="en-US" dirty="0"/>
              <a:t>Civil wars, often pitting one Christian group against another</a:t>
            </a:r>
          </a:p>
          <a:p>
            <a:pPr lvl="1"/>
            <a:r>
              <a:rPr lang="en-US" dirty="0"/>
              <a:t>Tax revolts</a:t>
            </a:r>
          </a:p>
          <a:p>
            <a:pPr lvl="1"/>
            <a:r>
              <a:rPr lang="en-US" dirty="0"/>
              <a:t>External threats from Persians and especially the German tribes</a:t>
            </a:r>
          </a:p>
          <a:p>
            <a:r>
              <a:rPr lang="en-US" dirty="0"/>
              <a:t>Within Empire violent conflicts among Christians: Arians, </a:t>
            </a:r>
            <a:r>
              <a:rPr lang="en-US" dirty="0" err="1"/>
              <a:t>Donatists</a:t>
            </a:r>
            <a:r>
              <a:rPr lang="en-US" dirty="0"/>
              <a:t>, ‘Manicheans’</a:t>
            </a:r>
          </a:p>
          <a:p>
            <a:r>
              <a:rPr lang="en-US" dirty="0"/>
              <a:t>How to treat other enemies within: pagans and Jews </a:t>
            </a:r>
          </a:p>
        </p:txBody>
      </p:sp>
      <p:sp>
        <p:nvSpPr>
          <p:cNvPr id="3" name="Title 2"/>
          <p:cNvSpPr>
            <a:spLocks noGrp="1"/>
          </p:cNvSpPr>
          <p:nvPr>
            <p:ph type="title"/>
          </p:nvPr>
        </p:nvSpPr>
        <p:spPr/>
        <p:txBody>
          <a:bodyPr/>
          <a:lstStyle/>
          <a:p>
            <a:r>
              <a:rPr lang="en-US" dirty="0"/>
              <a:t>Enemies</a:t>
            </a:r>
          </a:p>
        </p:txBody>
      </p:sp>
    </p:spTree>
    <p:extLst>
      <p:ext uri="{BB962C8B-B14F-4D97-AF65-F5344CB8AC3E}">
        <p14:creationId xmlns:p14="http://schemas.microsoft.com/office/powerpoint/2010/main" val="3996182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If at all possible, war should be avoided through peaceful resolutions</a:t>
            </a:r>
          </a:p>
          <a:p>
            <a:pPr lvl="1"/>
            <a:r>
              <a:rPr lang="en-US" dirty="0"/>
              <a:t>“it is a mark of greater glory to slay wars themselves by the word rather than human beings by the sword, and to win and obtain peace by peace, not by war.” (Letter 229 to Count Darius)</a:t>
            </a:r>
          </a:p>
          <a:p>
            <a:r>
              <a:rPr lang="en-US" dirty="0"/>
              <a:t>But sometimes war cannot be avoided</a:t>
            </a:r>
          </a:p>
          <a:p>
            <a:pPr lvl="1"/>
            <a:r>
              <a:rPr lang="en-US" dirty="0"/>
              <a:t>But it should be motivated by peace</a:t>
            </a:r>
          </a:p>
          <a:p>
            <a:pPr lvl="1"/>
            <a:r>
              <a:rPr lang="en-US" dirty="0"/>
              <a:t>Conducted in the right way</a:t>
            </a:r>
          </a:p>
          <a:p>
            <a:pPr lvl="1"/>
            <a:r>
              <a:rPr lang="en-US" dirty="0"/>
              <a:t>And at the command of a duly appointed authority</a:t>
            </a:r>
          </a:p>
          <a:p>
            <a:pPr lvl="1"/>
            <a:endParaRPr lang="en-US" dirty="0"/>
          </a:p>
        </p:txBody>
      </p:sp>
      <p:sp>
        <p:nvSpPr>
          <p:cNvPr id="3" name="Title 2"/>
          <p:cNvSpPr>
            <a:spLocks noGrp="1"/>
          </p:cNvSpPr>
          <p:nvPr>
            <p:ph type="title"/>
          </p:nvPr>
        </p:nvSpPr>
        <p:spPr/>
        <p:txBody>
          <a:bodyPr/>
          <a:lstStyle/>
          <a:p>
            <a:r>
              <a:rPr lang="en-US" dirty="0"/>
              <a:t>Augustine and the ‘Just’ War</a:t>
            </a:r>
          </a:p>
        </p:txBody>
      </p:sp>
    </p:spTree>
    <p:extLst>
      <p:ext uri="{BB962C8B-B14F-4D97-AF65-F5344CB8AC3E}">
        <p14:creationId xmlns:p14="http://schemas.microsoft.com/office/powerpoint/2010/main" val="711142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Boniface was a Christian general leading an army against the barbarian invasion</a:t>
            </a:r>
          </a:p>
          <a:p>
            <a:pPr lvl="1"/>
            <a:r>
              <a:rPr lang="en-US" dirty="0"/>
              <a:t>Probably written 415-420</a:t>
            </a:r>
          </a:p>
          <a:p>
            <a:r>
              <a:rPr lang="en-US" dirty="0"/>
              <a:t>One of earliest examples of Christian support for military</a:t>
            </a:r>
          </a:p>
          <a:p>
            <a:pPr lvl="1"/>
            <a:r>
              <a:rPr lang="en-US" dirty="0"/>
              <a:t>Aim of war should be peace</a:t>
            </a:r>
          </a:p>
          <a:p>
            <a:pPr lvl="1"/>
            <a:r>
              <a:rPr lang="en-US" dirty="0"/>
              <a:t>War is part of our imperfect world</a:t>
            </a:r>
          </a:p>
          <a:p>
            <a:r>
              <a:rPr lang="en-US" dirty="0"/>
              <a:t>Boniface, though a soldier, should live as a Christian as he defends society</a:t>
            </a:r>
          </a:p>
        </p:txBody>
      </p:sp>
      <p:sp>
        <p:nvSpPr>
          <p:cNvPr id="3" name="Slide Number Placeholder 2"/>
          <p:cNvSpPr>
            <a:spLocks noGrp="1"/>
          </p:cNvSpPr>
          <p:nvPr>
            <p:ph type="sldNum" sz="quarter" idx="12"/>
          </p:nvPr>
        </p:nvSpPr>
        <p:spPr/>
        <p:txBody>
          <a:bodyPr/>
          <a:lstStyle/>
          <a:p>
            <a:fld id="{F6FED588-FDF8-4DD7-BDCE-0D68A1B6D951}" type="slidenum">
              <a:rPr lang="en-US" smtClean="0"/>
              <a:t>12</a:t>
            </a:fld>
            <a:endParaRPr lang="en-US"/>
          </a:p>
        </p:txBody>
      </p:sp>
      <p:sp>
        <p:nvSpPr>
          <p:cNvPr id="4" name="Title 3"/>
          <p:cNvSpPr>
            <a:spLocks noGrp="1"/>
          </p:cNvSpPr>
          <p:nvPr>
            <p:ph type="title"/>
          </p:nvPr>
        </p:nvSpPr>
        <p:spPr/>
        <p:txBody>
          <a:bodyPr>
            <a:normAutofit fontScale="90000"/>
          </a:bodyPr>
          <a:lstStyle/>
          <a:p>
            <a:r>
              <a:rPr lang="en-US" dirty="0"/>
              <a:t>Augustine, Letter 189 “To Boniface”</a:t>
            </a:r>
          </a:p>
        </p:txBody>
      </p:sp>
    </p:spTree>
    <p:extLst>
      <p:ext uri="{BB962C8B-B14F-4D97-AF65-F5344CB8AC3E}">
        <p14:creationId xmlns:p14="http://schemas.microsoft.com/office/powerpoint/2010/main" val="2692302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Theodosius made Christianity the official religion and outlawed public pagan rituals in 380</a:t>
            </a:r>
          </a:p>
          <a:p>
            <a:r>
              <a:rPr lang="en-US" dirty="0"/>
              <a:t>But there were many pagans in positions of civic importance</a:t>
            </a:r>
          </a:p>
          <a:p>
            <a:r>
              <a:rPr lang="en-US" dirty="0"/>
              <a:t>Example: Letters 90 and 91 from/to </a:t>
            </a:r>
            <a:r>
              <a:rPr lang="en-US" dirty="0" err="1"/>
              <a:t>Nectarius</a:t>
            </a:r>
            <a:r>
              <a:rPr lang="en-US" dirty="0"/>
              <a:t>, a pagan official, and Augustine</a:t>
            </a:r>
          </a:p>
          <a:p>
            <a:r>
              <a:rPr lang="en-US" dirty="0" err="1"/>
              <a:t>Nectarius</a:t>
            </a:r>
            <a:r>
              <a:rPr lang="en-US" dirty="0"/>
              <a:t>, in Letter 90 to Augustine, argues that pagans love their city (</a:t>
            </a:r>
            <a:r>
              <a:rPr lang="en-US" dirty="0" err="1"/>
              <a:t>Calama</a:t>
            </a:r>
            <a:r>
              <a:rPr lang="en-US" dirty="0"/>
              <a:t>) and should not be punished for observing their rites in honor of their city</a:t>
            </a:r>
          </a:p>
          <a:p>
            <a:pPr lvl="1"/>
            <a:r>
              <a:rPr lang="en-US" dirty="0"/>
              <a:t>Further bishops should not seek the civil punishment of pagans who attack Christians since bishops should only be worried about salvation of souls</a:t>
            </a:r>
          </a:p>
          <a:p>
            <a:endParaRPr lang="en-US" dirty="0"/>
          </a:p>
          <a:p>
            <a:endParaRPr lang="en-US" dirty="0"/>
          </a:p>
        </p:txBody>
      </p:sp>
      <p:sp>
        <p:nvSpPr>
          <p:cNvPr id="3" name="Title 2"/>
          <p:cNvSpPr>
            <a:spLocks noGrp="1"/>
          </p:cNvSpPr>
          <p:nvPr>
            <p:ph type="title"/>
          </p:nvPr>
        </p:nvSpPr>
        <p:spPr/>
        <p:txBody>
          <a:bodyPr>
            <a:normAutofit/>
          </a:bodyPr>
          <a:lstStyle/>
          <a:p>
            <a:r>
              <a:rPr lang="en-US" dirty="0"/>
              <a:t>Pagans Within Society</a:t>
            </a:r>
          </a:p>
        </p:txBody>
      </p:sp>
    </p:spTree>
    <p:extLst>
      <p:ext uri="{BB962C8B-B14F-4D97-AF65-F5344CB8AC3E}">
        <p14:creationId xmlns:p14="http://schemas.microsoft.com/office/powerpoint/2010/main" val="3434612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Establishes common ground by concurring that one should love one’s city</a:t>
            </a:r>
          </a:p>
          <a:p>
            <a:pPr lvl="1"/>
            <a:r>
              <a:rPr lang="en-US" dirty="0"/>
              <a:t>But he hopes </a:t>
            </a:r>
            <a:r>
              <a:rPr lang="en-US" dirty="0" err="1"/>
              <a:t>Nectarius</a:t>
            </a:r>
            <a:r>
              <a:rPr lang="en-US" dirty="0"/>
              <a:t> will seek the heavenly city</a:t>
            </a:r>
          </a:p>
          <a:p>
            <a:r>
              <a:rPr lang="en-US" dirty="0"/>
              <a:t>A city is peaceful when all citizens engage in right conduct</a:t>
            </a:r>
          </a:p>
          <a:p>
            <a:r>
              <a:rPr lang="en-US" dirty="0"/>
              <a:t>Bishops have a duty to correct and punish those who have injured others</a:t>
            </a:r>
          </a:p>
          <a:p>
            <a:pPr lvl="1"/>
            <a:r>
              <a:rPr lang="en-US" dirty="0"/>
              <a:t>But the purpose should be to bring them to salvation</a:t>
            </a:r>
          </a:p>
        </p:txBody>
      </p:sp>
      <p:sp>
        <p:nvSpPr>
          <p:cNvPr id="3" name="Title 2"/>
          <p:cNvSpPr>
            <a:spLocks noGrp="1"/>
          </p:cNvSpPr>
          <p:nvPr>
            <p:ph type="title"/>
          </p:nvPr>
        </p:nvSpPr>
        <p:spPr/>
        <p:txBody>
          <a:bodyPr>
            <a:normAutofit fontScale="90000"/>
          </a:bodyPr>
          <a:lstStyle/>
          <a:p>
            <a:r>
              <a:rPr lang="en-US" dirty="0"/>
              <a:t>Augustine’s Response to </a:t>
            </a:r>
            <a:r>
              <a:rPr lang="en-US" dirty="0" err="1"/>
              <a:t>Nectarius</a:t>
            </a:r>
            <a:r>
              <a:rPr lang="en-US" dirty="0"/>
              <a:t>, the Pagan, Letter 91</a:t>
            </a:r>
          </a:p>
        </p:txBody>
      </p:sp>
    </p:spTree>
    <p:extLst>
      <p:ext uri="{BB962C8B-B14F-4D97-AF65-F5344CB8AC3E}">
        <p14:creationId xmlns:p14="http://schemas.microsoft.com/office/powerpoint/2010/main" val="34664965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Augustine still forms the starting point for any discussion of just war</a:t>
            </a:r>
          </a:p>
          <a:p>
            <a:pPr lvl="1"/>
            <a:r>
              <a:rPr lang="en-US" i="1" dirty="0"/>
              <a:t>Jus ad bellum</a:t>
            </a:r>
            <a:r>
              <a:rPr lang="en-US" dirty="0"/>
              <a:t>; that is the legitimate reasons to go to war</a:t>
            </a:r>
          </a:p>
          <a:p>
            <a:pPr lvl="1"/>
            <a:r>
              <a:rPr lang="en-US" i="1" dirty="0"/>
              <a:t>Jus in bello</a:t>
            </a:r>
            <a:r>
              <a:rPr lang="en-US" dirty="0"/>
              <a:t>; that is the just way to wage war</a:t>
            </a:r>
          </a:p>
          <a:p>
            <a:r>
              <a:rPr lang="en-US" dirty="0"/>
              <a:t>‘Systematized’ by Aquinas </a:t>
            </a:r>
          </a:p>
          <a:p>
            <a:pPr lvl="1"/>
            <a:r>
              <a:rPr lang="en-US" dirty="0"/>
              <a:t>See ST II </a:t>
            </a:r>
            <a:r>
              <a:rPr lang="en-US" dirty="0" err="1"/>
              <a:t>II</a:t>
            </a:r>
            <a:r>
              <a:rPr lang="en-US" dirty="0"/>
              <a:t> Q40</a:t>
            </a:r>
          </a:p>
        </p:txBody>
      </p:sp>
      <p:sp>
        <p:nvSpPr>
          <p:cNvPr id="3" name="Title 2"/>
          <p:cNvSpPr>
            <a:spLocks noGrp="1"/>
          </p:cNvSpPr>
          <p:nvPr>
            <p:ph type="title"/>
          </p:nvPr>
        </p:nvSpPr>
        <p:spPr/>
        <p:txBody>
          <a:bodyPr>
            <a:normAutofit fontScale="90000"/>
          </a:bodyPr>
          <a:lstStyle/>
          <a:p>
            <a:r>
              <a:rPr lang="en-US" dirty="0"/>
              <a:t>Impact of Augustine on Just War Theory</a:t>
            </a:r>
          </a:p>
        </p:txBody>
      </p:sp>
    </p:spTree>
    <p:extLst>
      <p:ext uri="{BB962C8B-B14F-4D97-AF65-F5344CB8AC3E}">
        <p14:creationId xmlns:p14="http://schemas.microsoft.com/office/powerpoint/2010/main" val="1197190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Perhaps preached just after sack of Rome in 410 (see last paragraph #7)</a:t>
            </a:r>
          </a:p>
          <a:p>
            <a:r>
              <a:rPr lang="en-US" dirty="0"/>
              <a:t>Note discussion of three ages of law: before law; under law; under grace (#3)</a:t>
            </a:r>
          </a:p>
          <a:p>
            <a:r>
              <a:rPr lang="en-US" dirty="0"/>
              <a:t>Interesting discussion of Look, Seek, Find oneself in #5</a:t>
            </a:r>
          </a:p>
          <a:p>
            <a:endParaRPr lang="en-US" dirty="0"/>
          </a:p>
        </p:txBody>
      </p:sp>
      <p:sp>
        <p:nvSpPr>
          <p:cNvPr id="3" name="Title 2"/>
          <p:cNvSpPr>
            <a:spLocks noGrp="1"/>
          </p:cNvSpPr>
          <p:nvPr>
            <p:ph type="title"/>
          </p:nvPr>
        </p:nvSpPr>
        <p:spPr/>
        <p:txBody>
          <a:bodyPr/>
          <a:lstStyle/>
          <a:p>
            <a:r>
              <a:rPr lang="en-US" dirty="0"/>
              <a:t>Sermon 72</a:t>
            </a:r>
          </a:p>
        </p:txBody>
      </p:sp>
    </p:spTree>
    <p:extLst>
      <p:ext uri="{BB962C8B-B14F-4D97-AF65-F5344CB8AC3E}">
        <p14:creationId xmlns:p14="http://schemas.microsoft.com/office/powerpoint/2010/main" val="3224268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Preached on feast day of St. Lawrence the Martyr</a:t>
            </a:r>
          </a:p>
          <a:p>
            <a:pPr lvl="1"/>
            <a:r>
              <a:rPr lang="en-US" dirty="0"/>
              <a:t>St. Lawrence was universally venerated; likely there was a shrine dedicated to him in Hippo</a:t>
            </a:r>
          </a:p>
          <a:p>
            <a:r>
              <a:rPr lang="en-US" dirty="0"/>
              <a:t>Note discussion of role of populace, civil authorities and bishops in dealing with criminals</a:t>
            </a:r>
          </a:p>
          <a:p>
            <a:r>
              <a:rPr lang="en-US" dirty="0"/>
              <a:t>Also see brief discussion on duty of soldiers </a:t>
            </a:r>
          </a:p>
        </p:txBody>
      </p:sp>
      <p:sp>
        <p:nvSpPr>
          <p:cNvPr id="3" name="Title 2"/>
          <p:cNvSpPr>
            <a:spLocks noGrp="1"/>
          </p:cNvSpPr>
          <p:nvPr>
            <p:ph type="title"/>
          </p:nvPr>
        </p:nvSpPr>
        <p:spPr/>
        <p:txBody>
          <a:bodyPr/>
          <a:lstStyle/>
          <a:p>
            <a:r>
              <a:rPr lang="en-US"/>
              <a:t>Sermon 302</a:t>
            </a:r>
          </a:p>
        </p:txBody>
      </p:sp>
    </p:spTree>
    <p:extLst>
      <p:ext uri="{BB962C8B-B14F-4D97-AF65-F5344CB8AC3E}">
        <p14:creationId xmlns:p14="http://schemas.microsoft.com/office/powerpoint/2010/main" val="2102112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noChangeArrowheads="1"/>
          </p:cNvSpPr>
          <p:nvPr>
            <p:ph type="title"/>
          </p:nvPr>
        </p:nvSpPr>
        <p:spPr/>
        <p:txBody>
          <a:bodyPr/>
          <a:lstStyle/>
          <a:p>
            <a:r>
              <a:rPr lang="en-US" altLang="en-US"/>
              <a:t>Assignments</a:t>
            </a:r>
          </a:p>
        </p:txBody>
      </p:sp>
      <p:sp>
        <p:nvSpPr>
          <p:cNvPr id="24579" name="Rectangle 3"/>
          <p:cNvSpPr>
            <a:spLocks noGrp="1" noChangeArrowheads="1"/>
          </p:cNvSpPr>
          <p:nvPr>
            <p:ph type="body" idx="1"/>
          </p:nvPr>
        </p:nvSpPr>
        <p:spPr/>
        <p:txBody>
          <a:bodyPr/>
          <a:lstStyle/>
          <a:p>
            <a:r>
              <a:rPr lang="en-US" altLang="en-US" sz="2000" dirty="0"/>
              <a:t>Letter 153 “To </a:t>
            </a:r>
            <a:r>
              <a:rPr lang="en-US" altLang="en-US" sz="2000" dirty="0" err="1"/>
              <a:t>Macedonius</a:t>
            </a:r>
            <a:r>
              <a:rPr lang="en-US" altLang="en-US" sz="2000" dirty="0"/>
              <a:t>”</a:t>
            </a:r>
          </a:p>
          <a:p>
            <a:r>
              <a:rPr lang="en-US" altLang="en-US" sz="2000" dirty="0"/>
              <a:t>Letter 229 “To Count Darius”</a:t>
            </a:r>
            <a:endParaRPr lang="en-US" sz="2000" dirty="0"/>
          </a:p>
          <a:p>
            <a:r>
              <a:rPr lang="en-US" altLang="en-US" sz="2000" dirty="0"/>
              <a:t>Letter 189 “To Boniface”</a:t>
            </a:r>
          </a:p>
          <a:p>
            <a:r>
              <a:rPr lang="en-US" altLang="en-US" sz="2000" dirty="0"/>
              <a:t>Letter 91 “To </a:t>
            </a:r>
            <a:r>
              <a:rPr lang="en-US" altLang="en-US" sz="2000" dirty="0" err="1"/>
              <a:t>Nectarius</a:t>
            </a:r>
            <a:r>
              <a:rPr lang="en-US" altLang="en-US" sz="2000" dirty="0"/>
              <a:t>”</a:t>
            </a:r>
          </a:p>
          <a:p>
            <a:r>
              <a:rPr lang="en-US" altLang="en-US" sz="2000" dirty="0"/>
              <a:t>Sermon 72 and 302 in </a:t>
            </a:r>
            <a:r>
              <a:rPr lang="en-US" altLang="en-US" sz="2000" i="1" dirty="0"/>
              <a:t>Essential Sermons of St. Augustine</a:t>
            </a:r>
            <a:endParaRPr lang="en-US" altLang="en-US" sz="2000" dirty="0"/>
          </a:p>
          <a:p>
            <a:pPr marL="109728" indent="0">
              <a:buNone/>
            </a:pPr>
            <a:endParaRPr lang="en-US" altLang="en-US" sz="2000" dirty="0"/>
          </a:p>
        </p:txBody>
      </p:sp>
    </p:spTree>
    <p:extLst>
      <p:ext uri="{BB962C8B-B14F-4D97-AF65-F5344CB8AC3E}">
        <p14:creationId xmlns:p14="http://schemas.microsoft.com/office/powerpoint/2010/main" val="717407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Lamb, Michael. “Augustine and Republican Liberty: Contextualizing Coercion,” </a:t>
            </a:r>
            <a:r>
              <a:rPr lang="en-US" i="1" dirty="0"/>
              <a:t>Augustinian Studies </a:t>
            </a:r>
            <a:r>
              <a:rPr lang="en-US" dirty="0"/>
              <a:t>48:1-2(2017) 119-159.</a:t>
            </a:r>
          </a:p>
          <a:p>
            <a:r>
              <a:rPr lang="en-US" dirty="0"/>
              <a:t>Ratzinger, Joseph. </a:t>
            </a:r>
            <a:r>
              <a:rPr lang="en-US" i="1" dirty="0"/>
              <a:t>The Unity of the Nations, A Vision of the Church Fathers. </a:t>
            </a:r>
            <a:r>
              <a:rPr lang="en-US" dirty="0"/>
              <a:t>Trans. Boniface Ramsey. Washington D.C.: Catholic University Press, 2015.</a:t>
            </a:r>
          </a:p>
          <a:p>
            <a:r>
              <a:rPr lang="en-US" dirty="0"/>
              <a:t>Bruno, Michael. “Disputing the </a:t>
            </a:r>
            <a:r>
              <a:rPr lang="en-US" dirty="0" err="1"/>
              <a:t>Seculum</a:t>
            </a:r>
            <a:r>
              <a:rPr lang="en-US" dirty="0"/>
              <a:t> Robert Marcus, John Milbank, and Contemporary Augustinian Interpreters,” in </a:t>
            </a:r>
            <a:r>
              <a:rPr lang="en-US" i="1" dirty="0"/>
              <a:t>Modern Interpretations of Augustine’s Political Ideas. </a:t>
            </a:r>
            <a:r>
              <a:rPr lang="en-US" dirty="0"/>
              <a:t>Minnesota: Augsburg Fortress, 2014.</a:t>
            </a:r>
          </a:p>
          <a:p>
            <a:endParaRPr lang="en-US" dirty="0"/>
          </a:p>
        </p:txBody>
      </p:sp>
      <p:sp>
        <p:nvSpPr>
          <p:cNvPr id="3" name="Title 2"/>
          <p:cNvSpPr>
            <a:spLocks noGrp="1"/>
          </p:cNvSpPr>
          <p:nvPr>
            <p:ph type="title"/>
          </p:nvPr>
        </p:nvSpPr>
        <p:spPr/>
        <p:txBody>
          <a:bodyPr/>
          <a:lstStyle/>
          <a:p>
            <a:r>
              <a:rPr lang="en-US" dirty="0"/>
              <a:t>A Few Works Consulted</a:t>
            </a:r>
          </a:p>
        </p:txBody>
      </p:sp>
    </p:spTree>
    <p:extLst>
      <p:ext uri="{BB962C8B-B14F-4D97-AF65-F5344CB8AC3E}">
        <p14:creationId xmlns:p14="http://schemas.microsoft.com/office/powerpoint/2010/main" val="1396927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Review of Law and Order among philosopher</a:t>
            </a:r>
          </a:p>
          <a:p>
            <a:r>
              <a:rPr lang="en-US" dirty="0"/>
              <a:t>Early Christian view of civic law</a:t>
            </a:r>
          </a:p>
          <a:p>
            <a:r>
              <a:rPr lang="en-US" dirty="0"/>
              <a:t>Background from prior Augustine readings</a:t>
            </a:r>
          </a:p>
          <a:p>
            <a:r>
              <a:rPr lang="en-US" dirty="0"/>
              <a:t>How to treat enemies</a:t>
            </a:r>
          </a:p>
          <a:p>
            <a:pPr lvl="1"/>
            <a:r>
              <a:rPr lang="en-US" dirty="0"/>
              <a:t>Just war</a:t>
            </a:r>
          </a:p>
          <a:p>
            <a:pPr lvl="1"/>
            <a:r>
              <a:rPr lang="en-US" dirty="0"/>
              <a:t>Outsiders in a Christian society: Pagans, </a:t>
            </a:r>
            <a:r>
              <a:rPr lang="en-US" dirty="0" err="1"/>
              <a:t>Donatists</a:t>
            </a:r>
            <a:r>
              <a:rPr lang="en-US" dirty="0"/>
              <a:t> and Jews</a:t>
            </a:r>
          </a:p>
          <a:p>
            <a:r>
              <a:rPr lang="en-US" dirty="0"/>
              <a:t>Assignments</a:t>
            </a:r>
          </a:p>
          <a:p>
            <a:endParaRPr lang="en-US" dirty="0"/>
          </a:p>
        </p:txBody>
      </p:sp>
      <p:sp>
        <p:nvSpPr>
          <p:cNvPr id="2" name="Title 1"/>
          <p:cNvSpPr>
            <a:spLocks noGrp="1"/>
          </p:cNvSpPr>
          <p:nvPr>
            <p:ph type="title"/>
          </p:nvPr>
        </p:nvSpPr>
        <p:spPr/>
        <p:txBody>
          <a:bodyPr/>
          <a:lstStyle/>
          <a:p>
            <a:r>
              <a:rPr lang="en-US" dirty="0"/>
              <a:t>Outline</a:t>
            </a:r>
          </a:p>
        </p:txBody>
      </p:sp>
    </p:spTree>
    <p:extLst>
      <p:ext uri="{BB962C8B-B14F-4D97-AF65-F5344CB8AC3E}">
        <p14:creationId xmlns:p14="http://schemas.microsoft.com/office/powerpoint/2010/main" val="2976478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Aristotle taught that the cosmos (universe) was perfectly structured (ordered)</a:t>
            </a:r>
          </a:p>
          <a:p>
            <a:pPr lvl="1"/>
            <a:r>
              <a:rPr lang="en-US" dirty="0"/>
              <a:t>Part of its perfection was that the cosmos is eternal</a:t>
            </a:r>
          </a:p>
          <a:p>
            <a:r>
              <a:rPr lang="en-US" dirty="0"/>
              <a:t>For Stoics, not only is the cosmos perfectly ordered, but it is as an entity made alive by the working of the divine reason throughout it</a:t>
            </a:r>
          </a:p>
          <a:p>
            <a:r>
              <a:rPr lang="en-US" dirty="0"/>
              <a:t>Plotinus suggests that the One has ordered all things in the cosmos toward the good and the beautiful, that is toward the One itself</a:t>
            </a:r>
          </a:p>
          <a:p>
            <a:pPr lvl="1"/>
            <a:r>
              <a:rPr lang="en-US" dirty="0"/>
              <a:t>Order is inherent in nature</a:t>
            </a:r>
          </a:p>
          <a:p>
            <a:r>
              <a:rPr lang="en-US" dirty="0"/>
              <a:t>NB Only the Epicureans do not believe the cosmos is an ordered place; </a:t>
            </a:r>
          </a:p>
          <a:p>
            <a:pPr lvl="1"/>
            <a:r>
              <a:rPr lang="en-US" dirty="0"/>
              <a:t>Rather cosmos is composed of random atoms, undirected by any god(s)</a:t>
            </a:r>
          </a:p>
        </p:txBody>
      </p:sp>
      <p:sp>
        <p:nvSpPr>
          <p:cNvPr id="3" name="Title 2"/>
          <p:cNvSpPr>
            <a:spLocks noGrp="1"/>
          </p:cNvSpPr>
          <p:nvPr>
            <p:ph type="title"/>
          </p:nvPr>
        </p:nvSpPr>
        <p:spPr/>
        <p:txBody>
          <a:bodyPr/>
          <a:lstStyle/>
          <a:p>
            <a:r>
              <a:rPr lang="en-US" dirty="0"/>
              <a:t>Order</a:t>
            </a:r>
            <a:r>
              <a:rPr lang="en-US" i="1" dirty="0"/>
              <a:t> (taxis, ordo)</a:t>
            </a:r>
          </a:p>
        </p:txBody>
      </p:sp>
    </p:spTree>
    <p:extLst>
      <p:ext uri="{BB962C8B-B14F-4D97-AF65-F5344CB8AC3E}">
        <p14:creationId xmlns:p14="http://schemas.microsoft.com/office/powerpoint/2010/main" val="958496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Law follows from an understanding of proper order in cosmos</a:t>
            </a:r>
          </a:p>
          <a:p>
            <a:pPr lvl="1"/>
            <a:r>
              <a:rPr lang="en-US" dirty="0"/>
              <a:t>And especially applied to human behavior</a:t>
            </a:r>
          </a:p>
          <a:p>
            <a:r>
              <a:rPr lang="en-US" dirty="0"/>
              <a:t>For Plato, law is based on objective knowledge of right and wrong; and obedience to law is righteousness</a:t>
            </a:r>
          </a:p>
          <a:p>
            <a:pPr lvl="1"/>
            <a:r>
              <a:rPr lang="en-US" dirty="0"/>
              <a:t>Thus Socrates is righteous in being put to death under a law that has been manipulated against him</a:t>
            </a:r>
          </a:p>
          <a:p>
            <a:r>
              <a:rPr lang="en-US" dirty="0"/>
              <a:t>For both Plato and Aristotle the man of virtue is the best giver and enforcer of law</a:t>
            </a:r>
          </a:p>
          <a:p>
            <a:r>
              <a:rPr lang="en-US" dirty="0"/>
              <a:t>For Plato, Aristotle and Plotinus, the truly virtuous enlightened king is the law</a:t>
            </a:r>
          </a:p>
          <a:p>
            <a:r>
              <a:rPr lang="en-US" dirty="0"/>
              <a:t>NB For Epicureans, there is no proper unified law, just human agreements or norms</a:t>
            </a:r>
          </a:p>
        </p:txBody>
      </p:sp>
      <p:sp>
        <p:nvSpPr>
          <p:cNvPr id="3" name="Title 2"/>
          <p:cNvSpPr>
            <a:spLocks noGrp="1"/>
          </p:cNvSpPr>
          <p:nvPr>
            <p:ph type="title"/>
          </p:nvPr>
        </p:nvSpPr>
        <p:spPr/>
        <p:txBody>
          <a:bodyPr/>
          <a:lstStyle/>
          <a:p>
            <a:r>
              <a:rPr lang="en-US" dirty="0"/>
              <a:t>Law (</a:t>
            </a:r>
            <a:r>
              <a:rPr lang="en-US" i="1" dirty="0"/>
              <a:t>nomos, </a:t>
            </a:r>
            <a:r>
              <a:rPr lang="en-US" i="1" dirty="0" err="1"/>
              <a:t>lex</a:t>
            </a:r>
            <a:r>
              <a:rPr lang="en-US" dirty="0"/>
              <a:t>)</a:t>
            </a:r>
          </a:p>
        </p:txBody>
      </p:sp>
    </p:spTree>
    <p:extLst>
      <p:ext uri="{BB962C8B-B14F-4D97-AF65-F5344CB8AC3E}">
        <p14:creationId xmlns:p14="http://schemas.microsoft.com/office/powerpoint/2010/main" val="3102001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Paul in Rom 13 encourages Christians to follow the local laws</a:t>
            </a:r>
          </a:p>
          <a:p>
            <a:pPr lvl="1"/>
            <a:r>
              <a:rPr lang="en-US" dirty="0"/>
              <a:t>Obey civic authorities</a:t>
            </a:r>
          </a:p>
          <a:p>
            <a:pPr lvl="1"/>
            <a:r>
              <a:rPr lang="en-US" dirty="0"/>
              <a:t>Pay taxes</a:t>
            </a:r>
          </a:p>
          <a:p>
            <a:pPr lvl="1"/>
            <a:r>
              <a:rPr lang="en-US" dirty="0"/>
              <a:t>Due so because ‘salvation is nearer to us now than when we first became believers’</a:t>
            </a:r>
          </a:p>
          <a:p>
            <a:r>
              <a:rPr lang="en-US" dirty="0"/>
              <a:t>During time of persecution, apologists tried to demonstrate the Christians were good citizens</a:t>
            </a:r>
          </a:p>
          <a:p>
            <a:pPr lvl="1"/>
            <a:r>
              <a:rPr lang="en-US" dirty="0"/>
              <a:t>Justin Martyr </a:t>
            </a:r>
            <a:r>
              <a:rPr lang="en-US" i="1" dirty="0"/>
              <a:t>First Apology</a:t>
            </a:r>
            <a:endParaRPr lang="en-US" dirty="0"/>
          </a:p>
        </p:txBody>
      </p:sp>
      <p:sp>
        <p:nvSpPr>
          <p:cNvPr id="3" name="Title 2"/>
          <p:cNvSpPr>
            <a:spLocks noGrp="1"/>
          </p:cNvSpPr>
          <p:nvPr>
            <p:ph type="title"/>
          </p:nvPr>
        </p:nvSpPr>
        <p:spPr/>
        <p:txBody>
          <a:bodyPr>
            <a:normAutofit fontScale="90000"/>
          </a:bodyPr>
          <a:lstStyle/>
          <a:p>
            <a:r>
              <a:rPr lang="en-US" dirty="0"/>
              <a:t>Church and Roman Society Before Constantine</a:t>
            </a:r>
          </a:p>
        </p:txBody>
      </p:sp>
    </p:spTree>
    <p:extLst>
      <p:ext uri="{BB962C8B-B14F-4D97-AF65-F5344CB8AC3E}">
        <p14:creationId xmlns:p14="http://schemas.microsoft.com/office/powerpoint/2010/main" val="1005843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Athanasius</a:t>
            </a:r>
          </a:p>
        </p:txBody>
      </p:sp>
      <p:sp>
        <p:nvSpPr>
          <p:cNvPr id="6" name="Slide Number Placeholder 5"/>
          <p:cNvSpPr>
            <a:spLocks noGrp="1"/>
          </p:cNvSpPr>
          <p:nvPr>
            <p:ph type="sldNum" sz="quarter" idx="12"/>
          </p:nvPr>
        </p:nvSpPr>
        <p:spPr/>
        <p:txBody>
          <a:bodyPr/>
          <a:lstStyle/>
          <a:p>
            <a:pPr>
              <a:defRPr/>
            </a:pPr>
            <a:fld id="{8FEECAB4-E9B2-46DD-8682-202DA5B3438F}" type="slidenum">
              <a:rPr lang="en-US" altLang="en-US"/>
              <a:pPr>
                <a:defRPr/>
              </a:pPr>
              <a:t>6</a:t>
            </a:fld>
            <a:endParaRPr lang="en-US" altLang="en-US"/>
          </a:p>
        </p:txBody>
      </p:sp>
      <p:sp>
        <p:nvSpPr>
          <p:cNvPr id="12292" name="Rectangle 2"/>
          <p:cNvSpPr>
            <a:spLocks noGrp="1" noChangeArrowheads="1"/>
          </p:cNvSpPr>
          <p:nvPr>
            <p:ph type="title"/>
          </p:nvPr>
        </p:nvSpPr>
        <p:spPr/>
        <p:txBody>
          <a:bodyPr>
            <a:normAutofit fontScale="90000"/>
          </a:bodyPr>
          <a:lstStyle/>
          <a:p>
            <a:r>
              <a:rPr lang="en-US" altLang="en-US" sz="3800" b="1" dirty="0"/>
              <a:t>Changes in 4</a:t>
            </a:r>
            <a:r>
              <a:rPr lang="en-US" altLang="en-US" sz="3800" b="1" baseline="30000" dirty="0"/>
              <a:t>th</a:t>
            </a:r>
            <a:r>
              <a:rPr lang="en-US" altLang="en-US" sz="3800" b="1" dirty="0"/>
              <a:t> C Due to Constantine and his successors</a:t>
            </a:r>
          </a:p>
        </p:txBody>
      </p:sp>
      <p:sp>
        <p:nvSpPr>
          <p:cNvPr id="12293" name="Rectangle 3"/>
          <p:cNvSpPr>
            <a:spLocks noGrp="1" noChangeArrowheads="1"/>
          </p:cNvSpPr>
          <p:nvPr>
            <p:ph type="body" idx="1"/>
          </p:nvPr>
        </p:nvSpPr>
        <p:spPr/>
        <p:txBody>
          <a:bodyPr>
            <a:normAutofit fontScale="92500" lnSpcReduction="10000"/>
          </a:bodyPr>
          <a:lstStyle/>
          <a:p>
            <a:pPr>
              <a:lnSpc>
                <a:spcPct val="80000"/>
              </a:lnSpc>
            </a:pPr>
            <a:r>
              <a:rPr lang="en-US" altLang="en-US" sz="2600" dirty="0"/>
              <a:t>Constantine as another apostle</a:t>
            </a:r>
          </a:p>
          <a:p>
            <a:pPr lvl="1">
              <a:lnSpc>
                <a:spcPct val="80000"/>
              </a:lnSpc>
            </a:pPr>
            <a:r>
              <a:rPr lang="en-US" altLang="en-US" sz="2200" dirty="0"/>
              <a:t>Council of Nicaea</a:t>
            </a:r>
          </a:p>
          <a:p>
            <a:pPr>
              <a:lnSpc>
                <a:spcPct val="80000"/>
              </a:lnSpc>
            </a:pPr>
            <a:r>
              <a:rPr lang="en-US" altLang="en-US" sz="2600" dirty="0"/>
              <a:t>Social and Political</a:t>
            </a:r>
          </a:p>
          <a:p>
            <a:pPr lvl="1">
              <a:lnSpc>
                <a:spcPct val="80000"/>
              </a:lnSpc>
            </a:pPr>
            <a:r>
              <a:rPr lang="en-US" altLang="en-US" sz="2200" dirty="0"/>
              <a:t>Sunday as a day of rest</a:t>
            </a:r>
          </a:p>
          <a:p>
            <a:pPr lvl="1">
              <a:lnSpc>
                <a:spcPct val="80000"/>
              </a:lnSpc>
            </a:pPr>
            <a:r>
              <a:rPr lang="en-US" altLang="en-US" sz="2200" dirty="0"/>
              <a:t>Constantinople as New Rome</a:t>
            </a:r>
          </a:p>
          <a:p>
            <a:pPr>
              <a:lnSpc>
                <a:spcPct val="80000"/>
              </a:lnSpc>
            </a:pPr>
            <a:r>
              <a:rPr lang="en-US" altLang="en-US" sz="2600" dirty="0"/>
              <a:t>Legal</a:t>
            </a:r>
          </a:p>
          <a:p>
            <a:pPr lvl="1">
              <a:lnSpc>
                <a:spcPct val="80000"/>
              </a:lnSpc>
            </a:pPr>
            <a:r>
              <a:rPr lang="en-US" altLang="en-US" sz="2200" dirty="0"/>
              <a:t>Bishops could act as judges in their diocese (Roman administrative province)</a:t>
            </a:r>
          </a:p>
          <a:p>
            <a:pPr lvl="1">
              <a:lnSpc>
                <a:spcPct val="80000"/>
              </a:lnSpc>
            </a:pPr>
            <a:r>
              <a:rPr lang="en-US" altLang="en-US" sz="2200" dirty="0"/>
              <a:t>Crucifixion prohibited</a:t>
            </a:r>
          </a:p>
          <a:p>
            <a:pPr lvl="1">
              <a:lnSpc>
                <a:spcPct val="80000"/>
              </a:lnSpc>
            </a:pPr>
            <a:r>
              <a:rPr lang="en-US" altLang="en-US" sz="2200" dirty="0"/>
              <a:t>No branding of prisoners because mars image of God</a:t>
            </a:r>
          </a:p>
          <a:p>
            <a:pPr>
              <a:lnSpc>
                <a:spcPct val="80000"/>
              </a:lnSpc>
            </a:pPr>
            <a:r>
              <a:rPr lang="en-US" altLang="en-US" sz="2600" dirty="0"/>
              <a:t>Economic</a:t>
            </a:r>
          </a:p>
          <a:p>
            <a:pPr lvl="1">
              <a:lnSpc>
                <a:spcPct val="80000"/>
              </a:lnSpc>
            </a:pPr>
            <a:r>
              <a:rPr lang="en-US" altLang="en-US" sz="2200" dirty="0"/>
              <a:t>Christian could not charge another Christian interest on a loan (sin of usury)</a:t>
            </a:r>
          </a:p>
          <a:p>
            <a:pPr lvl="1">
              <a:lnSpc>
                <a:spcPct val="80000"/>
              </a:lnSpc>
            </a:pPr>
            <a:r>
              <a:rPr lang="en-US" altLang="en-US" sz="2200" dirty="0"/>
              <a:t>Christian clergy given tax relief</a:t>
            </a:r>
          </a:p>
          <a:p>
            <a:pPr lvl="1">
              <a:lnSpc>
                <a:spcPct val="80000"/>
              </a:lnSpc>
            </a:pPr>
            <a:r>
              <a:rPr lang="en-US" altLang="en-US" sz="2200" dirty="0"/>
              <a:t>Churches could receive legacies</a:t>
            </a:r>
          </a:p>
          <a:p>
            <a:pPr>
              <a:lnSpc>
                <a:spcPct val="80000"/>
              </a:lnSpc>
            </a:pPr>
            <a:r>
              <a:rPr lang="en-US" altLang="en-US" sz="2600" dirty="0"/>
              <a:t>Theodosius declares orthodox Christianity the official religion of the Empire</a:t>
            </a:r>
          </a:p>
          <a:p>
            <a:pPr>
              <a:lnSpc>
                <a:spcPct val="80000"/>
              </a:lnSpc>
            </a:pPr>
            <a:endParaRPr lang="en-US" altLang="en-US" sz="2600" dirty="0"/>
          </a:p>
          <a:p>
            <a:pPr>
              <a:lnSpc>
                <a:spcPct val="80000"/>
              </a:lnSpc>
            </a:pPr>
            <a:endParaRPr lang="en-US" altLang="en-US" sz="2600" dirty="0"/>
          </a:p>
        </p:txBody>
      </p:sp>
    </p:spTree>
    <p:extLst>
      <p:ext uri="{BB962C8B-B14F-4D97-AF65-F5344CB8AC3E}">
        <p14:creationId xmlns:p14="http://schemas.microsoft.com/office/powerpoint/2010/main" val="3103301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Man is made social (</a:t>
            </a:r>
            <a:r>
              <a:rPr lang="en-US" i="1" dirty="0"/>
              <a:t>On Goods of Marriage</a:t>
            </a:r>
            <a:r>
              <a:rPr lang="en-US" dirty="0"/>
              <a:t>)</a:t>
            </a:r>
          </a:p>
          <a:p>
            <a:r>
              <a:rPr lang="en-US" dirty="0"/>
              <a:t>Do not expect to find happiness in this changing temporal world (</a:t>
            </a:r>
            <a:r>
              <a:rPr lang="en-US" i="1" dirty="0"/>
              <a:t>On Happiness)</a:t>
            </a:r>
            <a:endParaRPr lang="en-US" dirty="0"/>
          </a:p>
          <a:p>
            <a:r>
              <a:rPr lang="en-US" dirty="0"/>
              <a:t>Justice should be based on the double command of love of God and neighbor (</a:t>
            </a:r>
            <a:r>
              <a:rPr lang="en-US" i="1" dirty="0"/>
              <a:t>De </a:t>
            </a:r>
            <a:r>
              <a:rPr lang="en-US" i="1" dirty="0" err="1"/>
              <a:t>Trinitate</a:t>
            </a:r>
            <a:r>
              <a:rPr lang="en-US" dirty="0"/>
              <a:t> Book XIII)</a:t>
            </a:r>
          </a:p>
          <a:p>
            <a:r>
              <a:rPr lang="en-US" dirty="0"/>
              <a:t>After the Fall we as individuals, and thus society, are disordered (see almost any work against the </a:t>
            </a:r>
            <a:r>
              <a:rPr lang="en-US" dirty="0" err="1"/>
              <a:t>Pelagians</a:t>
            </a:r>
            <a:r>
              <a:rPr lang="en-US" dirty="0"/>
              <a:t>)</a:t>
            </a:r>
          </a:p>
          <a:p>
            <a:r>
              <a:rPr lang="en-US" dirty="0"/>
              <a:t>Politics is necessary in our fallen, disordered, state (</a:t>
            </a:r>
            <a:r>
              <a:rPr lang="en-US" dirty="0" err="1"/>
              <a:t>CoG</a:t>
            </a:r>
            <a:r>
              <a:rPr lang="en-US" dirty="0"/>
              <a:t>)</a:t>
            </a:r>
          </a:p>
          <a:p>
            <a:pPr lvl="1"/>
            <a:r>
              <a:rPr lang="en-US" dirty="0"/>
              <a:t>Wars are inevitable in our disordered state, beginning with Cain and Abel (</a:t>
            </a:r>
            <a:r>
              <a:rPr lang="en-US" dirty="0" err="1"/>
              <a:t>CoG</a:t>
            </a:r>
            <a:r>
              <a:rPr lang="en-US" dirty="0"/>
              <a:t> XV)</a:t>
            </a:r>
          </a:p>
          <a:p>
            <a:pPr lvl="1"/>
            <a:r>
              <a:rPr lang="en-US" dirty="0"/>
              <a:t>Secular justice will always be imperfect (</a:t>
            </a:r>
            <a:r>
              <a:rPr lang="en-US" dirty="0" err="1"/>
              <a:t>CoG</a:t>
            </a:r>
            <a:r>
              <a:rPr lang="en-US" dirty="0"/>
              <a:t> XIX)</a:t>
            </a:r>
          </a:p>
          <a:p>
            <a:r>
              <a:rPr lang="en-US" dirty="0"/>
              <a:t>But the Christian should try to make his enemy his brother (Homily 7 on First Epistle on John)</a:t>
            </a:r>
          </a:p>
          <a:p>
            <a:r>
              <a:rPr lang="en-US" dirty="0"/>
              <a:t>The application of Augustine’s political thought is often found in his letters to civic officials.</a:t>
            </a:r>
          </a:p>
          <a:p>
            <a:endParaRPr lang="en-US" dirty="0"/>
          </a:p>
        </p:txBody>
      </p:sp>
      <p:sp>
        <p:nvSpPr>
          <p:cNvPr id="3" name="Title 2"/>
          <p:cNvSpPr>
            <a:spLocks noGrp="1"/>
          </p:cNvSpPr>
          <p:nvPr>
            <p:ph type="title"/>
          </p:nvPr>
        </p:nvSpPr>
        <p:spPr/>
        <p:txBody>
          <a:bodyPr>
            <a:normAutofit fontScale="90000"/>
          </a:bodyPr>
          <a:lstStyle/>
          <a:p>
            <a:r>
              <a:rPr lang="en-US" dirty="0"/>
              <a:t>Recall a few things from our previous study of Augustine</a:t>
            </a:r>
          </a:p>
        </p:txBody>
      </p:sp>
    </p:spTree>
    <p:extLst>
      <p:ext uri="{BB962C8B-B14F-4D97-AF65-F5344CB8AC3E}">
        <p14:creationId xmlns:p14="http://schemas.microsoft.com/office/powerpoint/2010/main" val="2706691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We have nearly 300 letters by/to Augustine,</a:t>
            </a:r>
          </a:p>
          <a:p>
            <a:pPr lvl="1"/>
            <a:r>
              <a:rPr lang="en-US" dirty="0"/>
              <a:t>249 written by Augustine</a:t>
            </a:r>
          </a:p>
          <a:p>
            <a:pPr lvl="1"/>
            <a:r>
              <a:rPr lang="en-US" dirty="0"/>
              <a:t>49 written to Augustine</a:t>
            </a:r>
          </a:p>
          <a:p>
            <a:pPr lvl="1"/>
            <a:r>
              <a:rPr lang="en-US" dirty="0"/>
              <a:t>9 written to/by African bishops at the time</a:t>
            </a:r>
          </a:p>
          <a:p>
            <a:pPr lvl="1"/>
            <a:r>
              <a:rPr lang="en-US" dirty="0"/>
              <a:t>All of these letters can be found in WSA II/1-4</a:t>
            </a:r>
          </a:p>
          <a:p>
            <a:r>
              <a:rPr lang="en-US" dirty="0"/>
              <a:t>Letters were the only means of communication among friends, and sometimes, adversaries</a:t>
            </a:r>
          </a:p>
          <a:p>
            <a:r>
              <a:rPr lang="en-US" dirty="0"/>
              <a:t>Some ‘close’ friends of Augustine were only known to each other through their correspondence, such as </a:t>
            </a:r>
            <a:r>
              <a:rPr lang="en-US" dirty="0" err="1"/>
              <a:t>Paulinus</a:t>
            </a:r>
            <a:endParaRPr lang="en-US" dirty="0"/>
          </a:p>
          <a:p>
            <a:pPr lvl="1"/>
            <a:r>
              <a:rPr lang="en-US" dirty="0"/>
              <a:t>Same is true of Jerome</a:t>
            </a:r>
          </a:p>
        </p:txBody>
      </p:sp>
      <p:sp>
        <p:nvSpPr>
          <p:cNvPr id="3" name="Title 2"/>
          <p:cNvSpPr>
            <a:spLocks noGrp="1"/>
          </p:cNvSpPr>
          <p:nvPr>
            <p:ph type="title"/>
          </p:nvPr>
        </p:nvSpPr>
        <p:spPr/>
        <p:txBody>
          <a:bodyPr/>
          <a:lstStyle/>
          <a:p>
            <a:r>
              <a:rPr lang="en-US" dirty="0"/>
              <a:t>Augustine’s Letters (</a:t>
            </a:r>
            <a:r>
              <a:rPr lang="en-US" i="1" dirty="0" err="1"/>
              <a:t>Epistulae</a:t>
            </a:r>
            <a:r>
              <a:rPr lang="en-US" dirty="0"/>
              <a:t>)</a:t>
            </a:r>
          </a:p>
        </p:txBody>
      </p:sp>
    </p:spTree>
    <p:extLst>
      <p:ext uri="{BB962C8B-B14F-4D97-AF65-F5344CB8AC3E}">
        <p14:creationId xmlns:p14="http://schemas.microsoft.com/office/powerpoint/2010/main" val="2403869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Letter 153 “To </a:t>
            </a:r>
            <a:r>
              <a:rPr lang="en-US" dirty="0" err="1"/>
              <a:t>Macedonius</a:t>
            </a:r>
            <a:r>
              <a:rPr lang="en-US" dirty="0"/>
              <a:t>”</a:t>
            </a:r>
          </a:p>
          <a:p>
            <a:r>
              <a:rPr lang="en-US" dirty="0" err="1"/>
              <a:t>Macedonius</a:t>
            </a:r>
            <a:r>
              <a:rPr lang="en-US" dirty="0"/>
              <a:t> had written wanting to know why bishops interfere with judicial proceedings, especially on behalf of the guilty</a:t>
            </a:r>
          </a:p>
          <a:p>
            <a:r>
              <a:rPr lang="en-US" dirty="0"/>
              <a:t>Augustine’s reply is to encourage </a:t>
            </a:r>
            <a:r>
              <a:rPr lang="en-US" dirty="0" err="1"/>
              <a:t>Macedonius</a:t>
            </a:r>
            <a:r>
              <a:rPr lang="en-US" dirty="0"/>
              <a:t> to be a just judge, but also a merciful one</a:t>
            </a:r>
          </a:p>
          <a:p>
            <a:pPr lvl="1"/>
            <a:r>
              <a:rPr lang="en-US" dirty="0"/>
              <a:t>And remember that we are all sinners</a:t>
            </a:r>
          </a:p>
          <a:p>
            <a:r>
              <a:rPr lang="en-US" dirty="0"/>
              <a:t>Special care should be taken toward the criminal who seems to be genuinely repentant and who has made restitution</a:t>
            </a:r>
          </a:p>
          <a:p>
            <a:r>
              <a:rPr lang="en-US" dirty="0"/>
              <a:t>Similar themes are found in Letter 10* to Alypius, against slave-trading and how slave traders are to be treated</a:t>
            </a:r>
          </a:p>
          <a:p>
            <a:endParaRPr lang="en-US" dirty="0"/>
          </a:p>
          <a:p>
            <a:endParaRPr lang="en-US" dirty="0"/>
          </a:p>
        </p:txBody>
      </p:sp>
      <p:sp>
        <p:nvSpPr>
          <p:cNvPr id="3" name="Title 2"/>
          <p:cNvSpPr>
            <a:spLocks noGrp="1"/>
          </p:cNvSpPr>
          <p:nvPr>
            <p:ph type="title"/>
          </p:nvPr>
        </p:nvSpPr>
        <p:spPr/>
        <p:txBody>
          <a:bodyPr/>
          <a:lstStyle/>
          <a:p>
            <a:r>
              <a:rPr lang="en-US" dirty="0"/>
              <a:t>How a Judge Should Judge</a:t>
            </a:r>
          </a:p>
        </p:txBody>
      </p:sp>
    </p:spTree>
    <p:extLst>
      <p:ext uri="{BB962C8B-B14F-4D97-AF65-F5344CB8AC3E}">
        <p14:creationId xmlns:p14="http://schemas.microsoft.com/office/powerpoint/2010/main" val="32189580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2298</TotalTime>
  <Words>1414</Words>
  <Application>Microsoft Office PowerPoint</Application>
  <PresentationFormat>On-screen Show (4:3)</PresentationFormat>
  <Paragraphs>137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Lucida Sans Unicode</vt:lpstr>
      <vt:lpstr>Verdana</vt:lpstr>
      <vt:lpstr>Wingdings 2</vt:lpstr>
      <vt:lpstr>Wingdings 3</vt:lpstr>
      <vt:lpstr>Concourse</vt:lpstr>
      <vt:lpstr>Lecture 11 : Law and Order</vt:lpstr>
      <vt:lpstr>Outline</vt:lpstr>
      <vt:lpstr>Order (taxis, ordo)</vt:lpstr>
      <vt:lpstr>Law (nomos, lex)</vt:lpstr>
      <vt:lpstr>Church and Roman Society Before Constantine</vt:lpstr>
      <vt:lpstr>Changes in 4th C Due to Constantine and his successors</vt:lpstr>
      <vt:lpstr>Recall a few things from our previous study of Augustine</vt:lpstr>
      <vt:lpstr>Augustine’s Letters (Epistulae)</vt:lpstr>
      <vt:lpstr>How a Judge Should Judge</vt:lpstr>
      <vt:lpstr>Enemies</vt:lpstr>
      <vt:lpstr>Augustine and the ‘Just’ War</vt:lpstr>
      <vt:lpstr>Augustine, Letter 189 “To Boniface”</vt:lpstr>
      <vt:lpstr>Pagans Within Society</vt:lpstr>
      <vt:lpstr>Augustine’s Response to Nectarius, the Pagan, Letter 91</vt:lpstr>
      <vt:lpstr>Impact of Augustine on Just War Theory</vt:lpstr>
      <vt:lpstr>Sermon 72</vt:lpstr>
      <vt:lpstr>Sermon 302</vt:lpstr>
      <vt:lpstr>Assignments</vt:lpstr>
      <vt:lpstr>A Few Works Consulted</vt:lpstr>
    </vt:vector>
  </TitlesOfParts>
  <Company>MIT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dc:title>
  <dc:creator>AOrlando</dc:creator>
  <cp:lastModifiedBy>AOrlando</cp:lastModifiedBy>
  <cp:revision>263</cp:revision>
  <dcterms:created xsi:type="dcterms:W3CDTF">2016-07-31T18:00:40Z</dcterms:created>
  <dcterms:modified xsi:type="dcterms:W3CDTF">2020-04-21T12:37:29Z</dcterms:modified>
</cp:coreProperties>
</file>