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308" r:id="rId5"/>
    <p:sldId id="275" r:id="rId6"/>
    <p:sldId id="280" r:id="rId7"/>
    <p:sldId id="276" r:id="rId8"/>
    <p:sldId id="277" r:id="rId9"/>
    <p:sldId id="283" r:id="rId10"/>
    <p:sldId id="302" r:id="rId11"/>
    <p:sldId id="281" r:id="rId12"/>
    <p:sldId id="279" r:id="rId13"/>
    <p:sldId id="307" r:id="rId14"/>
    <p:sldId id="301" r:id="rId15"/>
    <p:sldId id="300" r:id="rId16"/>
    <p:sldId id="304" r:id="rId17"/>
    <p:sldId id="305" r:id="rId18"/>
    <p:sldId id="306" r:id="rId19"/>
    <p:sldId id="273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2: Epistemology and Belief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31 January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Anselm was NOT the first to say “I believe that I may understand.”…Augustine was</a:t>
            </a:r>
          </a:p>
          <a:p>
            <a:r>
              <a:rPr lang="en-US" dirty="0" smtClean="0"/>
              <a:t>BUT Augustine was not the first either; he thought he was referring to Is 7:9 “…if you do not believe you will not understand…”</a:t>
            </a:r>
          </a:p>
          <a:p>
            <a:pPr lvl="1"/>
            <a:r>
              <a:rPr lang="en-US" dirty="0" smtClean="0"/>
              <a:t>This is the LXX not the Masoretic text </a:t>
            </a:r>
          </a:p>
          <a:p>
            <a:r>
              <a:rPr lang="en-US" dirty="0" smtClean="0"/>
              <a:t>But how to know what to believe: the authority of the Church based on Scripture </a:t>
            </a:r>
          </a:p>
          <a:p>
            <a:pPr lvl="1"/>
            <a:r>
              <a:rPr lang="en-US" dirty="0" smtClean="0"/>
              <a:t>“I would not believe the Gospel unless the authority of the Catholic Church moved me.” (</a:t>
            </a:r>
            <a:r>
              <a:rPr lang="en-US" i="1" dirty="0" smtClean="0"/>
              <a:t>c. ep of Mani</a:t>
            </a:r>
            <a:r>
              <a:rPr lang="en-US" dirty="0" smtClean="0"/>
              <a:t> 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Importance of Authority and Belief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307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De </a:t>
            </a:r>
            <a:r>
              <a:rPr lang="en-US" i="1" dirty="0" err="1" smtClean="0"/>
              <a:t>utilitate</a:t>
            </a:r>
            <a:r>
              <a:rPr lang="en-US" i="1" dirty="0" smtClean="0"/>
              <a:t> </a:t>
            </a:r>
            <a:r>
              <a:rPr lang="en-US" i="1" dirty="0" err="1" smtClean="0"/>
              <a:t>credendi</a:t>
            </a:r>
            <a:endParaRPr lang="en-US" i="1" dirty="0" smtClean="0"/>
          </a:p>
          <a:p>
            <a:r>
              <a:rPr lang="en-US" dirty="0" smtClean="0"/>
              <a:t>First book written after ordination to priesthood (391)</a:t>
            </a:r>
          </a:p>
          <a:p>
            <a:r>
              <a:rPr lang="en-US" dirty="0" smtClean="0"/>
              <a:t>Written to a friend, </a:t>
            </a:r>
            <a:r>
              <a:rPr lang="en-US" dirty="0" err="1" smtClean="0"/>
              <a:t>Honoratus</a:t>
            </a:r>
            <a:r>
              <a:rPr lang="en-US" dirty="0" smtClean="0"/>
              <a:t>, who was a </a:t>
            </a:r>
            <a:r>
              <a:rPr lang="en-US" dirty="0" err="1" smtClean="0"/>
              <a:t>Manichee</a:t>
            </a:r>
            <a:endParaRPr lang="en-US" dirty="0" smtClean="0"/>
          </a:p>
          <a:p>
            <a:r>
              <a:rPr lang="en-US" dirty="0" smtClean="0"/>
              <a:t>Manichaeism asserted a purely rational religion, with no need for faith</a:t>
            </a:r>
          </a:p>
          <a:p>
            <a:pPr lvl="1"/>
            <a:r>
              <a:rPr lang="en-US" dirty="0" smtClean="0"/>
              <a:t>Claimed to be solely reliant on </a:t>
            </a:r>
            <a:r>
              <a:rPr lang="en-US" i="1" dirty="0" err="1" smtClean="0"/>
              <a:t>scientia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on </a:t>
            </a:r>
            <a:r>
              <a:rPr lang="en-US" i="1" dirty="0" smtClean="0"/>
              <a:t>Usefulness of Belief</a:t>
            </a:r>
            <a:br>
              <a:rPr lang="en-US" i="1" dirty="0" smtClean="0"/>
            </a:br>
            <a:r>
              <a:rPr lang="en-US" dirty="0" smtClean="0"/>
              <a:t>AKA </a:t>
            </a:r>
            <a:r>
              <a:rPr lang="en-US" i="1" dirty="0" smtClean="0"/>
              <a:t>On Advantage of Believing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61291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Divided into sections</a:t>
            </a:r>
          </a:p>
          <a:p>
            <a:r>
              <a:rPr lang="en-US" dirty="0" smtClean="0"/>
              <a:t>Introduction, 1-3</a:t>
            </a:r>
          </a:p>
          <a:p>
            <a:r>
              <a:rPr lang="en-US" dirty="0" smtClean="0"/>
              <a:t>Properly understanding the Old Testament 4 – 13</a:t>
            </a:r>
          </a:p>
          <a:p>
            <a:r>
              <a:rPr lang="en-US" dirty="0" smtClean="0"/>
              <a:t>Relationship between Religion and Wisdom (</a:t>
            </a:r>
            <a:r>
              <a:rPr lang="en-US" i="1" dirty="0" err="1" smtClean="0"/>
              <a:t>sapientia</a:t>
            </a:r>
            <a:r>
              <a:rPr lang="en-US" dirty="0" smtClean="0"/>
              <a:t>), 14 - 20</a:t>
            </a:r>
          </a:p>
          <a:p>
            <a:r>
              <a:rPr lang="en-US" dirty="0" smtClean="0"/>
              <a:t>Relationship between faith and reason, 21-29</a:t>
            </a:r>
          </a:p>
          <a:p>
            <a:pPr lvl="1"/>
            <a:r>
              <a:rPr lang="en-US" dirty="0" smtClean="0"/>
              <a:t>See the Retractions for different meaning of ‘knowing’ (</a:t>
            </a:r>
            <a:r>
              <a:rPr lang="en-US" i="1" dirty="0" err="1" smtClean="0"/>
              <a:t>scientia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Belief in Jesus Christ, 30-35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 of </a:t>
            </a:r>
            <a:r>
              <a:rPr lang="en-US" i="1" dirty="0" smtClean="0"/>
              <a:t>On the Usefulness of Belief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34802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Relying </a:t>
            </a:r>
            <a:r>
              <a:rPr lang="en-US" dirty="0" smtClean="0"/>
              <a:t>on authority </a:t>
            </a:r>
            <a:r>
              <a:rPr lang="en-US" dirty="0" smtClean="0"/>
              <a:t>of</a:t>
            </a:r>
            <a:r>
              <a:rPr lang="en-US" dirty="0" smtClean="0"/>
              <a:t> </a:t>
            </a:r>
            <a:r>
              <a:rPr lang="en-US" dirty="0" smtClean="0"/>
              <a:t>Christ and Scriptures is the sure way to Truth and eternal life and thus </a:t>
            </a:r>
            <a:r>
              <a:rPr lang="en-US" dirty="0" smtClean="0"/>
              <a:t>happiness</a:t>
            </a:r>
          </a:p>
          <a:p>
            <a:r>
              <a:rPr lang="en-US" dirty="0" smtClean="0"/>
              <a:t>Thus </a:t>
            </a:r>
            <a:r>
              <a:rPr lang="en-US" dirty="0"/>
              <a:t>one must have the proper interpretation of Scripture </a:t>
            </a:r>
            <a:r>
              <a:rPr lang="en-US" dirty="0" smtClean="0"/>
              <a:t>to know Jesus Christ</a:t>
            </a:r>
            <a:endParaRPr lang="en-US" dirty="0"/>
          </a:p>
          <a:p>
            <a:pPr lvl="1"/>
            <a:r>
              <a:rPr lang="en-US" dirty="0"/>
              <a:t>For Augustine, this is the most important teaching function of the Catholic Church and her bishops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Arians err because they do not have the right understanding of Jesus Christ due to their misinterpretation of </a:t>
            </a:r>
            <a:r>
              <a:rPr lang="en-US" dirty="0" smtClean="0"/>
              <a:t>Scripture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60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Delivered, likely in Hippo, on John1:1-3.</a:t>
            </a:r>
          </a:p>
          <a:p>
            <a:r>
              <a:rPr lang="en-US" dirty="0"/>
              <a:t>One of Augustine’s ‘Christological’ homilies</a:t>
            </a:r>
          </a:p>
          <a:p>
            <a:pPr lvl="1"/>
            <a:r>
              <a:rPr lang="en-US" dirty="0"/>
              <a:t>Specifically against the Arians </a:t>
            </a:r>
          </a:p>
          <a:p>
            <a:r>
              <a:rPr lang="en-US" dirty="0" smtClean="0"/>
              <a:t>Likely written c 420</a:t>
            </a:r>
          </a:p>
          <a:p>
            <a:r>
              <a:rPr lang="en-US" dirty="0" smtClean="0"/>
              <a:t>Most likely written as Augustine was writing or finishing his response to an Arian sermon, </a:t>
            </a:r>
            <a:r>
              <a:rPr lang="en-US" i="1" dirty="0" smtClean="0"/>
              <a:t>Contra </a:t>
            </a:r>
            <a:r>
              <a:rPr lang="en-US" i="1" dirty="0" err="1" smtClean="0"/>
              <a:t>Sermonem</a:t>
            </a:r>
            <a:r>
              <a:rPr lang="en-US" i="1" dirty="0" smtClean="0"/>
              <a:t> </a:t>
            </a:r>
            <a:r>
              <a:rPr lang="en-US" i="1" dirty="0" err="1" smtClean="0"/>
              <a:t>Arianorum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Sermon 117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57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The importance of giving whole self to ‘purchase’ knowledge of Truth</a:t>
            </a:r>
          </a:p>
          <a:p>
            <a:r>
              <a:rPr lang="en-US" dirty="0" smtClean="0"/>
              <a:t>Understanding does not come from human words but the Word of God (Wisdom of God)</a:t>
            </a:r>
          </a:p>
          <a:p>
            <a:r>
              <a:rPr lang="en-US" dirty="0" smtClean="0"/>
              <a:t>Word is beyond out material knowledge</a:t>
            </a:r>
          </a:p>
          <a:p>
            <a:pPr lvl="1"/>
            <a:r>
              <a:rPr lang="en-US" dirty="0" smtClean="0"/>
              <a:t>Need to confess ignorance</a:t>
            </a:r>
          </a:p>
          <a:p>
            <a:pPr lvl="1"/>
            <a:r>
              <a:rPr lang="en-US" dirty="0" smtClean="0"/>
              <a:t>Need to rely on authority of Catholic Church</a:t>
            </a:r>
          </a:p>
          <a:p>
            <a:r>
              <a:rPr lang="en-US" dirty="0" smtClean="0"/>
              <a:t>Comparison of God in mind (memory) and eyes seeing material things</a:t>
            </a:r>
          </a:p>
          <a:p>
            <a:r>
              <a:rPr lang="en-US" dirty="0" smtClean="0"/>
              <a:t>Analogy of coeval things with coeternal</a:t>
            </a:r>
          </a:p>
          <a:p>
            <a:pPr lvl="1"/>
            <a:r>
              <a:rPr lang="en-US" dirty="0" smtClean="0"/>
              <a:t>Example of lamp and brightness</a:t>
            </a:r>
          </a:p>
          <a:p>
            <a:r>
              <a:rPr lang="en-US" dirty="0" smtClean="0"/>
              <a:t>Word became flesh to teach us how to arrive at eternal happiness </a:t>
            </a:r>
          </a:p>
          <a:p>
            <a:r>
              <a:rPr lang="en-US" dirty="0" smtClean="0"/>
              <a:t>We must become humble to learn and be healed by the Doctor</a:t>
            </a:r>
          </a:p>
          <a:p>
            <a:pPr lvl="1"/>
            <a:r>
              <a:rPr lang="en-US" dirty="0" smtClean="0"/>
              <a:t>Importance of charity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Sermon 117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725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Church Fathers accepted the notion of a charitable lie</a:t>
            </a:r>
          </a:p>
          <a:p>
            <a:r>
              <a:rPr lang="en-US" dirty="0" smtClean="0"/>
              <a:t>Support for this is that both OT and NT at times seems to approve of deception in support of a greater good</a:t>
            </a:r>
          </a:p>
          <a:p>
            <a:r>
              <a:rPr lang="en-US" dirty="0" smtClean="0"/>
              <a:t>Of special note is Gal 2:11-14</a:t>
            </a:r>
          </a:p>
          <a:p>
            <a:pPr lvl="1"/>
            <a:r>
              <a:rPr lang="en-US" dirty="0" smtClean="0"/>
              <a:t>Paul accuses Peter of deception</a:t>
            </a:r>
          </a:p>
          <a:p>
            <a:r>
              <a:rPr lang="en-US" dirty="0" smtClean="0"/>
              <a:t>Jerome in his commentary suggests Paul’s rebuke of Peter was a pretense</a:t>
            </a:r>
          </a:p>
          <a:p>
            <a:pPr lvl="1"/>
            <a:r>
              <a:rPr lang="en-US" dirty="0" smtClean="0"/>
              <a:t>Jerome follows Origen in this interpretation</a:t>
            </a:r>
          </a:p>
          <a:p>
            <a:r>
              <a:rPr lang="en-US" dirty="0" smtClean="0"/>
              <a:t>Augustine and Jerome trade several letters in which Augustine argues against this view</a:t>
            </a:r>
          </a:p>
          <a:p>
            <a:pPr lvl="1"/>
            <a:r>
              <a:rPr lang="en-US" dirty="0" smtClean="0"/>
              <a:t>Letters  28, 40, 75, 81 and 82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Christian Lying Before Augustine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42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Written in 395 during the time of the controversy with Jerome.</a:t>
            </a:r>
          </a:p>
          <a:p>
            <a:pPr lvl="1"/>
            <a:r>
              <a:rPr lang="en-US" dirty="0" smtClean="0"/>
              <a:t>One book, divided into 21 chapters</a:t>
            </a:r>
          </a:p>
          <a:p>
            <a:pPr lvl="1"/>
            <a:r>
              <a:rPr lang="en-US" dirty="0" smtClean="0"/>
              <a:t>See chapter 8 on discussion of Gal 2:11-14</a:t>
            </a:r>
          </a:p>
          <a:p>
            <a:r>
              <a:rPr lang="en-US" dirty="0" smtClean="0"/>
              <a:t>Ch3: Definition of a lie; what we have in the CCC</a:t>
            </a:r>
          </a:p>
          <a:p>
            <a:r>
              <a:rPr lang="en-US" dirty="0" err="1" smtClean="0"/>
              <a:t>Ch</a:t>
            </a:r>
            <a:r>
              <a:rPr lang="en-US" dirty="0" smtClean="0"/>
              <a:t> 14: 8 types of lies, of decreasing severity</a:t>
            </a:r>
          </a:p>
          <a:p>
            <a:r>
              <a:rPr lang="en-US" dirty="0" err="1" smtClean="0"/>
              <a:t>Ch</a:t>
            </a:r>
            <a:r>
              <a:rPr lang="en-US" dirty="0" smtClean="0"/>
              <a:t> 21: Conclusion and back to Gal</a:t>
            </a:r>
          </a:p>
          <a:p>
            <a:r>
              <a:rPr lang="en-US" dirty="0" smtClean="0"/>
              <a:t>Later in his life, Augustine wanted this book destroyed in favor of </a:t>
            </a:r>
            <a:r>
              <a:rPr lang="en-US" i="1" dirty="0" smtClean="0"/>
              <a:t>Against Lying</a:t>
            </a:r>
          </a:p>
          <a:p>
            <a:pPr lvl="1"/>
            <a:r>
              <a:rPr lang="en-US" dirty="0" smtClean="0"/>
              <a:t>See Revisions #27.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On Lying (De </a:t>
            </a:r>
            <a:r>
              <a:rPr lang="en-US" i="1" dirty="0" err="1" smtClean="0"/>
              <a:t>mendacio</a:t>
            </a:r>
            <a:r>
              <a:rPr lang="en-US" i="1" dirty="0" smtClean="0"/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72924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Written in 420 as a response to a letter by </a:t>
            </a:r>
            <a:r>
              <a:rPr lang="en-US" dirty="0" err="1" smtClean="0"/>
              <a:t>Consentius</a:t>
            </a:r>
            <a:endParaRPr lang="en-US" dirty="0" smtClean="0"/>
          </a:p>
          <a:p>
            <a:r>
              <a:rPr lang="en-US" dirty="0" smtClean="0"/>
              <a:t>Repeats much of </a:t>
            </a:r>
            <a:r>
              <a:rPr lang="en-US" i="1" dirty="0" smtClean="0"/>
              <a:t>On Lying</a:t>
            </a:r>
            <a:endParaRPr lang="en-US" dirty="0" smtClean="0"/>
          </a:p>
          <a:p>
            <a:r>
              <a:rPr lang="en-US" dirty="0" smtClean="0"/>
              <a:t>Definition of a moral act in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</a:p>
          <a:p>
            <a:pPr lvl="1"/>
            <a:r>
              <a:rPr lang="en-US" dirty="0" smtClean="0"/>
              <a:t>Cause, end, intention</a:t>
            </a:r>
          </a:p>
          <a:p>
            <a:pPr lvl="1"/>
            <a:r>
              <a:rPr lang="en-US" dirty="0" smtClean="0"/>
              <a:t>But </a:t>
            </a:r>
            <a:r>
              <a:rPr lang="en-US" dirty="0"/>
              <a:t>lying as </a:t>
            </a:r>
            <a:r>
              <a:rPr lang="en-US" dirty="0" smtClean="0"/>
              <a:t>intrinsically wrong </a:t>
            </a:r>
            <a:r>
              <a:rPr lang="en-US" dirty="0"/>
              <a:t>can </a:t>
            </a:r>
            <a:r>
              <a:rPr lang="en-US" dirty="0" smtClean="0"/>
              <a:t>never be part of a good moral act</a:t>
            </a:r>
          </a:p>
          <a:p>
            <a:r>
              <a:rPr lang="en-US" dirty="0" smtClean="0"/>
              <a:t>Emphasis that a Catholic should not lie even to fight a heretic (</a:t>
            </a:r>
            <a:r>
              <a:rPr lang="en-US" dirty="0" err="1" smtClean="0"/>
              <a:t>Priscillians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Opposed to Catholic spies against the </a:t>
            </a:r>
            <a:r>
              <a:rPr lang="en-US" dirty="0" err="1" smtClean="0"/>
              <a:t>Priscillians</a:t>
            </a:r>
            <a:r>
              <a:rPr lang="en-US" dirty="0" smtClean="0"/>
              <a:t>, Chapter 18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Against Lying </a:t>
            </a:r>
            <a:r>
              <a:rPr lang="en-US" dirty="0" smtClean="0"/>
              <a:t>(</a:t>
            </a:r>
            <a:r>
              <a:rPr lang="en-US" i="1" dirty="0" smtClean="0"/>
              <a:t>Contra </a:t>
            </a:r>
            <a:r>
              <a:rPr lang="en-US" i="1" dirty="0" err="1" smtClean="0"/>
              <a:t>mendacium</a:t>
            </a:r>
            <a:r>
              <a:rPr lang="en-US" dirty="0" smtClean="0"/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79411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Sermon </a:t>
            </a:r>
            <a:r>
              <a:rPr lang="en-US" dirty="0" smtClean="0"/>
              <a:t>120 </a:t>
            </a:r>
            <a:r>
              <a:rPr lang="en-US" smtClean="0"/>
              <a:t>(handout)</a:t>
            </a:r>
            <a:endParaRPr lang="en-US" i="1" dirty="0" smtClean="0"/>
          </a:p>
          <a:p>
            <a:r>
              <a:rPr lang="en-US" i="1" dirty="0" smtClean="0"/>
              <a:t>On </a:t>
            </a:r>
            <a:r>
              <a:rPr lang="en-US" i="1" dirty="0"/>
              <a:t>the Usefulness of Belief, </a:t>
            </a:r>
            <a:r>
              <a:rPr lang="en-US" dirty="0"/>
              <a:t>in </a:t>
            </a:r>
            <a:r>
              <a:rPr lang="en-US" i="1" dirty="0"/>
              <a:t>Augustine: Earlier Writings</a:t>
            </a:r>
            <a:endParaRPr lang="en-US" dirty="0"/>
          </a:p>
          <a:p>
            <a:r>
              <a:rPr lang="en-US" dirty="0"/>
              <a:t>Sermon 117 in </a:t>
            </a:r>
            <a:r>
              <a:rPr lang="en-US" i="1" dirty="0"/>
              <a:t>Essential </a:t>
            </a:r>
            <a:r>
              <a:rPr lang="en-US" i="1" dirty="0" smtClean="0"/>
              <a:t>Sermons</a:t>
            </a:r>
          </a:p>
          <a:p>
            <a:r>
              <a:rPr lang="en-US" i="1" dirty="0" smtClean="0"/>
              <a:t>On </a:t>
            </a:r>
            <a:r>
              <a:rPr lang="en-US" i="1" dirty="0"/>
              <a:t>Lying, </a:t>
            </a:r>
            <a:r>
              <a:rPr lang="en-US" dirty="0"/>
              <a:t>in FC 16; especially Ch. 1-3, 14 and 21. On my website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Emphasis in paper should be </a:t>
            </a:r>
            <a:r>
              <a:rPr lang="en-US" i="1" dirty="0" smtClean="0"/>
              <a:t>On Usefulness of Belief</a:t>
            </a:r>
            <a:r>
              <a:rPr lang="en-US" dirty="0" smtClean="0"/>
              <a:t> and the Sermons </a:t>
            </a:r>
          </a:p>
          <a:p>
            <a:r>
              <a:rPr lang="en-US" dirty="0" smtClean="0"/>
              <a:t>OPTIONAL</a:t>
            </a:r>
          </a:p>
          <a:p>
            <a:pPr lvl="1"/>
            <a:r>
              <a:rPr lang="en-US" i="1" dirty="0" smtClean="0"/>
              <a:t>Against </a:t>
            </a:r>
            <a:r>
              <a:rPr lang="en-US" i="1" dirty="0"/>
              <a:t>the </a:t>
            </a:r>
            <a:r>
              <a:rPr lang="en-US" i="1" dirty="0" smtClean="0"/>
              <a:t>Academics, </a:t>
            </a:r>
            <a:r>
              <a:rPr lang="en-US" dirty="0" smtClean="0"/>
              <a:t>in </a:t>
            </a:r>
            <a:r>
              <a:rPr lang="en-US" i="1" dirty="0" smtClean="0"/>
              <a:t>Augustine: Earlier Writings </a:t>
            </a:r>
            <a:endParaRPr lang="en-US" dirty="0" smtClean="0"/>
          </a:p>
          <a:p>
            <a:pPr lvl="1"/>
            <a:r>
              <a:rPr lang="en-US" i="1" dirty="0" smtClean="0"/>
              <a:t>Revisions </a:t>
            </a:r>
            <a:r>
              <a:rPr lang="en-US" dirty="0" smtClean="0"/>
              <a:t>to both </a:t>
            </a:r>
            <a:r>
              <a:rPr lang="en-US" i="1" dirty="0" smtClean="0"/>
              <a:t>Against the Academics </a:t>
            </a:r>
            <a:r>
              <a:rPr lang="en-US" dirty="0" smtClean="0"/>
              <a:t>and </a:t>
            </a:r>
            <a:r>
              <a:rPr lang="en-US" i="1" dirty="0" smtClean="0"/>
              <a:t>Usefulness of Belief</a:t>
            </a:r>
            <a:r>
              <a:rPr lang="en-US" dirty="0" smtClean="0"/>
              <a:t> Optional</a:t>
            </a:r>
          </a:p>
          <a:p>
            <a:pPr marL="109728" indent="0">
              <a:buNone/>
            </a:pPr>
            <a:endParaRPr lang="en-US" i="1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5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 between happiness and truth</a:t>
            </a:r>
          </a:p>
          <a:p>
            <a:r>
              <a:rPr lang="en-US" dirty="0" smtClean="0"/>
              <a:t>Relation </a:t>
            </a:r>
            <a:r>
              <a:rPr lang="en-US" dirty="0" smtClean="0"/>
              <a:t>between truth and belief</a:t>
            </a:r>
          </a:p>
          <a:p>
            <a:r>
              <a:rPr lang="en-US" i="1" dirty="0" smtClean="0"/>
              <a:t>Against the Academics</a:t>
            </a:r>
          </a:p>
          <a:p>
            <a:r>
              <a:rPr lang="en-US" i="1" dirty="0" smtClean="0"/>
              <a:t>On the Usefulness of Belief</a:t>
            </a:r>
          </a:p>
          <a:p>
            <a:r>
              <a:rPr lang="en-US" dirty="0" smtClean="0"/>
              <a:t>Arians</a:t>
            </a:r>
          </a:p>
          <a:p>
            <a:r>
              <a:rPr lang="en-US" i="1" dirty="0" smtClean="0"/>
              <a:t>On Lying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Peter King, “Augustine on Knowledge,” </a:t>
            </a:r>
            <a:r>
              <a:rPr lang="en-US" dirty="0" err="1" smtClean="0"/>
              <a:t>Ch</a:t>
            </a:r>
            <a:r>
              <a:rPr lang="en-US" dirty="0" smtClean="0"/>
              <a:t> 8 in </a:t>
            </a:r>
            <a:r>
              <a:rPr lang="en-US" i="1" dirty="0" smtClean="0"/>
              <a:t>Cambridge Companion to Augustine</a:t>
            </a:r>
          </a:p>
          <a:p>
            <a:r>
              <a:rPr lang="en-US" dirty="0" smtClean="0"/>
              <a:t>Ryan Topping, </a:t>
            </a:r>
            <a:r>
              <a:rPr lang="en-US" i="1" dirty="0" smtClean="0"/>
              <a:t>Happiness and Wisdom</a:t>
            </a:r>
            <a:endParaRPr lang="en-US" dirty="0"/>
          </a:p>
          <a:p>
            <a:r>
              <a:rPr lang="en-US" dirty="0"/>
              <a:t>Myers, Jason. “Law, Lies, and Letter Writing: An Analysis of Jerome and </a:t>
            </a:r>
            <a:r>
              <a:rPr lang="en-US" dirty="0" smtClean="0"/>
              <a:t>Augustine </a:t>
            </a:r>
            <a:r>
              <a:rPr lang="en-US" dirty="0"/>
              <a:t>on the Antioch Incident (Galatians 2:11-14)”. </a:t>
            </a:r>
            <a:r>
              <a:rPr lang="en-US" i="1" dirty="0"/>
              <a:t>Scottish Journal of Theology </a:t>
            </a:r>
            <a:r>
              <a:rPr lang="en-US" dirty="0"/>
              <a:t>Vol 66 Issue 02, May 2013, 127-139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Carol </a:t>
            </a:r>
            <a:r>
              <a:rPr lang="en-US" dirty="0" err="1" smtClean="0"/>
              <a:t>Quillen</a:t>
            </a:r>
            <a:r>
              <a:rPr lang="en-US" dirty="0" smtClean="0"/>
              <a:t>, </a:t>
            </a:r>
            <a:r>
              <a:rPr lang="en-US" dirty="0"/>
              <a:t>“A Tradition Invented: Petrarch, </a:t>
            </a:r>
            <a:r>
              <a:rPr lang="en-US" dirty="0" smtClean="0"/>
              <a:t>Augustine </a:t>
            </a:r>
            <a:r>
              <a:rPr lang="en-US" dirty="0"/>
              <a:t>and the Language of Humanism,” </a:t>
            </a:r>
            <a:r>
              <a:rPr lang="en-US" i="1" dirty="0"/>
              <a:t>Journal of the History of Ideas </a:t>
            </a:r>
            <a:r>
              <a:rPr lang="en-US" dirty="0"/>
              <a:t>Vol. 53 No. 2 (Apr-Jun 1992), pp. 179-207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Works Consulted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6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The happy life is joy based on truth.  This is joy grounded in you, O God, who are the truth, my illumination… Conf. 10.23.22, </a:t>
            </a:r>
            <a:r>
              <a:rPr lang="en-US" dirty="0" smtClean="0"/>
              <a:t>Chadwick</a:t>
            </a:r>
          </a:p>
          <a:p>
            <a:r>
              <a:rPr lang="en-US" dirty="0" smtClean="0"/>
              <a:t>Note that one cannot be happy without access to the truth (</a:t>
            </a:r>
            <a:r>
              <a:rPr lang="en-US" i="1" dirty="0" err="1" smtClean="0"/>
              <a:t>veritate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All truth flows from God who is Truth itself</a:t>
            </a:r>
          </a:p>
          <a:p>
            <a:pPr lvl="1"/>
            <a:r>
              <a:rPr lang="en-US" dirty="0" smtClean="0"/>
              <a:t>Truth is external to me (objective)</a:t>
            </a:r>
          </a:p>
          <a:p>
            <a:pPr lvl="1"/>
            <a:r>
              <a:rPr lang="en-US" dirty="0" smtClean="0"/>
              <a:t>Only through God’s illumination can I ascertain </a:t>
            </a:r>
            <a:r>
              <a:rPr lang="en-US" dirty="0" smtClean="0"/>
              <a:t>the truth, and have it affect </a:t>
            </a:r>
            <a:r>
              <a:rPr lang="en-US" dirty="0" smtClean="0"/>
              <a:t>me</a:t>
            </a:r>
            <a:endParaRPr lang="en-US" dirty="0" smtClean="0"/>
          </a:p>
          <a:p>
            <a:pPr lvl="1"/>
            <a:r>
              <a:rPr lang="en-US" dirty="0" smtClean="0"/>
              <a:t>Truth should define me; I don’t define </a:t>
            </a:r>
            <a:r>
              <a:rPr lang="en-US" dirty="0" smtClean="0"/>
              <a:t>truth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Augustine and Truth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690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Delivered in Hippo shortly after Augustine was ordained bishop (c. 395)</a:t>
            </a:r>
          </a:p>
          <a:p>
            <a:r>
              <a:rPr lang="en-US" dirty="0" smtClean="0"/>
              <a:t>Context</a:t>
            </a:r>
          </a:p>
          <a:p>
            <a:pPr lvl="1"/>
            <a:r>
              <a:rPr lang="en-US" dirty="0" smtClean="0"/>
              <a:t>Easter Sunday; </a:t>
            </a:r>
          </a:p>
          <a:p>
            <a:pPr lvl="1"/>
            <a:r>
              <a:rPr lang="en-US" dirty="0" smtClean="0"/>
              <a:t>Text is John </a:t>
            </a:r>
            <a:r>
              <a:rPr lang="en-US" dirty="0"/>
              <a:t>1:1-3 (same as Sermon </a:t>
            </a:r>
            <a:r>
              <a:rPr lang="en-US" dirty="0" smtClean="0"/>
              <a:t>117)</a:t>
            </a:r>
          </a:p>
          <a:p>
            <a:r>
              <a:rPr lang="en-US" dirty="0" smtClean="0"/>
              <a:t>Note relation between happiness and the Truth</a:t>
            </a:r>
          </a:p>
          <a:p>
            <a:r>
              <a:rPr lang="en-US" dirty="0" smtClean="0"/>
              <a:t>Importance of preaching the Word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Sermon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50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Knowledge (</a:t>
            </a:r>
            <a:r>
              <a:rPr lang="en-US" i="1" dirty="0" err="1" smtClean="0"/>
              <a:t>scientia</a:t>
            </a:r>
            <a:r>
              <a:rPr lang="en-US" dirty="0" smtClean="0"/>
              <a:t>) is available through our sense</a:t>
            </a:r>
          </a:p>
          <a:p>
            <a:pPr lvl="1"/>
            <a:r>
              <a:rPr lang="en-US" dirty="0" smtClean="0"/>
              <a:t>But this is knowledge of the changing material world</a:t>
            </a:r>
          </a:p>
          <a:p>
            <a:r>
              <a:rPr lang="en-US" dirty="0" smtClean="0"/>
              <a:t>Augustinian </a:t>
            </a:r>
            <a:r>
              <a:rPr lang="en-US" i="1" dirty="0" smtClean="0"/>
              <a:t>cogito</a:t>
            </a:r>
            <a:r>
              <a:rPr lang="en-US" dirty="0" smtClean="0"/>
              <a:t>, one thing I can know is that I am alive; see </a:t>
            </a:r>
            <a:r>
              <a:rPr lang="en-US" i="1" dirty="0" smtClean="0"/>
              <a:t>On Happy Life 2.7</a:t>
            </a:r>
            <a:endParaRPr lang="en-US" dirty="0" smtClean="0"/>
          </a:p>
          <a:p>
            <a:r>
              <a:rPr lang="en-US" dirty="0" smtClean="0"/>
              <a:t>Wisdom (</a:t>
            </a:r>
            <a:r>
              <a:rPr lang="en-US" i="1" dirty="0" err="1" smtClean="0"/>
              <a:t>sapientia</a:t>
            </a:r>
            <a:r>
              <a:rPr lang="en-US" dirty="0" smtClean="0"/>
              <a:t>) is illumination from God about the eternal unchanging Truth</a:t>
            </a:r>
          </a:p>
          <a:p>
            <a:pPr lvl="1"/>
            <a:r>
              <a:rPr lang="en-US" dirty="0" smtClean="0"/>
              <a:t>It is </a:t>
            </a:r>
            <a:r>
              <a:rPr lang="en-US" i="1" dirty="0" err="1" smtClean="0"/>
              <a:t>sapientia</a:t>
            </a:r>
            <a:r>
              <a:rPr lang="en-US" dirty="0" smtClean="0"/>
              <a:t> that leads us to happiness</a:t>
            </a:r>
          </a:p>
          <a:p>
            <a:r>
              <a:rPr lang="en-US" dirty="0" smtClean="0"/>
              <a:t>But there is not a fence between </a:t>
            </a:r>
            <a:r>
              <a:rPr lang="en-US" i="1" dirty="0" err="1" smtClean="0"/>
              <a:t>sapientia</a:t>
            </a:r>
            <a:r>
              <a:rPr lang="en-US" dirty="0" smtClean="0"/>
              <a:t> and </a:t>
            </a:r>
            <a:r>
              <a:rPr lang="en-US" i="1" dirty="0" err="1" smtClean="0"/>
              <a:t>scientia</a:t>
            </a:r>
            <a:r>
              <a:rPr lang="en-US" dirty="0" smtClean="0"/>
              <a:t>.  </a:t>
            </a:r>
            <a:endParaRPr lang="en-US" dirty="0"/>
          </a:p>
          <a:p>
            <a:pPr lvl="1"/>
            <a:r>
              <a:rPr lang="en-US" i="1" dirty="0" err="1" smtClean="0"/>
              <a:t>Sapientia</a:t>
            </a:r>
            <a:r>
              <a:rPr lang="en-US" dirty="0" smtClean="0"/>
              <a:t> should guide us toward useful knowledge in this world</a:t>
            </a:r>
          </a:p>
          <a:p>
            <a:pPr lvl="1"/>
            <a:r>
              <a:rPr lang="en-US" i="1" dirty="0" smtClean="0"/>
              <a:t>Scientia</a:t>
            </a:r>
            <a:r>
              <a:rPr lang="en-US" dirty="0" smtClean="0"/>
              <a:t> may help us in our quest for </a:t>
            </a:r>
            <a:r>
              <a:rPr lang="en-US" i="1" dirty="0" err="1" smtClean="0"/>
              <a:t>sapientia</a:t>
            </a:r>
            <a:r>
              <a:rPr lang="en-US" dirty="0" smtClean="0"/>
              <a:t> (such as biblical interpretation)</a:t>
            </a:r>
          </a:p>
          <a:p>
            <a:r>
              <a:rPr lang="en-US" dirty="0" smtClean="0"/>
              <a:t>The interesting question of mathematics: is it </a:t>
            </a:r>
            <a:r>
              <a:rPr lang="en-US" i="1" dirty="0" err="1" smtClean="0"/>
              <a:t>scientia</a:t>
            </a:r>
            <a:r>
              <a:rPr lang="en-US" dirty="0" smtClean="0"/>
              <a:t> or </a:t>
            </a:r>
            <a:r>
              <a:rPr lang="en-US" i="1" dirty="0" err="1" smtClean="0"/>
              <a:t>sapientia</a:t>
            </a:r>
            <a:endParaRPr lang="en-US" i="1" dirty="0" smtClean="0"/>
          </a:p>
          <a:p>
            <a:pPr lvl="1"/>
            <a:r>
              <a:rPr lang="en-US" dirty="0" smtClean="0"/>
              <a:t>Augustine will argue (along with Platonists of all stripes) it is </a:t>
            </a:r>
            <a:r>
              <a:rPr lang="en-US" i="1" dirty="0" err="1" smtClean="0"/>
              <a:t>sapientia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Mathematics are part of the Truth found in God, not empirically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Augustine, Knowledge and Wisdom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341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Strictly speaking, we cannot know anything  (</a:t>
            </a:r>
            <a:r>
              <a:rPr lang="en-US" i="1" dirty="0" err="1" smtClean="0"/>
              <a:t>scientia</a:t>
            </a:r>
            <a:r>
              <a:rPr lang="en-US" dirty="0" smtClean="0"/>
              <a:t> or </a:t>
            </a:r>
            <a:r>
              <a:rPr lang="en-US" i="1" dirty="0" err="1" smtClean="0"/>
              <a:t>sapientia</a:t>
            </a:r>
            <a:r>
              <a:rPr lang="en-US" dirty="0" smtClean="0"/>
              <a:t>) without divine illumination</a:t>
            </a:r>
          </a:p>
          <a:p>
            <a:r>
              <a:rPr lang="en-US" dirty="0" smtClean="0"/>
              <a:t>Like Platonists, Augustine believed illumination acted specifically on our memory</a:t>
            </a:r>
          </a:p>
          <a:p>
            <a:r>
              <a:rPr lang="en-US" dirty="0" smtClean="0"/>
              <a:t>Unlike some Platonists, Augustine believed this was a direct gift from God, and not a result of remembering from a past life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Divine Illumination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14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Skeptics: truth cannot be known</a:t>
            </a:r>
          </a:p>
          <a:p>
            <a:pPr lvl="1"/>
            <a:r>
              <a:rPr lang="en-US" dirty="0" smtClean="0"/>
              <a:t>Ancient skepticism is an off-shoot of Platonism</a:t>
            </a:r>
          </a:p>
          <a:p>
            <a:pPr lvl="1"/>
            <a:r>
              <a:rPr lang="en-US" dirty="0" smtClean="0"/>
              <a:t>A wise man will withhold all judgment</a:t>
            </a:r>
          </a:p>
          <a:p>
            <a:pPr lvl="1"/>
            <a:r>
              <a:rPr lang="en-US" dirty="0" smtClean="0"/>
              <a:t>Augustine’s argument in opposition: </a:t>
            </a:r>
            <a:r>
              <a:rPr lang="en-US" i="1" dirty="0" smtClean="0"/>
              <a:t>Against the Skeptics</a:t>
            </a:r>
            <a:endParaRPr lang="en-US" dirty="0" smtClean="0"/>
          </a:p>
          <a:p>
            <a:r>
              <a:rPr lang="en-US" dirty="0" err="1" smtClean="0"/>
              <a:t>Manichees</a:t>
            </a:r>
            <a:endParaRPr lang="en-US" dirty="0" smtClean="0"/>
          </a:p>
          <a:p>
            <a:pPr lvl="1"/>
            <a:r>
              <a:rPr lang="en-US" dirty="0" smtClean="0"/>
              <a:t>Truth is attainable through carefully trained reason (</a:t>
            </a:r>
            <a:r>
              <a:rPr lang="en-US" i="1" dirty="0" smtClean="0"/>
              <a:t>ratio</a:t>
            </a:r>
            <a:r>
              <a:rPr lang="en-US" dirty="0" smtClean="0"/>
              <a:t> and </a:t>
            </a:r>
            <a:r>
              <a:rPr lang="en-US" i="1" dirty="0" err="1" smtClean="0"/>
              <a:t>scientia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Changing world is in opposition to pure reason</a:t>
            </a:r>
          </a:p>
          <a:p>
            <a:pPr lvl="1"/>
            <a:r>
              <a:rPr lang="en-US" dirty="0" smtClean="0"/>
              <a:t>Only by rejecting the material can reason rise to truth </a:t>
            </a:r>
          </a:p>
          <a:p>
            <a:pPr lvl="1"/>
            <a:r>
              <a:rPr lang="en-US" dirty="0" smtClean="0"/>
              <a:t>Augustine’s argument in opposition: </a:t>
            </a:r>
            <a:r>
              <a:rPr lang="en-US" i="1" dirty="0" smtClean="0"/>
              <a:t>Against Faustus, the </a:t>
            </a:r>
            <a:r>
              <a:rPr lang="en-US" i="1" dirty="0" err="1" smtClean="0"/>
              <a:t>Manichee</a:t>
            </a:r>
            <a:r>
              <a:rPr lang="en-US" i="1" dirty="0" smtClean="0"/>
              <a:t>; Against the Fundamental Epistle of Mani; On Usefulness of Belief</a:t>
            </a:r>
          </a:p>
          <a:p>
            <a:r>
              <a:rPr lang="en-US" dirty="0" smtClean="0"/>
              <a:t>The Arians </a:t>
            </a:r>
          </a:p>
          <a:p>
            <a:pPr lvl="1"/>
            <a:r>
              <a:rPr lang="en-US" dirty="0" smtClean="0"/>
              <a:t>‘Christians’ who rejected the divinity of Christ</a:t>
            </a:r>
          </a:p>
          <a:p>
            <a:pPr lvl="1"/>
            <a:r>
              <a:rPr lang="en-US" dirty="0" smtClean="0"/>
              <a:t>Offered their own interpretations of Scripture to support this view</a:t>
            </a:r>
          </a:p>
          <a:p>
            <a:pPr lvl="1"/>
            <a:r>
              <a:rPr lang="en-US" dirty="0" smtClean="0"/>
              <a:t>Augustine’s argument in opposition: </a:t>
            </a:r>
            <a:r>
              <a:rPr lang="en-US" i="1" dirty="0" smtClean="0"/>
              <a:t>Against an Arian Sermon</a:t>
            </a:r>
            <a:r>
              <a:rPr lang="en-US" dirty="0" smtClean="0"/>
              <a:t>; Sermon 117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Augustine’s Primary Epistemological Opponents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8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Contra </a:t>
            </a:r>
            <a:r>
              <a:rPr lang="en-US" i="1" dirty="0" err="1" smtClean="0"/>
              <a:t>academicos</a:t>
            </a:r>
            <a:endParaRPr lang="en-US" i="1" dirty="0" smtClean="0"/>
          </a:p>
          <a:p>
            <a:r>
              <a:rPr lang="en-US" dirty="0" smtClean="0"/>
              <a:t>Written while Augustine was at </a:t>
            </a:r>
            <a:r>
              <a:rPr lang="en-US" dirty="0" err="1" smtClean="0"/>
              <a:t>Cassiciacum</a:t>
            </a:r>
            <a:r>
              <a:rPr lang="en-US" dirty="0" smtClean="0"/>
              <a:t>, c. 386</a:t>
            </a:r>
          </a:p>
          <a:p>
            <a:r>
              <a:rPr lang="en-US" dirty="0" smtClean="0"/>
              <a:t>Setting is a symposium, much like the </a:t>
            </a:r>
            <a:r>
              <a:rPr lang="en-US" i="1" dirty="0" smtClean="0"/>
              <a:t>On Happy Life</a:t>
            </a:r>
          </a:p>
          <a:p>
            <a:r>
              <a:rPr lang="en-US" dirty="0" smtClean="0"/>
              <a:t>Note that Augustine briefly considered becoming a skeptic (see Conf. V)</a:t>
            </a:r>
          </a:p>
          <a:p>
            <a:r>
              <a:rPr lang="en-US" i="1" dirty="0" smtClean="0"/>
              <a:t>Against the Skeptics </a:t>
            </a:r>
            <a:r>
              <a:rPr lang="en-US" dirty="0" smtClean="0"/>
              <a:t>is the earliest preserved text written by Augustine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</a:t>
            </a:r>
            <a:r>
              <a:rPr lang="en-US" i="1" dirty="0" smtClean="0"/>
              <a:t>Against Skeptics</a:t>
            </a:r>
            <a:br>
              <a:rPr lang="en-US" i="1" dirty="0" smtClean="0"/>
            </a:br>
            <a:r>
              <a:rPr lang="en-US" dirty="0" smtClean="0"/>
              <a:t>aka </a:t>
            </a:r>
            <a:r>
              <a:rPr lang="en-US" i="1" dirty="0"/>
              <a:t>Against the Academicians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344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Book I: Introduction</a:t>
            </a:r>
          </a:p>
          <a:p>
            <a:r>
              <a:rPr lang="en-US" dirty="0" smtClean="0"/>
              <a:t>Book 2: Argument that it is plausible that we can know some things</a:t>
            </a:r>
          </a:p>
          <a:p>
            <a:r>
              <a:rPr lang="en-US" dirty="0" smtClean="0"/>
              <a:t>Book 3: Types of knowledge</a:t>
            </a:r>
          </a:p>
          <a:p>
            <a:pPr lvl="1"/>
            <a:r>
              <a:rPr lang="en-US" dirty="0" smtClean="0"/>
              <a:t>Logical claims</a:t>
            </a:r>
          </a:p>
          <a:p>
            <a:pPr lvl="1"/>
            <a:r>
              <a:rPr lang="en-US" dirty="0" smtClean="0"/>
              <a:t>Mathematical Truths</a:t>
            </a:r>
          </a:p>
          <a:p>
            <a:pPr lvl="1"/>
            <a:r>
              <a:rPr lang="en-US" dirty="0" smtClean="0"/>
              <a:t>Truth based on appearance</a:t>
            </a:r>
          </a:p>
          <a:p>
            <a:r>
              <a:rPr lang="en-US" i="1" dirty="0" smtClean="0"/>
              <a:t>Moreover, no one doubts that we are urged on to learn by the twin weight of authority and reason.  Therefore I am determined not to part from the authority of Christ, for I find no authority more powerful. (c. </a:t>
            </a:r>
            <a:r>
              <a:rPr lang="en-US" i="1" dirty="0" err="1" smtClean="0"/>
              <a:t>academicos</a:t>
            </a:r>
            <a:r>
              <a:rPr lang="en-US" i="1" dirty="0" smtClean="0"/>
              <a:t> 3.20.43; </a:t>
            </a:r>
            <a:r>
              <a:rPr lang="en-US" dirty="0" smtClean="0"/>
              <a:t>Michael Foley translation, </a:t>
            </a:r>
            <a:r>
              <a:rPr lang="en-US" i="1" dirty="0" smtClean="0"/>
              <a:t>Against the Academics, </a:t>
            </a:r>
            <a:r>
              <a:rPr lang="en-US" dirty="0" smtClean="0"/>
              <a:t>p 112.)</a:t>
            </a:r>
            <a:endParaRPr lang="en-US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r>
              <a:rPr lang="en-US" i="1" dirty="0" smtClean="0"/>
              <a:t>Against Skeptics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0450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2494</TotalTime>
  <Words>1468</Words>
  <Application>Microsoft Office PowerPoint</Application>
  <PresentationFormat>On-screen Show (4:3)</PresentationFormat>
  <Paragraphs>153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Lecture 2: Epistemology and Belief</vt:lpstr>
      <vt:lpstr>Outline</vt:lpstr>
      <vt:lpstr>Augustine and Truth</vt:lpstr>
      <vt:lpstr>Sermon 120</vt:lpstr>
      <vt:lpstr>Augustine, Knowledge and Wisdom</vt:lpstr>
      <vt:lpstr>Divine Illumination</vt:lpstr>
      <vt:lpstr>Augustine’s Primary Epistemological Opponents</vt:lpstr>
      <vt:lpstr>Background Against Skeptics aka Against the Academicians</vt:lpstr>
      <vt:lpstr>Outline Against Skeptics</vt:lpstr>
      <vt:lpstr>The Importance of Authority and Belief</vt:lpstr>
      <vt:lpstr>Background on Usefulness of Belief AKA On Advantage of Believing</vt:lpstr>
      <vt:lpstr>Outline of On the Usefulness of Belief</vt:lpstr>
      <vt:lpstr>Arians</vt:lpstr>
      <vt:lpstr>Background on Sermon 117</vt:lpstr>
      <vt:lpstr>Sermon 117 Outline</vt:lpstr>
      <vt:lpstr>Christian Lying Before Augustine</vt:lpstr>
      <vt:lpstr>On Lying (De mendacio)</vt:lpstr>
      <vt:lpstr>Against Lying (Contra mendacium)</vt:lpstr>
      <vt:lpstr>Assignment</vt:lpstr>
      <vt:lpstr>Some Works Consulted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248</cp:revision>
  <dcterms:created xsi:type="dcterms:W3CDTF">2016-07-31T18:00:40Z</dcterms:created>
  <dcterms:modified xsi:type="dcterms:W3CDTF">2020-01-28T13:18:16Z</dcterms:modified>
</cp:coreProperties>
</file>