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28"/>
  </p:handoutMasterIdLst>
  <p:sldIdLst>
    <p:sldId id="256" r:id="rId2"/>
    <p:sldId id="287" r:id="rId3"/>
    <p:sldId id="288" r:id="rId4"/>
    <p:sldId id="289" r:id="rId5"/>
    <p:sldId id="290" r:id="rId6"/>
    <p:sldId id="313" r:id="rId7"/>
    <p:sldId id="291" r:id="rId8"/>
    <p:sldId id="292" r:id="rId9"/>
    <p:sldId id="293" r:id="rId10"/>
    <p:sldId id="312" r:id="rId11"/>
    <p:sldId id="314" r:id="rId12"/>
    <p:sldId id="294" r:id="rId13"/>
    <p:sldId id="302" r:id="rId14"/>
    <p:sldId id="303" r:id="rId15"/>
    <p:sldId id="310" r:id="rId16"/>
    <p:sldId id="316" r:id="rId17"/>
    <p:sldId id="315" r:id="rId18"/>
    <p:sldId id="317" r:id="rId19"/>
    <p:sldId id="304" r:id="rId20"/>
    <p:sldId id="295" r:id="rId21"/>
    <p:sldId id="318" r:id="rId22"/>
    <p:sldId id="306" r:id="rId23"/>
    <p:sldId id="307" r:id="rId24"/>
    <p:sldId id="319" r:id="rId25"/>
    <p:sldId id="273" r:id="rId26"/>
    <p:sldId id="308" r:id="rId27"/>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113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469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22725" y="0"/>
            <a:ext cx="3078163" cy="469900"/>
          </a:xfrm>
          <a:prstGeom prst="rect">
            <a:avLst/>
          </a:prstGeom>
        </p:spPr>
        <p:txBody>
          <a:bodyPr vert="horz" lIns="91440" tIns="45720" rIns="91440" bIns="45720" rtlCol="0"/>
          <a:lstStyle>
            <a:lvl1pPr algn="r">
              <a:defRPr sz="1200"/>
            </a:lvl1pPr>
          </a:lstStyle>
          <a:p>
            <a:fld id="{45AAA0C5-23EB-478A-895F-5F8FBCB507E1}" type="datetimeFigureOut">
              <a:rPr lang="en-US" smtClean="0"/>
              <a:t>2/17/2020</a:t>
            </a:fld>
            <a:endParaRPr lang="en-US"/>
          </a:p>
        </p:txBody>
      </p:sp>
      <p:sp>
        <p:nvSpPr>
          <p:cNvPr id="4" name="Footer Placeholder 3"/>
          <p:cNvSpPr>
            <a:spLocks noGrp="1"/>
          </p:cNvSpPr>
          <p:nvPr>
            <p:ph type="ftr" sz="quarter" idx="2"/>
          </p:nvPr>
        </p:nvSpPr>
        <p:spPr>
          <a:xfrm>
            <a:off x="0" y="8916988"/>
            <a:ext cx="3078163" cy="4699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22725" y="8916988"/>
            <a:ext cx="3078163" cy="469900"/>
          </a:xfrm>
          <a:prstGeom prst="rect">
            <a:avLst/>
          </a:prstGeom>
        </p:spPr>
        <p:txBody>
          <a:bodyPr vert="horz" lIns="91440" tIns="45720" rIns="91440" bIns="45720" rtlCol="0" anchor="b"/>
          <a:lstStyle>
            <a:lvl1pPr algn="r">
              <a:defRPr sz="1200"/>
            </a:lvl1pPr>
          </a:lstStyle>
          <a:p>
            <a:fld id="{9BF1A8FE-40BA-4452-A17D-BB4DF9F3688E}" type="slidenum">
              <a:rPr lang="en-US" smtClean="0"/>
              <a:t>‹#›</a:t>
            </a:fld>
            <a:endParaRPr lang="en-US"/>
          </a:p>
        </p:txBody>
      </p:sp>
    </p:spTree>
    <p:extLst>
      <p:ext uri="{BB962C8B-B14F-4D97-AF65-F5344CB8AC3E}">
        <p14:creationId xmlns:p14="http://schemas.microsoft.com/office/powerpoint/2010/main" val="31827577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F29EE6D2-397D-49A7-BAB5-3EBF3E5D7151}" type="datetimeFigureOut">
              <a:rPr lang="en-US" smtClean="0"/>
              <a:t>2/17/2020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72DC53D5-DF4F-4431-94F9-BAA7DF03F0C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29EE6D2-397D-49A7-BAB5-3EBF3E5D7151}" type="datetimeFigureOut">
              <a:rPr lang="en-US" smtClean="0"/>
              <a:t>2/17/2020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2DC53D5-DF4F-4431-94F9-BAA7DF03F0C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29EE6D2-397D-49A7-BAB5-3EBF3E5D7151}" type="datetimeFigureOut">
              <a:rPr lang="en-US" smtClean="0"/>
              <a:t>2/17/2020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2DC53D5-DF4F-4431-94F9-BAA7DF03F0C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29EE6D2-397D-49A7-BAB5-3EBF3E5D7151}" type="datetimeFigureOut">
              <a:rPr lang="en-US" smtClean="0"/>
              <a:t>2/17/2020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2DC53D5-DF4F-4431-94F9-BAA7DF03F0CE}"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F29EE6D2-397D-49A7-BAB5-3EBF3E5D7151}" type="datetimeFigureOut">
              <a:rPr lang="en-US" smtClean="0"/>
              <a:t>2/17/2020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2DC53D5-DF4F-4431-94F9-BAA7DF03F0CE}"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29EE6D2-397D-49A7-BAB5-3EBF3E5D7151}" type="datetimeFigureOut">
              <a:rPr lang="en-US" smtClean="0"/>
              <a:t>2/17/2020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2DC53D5-DF4F-4431-94F9-BAA7DF03F0CE}"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29EE6D2-397D-49A7-BAB5-3EBF3E5D7151}" type="datetimeFigureOut">
              <a:rPr lang="en-US" smtClean="0"/>
              <a:t>2/17/2020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72DC53D5-DF4F-4431-94F9-BAA7DF03F0CE}"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F29EE6D2-397D-49A7-BAB5-3EBF3E5D7151}" type="datetimeFigureOut">
              <a:rPr lang="en-US" smtClean="0"/>
              <a:t>2/17/2020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72DC53D5-DF4F-4431-94F9-BAA7DF03F0CE}"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F29EE6D2-397D-49A7-BAB5-3EBF3E5D7151}" type="datetimeFigureOut">
              <a:rPr lang="en-US" smtClean="0"/>
              <a:t>2/17/2020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72DC53D5-DF4F-4431-94F9-BAA7DF03F0C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F29EE6D2-397D-49A7-BAB5-3EBF3E5D7151}" type="datetimeFigureOut">
              <a:rPr lang="en-US" smtClean="0"/>
              <a:t>2/17/2020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2DC53D5-DF4F-4431-94F9-BAA7DF03F0CE}"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F29EE6D2-397D-49A7-BAB5-3EBF3E5D7151}" type="datetimeFigureOut">
              <a:rPr lang="en-US" smtClean="0"/>
              <a:t>2/17/2020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72DC53D5-DF4F-4431-94F9-BAA7DF03F0CE}"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F29EE6D2-397D-49A7-BAB5-3EBF3E5D7151}" type="datetimeFigureOut">
              <a:rPr lang="en-US" smtClean="0"/>
              <a:t>2/17/2020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2DC53D5-DF4F-4431-94F9-BAA7DF03F0C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Lecture 5: </a:t>
            </a:r>
            <a:br>
              <a:rPr lang="en-US" dirty="0" smtClean="0"/>
            </a:br>
            <a:r>
              <a:rPr lang="en-US" dirty="0" smtClean="0"/>
              <a:t>The Trinity I - VIII</a:t>
            </a:r>
            <a:endParaRPr lang="en-US" dirty="0"/>
          </a:p>
        </p:txBody>
      </p:sp>
      <p:sp>
        <p:nvSpPr>
          <p:cNvPr id="3" name="Subtitle 2"/>
          <p:cNvSpPr>
            <a:spLocks noGrp="1"/>
          </p:cNvSpPr>
          <p:nvPr>
            <p:ph type="subTitle" idx="1"/>
          </p:nvPr>
        </p:nvSpPr>
        <p:spPr/>
        <p:txBody>
          <a:bodyPr/>
          <a:lstStyle/>
          <a:p>
            <a:r>
              <a:rPr lang="en-US" dirty="0" smtClean="0"/>
              <a:t>21 February 2020</a:t>
            </a:r>
          </a:p>
          <a:p>
            <a:r>
              <a:rPr lang="en-US" dirty="0" smtClean="0"/>
              <a:t>Dr. Ann T. Orlando</a:t>
            </a:r>
            <a:endParaRPr lang="en-US" dirty="0"/>
          </a:p>
        </p:txBody>
      </p:sp>
    </p:spTree>
    <p:extLst>
      <p:ext uri="{BB962C8B-B14F-4D97-AF65-F5344CB8AC3E}">
        <p14:creationId xmlns:p14="http://schemas.microsoft.com/office/powerpoint/2010/main" val="522418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Like Augustine, a Neoplatonist who converted to Catholic Christianity</a:t>
            </a:r>
          </a:p>
          <a:p>
            <a:r>
              <a:rPr lang="en-US" dirty="0" smtClean="0"/>
              <a:t>Became bishop of Poitiers and taught St. Gregory of Tours</a:t>
            </a:r>
          </a:p>
          <a:p>
            <a:r>
              <a:rPr lang="en-US" dirty="0" smtClean="0"/>
              <a:t>Ardent foe of Arianism in the West</a:t>
            </a:r>
          </a:p>
          <a:p>
            <a:r>
              <a:rPr lang="en-US" dirty="0" smtClean="0"/>
              <a:t>Most important work was </a:t>
            </a:r>
            <a:r>
              <a:rPr lang="en-US" i="1" dirty="0" smtClean="0"/>
              <a:t>De </a:t>
            </a:r>
            <a:r>
              <a:rPr lang="en-US" i="1" dirty="0" err="1" smtClean="0"/>
              <a:t>Trinitate</a:t>
            </a:r>
            <a:endParaRPr lang="en-US" i="1" dirty="0" smtClean="0"/>
          </a:p>
          <a:p>
            <a:pPr lvl="1"/>
            <a:r>
              <a:rPr lang="en-US" dirty="0" smtClean="0"/>
              <a:t>Influenced Augustine; see </a:t>
            </a:r>
            <a:r>
              <a:rPr lang="en-US" i="1" dirty="0" err="1" smtClean="0"/>
              <a:t>Trin</a:t>
            </a:r>
            <a:r>
              <a:rPr lang="en-US" i="1" dirty="0" smtClean="0"/>
              <a:t>.</a:t>
            </a:r>
            <a:r>
              <a:rPr lang="en-US" dirty="0" smtClean="0"/>
              <a:t> </a:t>
            </a:r>
            <a:r>
              <a:rPr lang="en-US" smtClean="0"/>
              <a:t>I.4.7; VI.10.11; XV.3.5</a:t>
            </a:r>
            <a:endParaRPr lang="en-US" dirty="0"/>
          </a:p>
        </p:txBody>
      </p:sp>
      <p:sp>
        <p:nvSpPr>
          <p:cNvPr id="3" name="Title 2"/>
          <p:cNvSpPr>
            <a:spLocks noGrp="1"/>
          </p:cNvSpPr>
          <p:nvPr>
            <p:ph type="title"/>
          </p:nvPr>
        </p:nvSpPr>
        <p:spPr/>
        <p:txBody>
          <a:bodyPr/>
          <a:lstStyle/>
          <a:p>
            <a:r>
              <a:rPr lang="en-US" dirty="0" smtClean="0"/>
              <a:t>St Hilary of Poitiers (315-368)</a:t>
            </a:r>
            <a:endParaRPr lang="en-US" dirty="0"/>
          </a:p>
        </p:txBody>
      </p:sp>
    </p:spTree>
    <p:extLst>
      <p:ext uri="{BB962C8B-B14F-4D97-AF65-F5344CB8AC3E}">
        <p14:creationId xmlns:p14="http://schemas.microsoft.com/office/powerpoint/2010/main" val="41501296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smtClean="0"/>
              <a:t>Not really from Athanasius, but a Latin Creedal statement from the 4</a:t>
            </a:r>
            <a:r>
              <a:rPr lang="en-US" baseline="30000" dirty="0" smtClean="0"/>
              <a:t>th</a:t>
            </a:r>
            <a:r>
              <a:rPr lang="en-US" dirty="0" smtClean="0"/>
              <a:t> – 5</a:t>
            </a:r>
            <a:r>
              <a:rPr lang="en-US" baseline="30000" dirty="0" smtClean="0"/>
              <a:t>th</a:t>
            </a:r>
            <a:r>
              <a:rPr lang="en-US" dirty="0" smtClean="0"/>
              <a:t> C</a:t>
            </a:r>
          </a:p>
          <a:p>
            <a:pPr lvl="1"/>
            <a:r>
              <a:rPr lang="en-US" dirty="0" smtClean="0"/>
              <a:t>In opposition to Arianism</a:t>
            </a:r>
          </a:p>
          <a:p>
            <a:pPr lvl="1"/>
            <a:r>
              <a:rPr lang="en-US" dirty="0" smtClean="0"/>
              <a:t>Referred to as ‘</a:t>
            </a:r>
            <a:r>
              <a:rPr lang="en-US" dirty="0" err="1" smtClean="0"/>
              <a:t>Athanasian</a:t>
            </a:r>
            <a:r>
              <a:rPr lang="en-US" dirty="0" smtClean="0"/>
              <a:t>’ because Athanasius was so forcefully anti-Arian</a:t>
            </a:r>
          </a:p>
          <a:p>
            <a:r>
              <a:rPr lang="en-US" dirty="0" smtClean="0"/>
              <a:t>Also known by its first words: </a:t>
            </a:r>
            <a:r>
              <a:rPr lang="en-US" i="1" dirty="0" err="1" smtClean="0"/>
              <a:t>quicumque</a:t>
            </a:r>
            <a:r>
              <a:rPr lang="en-US" i="1" dirty="0" smtClean="0"/>
              <a:t> </a:t>
            </a:r>
            <a:r>
              <a:rPr lang="en-US" i="1" dirty="0" err="1" smtClean="0"/>
              <a:t>vult</a:t>
            </a:r>
            <a:r>
              <a:rPr lang="en-US" i="1" dirty="0" smtClean="0"/>
              <a:t>  </a:t>
            </a:r>
            <a:r>
              <a:rPr lang="en-US" dirty="0" smtClean="0"/>
              <a:t>or “Whoever wishes”</a:t>
            </a:r>
          </a:p>
          <a:p>
            <a:r>
              <a:rPr lang="en-US" dirty="0" smtClean="0"/>
              <a:t>Some attribute it to St. Hilary of Poitiers</a:t>
            </a:r>
          </a:p>
          <a:p>
            <a:r>
              <a:rPr lang="en-US" dirty="0" smtClean="0"/>
              <a:t>May have been part of an instruction to the Rude</a:t>
            </a:r>
          </a:p>
          <a:p>
            <a:r>
              <a:rPr lang="en-US" dirty="0" smtClean="0"/>
              <a:t>Augustine knows at least some aspects of this creed</a:t>
            </a:r>
            <a:endParaRPr lang="en-US" dirty="0"/>
          </a:p>
        </p:txBody>
      </p:sp>
      <p:sp>
        <p:nvSpPr>
          <p:cNvPr id="3" name="Title 2"/>
          <p:cNvSpPr>
            <a:spLocks noGrp="1"/>
          </p:cNvSpPr>
          <p:nvPr>
            <p:ph type="title"/>
          </p:nvPr>
        </p:nvSpPr>
        <p:spPr/>
        <p:txBody>
          <a:bodyPr/>
          <a:lstStyle/>
          <a:p>
            <a:r>
              <a:rPr lang="en-US" dirty="0" smtClean="0"/>
              <a:t>“</a:t>
            </a:r>
            <a:r>
              <a:rPr lang="en-US" dirty="0" err="1" smtClean="0"/>
              <a:t>Athanasian</a:t>
            </a:r>
            <a:r>
              <a:rPr lang="en-US" dirty="0" smtClean="0"/>
              <a:t>” Creed</a:t>
            </a:r>
            <a:endParaRPr lang="en-US" dirty="0"/>
          </a:p>
        </p:txBody>
      </p:sp>
    </p:spTree>
    <p:extLst>
      <p:ext uri="{BB962C8B-B14F-4D97-AF65-F5344CB8AC3E}">
        <p14:creationId xmlns:p14="http://schemas.microsoft.com/office/powerpoint/2010/main" val="2830900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AutoShape 2"/>
          <p:cNvSpPr>
            <a:spLocks noGrp="1" noChangeArrowheads="1"/>
          </p:cNvSpPr>
          <p:nvPr>
            <p:ph type="title"/>
          </p:nvPr>
        </p:nvSpPr>
        <p:spPr/>
        <p:txBody>
          <a:bodyPr/>
          <a:lstStyle/>
          <a:p>
            <a:pPr eaLnBrk="1" hangingPunct="1"/>
            <a:r>
              <a:rPr lang="en-US" altLang="en-US" smtClean="0"/>
              <a:t>Augustine and The Trinity</a:t>
            </a:r>
          </a:p>
        </p:txBody>
      </p:sp>
      <p:sp>
        <p:nvSpPr>
          <p:cNvPr id="11267" name="Rectangle 3"/>
          <p:cNvSpPr>
            <a:spLocks noGrp="1" noChangeArrowheads="1"/>
          </p:cNvSpPr>
          <p:nvPr>
            <p:ph type="body" idx="1"/>
          </p:nvPr>
        </p:nvSpPr>
        <p:spPr/>
        <p:txBody>
          <a:bodyPr>
            <a:normAutofit fontScale="92500"/>
          </a:bodyPr>
          <a:lstStyle/>
          <a:p>
            <a:pPr eaLnBrk="1" hangingPunct="1"/>
            <a:r>
              <a:rPr lang="en-US" altLang="en-US" sz="2400" i="1" dirty="0" smtClean="0"/>
              <a:t>Let me remember you, let me understand you, let me love you.  Increase these things in me until you refashion me entirely. </a:t>
            </a:r>
            <a:r>
              <a:rPr lang="en-US" altLang="en-US" sz="2400" dirty="0" smtClean="0"/>
              <a:t> </a:t>
            </a:r>
            <a:r>
              <a:rPr lang="en-US" altLang="en-US" sz="2400" i="1" dirty="0" smtClean="0"/>
              <a:t>De </a:t>
            </a:r>
            <a:r>
              <a:rPr lang="en-US" altLang="en-US" sz="2400" i="1" dirty="0" err="1" smtClean="0"/>
              <a:t>Trinitate</a:t>
            </a:r>
            <a:r>
              <a:rPr lang="en-US" altLang="en-US" sz="2400" i="1" dirty="0" smtClean="0"/>
              <a:t> </a:t>
            </a:r>
            <a:r>
              <a:rPr lang="en-US" altLang="en-US" sz="2400" dirty="0" smtClean="0"/>
              <a:t>XV.28.51, from Concluding prayer.</a:t>
            </a:r>
            <a:endParaRPr lang="en-US" altLang="en-US" sz="2400" i="1" dirty="0" smtClean="0"/>
          </a:p>
          <a:p>
            <a:pPr eaLnBrk="1" hangingPunct="1"/>
            <a:r>
              <a:rPr lang="en-US" altLang="en-US" sz="2400" dirty="0" smtClean="0"/>
              <a:t>Meditation on Trinity probably the most important personal meditation by Augustine</a:t>
            </a:r>
          </a:p>
          <a:p>
            <a:pPr eaLnBrk="1" hangingPunct="1"/>
            <a:r>
              <a:rPr lang="en-US" altLang="en-US" sz="2400" dirty="0" smtClean="0"/>
              <a:t>Always thinking about and writing about the Trinity</a:t>
            </a:r>
          </a:p>
          <a:p>
            <a:pPr eaLnBrk="1" hangingPunct="1"/>
            <a:r>
              <a:rPr lang="en-US" altLang="en-US" sz="2400" dirty="0" smtClean="0"/>
              <a:t>Although opposed to Arians, Augustine’s Trinitarian works are far more than a refutation of Arianism</a:t>
            </a:r>
          </a:p>
          <a:p>
            <a:pPr eaLnBrk="1" hangingPunct="1"/>
            <a:r>
              <a:rPr lang="en-US" altLang="en-US" sz="2400" dirty="0" smtClean="0"/>
              <a:t>Understood that the Trinity was ultimately mystery, but always looked for ways to approach that mystery</a:t>
            </a:r>
          </a:p>
        </p:txBody>
      </p:sp>
    </p:spTree>
    <p:extLst>
      <p:ext uri="{BB962C8B-B14F-4D97-AF65-F5344CB8AC3E}">
        <p14:creationId xmlns:p14="http://schemas.microsoft.com/office/powerpoint/2010/main" val="42111050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i="1" dirty="0" smtClean="0"/>
              <a:t>I was a young man when I began these books on the Trinity which is the one true God, and I am now an old man as I publish them . </a:t>
            </a:r>
            <a:r>
              <a:rPr lang="en-US" dirty="0" smtClean="0"/>
              <a:t>Augustine to Bishop Aurelius of Carthage, Letter 174.</a:t>
            </a:r>
          </a:p>
          <a:p>
            <a:r>
              <a:rPr lang="en-US" dirty="0" smtClean="0"/>
              <a:t>Augustine started writing c. 399, finishing c 420.</a:t>
            </a:r>
          </a:p>
          <a:p>
            <a:pPr lvl="1"/>
            <a:r>
              <a:rPr lang="en-US" dirty="0" smtClean="0"/>
              <a:t>During this time, many eager to get Augustine’s thoughts on the Trinity started publishing sections without his approval</a:t>
            </a:r>
          </a:p>
          <a:p>
            <a:pPr lvl="1"/>
            <a:r>
              <a:rPr lang="en-US" dirty="0" smtClean="0"/>
              <a:t>And much to his annoyance; see </a:t>
            </a:r>
            <a:r>
              <a:rPr lang="en-US" i="1" dirty="0" smtClean="0"/>
              <a:t>Revisions</a:t>
            </a:r>
            <a:r>
              <a:rPr lang="en-US" dirty="0" smtClean="0"/>
              <a:t> 15 (42)</a:t>
            </a:r>
            <a:endParaRPr lang="en-US" dirty="0"/>
          </a:p>
        </p:txBody>
      </p:sp>
      <p:sp>
        <p:nvSpPr>
          <p:cNvPr id="3" name="Title 2"/>
          <p:cNvSpPr>
            <a:spLocks noGrp="1"/>
          </p:cNvSpPr>
          <p:nvPr>
            <p:ph type="title"/>
          </p:nvPr>
        </p:nvSpPr>
        <p:spPr/>
        <p:txBody>
          <a:bodyPr/>
          <a:lstStyle/>
          <a:p>
            <a:r>
              <a:rPr lang="en-US" dirty="0" smtClean="0"/>
              <a:t>Writing </a:t>
            </a:r>
            <a:r>
              <a:rPr lang="en-US" i="1" dirty="0" smtClean="0"/>
              <a:t>De </a:t>
            </a:r>
            <a:r>
              <a:rPr lang="en-US" i="1" dirty="0" err="1" smtClean="0"/>
              <a:t>Trinitate</a:t>
            </a:r>
            <a:endParaRPr lang="en-US" i="1" dirty="0"/>
          </a:p>
        </p:txBody>
      </p:sp>
    </p:spTree>
    <p:extLst>
      <p:ext uri="{BB962C8B-B14F-4D97-AF65-F5344CB8AC3E}">
        <p14:creationId xmlns:p14="http://schemas.microsoft.com/office/powerpoint/2010/main" val="33257794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Latin manuscripts</a:t>
            </a:r>
          </a:p>
          <a:p>
            <a:pPr lvl="1"/>
            <a:r>
              <a:rPr lang="en-US" dirty="0" smtClean="0"/>
              <a:t>Pl 42</a:t>
            </a:r>
          </a:p>
          <a:p>
            <a:pPr lvl="1"/>
            <a:r>
              <a:rPr lang="en-US" dirty="0" smtClean="0"/>
              <a:t>CCL 50</a:t>
            </a:r>
          </a:p>
          <a:p>
            <a:r>
              <a:rPr lang="en-US" dirty="0" smtClean="0"/>
              <a:t>Complete English translations</a:t>
            </a:r>
          </a:p>
          <a:p>
            <a:pPr lvl="1"/>
            <a:r>
              <a:rPr lang="en-US" dirty="0" smtClean="0"/>
              <a:t>NPNF Series 1, Vol. 3</a:t>
            </a:r>
          </a:p>
          <a:p>
            <a:pPr lvl="1"/>
            <a:r>
              <a:rPr lang="en-US" dirty="0" smtClean="0"/>
              <a:t>FC 45</a:t>
            </a:r>
          </a:p>
          <a:p>
            <a:pPr lvl="1"/>
            <a:r>
              <a:rPr lang="en-US" dirty="0" smtClean="0"/>
              <a:t>WSA I.5 (Required)</a:t>
            </a:r>
          </a:p>
          <a:p>
            <a:pPr lvl="1"/>
            <a:endParaRPr lang="en-US" dirty="0"/>
          </a:p>
        </p:txBody>
      </p:sp>
      <p:sp>
        <p:nvSpPr>
          <p:cNvPr id="3" name="Title 2"/>
          <p:cNvSpPr>
            <a:spLocks noGrp="1"/>
          </p:cNvSpPr>
          <p:nvPr>
            <p:ph type="title"/>
          </p:nvPr>
        </p:nvSpPr>
        <p:spPr/>
        <p:txBody>
          <a:bodyPr/>
          <a:lstStyle/>
          <a:p>
            <a:r>
              <a:rPr lang="en-US" dirty="0" smtClean="0"/>
              <a:t>Manuscripts and Translations</a:t>
            </a:r>
            <a:endParaRPr lang="en-US" dirty="0"/>
          </a:p>
        </p:txBody>
      </p:sp>
    </p:spTree>
    <p:extLst>
      <p:ext uri="{BB962C8B-B14F-4D97-AF65-F5344CB8AC3E}">
        <p14:creationId xmlns:p14="http://schemas.microsoft.com/office/powerpoint/2010/main" val="24430326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r>
              <a:rPr lang="en-US" dirty="0" smtClean="0"/>
              <a:t>Augustine divided the work into 15 Books</a:t>
            </a:r>
          </a:p>
          <a:p>
            <a:pPr lvl="1"/>
            <a:r>
              <a:rPr lang="en-US" dirty="0" smtClean="0"/>
              <a:t>Universally indicated by capital Roman numbers</a:t>
            </a:r>
          </a:p>
          <a:p>
            <a:pPr lvl="1"/>
            <a:r>
              <a:rPr lang="en-US" dirty="0" smtClean="0"/>
              <a:t>No chapters, no paragraphs</a:t>
            </a:r>
          </a:p>
          <a:p>
            <a:r>
              <a:rPr lang="en-US" dirty="0" smtClean="0"/>
              <a:t>Subsequent (Renaissance) editors of Augustine’s manuscript used varying indicators for chapter divisions within Books</a:t>
            </a:r>
          </a:p>
          <a:p>
            <a:pPr lvl="1"/>
            <a:r>
              <a:rPr lang="en-US" dirty="0" smtClean="0"/>
              <a:t>Indicated in the WSA text as lower and upper case Arabic numerals</a:t>
            </a:r>
          </a:p>
          <a:p>
            <a:r>
              <a:rPr lang="en-US" dirty="0" smtClean="0"/>
              <a:t>In WSA there is a separate division into Chapters</a:t>
            </a:r>
          </a:p>
          <a:p>
            <a:r>
              <a:rPr lang="en-US" dirty="0" smtClean="0"/>
              <a:t>I suggest we reference using Book. lower case division. Upper Case division.</a:t>
            </a:r>
          </a:p>
          <a:p>
            <a:pPr lvl="1"/>
            <a:r>
              <a:rPr lang="en-US" dirty="0" smtClean="0"/>
              <a:t>Thus for example “The purpose of all the Catholic commentators I have been able to read…” should be references as I.4.7 (and ignore that this is in WSA Chapter 2)</a:t>
            </a:r>
          </a:p>
          <a:p>
            <a:pPr lvl="1"/>
            <a:r>
              <a:rPr lang="en-US" dirty="0" smtClean="0"/>
              <a:t>This will keep us using the standard reference systems found in all secondary literature</a:t>
            </a:r>
            <a:endParaRPr lang="en-US" dirty="0"/>
          </a:p>
        </p:txBody>
      </p:sp>
      <p:sp>
        <p:nvSpPr>
          <p:cNvPr id="3" name="Title 2"/>
          <p:cNvSpPr>
            <a:spLocks noGrp="1"/>
          </p:cNvSpPr>
          <p:nvPr>
            <p:ph type="title"/>
          </p:nvPr>
        </p:nvSpPr>
        <p:spPr/>
        <p:txBody>
          <a:bodyPr/>
          <a:lstStyle/>
          <a:p>
            <a:r>
              <a:rPr lang="en-US" dirty="0" smtClean="0"/>
              <a:t>Referencing </a:t>
            </a:r>
            <a:r>
              <a:rPr lang="en-US" i="1" dirty="0" smtClean="0"/>
              <a:t>De </a:t>
            </a:r>
            <a:r>
              <a:rPr lang="en-US" i="1" dirty="0" err="1" smtClean="0"/>
              <a:t>Trinitate</a:t>
            </a:r>
            <a:endParaRPr lang="en-US" i="1" dirty="0"/>
          </a:p>
        </p:txBody>
      </p:sp>
    </p:spTree>
    <p:extLst>
      <p:ext uri="{BB962C8B-B14F-4D97-AF65-F5344CB8AC3E}">
        <p14:creationId xmlns:p14="http://schemas.microsoft.com/office/powerpoint/2010/main" val="26707539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r>
              <a:rPr lang="en-US" dirty="0" smtClean="0"/>
              <a:t>The structure has been a matter of debate in contemporary studies for over 50 years</a:t>
            </a:r>
          </a:p>
          <a:p>
            <a:r>
              <a:rPr lang="en-US" dirty="0" smtClean="0"/>
              <a:t>Depending on the perspective of the scholar, various structures can be found</a:t>
            </a:r>
          </a:p>
          <a:p>
            <a:pPr lvl="1"/>
            <a:r>
              <a:rPr lang="en-US" dirty="0" smtClean="0"/>
              <a:t>Human anthropology</a:t>
            </a:r>
          </a:p>
          <a:p>
            <a:pPr lvl="1"/>
            <a:r>
              <a:rPr lang="en-US" dirty="0" smtClean="0"/>
              <a:t>Trinitarian ‘systematic’ theology</a:t>
            </a:r>
          </a:p>
          <a:p>
            <a:pPr lvl="1"/>
            <a:r>
              <a:rPr lang="en-US" dirty="0" smtClean="0"/>
              <a:t>Trinity in the economy of salvation</a:t>
            </a:r>
          </a:p>
          <a:p>
            <a:r>
              <a:rPr lang="en-US" dirty="0" smtClean="0"/>
              <a:t>My view: </a:t>
            </a:r>
          </a:p>
          <a:p>
            <a:pPr lvl="1"/>
            <a:r>
              <a:rPr lang="en-US" dirty="0" smtClean="0"/>
              <a:t>Books I-VIII; what we believe about the Trinity, based on Scripture</a:t>
            </a:r>
          </a:p>
          <a:p>
            <a:pPr lvl="1"/>
            <a:r>
              <a:rPr lang="en-US" dirty="0" smtClean="0"/>
              <a:t>Books IX-XV; how we can grow in understanding of the Trinity moving towards love</a:t>
            </a:r>
          </a:p>
          <a:p>
            <a:r>
              <a:rPr lang="en-US" dirty="0" smtClean="0"/>
              <a:t>But Augustine himself gives us two synopses of his work</a:t>
            </a:r>
          </a:p>
          <a:p>
            <a:pPr lvl="1"/>
            <a:r>
              <a:rPr lang="en-US" dirty="0" smtClean="0"/>
              <a:t>“Sermon 52”</a:t>
            </a:r>
          </a:p>
          <a:p>
            <a:pPr lvl="1"/>
            <a:r>
              <a:rPr lang="en-US" i="1" dirty="0" err="1" smtClean="0"/>
              <a:t>Trin</a:t>
            </a:r>
            <a:r>
              <a:rPr lang="en-US" i="1" dirty="0" smtClean="0"/>
              <a:t>.</a:t>
            </a:r>
            <a:r>
              <a:rPr lang="en-US" dirty="0" smtClean="0"/>
              <a:t> Book XV.3.4-5 (pp 507-510)</a:t>
            </a:r>
          </a:p>
          <a:p>
            <a:pPr marL="109728" indent="0">
              <a:buNone/>
            </a:pPr>
            <a:endParaRPr lang="en-US" dirty="0" smtClean="0"/>
          </a:p>
          <a:p>
            <a:endParaRPr lang="en-US" dirty="0"/>
          </a:p>
        </p:txBody>
      </p:sp>
      <p:sp>
        <p:nvSpPr>
          <p:cNvPr id="3" name="Title 2"/>
          <p:cNvSpPr>
            <a:spLocks noGrp="1"/>
          </p:cNvSpPr>
          <p:nvPr>
            <p:ph type="title"/>
          </p:nvPr>
        </p:nvSpPr>
        <p:spPr/>
        <p:txBody>
          <a:bodyPr/>
          <a:lstStyle/>
          <a:p>
            <a:r>
              <a:rPr lang="en-US" dirty="0" smtClean="0"/>
              <a:t>Structure of </a:t>
            </a:r>
            <a:r>
              <a:rPr lang="en-US" i="1" dirty="0" smtClean="0"/>
              <a:t>De </a:t>
            </a:r>
            <a:r>
              <a:rPr lang="en-US" i="1" dirty="0" err="1" smtClean="0"/>
              <a:t>Trinitate</a:t>
            </a:r>
            <a:endParaRPr lang="en-US" i="1" dirty="0"/>
          </a:p>
        </p:txBody>
      </p:sp>
    </p:spTree>
    <p:extLst>
      <p:ext uri="{BB962C8B-B14F-4D97-AF65-F5344CB8AC3E}">
        <p14:creationId xmlns:p14="http://schemas.microsoft.com/office/powerpoint/2010/main" val="19683695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r>
              <a:rPr lang="en-US" dirty="0" smtClean="0"/>
              <a:t>Given for the Feast of the Baptism of the Lord c. 410</a:t>
            </a:r>
          </a:p>
          <a:p>
            <a:r>
              <a:rPr lang="en-US" dirty="0" smtClean="0"/>
              <a:t>Attempts to understand how the inseparable Trinity is manifested differently in Matt 3:13-17</a:t>
            </a:r>
          </a:p>
          <a:p>
            <a:pPr lvl="1"/>
            <a:r>
              <a:rPr lang="en-US" dirty="0" smtClean="0"/>
              <a:t>Father’s voice</a:t>
            </a:r>
          </a:p>
          <a:p>
            <a:pPr lvl="1"/>
            <a:r>
              <a:rPr lang="en-US" dirty="0" smtClean="0"/>
              <a:t>Son is Baptized</a:t>
            </a:r>
          </a:p>
          <a:p>
            <a:pPr lvl="1"/>
            <a:r>
              <a:rPr lang="en-US" dirty="0" smtClean="0"/>
              <a:t>Spirit as dove</a:t>
            </a:r>
          </a:p>
          <a:p>
            <a:r>
              <a:rPr lang="en-US" dirty="0" smtClean="0"/>
              <a:t>Augustine </a:t>
            </a:r>
            <a:r>
              <a:rPr lang="en-US" dirty="0"/>
              <a:t>suggests part </a:t>
            </a:r>
            <a:r>
              <a:rPr lang="en-US" dirty="0" smtClean="0"/>
              <a:t>of </a:t>
            </a:r>
            <a:r>
              <a:rPr lang="en-US" dirty="0"/>
              <a:t>the problem is we cannot relate to the </a:t>
            </a:r>
            <a:r>
              <a:rPr lang="en-US" dirty="0" smtClean="0"/>
              <a:t>purely incorporeal</a:t>
            </a:r>
          </a:p>
          <a:p>
            <a:r>
              <a:rPr lang="en-US" dirty="0" smtClean="0"/>
              <a:t>Similarly concerned with Creedal statements relating to Jesus, but not Father or Spirit</a:t>
            </a:r>
          </a:p>
          <a:p>
            <a:pPr lvl="1"/>
            <a:r>
              <a:rPr lang="en-US" dirty="0" smtClean="0"/>
              <a:t>Neither Father nor Spirit born of the Virgin Mary or suffered</a:t>
            </a:r>
          </a:p>
          <a:p>
            <a:r>
              <a:rPr lang="en-US" dirty="0" smtClean="0"/>
              <a:t>Augustine suggests that the Incarnation is as much a mystery as the Trinity</a:t>
            </a:r>
          </a:p>
          <a:p>
            <a:r>
              <a:rPr lang="en-US" dirty="0" smtClean="0"/>
              <a:t>Looking for a likeness (imperfect though it is) to help us understand, Augustine suggests we look at ourselves</a:t>
            </a:r>
          </a:p>
          <a:p>
            <a:pPr lvl="1"/>
            <a:r>
              <a:rPr lang="en-US" dirty="0" smtClean="0"/>
              <a:t>Memory, Intellect, Will</a:t>
            </a:r>
          </a:p>
          <a:p>
            <a:pPr lvl="1"/>
            <a:r>
              <a:rPr lang="en-US" dirty="0" smtClean="0"/>
              <a:t>“Look, I’ve found three things operating in you, indicated separately, operating inseparably…” (</a:t>
            </a:r>
            <a:r>
              <a:rPr lang="en-US" dirty="0" err="1" smtClean="0"/>
              <a:t>Serm</a:t>
            </a:r>
            <a:r>
              <a:rPr lang="en-US" dirty="0" smtClean="0"/>
              <a:t> 52.23)</a:t>
            </a:r>
          </a:p>
          <a:p>
            <a:endParaRPr lang="en-US" dirty="0"/>
          </a:p>
        </p:txBody>
      </p:sp>
      <p:sp>
        <p:nvSpPr>
          <p:cNvPr id="3" name="Title 2"/>
          <p:cNvSpPr>
            <a:spLocks noGrp="1"/>
          </p:cNvSpPr>
          <p:nvPr>
            <p:ph type="title"/>
          </p:nvPr>
        </p:nvSpPr>
        <p:spPr/>
        <p:txBody>
          <a:bodyPr>
            <a:normAutofit fontScale="90000"/>
          </a:bodyPr>
          <a:lstStyle/>
          <a:p>
            <a:r>
              <a:rPr lang="en-US" dirty="0" smtClean="0"/>
              <a:t>“Sermon 52”: A Summary of </a:t>
            </a:r>
            <a:r>
              <a:rPr lang="en-US" i="1" dirty="0" smtClean="0"/>
              <a:t>De </a:t>
            </a:r>
            <a:r>
              <a:rPr lang="en-US" i="1" dirty="0" err="1" smtClean="0"/>
              <a:t>Trinitate</a:t>
            </a:r>
            <a:endParaRPr lang="en-US" i="1" dirty="0"/>
          </a:p>
        </p:txBody>
      </p:sp>
    </p:spTree>
    <p:extLst>
      <p:ext uri="{BB962C8B-B14F-4D97-AF65-F5344CB8AC3E}">
        <p14:creationId xmlns:p14="http://schemas.microsoft.com/office/powerpoint/2010/main" val="36285577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WARNING: This is my reading</a:t>
            </a:r>
          </a:p>
          <a:p>
            <a:pPr marL="109728" indent="0">
              <a:buNone/>
            </a:pPr>
            <a:endParaRPr lang="en-US" dirty="0"/>
          </a:p>
        </p:txBody>
      </p:sp>
      <p:sp>
        <p:nvSpPr>
          <p:cNvPr id="3" name="Title 2"/>
          <p:cNvSpPr>
            <a:spLocks noGrp="1"/>
          </p:cNvSpPr>
          <p:nvPr>
            <p:ph type="title"/>
          </p:nvPr>
        </p:nvSpPr>
        <p:spPr/>
        <p:txBody>
          <a:bodyPr>
            <a:normAutofit fontScale="90000"/>
          </a:bodyPr>
          <a:lstStyle/>
          <a:p>
            <a:r>
              <a:rPr lang="en-US" dirty="0" smtClean="0"/>
              <a:t>How “Sermon 52” Approximately Tracks </a:t>
            </a:r>
            <a:r>
              <a:rPr lang="en-US" i="1" dirty="0" smtClean="0"/>
              <a:t>De </a:t>
            </a:r>
            <a:r>
              <a:rPr lang="en-US" i="1" dirty="0" err="1" smtClean="0"/>
              <a:t>Trinitate</a:t>
            </a:r>
            <a:endParaRPr lang="en-US" i="1" dirty="0"/>
          </a:p>
        </p:txBody>
      </p:sp>
      <p:graphicFrame>
        <p:nvGraphicFramePr>
          <p:cNvPr id="4" name="Table 3"/>
          <p:cNvGraphicFramePr>
            <a:graphicFrameLocks noGrp="1"/>
          </p:cNvGraphicFramePr>
          <p:nvPr>
            <p:extLst>
              <p:ext uri="{D42A27DB-BD31-4B8C-83A1-F6EECF244321}">
                <p14:modId xmlns:p14="http://schemas.microsoft.com/office/powerpoint/2010/main" val="43847855"/>
              </p:ext>
            </p:extLst>
          </p:nvPr>
        </p:nvGraphicFramePr>
        <p:xfrm>
          <a:off x="838200" y="2057400"/>
          <a:ext cx="7162800" cy="4145280"/>
        </p:xfrm>
        <a:graphic>
          <a:graphicData uri="http://schemas.openxmlformats.org/drawingml/2006/table">
            <a:tbl>
              <a:tblPr firstRow="1" bandRow="1">
                <a:tableStyleId>{5C22544A-7EE6-4342-B048-85BDC9FD1C3A}</a:tableStyleId>
              </a:tblPr>
              <a:tblGrid>
                <a:gridCol w="1295400"/>
                <a:gridCol w="1371600"/>
                <a:gridCol w="4495800"/>
              </a:tblGrid>
              <a:tr h="370840">
                <a:tc>
                  <a:txBody>
                    <a:bodyPr/>
                    <a:lstStyle/>
                    <a:p>
                      <a:r>
                        <a:rPr lang="en-US" dirty="0" err="1" smtClean="0"/>
                        <a:t>Trin</a:t>
                      </a:r>
                      <a:r>
                        <a:rPr lang="en-US" dirty="0" smtClean="0"/>
                        <a:t>. Book</a:t>
                      </a:r>
                      <a:endParaRPr lang="en-US" dirty="0"/>
                    </a:p>
                  </a:txBody>
                  <a:tcPr/>
                </a:tc>
                <a:tc>
                  <a:txBody>
                    <a:bodyPr/>
                    <a:lstStyle/>
                    <a:p>
                      <a:r>
                        <a:rPr lang="en-US" dirty="0" smtClean="0"/>
                        <a:t>Sermon 52</a:t>
                      </a:r>
                      <a:endParaRPr lang="en-US" dirty="0"/>
                    </a:p>
                  </a:txBody>
                  <a:tcPr/>
                </a:tc>
                <a:tc>
                  <a:txBody>
                    <a:bodyPr/>
                    <a:lstStyle/>
                    <a:p>
                      <a:r>
                        <a:rPr lang="en-US" dirty="0" smtClean="0"/>
                        <a:t>Key</a:t>
                      </a:r>
                      <a:r>
                        <a:rPr lang="en-US" baseline="0" dirty="0" smtClean="0"/>
                        <a:t> Issue</a:t>
                      </a:r>
                      <a:endParaRPr lang="en-US" dirty="0"/>
                    </a:p>
                  </a:txBody>
                  <a:tcPr/>
                </a:tc>
              </a:tr>
              <a:tr h="370840">
                <a:tc>
                  <a:txBody>
                    <a:bodyPr/>
                    <a:lstStyle/>
                    <a:p>
                      <a:r>
                        <a:rPr lang="en-US" dirty="0" smtClean="0"/>
                        <a:t>I</a:t>
                      </a:r>
                      <a:endParaRPr lang="en-US" dirty="0"/>
                    </a:p>
                  </a:txBody>
                  <a:tcPr/>
                </a:tc>
                <a:tc>
                  <a:txBody>
                    <a:bodyPr/>
                    <a:lstStyle/>
                    <a:p>
                      <a:r>
                        <a:rPr lang="en-US" dirty="0" smtClean="0"/>
                        <a:t>2-3</a:t>
                      </a:r>
                      <a:endParaRPr lang="en-US" dirty="0"/>
                    </a:p>
                  </a:txBody>
                  <a:tcPr/>
                </a:tc>
                <a:tc>
                  <a:txBody>
                    <a:bodyPr/>
                    <a:lstStyle/>
                    <a:p>
                      <a:r>
                        <a:rPr lang="en-US" dirty="0" smtClean="0"/>
                        <a:t>Inseparable Trinity</a:t>
                      </a:r>
                      <a:endParaRPr lang="en-US" dirty="0"/>
                    </a:p>
                  </a:txBody>
                  <a:tcPr/>
                </a:tc>
              </a:tr>
              <a:tr h="370840">
                <a:tc>
                  <a:txBody>
                    <a:bodyPr/>
                    <a:lstStyle/>
                    <a:p>
                      <a:r>
                        <a:rPr lang="en-US" dirty="0" smtClean="0"/>
                        <a:t>II-III</a:t>
                      </a:r>
                      <a:endParaRPr lang="en-US" dirty="0"/>
                    </a:p>
                  </a:txBody>
                  <a:tcPr/>
                </a:tc>
                <a:tc>
                  <a:txBody>
                    <a:bodyPr/>
                    <a:lstStyle/>
                    <a:p>
                      <a:r>
                        <a:rPr lang="en-US" dirty="0" smtClean="0"/>
                        <a:t>5-10</a:t>
                      </a:r>
                      <a:endParaRPr lang="en-US" dirty="0"/>
                    </a:p>
                  </a:txBody>
                  <a:tcPr/>
                </a:tc>
                <a:tc>
                  <a:txBody>
                    <a:bodyPr/>
                    <a:lstStyle/>
                    <a:p>
                      <a:r>
                        <a:rPr lang="en-US" dirty="0" smtClean="0"/>
                        <a:t>Mission of</a:t>
                      </a:r>
                      <a:r>
                        <a:rPr lang="en-US" baseline="0" dirty="0" smtClean="0"/>
                        <a:t> Persons of </a:t>
                      </a:r>
                      <a:r>
                        <a:rPr lang="en-US" dirty="0" smtClean="0"/>
                        <a:t>Trinity</a:t>
                      </a:r>
                      <a:endParaRPr lang="en-US" dirty="0"/>
                    </a:p>
                  </a:txBody>
                  <a:tcPr/>
                </a:tc>
              </a:tr>
              <a:tr h="370840">
                <a:tc>
                  <a:txBody>
                    <a:bodyPr/>
                    <a:lstStyle/>
                    <a:p>
                      <a:r>
                        <a:rPr lang="en-US" dirty="0" smtClean="0"/>
                        <a:t>IV</a:t>
                      </a:r>
                      <a:endParaRPr lang="en-US" dirty="0"/>
                    </a:p>
                  </a:txBody>
                  <a:tcPr/>
                </a:tc>
                <a:tc>
                  <a:txBody>
                    <a:bodyPr/>
                    <a:lstStyle/>
                    <a:p>
                      <a:r>
                        <a:rPr lang="en-US" dirty="0" smtClean="0"/>
                        <a:t>11</a:t>
                      </a:r>
                      <a:endParaRPr lang="en-US" dirty="0"/>
                    </a:p>
                  </a:txBody>
                  <a:tcPr/>
                </a:tc>
                <a:tc>
                  <a:txBody>
                    <a:bodyPr/>
                    <a:lstStyle/>
                    <a:p>
                      <a:r>
                        <a:rPr lang="en-US" dirty="0" smtClean="0"/>
                        <a:t>Incarnation, Christ the Mediator</a:t>
                      </a:r>
                      <a:endParaRPr lang="en-US" dirty="0"/>
                    </a:p>
                  </a:txBody>
                  <a:tcPr/>
                </a:tc>
              </a:tr>
              <a:tr h="370840">
                <a:tc>
                  <a:txBody>
                    <a:bodyPr/>
                    <a:lstStyle/>
                    <a:p>
                      <a:r>
                        <a:rPr lang="en-US" dirty="0" smtClean="0"/>
                        <a:t>V-VII</a:t>
                      </a:r>
                      <a:endParaRPr lang="en-US" dirty="0"/>
                    </a:p>
                  </a:txBody>
                  <a:tcPr/>
                </a:tc>
                <a:tc>
                  <a:txBody>
                    <a:bodyPr/>
                    <a:lstStyle/>
                    <a:p>
                      <a:r>
                        <a:rPr lang="en-US" dirty="0" smtClean="0"/>
                        <a:t>12-13</a:t>
                      </a:r>
                      <a:endParaRPr lang="en-US" dirty="0"/>
                    </a:p>
                  </a:txBody>
                  <a:tcPr/>
                </a:tc>
                <a:tc>
                  <a:txBody>
                    <a:bodyPr/>
                    <a:lstStyle/>
                    <a:p>
                      <a:r>
                        <a:rPr lang="en-US" dirty="0" smtClean="0"/>
                        <a:t>Arguments against the Arians</a:t>
                      </a:r>
                      <a:endParaRPr lang="en-US" dirty="0"/>
                    </a:p>
                  </a:txBody>
                  <a:tcPr/>
                </a:tc>
              </a:tr>
              <a:tr h="370840">
                <a:tc>
                  <a:txBody>
                    <a:bodyPr/>
                    <a:lstStyle/>
                    <a:p>
                      <a:r>
                        <a:rPr lang="en-US" dirty="0" smtClean="0"/>
                        <a:t>VIII</a:t>
                      </a:r>
                      <a:endParaRPr lang="en-US" dirty="0"/>
                    </a:p>
                  </a:txBody>
                  <a:tcPr/>
                </a:tc>
                <a:tc>
                  <a:txBody>
                    <a:bodyPr/>
                    <a:lstStyle/>
                    <a:p>
                      <a:r>
                        <a:rPr lang="en-US" dirty="0" smtClean="0"/>
                        <a:t>14-16</a:t>
                      </a:r>
                      <a:endParaRPr lang="en-US" dirty="0"/>
                    </a:p>
                  </a:txBody>
                  <a:tcPr/>
                </a:tc>
                <a:tc>
                  <a:txBody>
                    <a:bodyPr/>
                    <a:lstStyle/>
                    <a:p>
                      <a:r>
                        <a:rPr lang="en-US" dirty="0" smtClean="0"/>
                        <a:t>Summary and moving toward </a:t>
                      </a:r>
                      <a:r>
                        <a:rPr lang="en-US" baseline="0" dirty="0" smtClean="0"/>
                        <a:t> understanding</a:t>
                      </a:r>
                      <a:endParaRPr lang="en-US" dirty="0"/>
                    </a:p>
                  </a:txBody>
                  <a:tcPr/>
                </a:tc>
              </a:tr>
              <a:tr h="370840">
                <a:tc>
                  <a:txBody>
                    <a:bodyPr/>
                    <a:lstStyle/>
                    <a:p>
                      <a:r>
                        <a:rPr lang="en-US" dirty="0" smtClean="0"/>
                        <a:t>IX-X</a:t>
                      </a:r>
                      <a:endParaRPr lang="en-US" dirty="0"/>
                    </a:p>
                  </a:txBody>
                  <a:tcPr/>
                </a:tc>
                <a:tc>
                  <a:txBody>
                    <a:bodyPr/>
                    <a:lstStyle/>
                    <a:p>
                      <a:r>
                        <a:rPr lang="en-US" dirty="0" smtClean="0"/>
                        <a:t>17</a:t>
                      </a:r>
                      <a:endParaRPr lang="en-US" dirty="0"/>
                    </a:p>
                  </a:txBody>
                  <a:tcPr/>
                </a:tc>
                <a:tc>
                  <a:txBody>
                    <a:bodyPr/>
                    <a:lstStyle/>
                    <a:p>
                      <a:r>
                        <a:rPr lang="en-US" dirty="0" smtClean="0"/>
                        <a:t>Understanding the Trinity in creation</a:t>
                      </a:r>
                      <a:endParaRPr lang="en-US" dirty="0"/>
                    </a:p>
                  </a:txBody>
                  <a:tcPr/>
                </a:tc>
              </a:tr>
              <a:tr h="370840">
                <a:tc>
                  <a:txBody>
                    <a:bodyPr/>
                    <a:lstStyle/>
                    <a:p>
                      <a:r>
                        <a:rPr lang="en-US" dirty="0" smtClean="0"/>
                        <a:t>XI-XIII</a:t>
                      </a:r>
                      <a:endParaRPr lang="en-US" dirty="0"/>
                    </a:p>
                  </a:txBody>
                  <a:tcPr/>
                </a:tc>
                <a:tc>
                  <a:txBody>
                    <a:bodyPr/>
                    <a:lstStyle/>
                    <a:p>
                      <a:r>
                        <a:rPr lang="en-US" dirty="0" smtClean="0"/>
                        <a:t>18-20</a:t>
                      </a:r>
                      <a:endParaRPr lang="en-US" dirty="0"/>
                    </a:p>
                  </a:txBody>
                  <a:tcPr/>
                </a:tc>
                <a:tc>
                  <a:txBody>
                    <a:bodyPr/>
                    <a:lstStyle/>
                    <a:p>
                      <a:r>
                        <a:rPr lang="en-US" dirty="0" smtClean="0"/>
                        <a:t>Beginning to find Trinity in memory, understanding, will</a:t>
                      </a:r>
                      <a:endParaRPr lang="en-US" dirty="0"/>
                    </a:p>
                  </a:txBody>
                  <a:tcPr/>
                </a:tc>
              </a:tr>
              <a:tr h="370840">
                <a:tc>
                  <a:txBody>
                    <a:bodyPr/>
                    <a:lstStyle/>
                    <a:p>
                      <a:r>
                        <a:rPr lang="en-US" dirty="0" smtClean="0"/>
                        <a:t>XIV - XV</a:t>
                      </a:r>
                      <a:endParaRPr lang="en-US" dirty="0"/>
                    </a:p>
                  </a:txBody>
                  <a:tcPr/>
                </a:tc>
                <a:tc>
                  <a:txBody>
                    <a:bodyPr/>
                    <a:lstStyle/>
                    <a:p>
                      <a:r>
                        <a:rPr lang="en-US" dirty="0" smtClean="0"/>
                        <a:t>21-24</a:t>
                      </a:r>
                      <a:endParaRPr lang="en-US" dirty="0"/>
                    </a:p>
                  </a:txBody>
                  <a:tcPr/>
                </a:tc>
                <a:tc>
                  <a:txBody>
                    <a:bodyPr/>
                    <a:lstStyle/>
                    <a:p>
                      <a:r>
                        <a:rPr lang="en-US" dirty="0" smtClean="0"/>
                        <a:t>Ascending to the love of the Trinity</a:t>
                      </a:r>
                      <a:endParaRPr lang="en-US" dirty="0"/>
                    </a:p>
                  </a:txBody>
                  <a:tcPr/>
                </a:tc>
              </a:tr>
            </a:tbl>
          </a:graphicData>
        </a:graphic>
      </p:graphicFrame>
    </p:spTree>
    <p:extLst>
      <p:ext uri="{BB962C8B-B14F-4D97-AF65-F5344CB8AC3E}">
        <p14:creationId xmlns:p14="http://schemas.microsoft.com/office/powerpoint/2010/main" val="25229984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400" dirty="0" smtClean="0"/>
              <a:t>Chiastic structure</a:t>
            </a:r>
          </a:p>
          <a:p>
            <a:r>
              <a:rPr lang="en-US" sz="2400" dirty="0" smtClean="0"/>
              <a:t>Books I-IV Mission of the Trinity, based in Scripture</a:t>
            </a:r>
          </a:p>
          <a:p>
            <a:pPr lvl="1"/>
            <a:r>
              <a:rPr lang="en-US" sz="2400" dirty="0" smtClean="0"/>
              <a:t>Book V- VII Philosophical and Linguistic Contemplation of Trinity</a:t>
            </a:r>
          </a:p>
          <a:p>
            <a:pPr lvl="2"/>
            <a:r>
              <a:rPr lang="en-US" sz="2400" dirty="0" smtClean="0"/>
              <a:t>Book VIII How God Communicates with us</a:t>
            </a:r>
          </a:p>
          <a:p>
            <a:pPr lvl="1"/>
            <a:r>
              <a:rPr lang="en-US" sz="2400" dirty="0" smtClean="0"/>
              <a:t>Book IX – XI Human Psychology (Soul)</a:t>
            </a:r>
          </a:p>
          <a:p>
            <a:r>
              <a:rPr lang="en-US" sz="2400" dirty="0" smtClean="0"/>
              <a:t>Book XII – XV Human history in relation to God in Scripture</a:t>
            </a:r>
          </a:p>
          <a:p>
            <a:r>
              <a:rPr lang="en-US" sz="2400" dirty="0" smtClean="0"/>
              <a:t>NB: I am not a big fan of this structure; see article by Crawford</a:t>
            </a:r>
            <a:endParaRPr lang="en-US" sz="2400" dirty="0"/>
          </a:p>
        </p:txBody>
      </p:sp>
      <p:sp>
        <p:nvSpPr>
          <p:cNvPr id="3" name="Title 2"/>
          <p:cNvSpPr>
            <a:spLocks noGrp="1"/>
          </p:cNvSpPr>
          <p:nvPr>
            <p:ph type="title"/>
          </p:nvPr>
        </p:nvSpPr>
        <p:spPr/>
        <p:txBody>
          <a:bodyPr>
            <a:normAutofit fontScale="90000"/>
          </a:bodyPr>
          <a:lstStyle/>
          <a:p>
            <a:r>
              <a:rPr lang="en-US" dirty="0" smtClean="0"/>
              <a:t>WSA Introduction General Outline</a:t>
            </a:r>
            <a:endParaRPr lang="en-US" dirty="0"/>
          </a:p>
        </p:txBody>
      </p:sp>
    </p:spTree>
    <p:extLst>
      <p:ext uri="{BB962C8B-B14F-4D97-AF65-F5344CB8AC3E}">
        <p14:creationId xmlns:p14="http://schemas.microsoft.com/office/powerpoint/2010/main" val="33226530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AutoShape 2"/>
          <p:cNvSpPr>
            <a:spLocks noGrp="1" noChangeArrowheads="1"/>
          </p:cNvSpPr>
          <p:nvPr>
            <p:ph type="title"/>
          </p:nvPr>
        </p:nvSpPr>
        <p:spPr/>
        <p:txBody>
          <a:bodyPr/>
          <a:lstStyle/>
          <a:p>
            <a:pPr eaLnBrk="1" hangingPunct="1"/>
            <a:r>
              <a:rPr lang="en-US" altLang="en-US" smtClean="0"/>
              <a:t>Outline</a:t>
            </a:r>
          </a:p>
        </p:txBody>
      </p:sp>
      <p:sp>
        <p:nvSpPr>
          <p:cNvPr id="4099" name="Rectangle 3"/>
          <p:cNvSpPr>
            <a:spLocks noGrp="1" noChangeArrowheads="1"/>
          </p:cNvSpPr>
          <p:nvPr>
            <p:ph type="body" idx="1"/>
          </p:nvPr>
        </p:nvSpPr>
        <p:spPr/>
        <p:txBody>
          <a:bodyPr/>
          <a:lstStyle/>
          <a:p>
            <a:pPr eaLnBrk="1" hangingPunct="1"/>
            <a:r>
              <a:rPr lang="en-US" altLang="en-US" dirty="0" smtClean="0"/>
              <a:t>Historical Background</a:t>
            </a:r>
          </a:p>
          <a:p>
            <a:pPr eaLnBrk="1" hangingPunct="1"/>
            <a:r>
              <a:rPr lang="en-US" altLang="en-US" dirty="0" smtClean="0"/>
              <a:t>Influences on Augustine</a:t>
            </a:r>
          </a:p>
          <a:p>
            <a:pPr eaLnBrk="1" hangingPunct="1"/>
            <a:r>
              <a:rPr lang="en-US" altLang="en-US" dirty="0" smtClean="0"/>
              <a:t>Writing </a:t>
            </a:r>
            <a:r>
              <a:rPr lang="en-US" altLang="en-US" i="1" dirty="0" smtClean="0"/>
              <a:t>De </a:t>
            </a:r>
            <a:r>
              <a:rPr lang="en-US" altLang="en-US" i="1" dirty="0" err="1" smtClean="0"/>
              <a:t>Trinitate</a:t>
            </a:r>
            <a:endParaRPr lang="en-US" altLang="en-US" i="1" dirty="0" smtClean="0"/>
          </a:p>
          <a:p>
            <a:pPr eaLnBrk="1" hangingPunct="1"/>
            <a:r>
              <a:rPr lang="en-US" altLang="en-US" dirty="0" smtClean="0"/>
              <a:t>How to Approach the Structure</a:t>
            </a:r>
          </a:p>
          <a:p>
            <a:pPr eaLnBrk="1" hangingPunct="1"/>
            <a:r>
              <a:rPr lang="en-US" altLang="en-US" dirty="0" smtClean="0"/>
              <a:t>Summary of Books I – VIII</a:t>
            </a:r>
          </a:p>
          <a:p>
            <a:pPr eaLnBrk="1" hangingPunct="1"/>
            <a:r>
              <a:rPr lang="en-US" altLang="en-US" dirty="0" smtClean="0"/>
              <a:t>Lenten Sermons </a:t>
            </a:r>
          </a:p>
        </p:txBody>
      </p:sp>
    </p:spTree>
    <p:extLst>
      <p:ext uri="{BB962C8B-B14F-4D97-AF65-F5344CB8AC3E}">
        <p14:creationId xmlns:p14="http://schemas.microsoft.com/office/powerpoint/2010/main" val="313530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AutoShape 2"/>
          <p:cNvSpPr>
            <a:spLocks noGrp="1" noChangeArrowheads="1"/>
          </p:cNvSpPr>
          <p:nvPr>
            <p:ph type="title"/>
          </p:nvPr>
        </p:nvSpPr>
        <p:spPr/>
        <p:txBody>
          <a:bodyPr/>
          <a:lstStyle/>
          <a:p>
            <a:pPr eaLnBrk="1" hangingPunct="1"/>
            <a:r>
              <a:rPr lang="en-US" altLang="en-US" sz="3200" i="1" smtClean="0"/>
              <a:t>De Trinitate</a:t>
            </a:r>
            <a:br>
              <a:rPr lang="en-US" altLang="en-US" sz="3200" i="1" smtClean="0"/>
            </a:br>
            <a:r>
              <a:rPr lang="en-US" altLang="en-US" sz="3200" smtClean="0"/>
              <a:t>Books I-IV</a:t>
            </a:r>
            <a:endParaRPr lang="en-US" altLang="en-US" sz="3200" i="1" smtClean="0"/>
          </a:p>
        </p:txBody>
      </p:sp>
      <p:sp>
        <p:nvSpPr>
          <p:cNvPr id="12291" name="Rectangle 3"/>
          <p:cNvSpPr>
            <a:spLocks noGrp="1" noChangeArrowheads="1"/>
          </p:cNvSpPr>
          <p:nvPr>
            <p:ph type="body" idx="1"/>
          </p:nvPr>
        </p:nvSpPr>
        <p:spPr/>
        <p:txBody>
          <a:bodyPr/>
          <a:lstStyle/>
          <a:p>
            <a:pPr eaLnBrk="1" hangingPunct="1">
              <a:lnSpc>
                <a:spcPct val="80000"/>
              </a:lnSpc>
            </a:pPr>
            <a:r>
              <a:rPr lang="en-US" altLang="en-US" sz="2400" dirty="0" smtClean="0"/>
              <a:t>Book I: Augustine addresses his readers</a:t>
            </a:r>
          </a:p>
          <a:p>
            <a:pPr lvl="1" eaLnBrk="1" hangingPunct="1">
              <a:lnSpc>
                <a:spcPct val="80000"/>
              </a:lnSpc>
            </a:pPr>
            <a:r>
              <a:rPr lang="en-US" altLang="en-US" sz="2000" dirty="0" smtClean="0"/>
              <a:t>Importance of Catholic tradition</a:t>
            </a:r>
          </a:p>
          <a:p>
            <a:pPr lvl="1" eaLnBrk="1" hangingPunct="1">
              <a:lnSpc>
                <a:spcPct val="80000"/>
              </a:lnSpc>
            </a:pPr>
            <a:r>
              <a:rPr lang="en-US" altLang="en-US" sz="2000" dirty="0" smtClean="0"/>
              <a:t>Rule for interpreting Scripture concerning the Trinity: Son is equal to Father in the form of God, less than the Father in form of a servant</a:t>
            </a:r>
          </a:p>
          <a:p>
            <a:pPr eaLnBrk="1" hangingPunct="1">
              <a:lnSpc>
                <a:spcPct val="80000"/>
              </a:lnSpc>
            </a:pPr>
            <a:r>
              <a:rPr lang="en-US" altLang="en-US" sz="2400" dirty="0" smtClean="0"/>
              <a:t>Book II: Mission of persons of Trinity does not change equality among them</a:t>
            </a:r>
          </a:p>
          <a:p>
            <a:pPr lvl="1" eaLnBrk="1" hangingPunct="1">
              <a:lnSpc>
                <a:spcPct val="80000"/>
              </a:lnSpc>
            </a:pPr>
            <a:r>
              <a:rPr lang="en-US" altLang="en-US" sz="2000" dirty="0" smtClean="0"/>
              <a:t>Old Testament </a:t>
            </a:r>
            <a:r>
              <a:rPr lang="en-US" altLang="en-US" sz="2000" dirty="0" err="1" smtClean="0"/>
              <a:t>theophanies</a:t>
            </a:r>
            <a:endParaRPr lang="en-US" altLang="en-US" sz="2000" dirty="0" smtClean="0"/>
          </a:p>
          <a:p>
            <a:pPr eaLnBrk="1" hangingPunct="1">
              <a:lnSpc>
                <a:spcPct val="80000"/>
              </a:lnSpc>
            </a:pPr>
            <a:r>
              <a:rPr lang="en-US" altLang="en-US" sz="2400" dirty="0" smtClean="0"/>
              <a:t>Book III: Angels and miracles in Old Testament</a:t>
            </a:r>
          </a:p>
        </p:txBody>
      </p:sp>
    </p:spTree>
    <p:extLst>
      <p:ext uri="{BB962C8B-B14F-4D97-AF65-F5344CB8AC3E}">
        <p14:creationId xmlns:p14="http://schemas.microsoft.com/office/powerpoint/2010/main" val="34766925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365760" lvl="1" indent="-256032">
              <a:spcBef>
                <a:spcPts val="400"/>
              </a:spcBef>
              <a:buSzPct val="68000"/>
              <a:buFont typeface="Wingdings 3"/>
              <a:buChar char=""/>
            </a:pPr>
            <a:r>
              <a:rPr lang="en-US" altLang="en-US" sz="2000" dirty="0" smtClean="0"/>
              <a:t>Inseparability </a:t>
            </a:r>
            <a:r>
              <a:rPr lang="en-US" altLang="en-US" sz="2000" dirty="0"/>
              <a:t>of persons of Trinity, but must be manifested to us separately because of our </a:t>
            </a:r>
            <a:r>
              <a:rPr lang="en-US" altLang="en-US" sz="2000" dirty="0" smtClean="0"/>
              <a:t>limitations</a:t>
            </a:r>
          </a:p>
          <a:p>
            <a:pPr marL="365760" lvl="1" indent="-256032">
              <a:spcBef>
                <a:spcPts val="400"/>
              </a:spcBef>
              <a:buSzPct val="68000"/>
              <a:buFont typeface="Wingdings 3"/>
              <a:buChar char=""/>
            </a:pPr>
            <a:r>
              <a:rPr lang="en-US" altLang="en-US" sz="2000" dirty="0"/>
              <a:t>Jesus Christ the Mediator</a:t>
            </a:r>
          </a:p>
          <a:p>
            <a:pPr marL="603504" lvl="2" indent="-256032">
              <a:spcBef>
                <a:spcPts val="400"/>
              </a:spcBef>
              <a:buSzPct val="68000"/>
              <a:buFont typeface="Wingdings 3"/>
              <a:buChar char=""/>
            </a:pPr>
            <a:r>
              <a:rPr lang="en-US" altLang="en-US" sz="1800" dirty="0" smtClean="0"/>
              <a:t>Why did the Son become man</a:t>
            </a:r>
          </a:p>
          <a:p>
            <a:pPr marL="365760" lvl="1" indent="-256032">
              <a:spcBef>
                <a:spcPts val="400"/>
              </a:spcBef>
              <a:buSzPct val="68000"/>
              <a:buFont typeface="Wingdings 3"/>
              <a:buChar char=""/>
            </a:pPr>
            <a:r>
              <a:rPr lang="en-US" altLang="en-US" sz="2000" dirty="0" smtClean="0"/>
              <a:t>Relation between Feast of Annunciation (Incarnation) and Good Friday IV.5.9</a:t>
            </a:r>
          </a:p>
          <a:p>
            <a:pPr marL="603504" lvl="2" indent="-256032">
              <a:spcBef>
                <a:spcPts val="400"/>
              </a:spcBef>
              <a:buSzPct val="68000"/>
              <a:buFont typeface="Wingdings 3"/>
              <a:buChar char=""/>
            </a:pPr>
            <a:r>
              <a:rPr lang="en-US" altLang="en-US" sz="1800" dirty="0" smtClean="0"/>
              <a:t>Refer to Letter 55 1.2; Christmas (Dec 25) not a sacrament</a:t>
            </a:r>
          </a:p>
          <a:p>
            <a:pPr marL="365760" lvl="1" indent="-256032">
              <a:spcBef>
                <a:spcPts val="400"/>
              </a:spcBef>
              <a:buSzPct val="68000"/>
              <a:buFont typeface="Wingdings 3"/>
              <a:buChar char=""/>
            </a:pPr>
            <a:r>
              <a:rPr lang="en-US" altLang="en-US" sz="2000" dirty="0" smtClean="0"/>
              <a:t>Jesus Christ as sacrament, sacrifice, priest</a:t>
            </a:r>
          </a:p>
          <a:p>
            <a:pPr marL="365760" lvl="1" indent="-256032">
              <a:spcBef>
                <a:spcPts val="400"/>
              </a:spcBef>
              <a:buSzPct val="68000"/>
              <a:buFont typeface="Wingdings 3"/>
              <a:buChar char=""/>
            </a:pPr>
            <a:r>
              <a:rPr lang="en-US" altLang="en-US" sz="2000" dirty="0" smtClean="0"/>
              <a:t>Definition of true sacrifice in IV.14.19 ; see also </a:t>
            </a:r>
            <a:r>
              <a:rPr lang="en-US" altLang="en-US" sz="2000" dirty="0" err="1" smtClean="0"/>
              <a:t>CoG</a:t>
            </a:r>
            <a:r>
              <a:rPr lang="en-US" altLang="en-US" sz="2000" dirty="0" smtClean="0"/>
              <a:t> Book X</a:t>
            </a:r>
          </a:p>
          <a:p>
            <a:pPr marL="603504" lvl="2" indent="-256032">
              <a:spcBef>
                <a:spcPts val="400"/>
              </a:spcBef>
              <a:buSzPct val="68000"/>
              <a:buFont typeface="Wingdings 3"/>
              <a:buChar char=""/>
            </a:pPr>
            <a:r>
              <a:rPr lang="en-US" altLang="en-US" sz="1800" dirty="0" smtClean="0"/>
              <a:t>Offered by a holy and just priest</a:t>
            </a:r>
          </a:p>
          <a:p>
            <a:pPr marL="603504" lvl="2" indent="-256032">
              <a:spcBef>
                <a:spcPts val="400"/>
              </a:spcBef>
              <a:buSzPct val="68000"/>
              <a:buFont typeface="Wingdings 3"/>
              <a:buChar char=""/>
            </a:pPr>
            <a:r>
              <a:rPr lang="en-US" altLang="en-US" sz="1800" dirty="0" smtClean="0"/>
              <a:t>What is offered is received from those for whom it is offered</a:t>
            </a:r>
          </a:p>
          <a:p>
            <a:pPr marL="603504" lvl="2" indent="-256032">
              <a:spcBef>
                <a:spcPts val="400"/>
              </a:spcBef>
              <a:buSzPct val="68000"/>
              <a:buFont typeface="Wingdings 3"/>
              <a:buChar char=""/>
            </a:pPr>
            <a:r>
              <a:rPr lang="en-US" altLang="en-US" sz="1800" dirty="0" smtClean="0"/>
              <a:t>Offered without fault; a perfect offering</a:t>
            </a:r>
          </a:p>
          <a:p>
            <a:pPr marL="365760" lvl="1" indent="-256032">
              <a:spcBef>
                <a:spcPts val="400"/>
              </a:spcBef>
              <a:buSzPct val="68000"/>
              <a:buFont typeface="Wingdings 3"/>
              <a:buChar char=""/>
            </a:pPr>
            <a:endParaRPr lang="en-US" altLang="en-US" sz="2000" dirty="0" smtClean="0"/>
          </a:p>
          <a:p>
            <a:pPr marL="603504" lvl="2" indent="-256032">
              <a:spcBef>
                <a:spcPts val="400"/>
              </a:spcBef>
              <a:buSzPct val="68000"/>
              <a:buFont typeface="Wingdings 3"/>
              <a:buChar char=""/>
            </a:pPr>
            <a:endParaRPr lang="en-US" altLang="en-US" sz="1800" dirty="0" smtClean="0"/>
          </a:p>
          <a:p>
            <a:pPr marL="365760" lvl="1" indent="-256032">
              <a:spcBef>
                <a:spcPts val="400"/>
              </a:spcBef>
              <a:buSzPct val="68000"/>
              <a:buFont typeface="Wingdings 3"/>
              <a:buChar char=""/>
            </a:pPr>
            <a:endParaRPr lang="en-US" altLang="en-US" sz="2000" dirty="0" smtClean="0"/>
          </a:p>
          <a:p>
            <a:pPr marL="365760" lvl="1" indent="-256032">
              <a:spcBef>
                <a:spcPts val="400"/>
              </a:spcBef>
              <a:buSzPct val="68000"/>
              <a:buFont typeface="Wingdings 3"/>
              <a:buChar char=""/>
            </a:pPr>
            <a:endParaRPr lang="en-US" altLang="en-US" sz="2000" dirty="0"/>
          </a:p>
          <a:p>
            <a:endParaRPr lang="en-US" dirty="0"/>
          </a:p>
        </p:txBody>
      </p:sp>
      <p:sp>
        <p:nvSpPr>
          <p:cNvPr id="3" name="Title 2"/>
          <p:cNvSpPr>
            <a:spLocks noGrp="1"/>
          </p:cNvSpPr>
          <p:nvPr>
            <p:ph type="title"/>
          </p:nvPr>
        </p:nvSpPr>
        <p:spPr/>
        <p:txBody>
          <a:bodyPr/>
          <a:lstStyle/>
          <a:p>
            <a:r>
              <a:rPr lang="en-US" i="1" dirty="0" smtClean="0"/>
              <a:t>De </a:t>
            </a:r>
            <a:r>
              <a:rPr lang="en-US" i="1" dirty="0" err="1" smtClean="0"/>
              <a:t>Trinitate</a:t>
            </a:r>
            <a:r>
              <a:rPr lang="en-US" i="1" dirty="0" smtClean="0"/>
              <a:t> </a:t>
            </a:r>
            <a:r>
              <a:rPr lang="en-US" dirty="0" smtClean="0"/>
              <a:t>Book IV</a:t>
            </a:r>
            <a:endParaRPr lang="en-US" dirty="0"/>
          </a:p>
        </p:txBody>
      </p:sp>
    </p:spTree>
    <p:extLst>
      <p:ext uri="{BB962C8B-B14F-4D97-AF65-F5344CB8AC3E}">
        <p14:creationId xmlns:p14="http://schemas.microsoft.com/office/powerpoint/2010/main" val="28378405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AutoShape 2"/>
          <p:cNvSpPr>
            <a:spLocks noGrp="1" noChangeArrowheads="1"/>
          </p:cNvSpPr>
          <p:nvPr>
            <p:ph type="title"/>
          </p:nvPr>
        </p:nvSpPr>
        <p:spPr/>
        <p:txBody>
          <a:bodyPr/>
          <a:lstStyle/>
          <a:p>
            <a:pPr eaLnBrk="1" hangingPunct="1"/>
            <a:r>
              <a:rPr lang="en-US" altLang="en-US" smtClean="0"/>
              <a:t>Books V - VII</a:t>
            </a:r>
          </a:p>
        </p:txBody>
      </p:sp>
      <p:sp>
        <p:nvSpPr>
          <p:cNvPr id="13315" name="Rectangle 3"/>
          <p:cNvSpPr>
            <a:spLocks noGrp="1" noChangeArrowheads="1"/>
          </p:cNvSpPr>
          <p:nvPr>
            <p:ph type="body" idx="1"/>
          </p:nvPr>
        </p:nvSpPr>
        <p:spPr/>
        <p:txBody>
          <a:bodyPr/>
          <a:lstStyle/>
          <a:p>
            <a:pPr eaLnBrk="1" hangingPunct="1"/>
            <a:r>
              <a:rPr lang="en-US" altLang="en-US" dirty="0" smtClean="0"/>
              <a:t>Book V: Analysis of words describing God</a:t>
            </a:r>
          </a:p>
          <a:p>
            <a:pPr lvl="1" eaLnBrk="1" hangingPunct="1"/>
            <a:r>
              <a:rPr lang="en-US" altLang="en-US" dirty="0" smtClean="0"/>
              <a:t>Refutation of Arian language</a:t>
            </a:r>
          </a:p>
          <a:p>
            <a:pPr lvl="1" eaLnBrk="1" hangingPunct="1"/>
            <a:r>
              <a:rPr lang="en-US" altLang="en-US" dirty="0" smtClean="0"/>
              <a:t>Spirit as </a:t>
            </a:r>
            <a:r>
              <a:rPr lang="en-US" altLang="en-US" dirty="0" err="1" smtClean="0"/>
              <a:t>datus</a:t>
            </a:r>
            <a:r>
              <a:rPr lang="en-US" altLang="en-US" dirty="0" smtClean="0"/>
              <a:t>, Son as </a:t>
            </a:r>
            <a:r>
              <a:rPr lang="en-US" altLang="en-US" dirty="0" err="1" smtClean="0"/>
              <a:t>natus</a:t>
            </a:r>
            <a:endParaRPr lang="en-US" altLang="en-US" dirty="0" smtClean="0"/>
          </a:p>
          <a:p>
            <a:pPr eaLnBrk="1" hangingPunct="1"/>
            <a:r>
              <a:rPr lang="en-US" altLang="en-US" dirty="0" smtClean="0"/>
              <a:t>Book VI: Question of interpretation of 1 </a:t>
            </a:r>
            <a:r>
              <a:rPr lang="en-US" altLang="en-US" dirty="0" err="1" smtClean="0"/>
              <a:t>Cor</a:t>
            </a:r>
            <a:r>
              <a:rPr lang="en-US" altLang="en-US" dirty="0" smtClean="0"/>
              <a:t> 1:24 </a:t>
            </a:r>
            <a:r>
              <a:rPr lang="en-US" altLang="en-US" i="1" dirty="0" smtClean="0"/>
              <a:t>the power and wisdom of God</a:t>
            </a:r>
          </a:p>
          <a:p>
            <a:pPr lvl="1" eaLnBrk="1" hangingPunct="1"/>
            <a:r>
              <a:rPr lang="en-US" altLang="en-US" dirty="0" smtClean="0"/>
              <a:t>Refutation of Arians</a:t>
            </a:r>
          </a:p>
          <a:p>
            <a:pPr eaLnBrk="1" hangingPunct="1"/>
            <a:r>
              <a:rPr lang="en-US" altLang="en-US" dirty="0" smtClean="0"/>
              <a:t>Book VII: Continuation of 1 Cor. 1:24</a:t>
            </a:r>
          </a:p>
          <a:p>
            <a:pPr lvl="1" eaLnBrk="1" hangingPunct="1"/>
            <a:r>
              <a:rPr lang="en-US" altLang="en-US" dirty="0" smtClean="0"/>
              <a:t>Study of Greek word </a:t>
            </a:r>
            <a:r>
              <a:rPr lang="en-US" altLang="en-US" i="1" dirty="0" smtClean="0"/>
              <a:t>hypostasis</a:t>
            </a:r>
          </a:p>
        </p:txBody>
      </p:sp>
    </p:spTree>
    <p:extLst>
      <p:ext uri="{BB962C8B-B14F-4D97-AF65-F5344CB8AC3E}">
        <p14:creationId xmlns:p14="http://schemas.microsoft.com/office/powerpoint/2010/main" val="5399862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AutoShape 2"/>
          <p:cNvSpPr>
            <a:spLocks noGrp="1" noChangeArrowheads="1"/>
          </p:cNvSpPr>
          <p:nvPr>
            <p:ph type="title"/>
          </p:nvPr>
        </p:nvSpPr>
        <p:spPr/>
        <p:txBody>
          <a:bodyPr/>
          <a:lstStyle/>
          <a:p>
            <a:pPr eaLnBrk="1" hangingPunct="1"/>
            <a:r>
              <a:rPr lang="en-US" altLang="en-US" smtClean="0"/>
              <a:t>Book VIII </a:t>
            </a:r>
          </a:p>
        </p:txBody>
      </p:sp>
      <p:sp>
        <p:nvSpPr>
          <p:cNvPr id="14339" name="Rectangle 3"/>
          <p:cNvSpPr>
            <a:spLocks noGrp="1" noChangeArrowheads="1"/>
          </p:cNvSpPr>
          <p:nvPr>
            <p:ph type="body" idx="1"/>
          </p:nvPr>
        </p:nvSpPr>
        <p:spPr/>
        <p:txBody>
          <a:bodyPr/>
          <a:lstStyle/>
          <a:p>
            <a:pPr eaLnBrk="1" hangingPunct="1">
              <a:lnSpc>
                <a:spcPct val="80000"/>
              </a:lnSpc>
            </a:pPr>
            <a:r>
              <a:rPr lang="en-US" altLang="en-US" sz="2000" dirty="0" smtClean="0"/>
              <a:t>God is Truth, God is Good, God is Love</a:t>
            </a:r>
          </a:p>
          <a:p>
            <a:pPr eaLnBrk="1" hangingPunct="1">
              <a:lnSpc>
                <a:spcPct val="80000"/>
              </a:lnSpc>
            </a:pPr>
            <a:r>
              <a:rPr lang="en-US" altLang="en-US" sz="2000" dirty="0" smtClean="0"/>
              <a:t>Happiness is found in full knowledge and enjoyment of God</a:t>
            </a:r>
          </a:p>
          <a:p>
            <a:pPr eaLnBrk="1" hangingPunct="1">
              <a:lnSpc>
                <a:spcPct val="80000"/>
              </a:lnSpc>
            </a:pPr>
            <a:r>
              <a:rPr lang="en-US" altLang="en-US" sz="2000" dirty="0" smtClean="0"/>
              <a:t>But how can we love God if we do not (cannot) know Him?</a:t>
            </a:r>
          </a:p>
          <a:p>
            <a:pPr eaLnBrk="1" hangingPunct="1">
              <a:lnSpc>
                <a:spcPct val="80000"/>
              </a:lnSpc>
            </a:pPr>
            <a:r>
              <a:rPr lang="en-US" altLang="en-US" sz="2000" dirty="0" smtClean="0"/>
              <a:t>Definition of love: </a:t>
            </a:r>
            <a:r>
              <a:rPr lang="en-US" altLang="en-US" sz="2000" i="1" dirty="0" smtClean="0"/>
              <a:t>True love is that by which we should live justly by cleaving to the truth, and so for the love of men by which we wish them to live justly we should despise all mortal things.</a:t>
            </a:r>
            <a:r>
              <a:rPr lang="en-US" altLang="en-US" sz="2000" dirty="0" smtClean="0"/>
              <a:t> (VIII.7.10)</a:t>
            </a:r>
          </a:p>
          <a:p>
            <a:pPr eaLnBrk="1" hangingPunct="1">
              <a:lnSpc>
                <a:spcPct val="80000"/>
              </a:lnSpc>
            </a:pPr>
            <a:r>
              <a:rPr lang="en-US" altLang="en-US" sz="2000" i="1" dirty="0" smtClean="0"/>
              <a:t>There you are with three: the lover, what is being loved and love</a:t>
            </a:r>
            <a:r>
              <a:rPr lang="en-US" altLang="en-US" sz="2000" dirty="0" smtClean="0"/>
              <a:t> (VIII.10.14)</a:t>
            </a:r>
          </a:p>
          <a:p>
            <a:pPr eaLnBrk="1" hangingPunct="1">
              <a:lnSpc>
                <a:spcPct val="80000"/>
              </a:lnSpc>
            </a:pPr>
            <a:r>
              <a:rPr lang="en-US" altLang="en-US" sz="2000" dirty="0" smtClean="0"/>
              <a:t>Books XI – XV are how we ascend to the full enjoyment of the love of the Trinity in the happy life (See Crawford paper)</a:t>
            </a:r>
          </a:p>
        </p:txBody>
      </p:sp>
    </p:spTree>
    <p:extLst>
      <p:ext uri="{BB962C8B-B14F-4D97-AF65-F5344CB8AC3E}">
        <p14:creationId xmlns:p14="http://schemas.microsoft.com/office/powerpoint/2010/main" val="41142654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Sermon to catechumens who are given the Creed to memorize on the 4</a:t>
            </a:r>
            <a:r>
              <a:rPr lang="en-US" baseline="30000" dirty="0" smtClean="0"/>
              <a:t>th</a:t>
            </a:r>
            <a:r>
              <a:rPr lang="en-US" dirty="0" smtClean="0"/>
              <a:t> Sunday of Lent</a:t>
            </a:r>
          </a:p>
          <a:p>
            <a:r>
              <a:rPr lang="en-US" dirty="0" smtClean="0"/>
              <a:t>Symbol is a written contract which is a sign of an agreement</a:t>
            </a:r>
          </a:p>
          <a:p>
            <a:r>
              <a:rPr lang="en-US" dirty="0" smtClean="0"/>
              <a:t>Catechumens likely would have heard this sermon, then been dismissed to meet with catechists to learn the Creed</a:t>
            </a:r>
          </a:p>
          <a:p>
            <a:endParaRPr lang="en-US" dirty="0"/>
          </a:p>
        </p:txBody>
      </p:sp>
      <p:sp>
        <p:nvSpPr>
          <p:cNvPr id="3" name="Title 2"/>
          <p:cNvSpPr>
            <a:spLocks noGrp="1"/>
          </p:cNvSpPr>
          <p:nvPr>
            <p:ph type="title"/>
          </p:nvPr>
        </p:nvSpPr>
        <p:spPr/>
        <p:txBody>
          <a:bodyPr/>
          <a:lstStyle/>
          <a:p>
            <a:r>
              <a:rPr lang="en-US" smtClean="0"/>
              <a:t>Sermon 212</a:t>
            </a:r>
            <a:endParaRPr lang="en-US"/>
          </a:p>
        </p:txBody>
      </p:sp>
    </p:spTree>
    <p:extLst>
      <p:ext uri="{BB962C8B-B14F-4D97-AF65-F5344CB8AC3E}">
        <p14:creationId xmlns:p14="http://schemas.microsoft.com/office/powerpoint/2010/main" val="11607397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r>
              <a:rPr lang="en-US" dirty="0" smtClean="0"/>
              <a:t>Begin with:</a:t>
            </a:r>
          </a:p>
          <a:p>
            <a:pPr lvl="1"/>
            <a:r>
              <a:rPr lang="en-US" dirty="0" smtClean="0"/>
              <a:t>“Sermon 52” Handout</a:t>
            </a:r>
          </a:p>
          <a:p>
            <a:pPr lvl="1"/>
            <a:r>
              <a:rPr lang="en-US" i="1" dirty="0" err="1" smtClean="0"/>
              <a:t>Trin</a:t>
            </a:r>
            <a:r>
              <a:rPr lang="en-US" i="1" dirty="0" smtClean="0"/>
              <a:t>.</a:t>
            </a:r>
            <a:r>
              <a:rPr lang="en-US" dirty="0" smtClean="0"/>
              <a:t> XV.3.4-5</a:t>
            </a:r>
          </a:p>
          <a:p>
            <a:pPr lvl="1"/>
            <a:r>
              <a:rPr lang="en-US" dirty="0" smtClean="0"/>
              <a:t>You may find the discussion in WSA Introduction helpful</a:t>
            </a:r>
          </a:p>
          <a:p>
            <a:r>
              <a:rPr lang="en-US" dirty="0" smtClean="0"/>
              <a:t>Read </a:t>
            </a:r>
            <a:r>
              <a:rPr lang="en-US" i="1" dirty="0" smtClean="0"/>
              <a:t>De </a:t>
            </a:r>
            <a:r>
              <a:rPr lang="en-US" i="1" dirty="0" err="1" smtClean="0"/>
              <a:t>Trinitate</a:t>
            </a:r>
            <a:r>
              <a:rPr lang="en-US" i="1" dirty="0" smtClean="0"/>
              <a:t> </a:t>
            </a:r>
            <a:r>
              <a:rPr lang="en-US" dirty="0" smtClean="0"/>
              <a:t>Books I, IV, VIII (at a minimum)</a:t>
            </a:r>
          </a:p>
          <a:p>
            <a:pPr lvl="1"/>
            <a:r>
              <a:rPr lang="en-US" dirty="0" smtClean="0"/>
              <a:t>Translation MUST be by Edmund Hill, New City Press, 1991</a:t>
            </a:r>
          </a:p>
          <a:p>
            <a:r>
              <a:rPr lang="en-US" dirty="0" smtClean="0"/>
              <a:t>Prepare paper #6</a:t>
            </a:r>
          </a:p>
          <a:p>
            <a:r>
              <a:rPr lang="en-US" i="1" dirty="0" smtClean="0"/>
              <a:t>But let us rest our effort for a little while, not supposing that is has already found us what we are looking for, but as if finding a place where something has to be looked for…Thus we have said enough to provide ourselves as it were with a frame of a kind of warp on which we can weave what remains to be said.</a:t>
            </a:r>
            <a:r>
              <a:rPr lang="en-US" dirty="0" smtClean="0"/>
              <a:t> From Conclusion of Book VIII</a:t>
            </a:r>
            <a:endParaRPr lang="en-US" i="1" dirty="0"/>
          </a:p>
        </p:txBody>
      </p:sp>
      <p:sp>
        <p:nvSpPr>
          <p:cNvPr id="2" name="Title 1"/>
          <p:cNvSpPr>
            <a:spLocks noGrp="1"/>
          </p:cNvSpPr>
          <p:nvPr>
            <p:ph type="title"/>
          </p:nvPr>
        </p:nvSpPr>
        <p:spPr/>
        <p:txBody>
          <a:bodyPr/>
          <a:lstStyle/>
          <a:p>
            <a:r>
              <a:rPr lang="en-US" dirty="0" smtClean="0"/>
              <a:t>Assignment</a:t>
            </a:r>
            <a:endParaRPr lang="en-US" dirty="0"/>
          </a:p>
        </p:txBody>
      </p:sp>
    </p:spTree>
    <p:extLst>
      <p:ext uri="{BB962C8B-B14F-4D97-AF65-F5344CB8AC3E}">
        <p14:creationId xmlns:p14="http://schemas.microsoft.com/office/powerpoint/2010/main" val="21929575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Ayers, Lewis. “</a:t>
            </a:r>
            <a:r>
              <a:rPr lang="en-US" dirty="0"/>
              <a:t>Remember that you are Catholic: Augustine on the Unity of the Triune God,” Journal of Early Christian Studies, Vol 8, Number 1, Spring 2001, pp 38-82</a:t>
            </a:r>
            <a:r>
              <a:rPr lang="en-US" dirty="0" smtClean="0"/>
              <a:t>.</a:t>
            </a:r>
          </a:p>
          <a:p>
            <a:r>
              <a:rPr lang="en-US" dirty="0"/>
              <a:t>Crawford, Nathan. “The </a:t>
            </a:r>
            <a:r>
              <a:rPr lang="en-US" dirty="0" err="1"/>
              <a:t>Sapiential</a:t>
            </a:r>
            <a:r>
              <a:rPr lang="en-US" dirty="0"/>
              <a:t> Structure of Augustine’s </a:t>
            </a:r>
            <a:r>
              <a:rPr lang="en-US" i="1" dirty="0"/>
              <a:t>De </a:t>
            </a:r>
            <a:r>
              <a:rPr lang="en-US" i="1" dirty="0" err="1"/>
              <a:t>Trinitate</a:t>
            </a:r>
            <a:r>
              <a:rPr lang="en-US" dirty="0"/>
              <a:t>,” </a:t>
            </a:r>
            <a:r>
              <a:rPr lang="en-US" i="1" dirty="0"/>
              <a:t>Pro Ecclesia </a:t>
            </a:r>
            <a:r>
              <a:rPr lang="en-US" dirty="0"/>
              <a:t>19 (2010): 434–52</a:t>
            </a:r>
            <a:r>
              <a:rPr lang="en-US" dirty="0" smtClean="0"/>
              <a:t>.</a:t>
            </a:r>
          </a:p>
          <a:p>
            <a:endParaRPr lang="en-US" dirty="0"/>
          </a:p>
          <a:p>
            <a:endParaRPr lang="en-US" dirty="0"/>
          </a:p>
        </p:txBody>
      </p:sp>
      <p:sp>
        <p:nvSpPr>
          <p:cNvPr id="3" name="Title 2"/>
          <p:cNvSpPr>
            <a:spLocks noGrp="1"/>
          </p:cNvSpPr>
          <p:nvPr>
            <p:ph type="title"/>
          </p:nvPr>
        </p:nvSpPr>
        <p:spPr/>
        <p:txBody>
          <a:bodyPr/>
          <a:lstStyle/>
          <a:p>
            <a:r>
              <a:rPr lang="en-US" dirty="0" smtClean="0"/>
              <a:t>Some works consulted</a:t>
            </a:r>
            <a:endParaRPr lang="en-US" dirty="0"/>
          </a:p>
        </p:txBody>
      </p:sp>
    </p:spTree>
    <p:extLst>
      <p:ext uri="{BB962C8B-B14F-4D97-AF65-F5344CB8AC3E}">
        <p14:creationId xmlns:p14="http://schemas.microsoft.com/office/powerpoint/2010/main" val="26814720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AutoShape 2"/>
          <p:cNvSpPr>
            <a:spLocks noGrp="1" noChangeArrowheads="1"/>
          </p:cNvSpPr>
          <p:nvPr>
            <p:ph type="title"/>
          </p:nvPr>
        </p:nvSpPr>
        <p:spPr/>
        <p:txBody>
          <a:bodyPr/>
          <a:lstStyle/>
          <a:p>
            <a:pPr eaLnBrk="1" hangingPunct="1"/>
            <a:r>
              <a:rPr lang="en-US" altLang="en-US" smtClean="0"/>
              <a:t>Latin Background: Tertullian</a:t>
            </a:r>
          </a:p>
        </p:txBody>
      </p:sp>
      <p:sp>
        <p:nvSpPr>
          <p:cNvPr id="5123" name="Rectangle 3"/>
          <p:cNvSpPr>
            <a:spLocks noGrp="1" noChangeArrowheads="1"/>
          </p:cNvSpPr>
          <p:nvPr>
            <p:ph type="body" idx="1"/>
          </p:nvPr>
        </p:nvSpPr>
        <p:spPr/>
        <p:txBody>
          <a:bodyPr/>
          <a:lstStyle/>
          <a:p>
            <a:pPr eaLnBrk="1" hangingPunct="1">
              <a:lnSpc>
                <a:spcPct val="90000"/>
              </a:lnSpc>
            </a:pPr>
            <a:r>
              <a:rPr lang="en-US" altLang="en-US" dirty="0" smtClean="0"/>
              <a:t>Father of Latin Theology (155-222)</a:t>
            </a:r>
          </a:p>
          <a:p>
            <a:pPr eaLnBrk="1" hangingPunct="1">
              <a:lnSpc>
                <a:spcPct val="90000"/>
              </a:lnSpc>
            </a:pPr>
            <a:r>
              <a:rPr lang="en-US" altLang="en-US" dirty="0" smtClean="0"/>
              <a:t>North African, deeply effected Cyprian </a:t>
            </a:r>
          </a:p>
          <a:p>
            <a:pPr lvl="1" eaLnBrk="1" hangingPunct="1">
              <a:lnSpc>
                <a:spcPct val="90000"/>
              </a:lnSpc>
            </a:pPr>
            <a:r>
              <a:rPr lang="en-US" altLang="en-US" dirty="0" smtClean="0"/>
              <a:t>And then both Catholic and </a:t>
            </a:r>
            <a:r>
              <a:rPr lang="en-US" altLang="en-US" dirty="0" err="1" smtClean="0"/>
              <a:t>Donatists</a:t>
            </a:r>
            <a:r>
              <a:rPr lang="en-US" altLang="en-US" dirty="0" smtClean="0"/>
              <a:t> in North Africa</a:t>
            </a:r>
          </a:p>
          <a:p>
            <a:pPr eaLnBrk="1" hangingPunct="1">
              <a:lnSpc>
                <a:spcPct val="90000"/>
              </a:lnSpc>
            </a:pPr>
            <a:r>
              <a:rPr lang="en-US" altLang="en-US" dirty="0" smtClean="0"/>
              <a:t>May of may not have been a lawyer; may or may not have been a </a:t>
            </a:r>
            <a:r>
              <a:rPr lang="en-US" altLang="en-US" dirty="0" err="1" smtClean="0"/>
              <a:t>Montanist</a:t>
            </a:r>
            <a:endParaRPr lang="en-US" altLang="en-US" dirty="0" smtClean="0"/>
          </a:p>
          <a:p>
            <a:pPr eaLnBrk="1" hangingPunct="1">
              <a:lnSpc>
                <a:spcPct val="90000"/>
              </a:lnSpc>
            </a:pPr>
            <a:r>
              <a:rPr lang="en-US" altLang="en-US" dirty="0" smtClean="0"/>
              <a:t>In </a:t>
            </a:r>
            <a:r>
              <a:rPr lang="en-US" altLang="en-US" i="1" dirty="0" smtClean="0"/>
              <a:t>Against </a:t>
            </a:r>
            <a:r>
              <a:rPr lang="en-US" altLang="en-US" i="1" dirty="0" err="1" smtClean="0"/>
              <a:t>Praxesis</a:t>
            </a:r>
            <a:r>
              <a:rPr lang="en-US" altLang="en-US" i="1" dirty="0" smtClean="0"/>
              <a:t> </a:t>
            </a:r>
            <a:r>
              <a:rPr lang="en-US" altLang="en-US" dirty="0" smtClean="0"/>
              <a:t>uses word “Trinity” and describes Trinity as unity of persons (persona)</a:t>
            </a:r>
          </a:p>
          <a:p>
            <a:pPr eaLnBrk="1" hangingPunct="1">
              <a:lnSpc>
                <a:spcPct val="90000"/>
              </a:lnSpc>
            </a:pPr>
            <a:endParaRPr lang="en-US" altLang="en-US" dirty="0" smtClean="0"/>
          </a:p>
        </p:txBody>
      </p:sp>
    </p:spTree>
    <p:extLst>
      <p:ext uri="{BB962C8B-B14F-4D97-AF65-F5344CB8AC3E}">
        <p14:creationId xmlns:p14="http://schemas.microsoft.com/office/powerpoint/2010/main" val="28884047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utoShape 2"/>
          <p:cNvSpPr>
            <a:spLocks noGrp="1" noChangeArrowheads="1"/>
          </p:cNvSpPr>
          <p:nvPr>
            <p:ph type="title"/>
          </p:nvPr>
        </p:nvSpPr>
        <p:spPr/>
        <p:txBody>
          <a:bodyPr/>
          <a:lstStyle/>
          <a:p>
            <a:pPr eaLnBrk="1" hangingPunct="1"/>
            <a:r>
              <a:rPr lang="en-US" altLang="en-US" sz="3200" smtClean="0"/>
              <a:t>4th Century Christological and Trinitarian Controversies</a:t>
            </a:r>
          </a:p>
        </p:txBody>
      </p:sp>
      <p:sp>
        <p:nvSpPr>
          <p:cNvPr id="6147" name="Rectangle 3"/>
          <p:cNvSpPr>
            <a:spLocks noGrp="1" noChangeArrowheads="1"/>
          </p:cNvSpPr>
          <p:nvPr>
            <p:ph type="body" idx="1"/>
          </p:nvPr>
        </p:nvSpPr>
        <p:spPr/>
        <p:txBody>
          <a:bodyPr/>
          <a:lstStyle/>
          <a:p>
            <a:pPr eaLnBrk="1" hangingPunct="1">
              <a:lnSpc>
                <a:spcPct val="90000"/>
              </a:lnSpc>
            </a:pPr>
            <a:r>
              <a:rPr lang="en-US" altLang="en-US" sz="2000" smtClean="0"/>
              <a:t>Who was Jesus Christ?  What was the relationship between His divinity and humanity?</a:t>
            </a:r>
          </a:p>
          <a:p>
            <a:pPr lvl="1" eaLnBrk="1" hangingPunct="1">
              <a:lnSpc>
                <a:spcPct val="90000"/>
              </a:lnSpc>
            </a:pPr>
            <a:r>
              <a:rPr lang="en-US" altLang="en-US" sz="2000" smtClean="0"/>
              <a:t>What happened at the Incarnation?</a:t>
            </a:r>
          </a:p>
          <a:p>
            <a:pPr lvl="1" eaLnBrk="1" hangingPunct="1">
              <a:lnSpc>
                <a:spcPct val="90000"/>
              </a:lnSpc>
            </a:pPr>
            <a:r>
              <a:rPr lang="en-US" altLang="en-US" sz="2000" smtClean="0"/>
              <a:t>Recall that earliest heresy denied His humanity (docetism)</a:t>
            </a:r>
          </a:p>
          <a:p>
            <a:pPr eaLnBrk="1" hangingPunct="1">
              <a:lnSpc>
                <a:spcPct val="90000"/>
              </a:lnSpc>
            </a:pPr>
            <a:r>
              <a:rPr lang="en-US" altLang="en-US" sz="2000" smtClean="0"/>
              <a:t>How to describe the relationship of the “persons” in the Trinity?</a:t>
            </a:r>
          </a:p>
          <a:p>
            <a:pPr lvl="1" eaLnBrk="1" hangingPunct="1">
              <a:lnSpc>
                <a:spcPct val="90000"/>
              </a:lnSpc>
            </a:pPr>
            <a:r>
              <a:rPr lang="en-US" altLang="en-US" sz="2000" smtClean="0"/>
              <a:t>Three Gods?</a:t>
            </a:r>
          </a:p>
          <a:p>
            <a:pPr lvl="1" eaLnBrk="1" hangingPunct="1">
              <a:lnSpc>
                <a:spcPct val="90000"/>
              </a:lnSpc>
            </a:pPr>
            <a:r>
              <a:rPr lang="en-US" altLang="en-US" sz="2000" smtClean="0"/>
              <a:t>One God with three aspects?</a:t>
            </a:r>
          </a:p>
          <a:p>
            <a:pPr eaLnBrk="1" hangingPunct="1">
              <a:lnSpc>
                <a:spcPct val="90000"/>
              </a:lnSpc>
            </a:pPr>
            <a:r>
              <a:rPr lang="en-US" altLang="en-US" sz="2000" smtClean="0"/>
              <a:t>Controversies used technical philosophical language</a:t>
            </a:r>
          </a:p>
          <a:p>
            <a:pPr eaLnBrk="1" hangingPunct="1">
              <a:lnSpc>
                <a:spcPct val="90000"/>
              </a:lnSpc>
            </a:pPr>
            <a:r>
              <a:rPr lang="en-US" altLang="en-US" sz="2000" smtClean="0"/>
              <a:t>Controversies hinged on proper interpretation of Scripture:</a:t>
            </a:r>
          </a:p>
          <a:p>
            <a:pPr lvl="1" eaLnBrk="1" hangingPunct="1">
              <a:lnSpc>
                <a:spcPct val="90000"/>
              </a:lnSpc>
            </a:pPr>
            <a:r>
              <a:rPr lang="en-US" altLang="en-US" sz="2000" smtClean="0"/>
              <a:t>Proverbs 8:22 ff</a:t>
            </a:r>
          </a:p>
          <a:p>
            <a:pPr lvl="1" eaLnBrk="1" hangingPunct="1">
              <a:lnSpc>
                <a:spcPct val="90000"/>
              </a:lnSpc>
            </a:pPr>
            <a:r>
              <a:rPr lang="en-US" altLang="en-US" sz="2000" smtClean="0"/>
              <a:t>Genesis 1-3</a:t>
            </a:r>
          </a:p>
          <a:p>
            <a:pPr lvl="1" eaLnBrk="1" hangingPunct="1">
              <a:lnSpc>
                <a:spcPct val="90000"/>
              </a:lnSpc>
            </a:pPr>
            <a:r>
              <a:rPr lang="en-US" altLang="en-US" sz="2000" smtClean="0"/>
              <a:t>John 1:1-14</a:t>
            </a:r>
          </a:p>
        </p:txBody>
      </p:sp>
    </p:spTree>
    <p:extLst>
      <p:ext uri="{BB962C8B-B14F-4D97-AF65-F5344CB8AC3E}">
        <p14:creationId xmlns:p14="http://schemas.microsoft.com/office/powerpoint/2010/main" val="36892070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AutoShape 2"/>
          <p:cNvSpPr>
            <a:spLocks noGrp="1" noChangeArrowheads="1"/>
          </p:cNvSpPr>
          <p:nvPr>
            <p:ph type="title"/>
          </p:nvPr>
        </p:nvSpPr>
        <p:spPr/>
        <p:txBody>
          <a:bodyPr/>
          <a:lstStyle/>
          <a:p>
            <a:pPr eaLnBrk="1" hangingPunct="1"/>
            <a:r>
              <a:rPr lang="en-US" altLang="en-US" smtClean="0"/>
              <a:t>Greek Background: Arianism</a:t>
            </a:r>
          </a:p>
        </p:txBody>
      </p:sp>
      <p:sp>
        <p:nvSpPr>
          <p:cNvPr id="7171" name="Rectangle 3"/>
          <p:cNvSpPr>
            <a:spLocks noGrp="1" noChangeArrowheads="1"/>
          </p:cNvSpPr>
          <p:nvPr>
            <p:ph type="body" idx="1"/>
          </p:nvPr>
        </p:nvSpPr>
        <p:spPr/>
        <p:txBody>
          <a:bodyPr/>
          <a:lstStyle/>
          <a:p>
            <a:pPr eaLnBrk="1" hangingPunct="1"/>
            <a:r>
              <a:rPr lang="en-US" altLang="en-US" smtClean="0"/>
              <a:t>Arius (256-336) studied in Antioch, ordained presbyter in Alexandria</a:t>
            </a:r>
          </a:p>
          <a:p>
            <a:pPr eaLnBrk="1" hangingPunct="1"/>
            <a:r>
              <a:rPr lang="en-US" altLang="en-US" smtClean="0"/>
              <a:t>Jesus as Word, but Word created</a:t>
            </a:r>
          </a:p>
          <a:p>
            <a:pPr eaLnBrk="1" hangingPunct="1"/>
            <a:r>
              <a:rPr lang="en-US" altLang="en-US" smtClean="0"/>
              <a:t>“there was when he was not”</a:t>
            </a:r>
          </a:p>
          <a:p>
            <a:pPr eaLnBrk="1" hangingPunct="1"/>
            <a:r>
              <a:rPr lang="en-US" altLang="en-US" smtClean="0"/>
              <a:t>Wanted to firmly support monotheism</a:t>
            </a:r>
          </a:p>
          <a:p>
            <a:pPr eaLnBrk="1" hangingPunct="1"/>
            <a:r>
              <a:rPr lang="en-US" altLang="en-US" smtClean="0"/>
              <a:t>But 4</a:t>
            </a:r>
            <a:r>
              <a:rPr lang="en-US" altLang="en-US" baseline="30000" smtClean="0"/>
              <a:t>th</a:t>
            </a:r>
            <a:r>
              <a:rPr lang="en-US" altLang="en-US" smtClean="0"/>
              <a:t> C dispute also a dispute about Origen</a:t>
            </a:r>
          </a:p>
          <a:p>
            <a:pPr eaLnBrk="1" hangingPunct="1"/>
            <a:endParaRPr lang="en-US" altLang="en-US" smtClean="0"/>
          </a:p>
          <a:p>
            <a:pPr eaLnBrk="1" hangingPunct="1"/>
            <a:endParaRPr lang="en-US" altLang="en-US" smtClean="0"/>
          </a:p>
        </p:txBody>
      </p:sp>
    </p:spTree>
    <p:extLst>
      <p:ext uri="{BB962C8B-B14F-4D97-AF65-F5344CB8AC3E}">
        <p14:creationId xmlns:p14="http://schemas.microsoft.com/office/powerpoint/2010/main" val="25256170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Augustine wants to convince the </a:t>
            </a:r>
            <a:r>
              <a:rPr lang="en-US" dirty="0" err="1" smtClean="0"/>
              <a:t>Neoplatonists</a:t>
            </a:r>
            <a:r>
              <a:rPr lang="en-US" dirty="0" smtClean="0"/>
              <a:t> of the need for a divine mediator, Jesus Christ</a:t>
            </a:r>
          </a:p>
          <a:p>
            <a:pPr lvl="1"/>
            <a:r>
              <a:rPr lang="en-US" dirty="0" smtClean="0"/>
              <a:t>See Book VII of </a:t>
            </a:r>
            <a:r>
              <a:rPr lang="en-US" i="1" dirty="0" smtClean="0"/>
              <a:t>Confessions</a:t>
            </a:r>
          </a:p>
          <a:p>
            <a:r>
              <a:rPr lang="en-US" dirty="0" smtClean="0"/>
              <a:t>By mid-4</a:t>
            </a:r>
            <a:r>
              <a:rPr lang="en-US" baseline="30000" dirty="0" smtClean="0"/>
              <a:t>th</a:t>
            </a:r>
            <a:r>
              <a:rPr lang="en-US" dirty="0" smtClean="0"/>
              <a:t> C some Platonists adopted Arianism as the preferred form of Christianity</a:t>
            </a:r>
          </a:p>
          <a:p>
            <a:pPr lvl="1"/>
            <a:r>
              <a:rPr lang="en-US" dirty="0" smtClean="0"/>
              <a:t>One good creator God</a:t>
            </a:r>
          </a:p>
          <a:p>
            <a:pPr lvl="1"/>
            <a:r>
              <a:rPr lang="en-US" dirty="0" smtClean="0"/>
              <a:t>Jesus as the wisdom teacher</a:t>
            </a:r>
          </a:p>
          <a:p>
            <a:r>
              <a:rPr lang="en-US" dirty="0" smtClean="0"/>
              <a:t>Augustine may have written </a:t>
            </a:r>
            <a:r>
              <a:rPr lang="en-US" i="1" dirty="0" smtClean="0"/>
              <a:t>De </a:t>
            </a:r>
            <a:r>
              <a:rPr lang="en-US" i="1" dirty="0" err="1" smtClean="0"/>
              <a:t>Trinitate</a:t>
            </a:r>
            <a:r>
              <a:rPr lang="en-US" i="1" dirty="0" smtClean="0"/>
              <a:t> </a:t>
            </a:r>
            <a:r>
              <a:rPr lang="en-US" dirty="0" smtClean="0"/>
              <a:t>in part to address these philosophical tendency</a:t>
            </a:r>
            <a:endParaRPr lang="en-US" dirty="0"/>
          </a:p>
        </p:txBody>
      </p:sp>
      <p:sp>
        <p:nvSpPr>
          <p:cNvPr id="3" name="Title 2"/>
          <p:cNvSpPr>
            <a:spLocks noGrp="1"/>
          </p:cNvSpPr>
          <p:nvPr>
            <p:ph type="title"/>
          </p:nvPr>
        </p:nvSpPr>
        <p:spPr/>
        <p:txBody>
          <a:bodyPr/>
          <a:lstStyle/>
          <a:p>
            <a:r>
              <a:rPr lang="en-US" dirty="0" smtClean="0"/>
              <a:t>A Neoplatonic Connection</a:t>
            </a:r>
            <a:endParaRPr lang="en-US" dirty="0"/>
          </a:p>
        </p:txBody>
      </p:sp>
    </p:spTree>
    <p:extLst>
      <p:ext uri="{BB962C8B-B14F-4D97-AF65-F5344CB8AC3E}">
        <p14:creationId xmlns:p14="http://schemas.microsoft.com/office/powerpoint/2010/main" val="42623280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AutoShape 2"/>
          <p:cNvSpPr>
            <a:spLocks noGrp="1" noChangeArrowheads="1"/>
          </p:cNvSpPr>
          <p:nvPr>
            <p:ph type="title"/>
          </p:nvPr>
        </p:nvSpPr>
        <p:spPr/>
        <p:txBody>
          <a:bodyPr/>
          <a:lstStyle/>
          <a:p>
            <a:pPr eaLnBrk="1" hangingPunct="1"/>
            <a:r>
              <a:rPr lang="en-US" altLang="en-US" smtClean="0"/>
              <a:t>Background to Nicene Creed</a:t>
            </a:r>
          </a:p>
        </p:txBody>
      </p:sp>
      <p:sp>
        <p:nvSpPr>
          <p:cNvPr id="8195" name="Rectangle 3"/>
          <p:cNvSpPr>
            <a:spLocks noGrp="1" noChangeArrowheads="1"/>
          </p:cNvSpPr>
          <p:nvPr>
            <p:ph type="body" idx="1"/>
          </p:nvPr>
        </p:nvSpPr>
        <p:spPr/>
        <p:txBody>
          <a:bodyPr/>
          <a:lstStyle/>
          <a:p>
            <a:pPr eaLnBrk="1" hangingPunct="1"/>
            <a:r>
              <a:rPr lang="en-US" altLang="en-US" smtClean="0"/>
              <a:t>Council of Nicea called by Constantine in 325</a:t>
            </a:r>
          </a:p>
          <a:p>
            <a:pPr lvl="1" eaLnBrk="1" hangingPunct="1"/>
            <a:r>
              <a:rPr lang="en-US" altLang="en-US" smtClean="0"/>
              <a:t>to resolve Arian controversy and </a:t>
            </a:r>
          </a:p>
          <a:p>
            <a:pPr lvl="1" eaLnBrk="1" hangingPunct="1"/>
            <a:r>
              <a:rPr lang="en-US" altLang="en-US" smtClean="0"/>
              <a:t>bring unity to Church, and </a:t>
            </a:r>
          </a:p>
          <a:p>
            <a:pPr lvl="1" eaLnBrk="1" hangingPunct="1"/>
            <a:r>
              <a:rPr lang="en-US" altLang="en-US" smtClean="0"/>
              <a:t>therefore unity to Empire</a:t>
            </a:r>
          </a:p>
          <a:p>
            <a:pPr eaLnBrk="1" hangingPunct="1"/>
            <a:r>
              <a:rPr lang="en-US" altLang="en-US" smtClean="0"/>
              <a:t>Virtually all Eastern bishops and some Western bishops attended</a:t>
            </a:r>
          </a:p>
          <a:p>
            <a:pPr eaLnBrk="1" hangingPunct="1"/>
            <a:r>
              <a:rPr lang="en-US" altLang="en-US" smtClean="0"/>
              <a:t>Bishop Alexander of Antioch succeeded in routing the Arian bishops</a:t>
            </a:r>
          </a:p>
        </p:txBody>
      </p:sp>
    </p:spTree>
    <p:extLst>
      <p:ext uri="{BB962C8B-B14F-4D97-AF65-F5344CB8AC3E}">
        <p14:creationId xmlns:p14="http://schemas.microsoft.com/office/powerpoint/2010/main" val="30631128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AutoShape 2"/>
          <p:cNvSpPr>
            <a:spLocks noGrp="1" noChangeArrowheads="1"/>
          </p:cNvSpPr>
          <p:nvPr>
            <p:ph type="title"/>
          </p:nvPr>
        </p:nvSpPr>
        <p:spPr/>
        <p:txBody>
          <a:bodyPr/>
          <a:lstStyle/>
          <a:p>
            <a:pPr eaLnBrk="1" hangingPunct="1"/>
            <a:r>
              <a:rPr lang="en-US" altLang="en-US" smtClean="0"/>
              <a:t>Nicene Creed</a:t>
            </a:r>
          </a:p>
        </p:txBody>
      </p:sp>
      <p:sp>
        <p:nvSpPr>
          <p:cNvPr id="9219" name="Rectangle 3"/>
          <p:cNvSpPr>
            <a:spLocks noGrp="1" noChangeArrowheads="1"/>
          </p:cNvSpPr>
          <p:nvPr>
            <p:ph type="body" idx="1"/>
          </p:nvPr>
        </p:nvSpPr>
        <p:spPr/>
        <p:txBody>
          <a:bodyPr/>
          <a:lstStyle/>
          <a:p>
            <a:pPr eaLnBrk="1" hangingPunct="1"/>
            <a:r>
              <a:rPr lang="en-US" altLang="en-US" smtClean="0"/>
              <a:t>Based on various “Rules of Faith”</a:t>
            </a:r>
          </a:p>
          <a:p>
            <a:pPr lvl="1" eaLnBrk="1" hangingPunct="1"/>
            <a:r>
              <a:rPr lang="en-US" altLang="en-US" smtClean="0"/>
              <a:t>Lex orandi, lex credendi; the law of prayer is the law of faith</a:t>
            </a:r>
          </a:p>
          <a:p>
            <a:pPr lvl="1" eaLnBrk="1" hangingPunct="1"/>
            <a:r>
              <a:rPr lang="en-US" altLang="en-US" smtClean="0"/>
              <a:t>What the Church prays is what the Church believes</a:t>
            </a:r>
          </a:p>
          <a:p>
            <a:pPr eaLnBrk="1" hangingPunct="1"/>
            <a:r>
              <a:rPr lang="en-US" altLang="en-US" smtClean="0"/>
              <a:t>Based on Scripture, but wanted to be philosophically precise</a:t>
            </a:r>
          </a:p>
          <a:p>
            <a:pPr lvl="1" eaLnBrk="1" hangingPunct="1"/>
            <a:r>
              <a:rPr lang="en-US" altLang="en-US" smtClean="0"/>
              <a:t>Used a word not found in Scripture: homoousia</a:t>
            </a:r>
          </a:p>
          <a:p>
            <a:pPr eaLnBrk="1" hangingPunct="1"/>
            <a:endParaRPr lang="en-US" altLang="en-US" smtClean="0"/>
          </a:p>
          <a:p>
            <a:pPr eaLnBrk="1" hangingPunct="1"/>
            <a:endParaRPr lang="en-US" altLang="en-US" smtClean="0"/>
          </a:p>
        </p:txBody>
      </p:sp>
    </p:spTree>
    <p:extLst>
      <p:ext uri="{BB962C8B-B14F-4D97-AF65-F5344CB8AC3E}">
        <p14:creationId xmlns:p14="http://schemas.microsoft.com/office/powerpoint/2010/main" val="42776929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AutoShape 2"/>
          <p:cNvSpPr>
            <a:spLocks noGrp="1" noChangeArrowheads="1"/>
          </p:cNvSpPr>
          <p:nvPr>
            <p:ph type="title"/>
          </p:nvPr>
        </p:nvSpPr>
        <p:spPr/>
        <p:txBody>
          <a:bodyPr/>
          <a:lstStyle/>
          <a:p>
            <a:pPr eaLnBrk="1" hangingPunct="1"/>
            <a:r>
              <a:rPr lang="en-US" altLang="en-US" smtClean="0"/>
              <a:t>Arianism after Nicea</a:t>
            </a:r>
          </a:p>
        </p:txBody>
      </p:sp>
      <p:sp>
        <p:nvSpPr>
          <p:cNvPr id="10243" name="Rectangle 3"/>
          <p:cNvSpPr>
            <a:spLocks noGrp="1" noChangeArrowheads="1"/>
          </p:cNvSpPr>
          <p:nvPr>
            <p:ph type="body" idx="1"/>
          </p:nvPr>
        </p:nvSpPr>
        <p:spPr/>
        <p:txBody>
          <a:bodyPr/>
          <a:lstStyle/>
          <a:p>
            <a:pPr eaLnBrk="1" hangingPunct="1">
              <a:lnSpc>
                <a:spcPct val="80000"/>
              </a:lnSpc>
            </a:pPr>
            <a:r>
              <a:rPr lang="en-US" altLang="en-US" sz="1800" smtClean="0"/>
              <a:t>Continued to be a very potent heresy</a:t>
            </a:r>
          </a:p>
          <a:p>
            <a:pPr eaLnBrk="1" hangingPunct="1">
              <a:lnSpc>
                <a:spcPct val="80000"/>
              </a:lnSpc>
            </a:pPr>
            <a:r>
              <a:rPr lang="en-US" altLang="en-US" sz="1800" smtClean="0"/>
              <a:t>Also, politically well connected: Constantine may have been baptized by an Arian bishop</a:t>
            </a:r>
          </a:p>
          <a:p>
            <a:pPr eaLnBrk="1" hangingPunct="1">
              <a:lnSpc>
                <a:spcPct val="80000"/>
              </a:lnSpc>
            </a:pPr>
            <a:r>
              <a:rPr lang="en-US" altLang="en-US" sz="1800" smtClean="0"/>
              <a:t>His son, Constanstius, d. 360 took side of Arians; </a:t>
            </a:r>
          </a:p>
          <a:p>
            <a:pPr lvl="1" eaLnBrk="1" hangingPunct="1">
              <a:lnSpc>
                <a:spcPct val="80000"/>
              </a:lnSpc>
            </a:pPr>
            <a:r>
              <a:rPr lang="en-US" altLang="en-US" sz="1600" smtClean="0"/>
              <a:t>Sent Arian missionaries to Germany</a:t>
            </a:r>
          </a:p>
          <a:p>
            <a:pPr lvl="1" eaLnBrk="1" hangingPunct="1">
              <a:lnSpc>
                <a:spcPct val="80000"/>
              </a:lnSpc>
            </a:pPr>
            <a:r>
              <a:rPr lang="en-US" altLang="en-US" sz="1600" smtClean="0"/>
              <a:t>Alaric and the Goths who sacked Rome in 410 were Arian Christians</a:t>
            </a:r>
          </a:p>
          <a:p>
            <a:pPr eaLnBrk="1" hangingPunct="1">
              <a:lnSpc>
                <a:spcPct val="80000"/>
              </a:lnSpc>
            </a:pPr>
            <a:r>
              <a:rPr lang="en-US" altLang="en-US" sz="1800" smtClean="0"/>
              <a:t>His cousin, Julian the Apostate, d. 363 tried to return the Empire to paganism</a:t>
            </a:r>
          </a:p>
          <a:p>
            <a:pPr eaLnBrk="1" hangingPunct="1">
              <a:lnSpc>
                <a:spcPct val="80000"/>
              </a:lnSpc>
            </a:pPr>
            <a:r>
              <a:rPr lang="en-US" altLang="en-US" sz="1800" smtClean="0"/>
              <a:t>Of the claimants to Empire after Julian</a:t>
            </a:r>
          </a:p>
          <a:p>
            <a:pPr lvl="1" eaLnBrk="1" hangingPunct="1">
              <a:lnSpc>
                <a:spcPct val="80000"/>
              </a:lnSpc>
            </a:pPr>
            <a:r>
              <a:rPr lang="en-US" altLang="en-US" sz="1600" smtClean="0"/>
              <a:t>Valantinian I in West, pro-Nicene (although his mother was an Arian)</a:t>
            </a:r>
          </a:p>
          <a:p>
            <a:pPr lvl="1" eaLnBrk="1" hangingPunct="1">
              <a:lnSpc>
                <a:spcPct val="80000"/>
              </a:lnSpc>
            </a:pPr>
            <a:r>
              <a:rPr lang="en-US" altLang="en-US" sz="1600" smtClean="0"/>
              <a:t>Valens in East was a semi-Arian</a:t>
            </a:r>
          </a:p>
          <a:p>
            <a:pPr eaLnBrk="1" hangingPunct="1">
              <a:lnSpc>
                <a:spcPct val="80000"/>
              </a:lnSpc>
            </a:pPr>
            <a:r>
              <a:rPr lang="en-US" altLang="en-US" sz="1800" smtClean="0"/>
              <a:t>Finally ‘settled’ with Theodosius the Great, </a:t>
            </a:r>
          </a:p>
          <a:p>
            <a:pPr lvl="1" eaLnBrk="1" hangingPunct="1">
              <a:lnSpc>
                <a:spcPct val="80000"/>
              </a:lnSpc>
            </a:pPr>
            <a:r>
              <a:rPr lang="en-US" altLang="en-US" sz="1600" smtClean="0"/>
              <a:t>Council of Constantinople, 381, promulgates Nicene-Constantinople Creed,</a:t>
            </a:r>
          </a:p>
          <a:p>
            <a:pPr lvl="1" eaLnBrk="1" hangingPunct="1">
              <a:lnSpc>
                <a:spcPct val="80000"/>
              </a:lnSpc>
            </a:pPr>
            <a:r>
              <a:rPr lang="en-US" altLang="en-US" sz="1600" smtClean="0"/>
              <a:t>What we now have</a:t>
            </a:r>
          </a:p>
          <a:p>
            <a:pPr lvl="1" eaLnBrk="1" hangingPunct="1">
              <a:lnSpc>
                <a:spcPct val="80000"/>
              </a:lnSpc>
            </a:pPr>
            <a:r>
              <a:rPr lang="en-US" altLang="en-US" sz="1600" smtClean="0"/>
              <a:t>Note structure of CCC</a:t>
            </a:r>
          </a:p>
          <a:p>
            <a:pPr lvl="1" eaLnBrk="1" hangingPunct="1">
              <a:lnSpc>
                <a:spcPct val="80000"/>
              </a:lnSpc>
            </a:pPr>
            <a:endParaRPr lang="en-US" altLang="en-US" sz="1600" smtClean="0"/>
          </a:p>
        </p:txBody>
      </p:sp>
    </p:spTree>
    <p:extLst>
      <p:ext uri="{BB962C8B-B14F-4D97-AF65-F5344CB8AC3E}">
        <p14:creationId xmlns:p14="http://schemas.microsoft.com/office/powerpoint/2010/main" val="41660204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1816</TotalTime>
  <Words>1939</Words>
  <Application>Microsoft Office PowerPoint</Application>
  <PresentationFormat>On-screen Show (4:3)</PresentationFormat>
  <Paragraphs>225</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Concourse</vt:lpstr>
      <vt:lpstr>Lecture 5:  The Trinity I - VIII</vt:lpstr>
      <vt:lpstr>Outline</vt:lpstr>
      <vt:lpstr>Latin Background: Tertullian</vt:lpstr>
      <vt:lpstr>4th Century Christological and Trinitarian Controversies</vt:lpstr>
      <vt:lpstr>Greek Background: Arianism</vt:lpstr>
      <vt:lpstr>A Neoplatonic Connection</vt:lpstr>
      <vt:lpstr>Background to Nicene Creed</vt:lpstr>
      <vt:lpstr>Nicene Creed</vt:lpstr>
      <vt:lpstr>Arianism after Nicea</vt:lpstr>
      <vt:lpstr>St Hilary of Poitiers (315-368)</vt:lpstr>
      <vt:lpstr>“Athanasian” Creed</vt:lpstr>
      <vt:lpstr>Augustine and The Trinity</vt:lpstr>
      <vt:lpstr>Writing De Trinitate</vt:lpstr>
      <vt:lpstr>Manuscripts and Translations</vt:lpstr>
      <vt:lpstr>Referencing De Trinitate</vt:lpstr>
      <vt:lpstr>Structure of De Trinitate</vt:lpstr>
      <vt:lpstr>“Sermon 52”: A Summary of De Trinitate</vt:lpstr>
      <vt:lpstr>How “Sermon 52” Approximately Tracks De Trinitate</vt:lpstr>
      <vt:lpstr>WSA Introduction General Outline</vt:lpstr>
      <vt:lpstr>De Trinitate Books I-IV</vt:lpstr>
      <vt:lpstr>De Trinitate Book IV</vt:lpstr>
      <vt:lpstr>Books V - VII</vt:lpstr>
      <vt:lpstr>Book VIII </vt:lpstr>
      <vt:lpstr>Sermon 212</vt:lpstr>
      <vt:lpstr>Assignment</vt:lpstr>
      <vt:lpstr>Some works consulted</vt:lpstr>
    </vt:vector>
  </TitlesOfParts>
  <Company>MIT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 Introduction</dc:title>
  <dc:creator>AOrlando</dc:creator>
  <cp:lastModifiedBy>AOrlando</cp:lastModifiedBy>
  <cp:revision>222</cp:revision>
  <cp:lastPrinted>2020-02-17T18:19:44Z</cp:lastPrinted>
  <dcterms:created xsi:type="dcterms:W3CDTF">2016-07-31T18:00:40Z</dcterms:created>
  <dcterms:modified xsi:type="dcterms:W3CDTF">2020-02-17T18:22:56Z</dcterms:modified>
</cp:coreProperties>
</file>