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56" r:id="rId2"/>
    <p:sldId id="287" r:id="rId3"/>
    <p:sldId id="311" r:id="rId4"/>
    <p:sldId id="312" r:id="rId5"/>
    <p:sldId id="298" r:id="rId6"/>
    <p:sldId id="299" r:id="rId7"/>
    <p:sldId id="302" r:id="rId8"/>
    <p:sldId id="303" r:id="rId9"/>
    <p:sldId id="304" r:id="rId10"/>
    <p:sldId id="330" r:id="rId11"/>
    <p:sldId id="305" r:id="rId12"/>
    <p:sldId id="306" r:id="rId13"/>
    <p:sldId id="307" r:id="rId14"/>
    <p:sldId id="308" r:id="rId15"/>
    <p:sldId id="309" r:id="rId16"/>
    <p:sldId id="327" r:id="rId17"/>
    <p:sldId id="328" r:id="rId18"/>
    <p:sldId id="325" r:id="rId19"/>
    <p:sldId id="326" r:id="rId20"/>
    <p:sldId id="329" r:id="rId21"/>
    <p:sldId id="273" r:id="rId22"/>
    <p:sldId id="310" r:id="rId23"/>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35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AC2A2111-161B-4A8A-92C2-B14ABFB7528E}" type="datetimeFigureOut">
              <a:rPr lang="en-US" smtClean="0"/>
              <a:t>2/28/2020</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lIns="91440" tIns="45720" rIns="91440" bIns="45720" rtlCol="0" anchor="b"/>
          <a:lstStyle>
            <a:lvl1pPr algn="r">
              <a:defRPr sz="1200"/>
            </a:lvl1pPr>
          </a:lstStyle>
          <a:p>
            <a:fld id="{634BE1A1-5D84-4922-B5D4-2CC92DEDC3B5}" type="slidenum">
              <a:rPr lang="en-US" smtClean="0"/>
              <a:t>‹#›</a:t>
            </a:fld>
            <a:endParaRPr lang="en-US"/>
          </a:p>
        </p:txBody>
      </p:sp>
    </p:spTree>
    <p:extLst>
      <p:ext uri="{BB962C8B-B14F-4D97-AF65-F5344CB8AC3E}">
        <p14:creationId xmlns:p14="http://schemas.microsoft.com/office/powerpoint/2010/main" val="6689240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29EE6D2-397D-49A7-BAB5-3EBF3E5D7151}" type="datetimeFigureOut">
              <a:rPr lang="en-US" smtClean="0"/>
              <a:t>2/28/2020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2DC53D5-DF4F-4431-94F9-BAA7DF03F0C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29EE6D2-397D-49A7-BAB5-3EBF3E5D715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29EE6D2-397D-49A7-BAB5-3EBF3E5D7151}" type="datetimeFigureOut">
              <a:rPr lang="en-US" smtClean="0"/>
              <a:t>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C53D5-DF4F-4431-94F9-BAA7DF03F0C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29EE6D2-397D-49A7-BAB5-3EBF3E5D715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C53D5-DF4F-4431-94F9-BAA7DF03F0CE}"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29EE6D2-397D-49A7-BAB5-3EBF3E5D7151}" type="datetimeFigureOut">
              <a:rPr lang="en-US" smtClean="0"/>
              <a:t>2/28/2020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9EE6D2-397D-49A7-BAB5-3EBF3E5D7151}" type="datetimeFigureOut">
              <a:rPr lang="en-US" smtClean="0"/>
              <a:t>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DC53D5-DF4F-4431-94F9-BAA7DF03F0CE}"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EE6D2-397D-49A7-BAB5-3EBF3E5D7151}" type="datetimeFigureOut">
              <a:rPr lang="en-US" smtClean="0"/>
              <a:t>2/28/2020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DC53D5-DF4F-4431-94F9-BAA7DF03F0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29EE6D2-397D-49A7-BAB5-3EBF3E5D7151}" type="datetimeFigureOut">
              <a:rPr lang="en-US" smtClean="0"/>
              <a:t>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C53D5-DF4F-4431-94F9-BAA7DF03F0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29EE6D2-397D-49A7-BAB5-3EBF3E5D7151}" type="datetimeFigureOut">
              <a:rPr lang="en-US" smtClean="0"/>
              <a:t>2/28/2020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2DC53D5-DF4F-4431-94F9-BAA7DF03F0C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9EE6D2-397D-49A7-BAB5-3EBF3E5D7151}" type="datetimeFigureOut">
              <a:rPr lang="en-US" smtClean="0"/>
              <a:t>2/28/2020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DC53D5-DF4F-4431-94F9-BAA7DF03F0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usccb.org/seia/filioque.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Lecture 6: </a:t>
            </a:r>
            <a:br>
              <a:rPr lang="en-US" dirty="0"/>
            </a:br>
            <a:r>
              <a:rPr lang="en-US" dirty="0"/>
              <a:t>The Trinity IX-XV</a:t>
            </a:r>
          </a:p>
        </p:txBody>
      </p:sp>
      <p:sp>
        <p:nvSpPr>
          <p:cNvPr id="3" name="Subtitle 2"/>
          <p:cNvSpPr>
            <a:spLocks noGrp="1"/>
          </p:cNvSpPr>
          <p:nvPr>
            <p:ph type="subTitle" idx="1"/>
          </p:nvPr>
        </p:nvSpPr>
        <p:spPr/>
        <p:txBody>
          <a:bodyPr/>
          <a:lstStyle/>
          <a:p>
            <a:r>
              <a:rPr lang="en-US" dirty="0"/>
              <a:t>28 February 2020</a:t>
            </a:r>
          </a:p>
          <a:p>
            <a:r>
              <a:rPr lang="en-US" dirty="0"/>
              <a:t>Dr. Ann T. Orlando</a:t>
            </a:r>
          </a:p>
        </p:txBody>
      </p:sp>
    </p:spTree>
    <p:extLst>
      <p:ext uri="{BB962C8B-B14F-4D97-AF65-F5344CB8AC3E}">
        <p14:creationId xmlns:p14="http://schemas.microsoft.com/office/powerpoint/2010/main" val="52241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47500" lnSpcReduction="20000"/>
          </a:bodyPr>
          <a:lstStyle/>
          <a:p>
            <a:r>
              <a:rPr lang="en-US" dirty="0"/>
              <a:t>Whosoever will be saved, before all things it is necessary that he hold the catholic faith. Which faith unless every one do keep whole and undefiled, without doubt he shall perish everlastingly. And the catholic faith is this: that we worship one God in Trinity, and Trinity in Unity; </a:t>
            </a:r>
            <a:r>
              <a:rPr lang="en-US" b="1" dirty="0"/>
              <a:t>neither confounding the Persons, nor dividing the Essence.</a:t>
            </a:r>
          </a:p>
          <a:p>
            <a:r>
              <a:rPr lang="en-US" dirty="0"/>
              <a:t> For there is one Person of the Father; another of the Son; and another of the Holy Ghost. But the Godhead of the Father, of the Son, and of the Holy Ghost, is all one; the Glory equal, the Majesty coeternal. Such as the Father is; such is the Son; and such is the Holy Ghost. </a:t>
            </a:r>
          </a:p>
          <a:p>
            <a:r>
              <a:rPr lang="en-US" dirty="0"/>
              <a:t>The Father uncreated; the Son uncreated; and the Holy Ghost </a:t>
            </a:r>
            <a:r>
              <a:rPr lang="en-US" b="1" dirty="0"/>
              <a:t>uncreated</a:t>
            </a:r>
            <a:r>
              <a:rPr lang="en-US" dirty="0"/>
              <a:t>. The Father </a:t>
            </a:r>
            <a:r>
              <a:rPr lang="en-US" b="1" dirty="0"/>
              <a:t>unlimited</a:t>
            </a:r>
            <a:r>
              <a:rPr lang="en-US" dirty="0"/>
              <a:t>; the Son unlimited; and the Holy Ghost unlimited. The Father eternal; the Son eternal; and the Holy Ghost </a:t>
            </a:r>
            <a:r>
              <a:rPr lang="en-US" b="1" dirty="0"/>
              <a:t>eternal</a:t>
            </a:r>
            <a:r>
              <a:rPr lang="en-US" dirty="0"/>
              <a:t>. </a:t>
            </a:r>
          </a:p>
          <a:p>
            <a:r>
              <a:rPr lang="en-US" dirty="0"/>
              <a:t>And yet they are not three eternals; but one eternal. As also there are not three uncreated; nor three infinites, but one uncreated; and one infinite. So likewise the Father is Almighty; the Son Almighty; and the Holy Ghost Almighty. And yet they are not three Almighties; but one Almighty. </a:t>
            </a:r>
          </a:p>
          <a:p>
            <a:r>
              <a:rPr lang="en-US" dirty="0"/>
              <a:t>So the Father is God; the Son is God; and the Holy Ghost is God. And yet they are not three Gods; but one God. So likewise the Father is Lord; the Son Lord; and the Holy Ghost Lord. And yet not three Lords; but one Lord. </a:t>
            </a:r>
            <a:r>
              <a:rPr lang="en-US" b="1" dirty="0"/>
              <a:t>For like as we are compelled by the Christian verity; to acknowledge every Person by himself to be God and Lord; So are we forbidden by the catholic religion; to say, There are three Gods, or three Lords. </a:t>
            </a:r>
          </a:p>
          <a:p>
            <a:r>
              <a:rPr lang="en-US" dirty="0"/>
              <a:t>The Father is made of none; neither created, nor begotten. The Son is of the Father alone; not made, nor created; but begotten. </a:t>
            </a:r>
            <a:r>
              <a:rPr lang="en-US" b="1" dirty="0"/>
              <a:t>The Holy Ghost is of the Father and of the Son; neither made, nor created, nor begotten; but proceeding. </a:t>
            </a:r>
          </a:p>
          <a:p>
            <a:r>
              <a:rPr lang="en-US" dirty="0"/>
              <a:t>So there is one Father, not three Fathers; one Son, not three Sons; one Holy Ghost, not three Holy Ghosts. And in this Trinity none is before, or after another; none is greater, or less than another. But the whole three Persons are coeternal, and coequal. So that in all things, as aforesaid; the Unity in Trinity, and the Trinity in Unity, is to be worshipped. He therefore that will be saved, let him thus think of the Trinity.</a:t>
            </a:r>
          </a:p>
        </p:txBody>
      </p:sp>
      <p:sp>
        <p:nvSpPr>
          <p:cNvPr id="3" name="Title 2"/>
          <p:cNvSpPr>
            <a:spLocks noGrp="1"/>
          </p:cNvSpPr>
          <p:nvPr>
            <p:ph type="title"/>
          </p:nvPr>
        </p:nvSpPr>
        <p:spPr>
          <a:xfrm>
            <a:off x="446103" y="304800"/>
            <a:ext cx="8229600" cy="808038"/>
          </a:xfrm>
        </p:spPr>
        <p:txBody>
          <a:bodyPr>
            <a:normAutofit/>
          </a:bodyPr>
          <a:lstStyle/>
          <a:p>
            <a:r>
              <a:rPr lang="en-US" sz="2400" dirty="0"/>
              <a:t>Back to First Part of </a:t>
            </a:r>
            <a:r>
              <a:rPr lang="en-US" sz="2400" dirty="0" err="1"/>
              <a:t>Athanasian</a:t>
            </a:r>
            <a:r>
              <a:rPr lang="en-US" sz="2400" dirty="0"/>
              <a:t> Creed</a:t>
            </a:r>
          </a:p>
        </p:txBody>
      </p:sp>
    </p:spTree>
    <p:extLst>
      <p:ext uri="{BB962C8B-B14F-4D97-AF65-F5344CB8AC3E}">
        <p14:creationId xmlns:p14="http://schemas.microsoft.com/office/powerpoint/2010/main" val="3093021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p:txBody>
          <a:bodyPr/>
          <a:lstStyle/>
          <a:p>
            <a:r>
              <a:rPr lang="en-US" altLang="en-US"/>
              <a:t>Aquinas on the Trinity</a:t>
            </a:r>
          </a:p>
        </p:txBody>
      </p:sp>
      <p:sp>
        <p:nvSpPr>
          <p:cNvPr id="45059" name="Rectangle 3"/>
          <p:cNvSpPr>
            <a:spLocks noGrp="1" noChangeArrowheads="1"/>
          </p:cNvSpPr>
          <p:nvPr>
            <p:ph type="body" idx="1"/>
          </p:nvPr>
        </p:nvSpPr>
        <p:spPr/>
        <p:txBody>
          <a:bodyPr>
            <a:normAutofit fontScale="70000" lnSpcReduction="20000"/>
          </a:bodyPr>
          <a:lstStyle/>
          <a:p>
            <a:r>
              <a:rPr lang="en-US" altLang="en-US" dirty="0"/>
              <a:t>Thinking about God in Aristotelian categories</a:t>
            </a:r>
          </a:p>
          <a:p>
            <a:r>
              <a:rPr lang="en-US" altLang="en-US" dirty="0"/>
              <a:t>ST </a:t>
            </a:r>
            <a:r>
              <a:rPr lang="en-US" altLang="en-US" dirty="0" err="1"/>
              <a:t>Ia</a:t>
            </a:r>
            <a:r>
              <a:rPr lang="en-US" altLang="en-US" dirty="0"/>
              <a:t> Q39 attempts to reconcile Nicaea and Augustine with these categories</a:t>
            </a:r>
          </a:p>
          <a:p>
            <a:pPr lvl="1"/>
            <a:r>
              <a:rPr lang="en-US" altLang="en-US" dirty="0"/>
              <a:t>Issue is relation between essence (substance) and existence (being)</a:t>
            </a:r>
          </a:p>
          <a:p>
            <a:pPr lvl="1"/>
            <a:r>
              <a:rPr lang="en-US" altLang="en-US" dirty="0"/>
              <a:t>Aquinas thinks Augustine got this wrong</a:t>
            </a:r>
          </a:p>
          <a:p>
            <a:pPr lvl="1"/>
            <a:r>
              <a:rPr lang="en-US" altLang="en-US" dirty="0"/>
              <a:t>See </a:t>
            </a:r>
            <a:r>
              <a:rPr lang="en-US" dirty="0" err="1"/>
              <a:t>Dauphinais</a:t>
            </a:r>
            <a:r>
              <a:rPr lang="en-US" dirty="0"/>
              <a:t>, Michael. Et al. </a:t>
            </a:r>
            <a:r>
              <a:rPr lang="en-US" i="1" dirty="0"/>
              <a:t>Aquinas the Augustinian</a:t>
            </a:r>
            <a:r>
              <a:rPr lang="en-US" dirty="0"/>
              <a:t> Washington, D.C., Catholic University Press, 2007.</a:t>
            </a:r>
          </a:p>
          <a:p>
            <a:pPr lvl="1"/>
            <a:r>
              <a:rPr lang="en-US" altLang="en-US" dirty="0"/>
              <a:t>See Thom, Paul. </a:t>
            </a:r>
            <a:r>
              <a:rPr lang="en-US" altLang="en-US" i="1" dirty="0"/>
              <a:t>The Logic of the Trinity: Augustine to Ockham. </a:t>
            </a:r>
            <a:r>
              <a:rPr lang="en-US" altLang="en-US" dirty="0"/>
              <a:t> New York: Fordham University Press, 2012.</a:t>
            </a:r>
          </a:p>
          <a:p>
            <a:r>
              <a:rPr lang="en-US" altLang="en-US" dirty="0"/>
              <a:t>At issue is ‘substance’ or </a:t>
            </a:r>
            <a:r>
              <a:rPr lang="en-US" altLang="en-US" i="1" dirty="0" err="1"/>
              <a:t>homoousia</a:t>
            </a:r>
            <a:endParaRPr lang="en-US" altLang="en-US" i="1" dirty="0"/>
          </a:p>
          <a:p>
            <a:r>
              <a:rPr lang="en-US" altLang="en-US" dirty="0"/>
              <a:t>Augustine (like Hilary before him) shies away from substance in describing the Trinity</a:t>
            </a:r>
          </a:p>
          <a:p>
            <a:pPr lvl="1"/>
            <a:r>
              <a:rPr lang="en-US" altLang="en-US" dirty="0"/>
              <a:t>Without qualifying discussion, ‘same substance’ can sound like </a:t>
            </a:r>
            <a:r>
              <a:rPr lang="en-US" altLang="en-US" dirty="0" err="1"/>
              <a:t>unitarianism</a:t>
            </a:r>
            <a:r>
              <a:rPr lang="en-US" altLang="en-US" dirty="0"/>
              <a:t> and modalism</a:t>
            </a:r>
          </a:p>
          <a:p>
            <a:pPr lvl="1"/>
            <a:r>
              <a:rPr lang="en-US" altLang="en-US" dirty="0"/>
              <a:t>Could deny separate persons (hypostases) of Trinity</a:t>
            </a:r>
          </a:p>
          <a:p>
            <a:pPr lvl="1"/>
            <a:r>
              <a:rPr lang="en-US" dirty="0" err="1"/>
              <a:t>Dodaro</a:t>
            </a:r>
            <a:r>
              <a:rPr lang="en-US" dirty="0"/>
              <a:t>, Robert. “Language Matters: Augustine’s Use of Literary Decorum in Theological Argument,” </a:t>
            </a:r>
            <a:r>
              <a:rPr lang="en-US" i="1" dirty="0"/>
              <a:t>Augustinian Studies </a:t>
            </a:r>
            <a:r>
              <a:rPr lang="en-US" dirty="0"/>
              <a:t>45:1 (2014) 1-28.</a:t>
            </a:r>
          </a:p>
          <a:p>
            <a:r>
              <a:rPr lang="en-US" dirty="0"/>
              <a:t>Echoes of this for us: ‘consubstantial’ versus ‘one in being’</a:t>
            </a:r>
          </a:p>
          <a:p>
            <a:pPr marL="393192" lvl="1" indent="0">
              <a:buNone/>
            </a:pPr>
            <a:endParaRPr lang="en-US" altLang="en-US" dirty="0"/>
          </a:p>
        </p:txBody>
      </p:sp>
    </p:spTree>
    <p:extLst>
      <p:ext uri="{BB962C8B-B14F-4D97-AF65-F5344CB8AC3E}">
        <p14:creationId xmlns:p14="http://schemas.microsoft.com/office/powerpoint/2010/main" val="3058467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p:txBody>
          <a:bodyPr/>
          <a:lstStyle/>
          <a:p>
            <a:r>
              <a:rPr lang="en-US" altLang="en-US"/>
              <a:t>John Calvin</a:t>
            </a:r>
          </a:p>
        </p:txBody>
      </p:sp>
      <p:sp>
        <p:nvSpPr>
          <p:cNvPr id="40963" name="Rectangle 3"/>
          <p:cNvSpPr>
            <a:spLocks noGrp="1" noChangeArrowheads="1"/>
          </p:cNvSpPr>
          <p:nvPr>
            <p:ph type="body" idx="1"/>
          </p:nvPr>
        </p:nvSpPr>
        <p:spPr/>
        <p:txBody>
          <a:bodyPr/>
          <a:lstStyle/>
          <a:p>
            <a:pPr>
              <a:lnSpc>
                <a:spcPct val="90000"/>
              </a:lnSpc>
            </a:pPr>
            <a:r>
              <a:rPr lang="en-US" altLang="en-US" sz="2400" dirty="0"/>
              <a:t>Calvin cautiously accepts Nicene Creed</a:t>
            </a:r>
          </a:p>
          <a:p>
            <a:pPr>
              <a:lnSpc>
                <a:spcPct val="90000"/>
              </a:lnSpc>
            </a:pPr>
            <a:r>
              <a:rPr lang="en-US" altLang="en-US" sz="2400" dirty="0"/>
              <a:t>But is concerned about non-Biblical language (</a:t>
            </a:r>
            <a:r>
              <a:rPr lang="en-US" altLang="en-US" sz="2400" i="1" dirty="0" err="1"/>
              <a:t>homoousia</a:t>
            </a:r>
            <a:r>
              <a:rPr lang="en-US" altLang="en-US" sz="2400" dirty="0"/>
              <a:t>)</a:t>
            </a:r>
          </a:p>
          <a:p>
            <a:pPr>
              <a:lnSpc>
                <a:spcPct val="90000"/>
              </a:lnSpc>
            </a:pPr>
            <a:r>
              <a:rPr lang="en-US" altLang="en-US" sz="2400" dirty="0"/>
              <a:t>Relies on Augustine as a guide to thinking about Trinity</a:t>
            </a:r>
          </a:p>
          <a:p>
            <a:pPr>
              <a:lnSpc>
                <a:spcPct val="90000"/>
              </a:lnSpc>
            </a:pPr>
            <a:r>
              <a:rPr lang="en-US" altLang="en-US" sz="2400" dirty="0"/>
              <a:t>But very cautious about analogies</a:t>
            </a:r>
          </a:p>
          <a:p>
            <a:pPr lvl="1">
              <a:lnSpc>
                <a:spcPct val="90000"/>
              </a:lnSpc>
            </a:pPr>
            <a:r>
              <a:rPr lang="en-US" altLang="en-US" sz="2000" dirty="0"/>
              <a:t>He rejects </a:t>
            </a:r>
            <a:r>
              <a:rPr lang="en-US" altLang="en-US" sz="2000" i="1" dirty="0"/>
              <a:t>imago Dei</a:t>
            </a:r>
            <a:r>
              <a:rPr lang="en-US" altLang="en-US" sz="2000" dirty="0"/>
              <a:t> as memory, intellect and will</a:t>
            </a:r>
          </a:p>
          <a:p>
            <a:pPr>
              <a:lnSpc>
                <a:spcPct val="90000"/>
              </a:lnSpc>
            </a:pPr>
            <a:r>
              <a:rPr lang="en-US" altLang="en-US" sz="2400" i="1" dirty="0"/>
              <a:t>Institutes of Christian Religion</a:t>
            </a:r>
            <a:r>
              <a:rPr lang="en-US" altLang="en-US" sz="2400" dirty="0"/>
              <a:t> I.13 and I.15</a:t>
            </a:r>
          </a:p>
        </p:txBody>
      </p:sp>
    </p:spTree>
    <p:extLst>
      <p:ext uri="{BB962C8B-B14F-4D97-AF65-F5344CB8AC3E}">
        <p14:creationId xmlns:p14="http://schemas.microsoft.com/office/powerpoint/2010/main" val="3191014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r>
              <a:rPr lang="en-US" altLang="en-US" i="1"/>
              <a:t>Filioque</a:t>
            </a:r>
            <a:r>
              <a:rPr lang="en-US" altLang="en-US"/>
              <a:t> History</a:t>
            </a:r>
          </a:p>
        </p:txBody>
      </p:sp>
      <p:sp>
        <p:nvSpPr>
          <p:cNvPr id="37891" name="Rectangle 3"/>
          <p:cNvSpPr>
            <a:spLocks noGrp="1" noChangeArrowheads="1"/>
          </p:cNvSpPr>
          <p:nvPr>
            <p:ph type="body" idx="1"/>
          </p:nvPr>
        </p:nvSpPr>
        <p:spPr/>
        <p:txBody>
          <a:bodyPr/>
          <a:lstStyle/>
          <a:p>
            <a:pPr>
              <a:lnSpc>
                <a:spcPct val="80000"/>
              </a:lnSpc>
            </a:pPr>
            <a:r>
              <a:rPr lang="en-US" altLang="en-US" sz="1800" i="1" dirty="0" err="1"/>
              <a:t>Filioque</a:t>
            </a:r>
            <a:r>
              <a:rPr lang="en-US" altLang="en-US" sz="1800" dirty="0"/>
              <a:t> = and the Son</a:t>
            </a:r>
          </a:p>
          <a:p>
            <a:pPr lvl="1">
              <a:lnSpc>
                <a:spcPct val="80000"/>
              </a:lnSpc>
            </a:pPr>
            <a:r>
              <a:rPr lang="en-US" altLang="en-US" sz="1600" dirty="0"/>
              <a:t>Appears in ‘</a:t>
            </a:r>
            <a:r>
              <a:rPr lang="en-US" altLang="en-US" sz="1600" dirty="0" err="1"/>
              <a:t>Athanasian</a:t>
            </a:r>
            <a:r>
              <a:rPr lang="en-US" altLang="en-US" sz="1600" dirty="0"/>
              <a:t> Creed’</a:t>
            </a:r>
          </a:p>
          <a:p>
            <a:pPr lvl="1">
              <a:lnSpc>
                <a:spcPct val="80000"/>
              </a:lnSpc>
            </a:pPr>
            <a:r>
              <a:rPr lang="en-US" altLang="en-US" sz="1600" dirty="0"/>
              <a:t>Interpolation in the Nicene Creed in Latin</a:t>
            </a:r>
          </a:p>
          <a:p>
            <a:pPr lvl="1">
              <a:lnSpc>
                <a:spcPct val="80000"/>
              </a:lnSpc>
            </a:pPr>
            <a:r>
              <a:rPr lang="en-US" altLang="en-US" sz="1600" dirty="0"/>
              <a:t>Appears in West in late 7</a:t>
            </a:r>
            <a:r>
              <a:rPr lang="en-US" altLang="en-US" sz="1600" baseline="30000" dirty="0"/>
              <a:t>th</a:t>
            </a:r>
            <a:r>
              <a:rPr lang="en-US" altLang="en-US" sz="1600" dirty="0"/>
              <a:t> C in some versions of Creed</a:t>
            </a:r>
          </a:p>
          <a:p>
            <a:pPr>
              <a:lnSpc>
                <a:spcPct val="80000"/>
              </a:lnSpc>
            </a:pPr>
            <a:r>
              <a:rPr lang="en-US" altLang="en-US" sz="1800" dirty="0"/>
              <a:t>Accepted as standard in imperial liturgy by Charlemagne (early 9</a:t>
            </a:r>
            <a:r>
              <a:rPr lang="en-US" altLang="en-US" sz="1800" baseline="30000" dirty="0"/>
              <a:t>th</a:t>
            </a:r>
            <a:r>
              <a:rPr lang="en-US" altLang="en-US" sz="1800" dirty="0"/>
              <a:t> C)</a:t>
            </a:r>
          </a:p>
          <a:p>
            <a:pPr lvl="1">
              <a:lnSpc>
                <a:spcPct val="80000"/>
              </a:lnSpc>
            </a:pPr>
            <a:r>
              <a:rPr lang="en-US" altLang="en-US" sz="1600" dirty="0"/>
              <a:t>Becomes a doctrinal area of contention between Europe and Byzantium as part of broader political confrontation </a:t>
            </a:r>
          </a:p>
          <a:p>
            <a:pPr lvl="1">
              <a:lnSpc>
                <a:spcPct val="80000"/>
              </a:lnSpc>
            </a:pPr>
            <a:r>
              <a:rPr lang="en-US" altLang="en-US" sz="1600" dirty="0"/>
              <a:t>Pope Leo III knew </a:t>
            </a:r>
            <a:r>
              <a:rPr lang="en-US" altLang="en-US" sz="1600" i="1" dirty="0" err="1"/>
              <a:t>filioque</a:t>
            </a:r>
            <a:r>
              <a:rPr lang="en-US" altLang="en-US" sz="1600" dirty="0"/>
              <a:t> was not a good translation from Greek</a:t>
            </a:r>
          </a:p>
          <a:p>
            <a:pPr>
              <a:lnSpc>
                <a:spcPct val="80000"/>
              </a:lnSpc>
            </a:pPr>
            <a:r>
              <a:rPr lang="en-US" altLang="en-US" sz="1800" dirty="0"/>
              <a:t>Accepted as standard in Europe in 12</a:t>
            </a:r>
            <a:r>
              <a:rPr lang="en-US" altLang="en-US" sz="1800" baseline="30000" dirty="0"/>
              <a:t>th</a:t>
            </a:r>
            <a:r>
              <a:rPr lang="en-US" altLang="en-US" sz="1800" dirty="0"/>
              <a:t> C</a:t>
            </a:r>
          </a:p>
          <a:p>
            <a:pPr lvl="1">
              <a:lnSpc>
                <a:spcPct val="80000"/>
              </a:lnSpc>
            </a:pPr>
            <a:r>
              <a:rPr lang="en-US" altLang="en-US" sz="1600" dirty="0"/>
              <a:t>Coincides with beginning of Crusades and renewed friction with Byzantium</a:t>
            </a:r>
          </a:p>
          <a:p>
            <a:pPr>
              <a:lnSpc>
                <a:spcPct val="80000"/>
              </a:lnSpc>
            </a:pPr>
            <a:r>
              <a:rPr lang="en-US" altLang="en-US" sz="1800" i="1" dirty="0"/>
              <a:t>De </a:t>
            </a:r>
            <a:r>
              <a:rPr lang="en-US" altLang="en-US" sz="1800" i="1" dirty="0" err="1"/>
              <a:t>Trinitate</a:t>
            </a:r>
            <a:r>
              <a:rPr lang="en-US" altLang="en-US" sz="1800" i="1" dirty="0"/>
              <a:t> </a:t>
            </a:r>
            <a:r>
              <a:rPr lang="en-US" altLang="en-US" sz="1800" dirty="0"/>
              <a:t>translated into Greek in 1274</a:t>
            </a:r>
          </a:p>
          <a:p>
            <a:pPr lvl="1">
              <a:lnSpc>
                <a:spcPct val="80000"/>
              </a:lnSpc>
            </a:pPr>
            <a:r>
              <a:rPr lang="en-US" altLang="en-US" sz="1600" dirty="0"/>
              <a:t>Coincides with Byzantine request for reunification with West for defense against Turks</a:t>
            </a:r>
          </a:p>
          <a:p>
            <a:pPr lvl="1">
              <a:lnSpc>
                <a:spcPct val="80000"/>
              </a:lnSpc>
            </a:pPr>
            <a:r>
              <a:rPr lang="en-US" altLang="en-US" sz="1600" dirty="0"/>
              <a:t>Strongly influenced great Eastern mystic Gregory </a:t>
            </a:r>
            <a:r>
              <a:rPr lang="en-US" altLang="en-US" sz="1600" dirty="0" err="1"/>
              <a:t>Palamas</a:t>
            </a:r>
            <a:r>
              <a:rPr lang="en-US" altLang="en-US" sz="1600" dirty="0"/>
              <a:t> (1297-1359)</a:t>
            </a:r>
          </a:p>
          <a:p>
            <a:pPr>
              <a:lnSpc>
                <a:spcPct val="80000"/>
              </a:lnSpc>
            </a:pPr>
            <a:r>
              <a:rPr lang="en-US" altLang="en-US" sz="1800" dirty="0"/>
              <a:t>Renewed friction over </a:t>
            </a:r>
            <a:r>
              <a:rPr lang="en-US" altLang="en-US" sz="1800" i="1" dirty="0" err="1"/>
              <a:t>filioque</a:t>
            </a:r>
            <a:r>
              <a:rPr lang="en-US" altLang="en-US" sz="1800" dirty="0"/>
              <a:t> after fall of Constantinople (1453)</a:t>
            </a:r>
          </a:p>
          <a:p>
            <a:pPr lvl="1">
              <a:lnSpc>
                <a:spcPct val="80000"/>
              </a:lnSpc>
            </a:pPr>
            <a:endParaRPr lang="en-US" altLang="en-US" sz="1600" i="1" dirty="0"/>
          </a:p>
        </p:txBody>
      </p:sp>
    </p:spTree>
    <p:extLst>
      <p:ext uri="{BB962C8B-B14F-4D97-AF65-F5344CB8AC3E}">
        <p14:creationId xmlns:p14="http://schemas.microsoft.com/office/powerpoint/2010/main" val="3539731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noChangeArrowheads="1"/>
          </p:cNvSpPr>
          <p:nvPr>
            <p:ph type="title"/>
          </p:nvPr>
        </p:nvSpPr>
        <p:spPr/>
        <p:txBody>
          <a:bodyPr/>
          <a:lstStyle/>
          <a:p>
            <a:r>
              <a:rPr lang="en-US" altLang="en-US"/>
              <a:t>Current Work</a:t>
            </a:r>
          </a:p>
        </p:txBody>
      </p:sp>
      <p:sp>
        <p:nvSpPr>
          <p:cNvPr id="41987" name="Rectangle 3"/>
          <p:cNvSpPr>
            <a:spLocks noGrp="1" noChangeArrowheads="1"/>
          </p:cNvSpPr>
          <p:nvPr>
            <p:ph type="body" idx="1"/>
          </p:nvPr>
        </p:nvSpPr>
        <p:spPr/>
        <p:txBody>
          <a:bodyPr/>
          <a:lstStyle/>
          <a:p>
            <a:pPr>
              <a:lnSpc>
                <a:spcPct val="80000"/>
              </a:lnSpc>
            </a:pPr>
            <a:r>
              <a:rPr lang="en-US" altLang="en-US" sz="2400" i="1"/>
              <a:t>The Filioque: A Church Dividing Issue?</a:t>
            </a:r>
            <a:endParaRPr lang="en-US" altLang="en-US" sz="2400"/>
          </a:p>
          <a:p>
            <a:pPr lvl="1">
              <a:lnSpc>
                <a:spcPct val="80000"/>
              </a:lnSpc>
            </a:pPr>
            <a:r>
              <a:rPr lang="en-US" altLang="en-US" sz="2000"/>
              <a:t>Joint USCCB and Orthodox Statement</a:t>
            </a:r>
          </a:p>
          <a:p>
            <a:pPr lvl="1">
              <a:lnSpc>
                <a:spcPct val="80000"/>
              </a:lnSpc>
            </a:pPr>
            <a:r>
              <a:rPr lang="en-US" altLang="en-US" sz="2000"/>
              <a:t>October 2003</a:t>
            </a:r>
          </a:p>
          <a:p>
            <a:pPr>
              <a:lnSpc>
                <a:spcPct val="80000"/>
              </a:lnSpc>
            </a:pPr>
            <a:r>
              <a:rPr lang="en-US" altLang="en-US" sz="2400"/>
              <a:t>Organization of Document</a:t>
            </a:r>
          </a:p>
          <a:p>
            <a:pPr lvl="1">
              <a:lnSpc>
                <a:spcPct val="80000"/>
              </a:lnSpc>
            </a:pPr>
            <a:r>
              <a:rPr lang="en-US" altLang="en-US" sz="2000"/>
              <a:t>I Holy Spirit in Scripture</a:t>
            </a:r>
          </a:p>
          <a:p>
            <a:pPr lvl="1">
              <a:lnSpc>
                <a:spcPct val="80000"/>
              </a:lnSpc>
            </a:pPr>
            <a:r>
              <a:rPr lang="en-US" altLang="en-US" sz="2000"/>
              <a:t>II Historical Considerations</a:t>
            </a:r>
          </a:p>
          <a:p>
            <a:pPr lvl="1">
              <a:lnSpc>
                <a:spcPct val="80000"/>
              </a:lnSpc>
            </a:pPr>
            <a:r>
              <a:rPr lang="en-US" altLang="en-US" sz="2000"/>
              <a:t>III Theological Considerations</a:t>
            </a:r>
          </a:p>
          <a:p>
            <a:pPr lvl="1">
              <a:lnSpc>
                <a:spcPct val="80000"/>
              </a:lnSpc>
            </a:pPr>
            <a:r>
              <a:rPr lang="en-US" altLang="en-US" sz="2000"/>
              <a:t>IV Recommendations</a:t>
            </a:r>
          </a:p>
          <a:p>
            <a:pPr>
              <a:lnSpc>
                <a:spcPct val="80000"/>
              </a:lnSpc>
            </a:pPr>
            <a:r>
              <a:rPr lang="en-US" altLang="en-US" sz="2400"/>
              <a:t>Available at </a:t>
            </a:r>
            <a:r>
              <a:rPr lang="en-US" altLang="en-US" sz="2400">
                <a:hlinkClick r:id="rId2"/>
              </a:rPr>
              <a:t>http://www.usccb.org/seia/filioque.shtml</a:t>
            </a:r>
            <a:endParaRPr lang="en-US" altLang="en-US" sz="2400"/>
          </a:p>
          <a:p>
            <a:pPr>
              <a:lnSpc>
                <a:spcPct val="80000"/>
              </a:lnSpc>
            </a:pPr>
            <a:r>
              <a:rPr lang="en-US" altLang="en-US" sz="2400"/>
              <a:t>Pay special attention to Part III</a:t>
            </a:r>
          </a:p>
        </p:txBody>
      </p:sp>
    </p:spTree>
    <p:extLst>
      <p:ext uri="{BB962C8B-B14F-4D97-AF65-F5344CB8AC3E}">
        <p14:creationId xmlns:p14="http://schemas.microsoft.com/office/powerpoint/2010/main" val="1329213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r>
              <a:rPr lang="en-US" altLang="en-US" sz="3200"/>
              <a:t>Early Modern Rejection of Trinity</a:t>
            </a:r>
          </a:p>
        </p:txBody>
      </p:sp>
      <p:sp>
        <p:nvSpPr>
          <p:cNvPr id="12291" name="Rectangle 3"/>
          <p:cNvSpPr>
            <a:spLocks noGrp="1" noChangeArrowheads="1"/>
          </p:cNvSpPr>
          <p:nvPr>
            <p:ph type="body" idx="1"/>
          </p:nvPr>
        </p:nvSpPr>
        <p:spPr/>
        <p:txBody>
          <a:bodyPr/>
          <a:lstStyle/>
          <a:p>
            <a:r>
              <a:rPr lang="en-US" altLang="en-US" dirty="0"/>
              <a:t>All reformers (16th C) are Trinitarians</a:t>
            </a:r>
          </a:p>
          <a:p>
            <a:r>
              <a:rPr lang="en-US" altLang="en-US" dirty="0"/>
              <a:t>17</a:t>
            </a:r>
            <a:r>
              <a:rPr lang="en-US" altLang="en-US" baseline="30000" dirty="0"/>
              <a:t>th</a:t>
            </a:r>
            <a:r>
              <a:rPr lang="en-US" altLang="en-US" dirty="0"/>
              <a:t> C opens up possibility of ‘public’ rejection of Trinitarianism and turn to Deism </a:t>
            </a:r>
          </a:p>
          <a:p>
            <a:pPr lvl="1"/>
            <a:r>
              <a:rPr lang="en-US" altLang="en-US" dirty="0"/>
              <a:t>Thirty Years War</a:t>
            </a:r>
          </a:p>
          <a:p>
            <a:pPr lvl="1"/>
            <a:r>
              <a:rPr lang="en-US" altLang="en-US" dirty="0"/>
              <a:t>Scientific discoveries</a:t>
            </a:r>
          </a:p>
          <a:p>
            <a:r>
              <a:rPr lang="en-US" altLang="en-US" dirty="0"/>
              <a:t>Return to Arianism</a:t>
            </a:r>
          </a:p>
          <a:p>
            <a:pPr lvl="1"/>
            <a:r>
              <a:rPr lang="en-US" altLang="en-US" dirty="0"/>
              <a:t>Newton, Milton, Jefferson</a:t>
            </a:r>
          </a:p>
          <a:p>
            <a:pPr>
              <a:buFont typeface="Wingdings" pitchFamily="2" charset="2"/>
              <a:buNone/>
            </a:pPr>
            <a:endParaRPr lang="en-US" altLang="en-US" dirty="0"/>
          </a:p>
          <a:p>
            <a:pPr lvl="1"/>
            <a:endParaRPr lang="en-US" altLang="en-US" dirty="0"/>
          </a:p>
          <a:p>
            <a:endParaRPr lang="en-US" altLang="en-US" dirty="0"/>
          </a:p>
        </p:txBody>
      </p:sp>
    </p:spTree>
    <p:extLst>
      <p:ext uri="{BB962C8B-B14F-4D97-AF65-F5344CB8AC3E}">
        <p14:creationId xmlns:p14="http://schemas.microsoft.com/office/powerpoint/2010/main" val="1874272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a:t>Council of Nicaea made Easter ‘fixed’, although some Catholic communities continued to observe other days</a:t>
            </a:r>
          </a:p>
          <a:p>
            <a:pPr lvl="1"/>
            <a:r>
              <a:rPr lang="en-US" dirty="0"/>
              <a:t>Thus fixing Good Friday, Holy Thursday, Ascension Thursday and Pentecost (and Sundays after Pentecost)</a:t>
            </a:r>
          </a:p>
          <a:p>
            <a:pPr lvl="1"/>
            <a:r>
              <a:rPr lang="en-US" dirty="0"/>
              <a:t>Christmas and Epiphany set by tradition as Dec 25 and Jan 6</a:t>
            </a:r>
          </a:p>
          <a:p>
            <a:r>
              <a:rPr lang="en-US" dirty="0"/>
              <a:t>Each bishop specified the liturgical beginning of Lent </a:t>
            </a:r>
          </a:p>
          <a:p>
            <a:r>
              <a:rPr lang="en-US" dirty="0"/>
              <a:t>Some feasts of martyrs universally observed:</a:t>
            </a:r>
          </a:p>
          <a:p>
            <a:pPr lvl="1"/>
            <a:r>
              <a:rPr lang="en-US" dirty="0"/>
              <a:t>Dec 26: St. Stephen</a:t>
            </a:r>
          </a:p>
          <a:p>
            <a:pPr lvl="1"/>
            <a:r>
              <a:rPr lang="en-US" dirty="0"/>
              <a:t>Dec 27: St. James and Decollation of John Baptist</a:t>
            </a:r>
          </a:p>
          <a:p>
            <a:pPr lvl="1"/>
            <a:r>
              <a:rPr lang="en-US" dirty="0"/>
              <a:t>Dec 28: Feast of Holy Innocents </a:t>
            </a:r>
          </a:p>
          <a:p>
            <a:pPr lvl="1"/>
            <a:r>
              <a:rPr lang="en-US" dirty="0"/>
              <a:t>Jun 24: Nativity of John Baptist</a:t>
            </a:r>
          </a:p>
          <a:p>
            <a:pPr lvl="1"/>
            <a:r>
              <a:rPr lang="en-US" dirty="0"/>
              <a:t>Jun 29: Feast of Peter and Paul</a:t>
            </a:r>
          </a:p>
          <a:p>
            <a:pPr lvl="1"/>
            <a:r>
              <a:rPr lang="en-US" dirty="0"/>
              <a:t>Aug 10: St. Laurence</a:t>
            </a:r>
          </a:p>
          <a:p>
            <a:pPr lvl="1"/>
            <a:r>
              <a:rPr lang="en-US" dirty="0"/>
              <a:t>Aug 15: Assumption of Mary</a:t>
            </a:r>
          </a:p>
          <a:p>
            <a:r>
              <a:rPr lang="en-US" dirty="0"/>
              <a:t>Augustine and Church in North Africa also regularly celebrated, including</a:t>
            </a:r>
          </a:p>
          <a:p>
            <a:pPr lvl="1"/>
            <a:r>
              <a:rPr lang="en-US" dirty="0"/>
              <a:t>Jan 21: St. Agnes</a:t>
            </a:r>
          </a:p>
          <a:p>
            <a:pPr lvl="1"/>
            <a:r>
              <a:rPr lang="en-US" dirty="0"/>
              <a:t>Mar 7: </a:t>
            </a:r>
            <a:r>
              <a:rPr lang="en-US" dirty="0" err="1"/>
              <a:t>Sts</a:t>
            </a:r>
            <a:r>
              <a:rPr lang="en-US" dirty="0"/>
              <a:t>. Perpetua and Felicity</a:t>
            </a:r>
          </a:p>
          <a:p>
            <a:pPr lvl="1"/>
            <a:r>
              <a:rPr lang="en-US" dirty="0"/>
              <a:t>Sep 16: St. Cyprian</a:t>
            </a:r>
          </a:p>
          <a:p>
            <a:pPr lvl="1"/>
            <a:r>
              <a:rPr lang="en-US" dirty="0"/>
              <a:t>Jul 17: </a:t>
            </a:r>
            <a:r>
              <a:rPr lang="en-US" dirty="0" err="1"/>
              <a:t>Scillitan</a:t>
            </a:r>
            <a:r>
              <a:rPr lang="en-US" dirty="0"/>
              <a:t> Martyrs </a:t>
            </a:r>
          </a:p>
          <a:p>
            <a:r>
              <a:rPr lang="en-US" dirty="0"/>
              <a:t>NB There is no Advent for Augustine; rather the liturgical year begins with Easter Vigil</a:t>
            </a:r>
          </a:p>
        </p:txBody>
      </p:sp>
      <p:sp>
        <p:nvSpPr>
          <p:cNvPr id="3" name="Title 2"/>
          <p:cNvSpPr>
            <a:spLocks noGrp="1"/>
          </p:cNvSpPr>
          <p:nvPr>
            <p:ph type="title"/>
          </p:nvPr>
        </p:nvSpPr>
        <p:spPr/>
        <p:txBody>
          <a:bodyPr/>
          <a:lstStyle/>
          <a:p>
            <a:r>
              <a:rPr lang="en-US" dirty="0"/>
              <a:t>Liturgical Year for Augustine</a:t>
            </a:r>
          </a:p>
        </p:txBody>
      </p:sp>
    </p:spTree>
    <p:extLst>
      <p:ext uri="{BB962C8B-B14F-4D97-AF65-F5344CB8AC3E}">
        <p14:creationId xmlns:p14="http://schemas.microsoft.com/office/powerpoint/2010/main" val="2795471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Order of readings typically followed:</a:t>
            </a:r>
          </a:p>
          <a:p>
            <a:pPr lvl="1"/>
            <a:r>
              <a:rPr lang="en-US" dirty="0"/>
              <a:t>Old Testament</a:t>
            </a:r>
          </a:p>
          <a:p>
            <a:pPr lvl="1"/>
            <a:r>
              <a:rPr lang="en-US" dirty="0"/>
              <a:t>Epistle</a:t>
            </a:r>
          </a:p>
          <a:p>
            <a:pPr lvl="1"/>
            <a:r>
              <a:rPr lang="en-US" dirty="0"/>
              <a:t>Psalm</a:t>
            </a:r>
          </a:p>
          <a:p>
            <a:pPr lvl="1"/>
            <a:r>
              <a:rPr lang="en-US" dirty="0"/>
              <a:t>Gospel</a:t>
            </a:r>
          </a:p>
          <a:p>
            <a:r>
              <a:rPr lang="en-US" dirty="0"/>
              <a:t>However, strong evidence that during Easter season, OT is replaced by Revelation </a:t>
            </a:r>
          </a:p>
          <a:p>
            <a:r>
              <a:rPr lang="en-US" dirty="0"/>
              <a:t>No standard lectionary</a:t>
            </a:r>
          </a:p>
          <a:p>
            <a:pPr lvl="1"/>
            <a:r>
              <a:rPr lang="en-US" dirty="0"/>
              <a:t>By tradition, some readings were customarily used for certain feasts, but at bishop’s discretion</a:t>
            </a:r>
          </a:p>
        </p:txBody>
      </p:sp>
      <p:sp>
        <p:nvSpPr>
          <p:cNvPr id="3" name="Title 2"/>
          <p:cNvSpPr>
            <a:spLocks noGrp="1"/>
          </p:cNvSpPr>
          <p:nvPr>
            <p:ph type="title"/>
          </p:nvPr>
        </p:nvSpPr>
        <p:spPr/>
        <p:txBody>
          <a:bodyPr/>
          <a:lstStyle/>
          <a:p>
            <a:r>
              <a:rPr lang="en-US" dirty="0"/>
              <a:t>Augustine’s Lectionary</a:t>
            </a:r>
          </a:p>
        </p:txBody>
      </p:sp>
    </p:spTree>
    <p:extLst>
      <p:ext uri="{BB962C8B-B14F-4D97-AF65-F5344CB8AC3E}">
        <p14:creationId xmlns:p14="http://schemas.microsoft.com/office/powerpoint/2010/main" val="395530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Augustine seems to have counted Lent as 40 days before Easter Vigil, including Sundays (this changes with Pope St Gregory the Great)</a:t>
            </a:r>
          </a:p>
          <a:p>
            <a:r>
              <a:rPr lang="en-US" dirty="0"/>
              <a:t>Lent was a time of prayer, fasting and almsgiving for entire community</a:t>
            </a:r>
          </a:p>
          <a:p>
            <a:pPr lvl="1"/>
            <a:r>
              <a:rPr lang="en-US" dirty="0"/>
              <a:t>In solidarity with and as an example to catechumens</a:t>
            </a:r>
          </a:p>
          <a:p>
            <a:r>
              <a:rPr lang="en-US" dirty="0"/>
              <a:t>Key Sundays in Lent</a:t>
            </a:r>
          </a:p>
          <a:p>
            <a:pPr lvl="1"/>
            <a:r>
              <a:rPr lang="en-US" dirty="0"/>
              <a:t>First Sunday: call to Lent, readings similar to ones we now have for Ash Wednesday</a:t>
            </a:r>
          </a:p>
          <a:p>
            <a:pPr lvl="1"/>
            <a:r>
              <a:rPr lang="en-US" dirty="0"/>
              <a:t>Fourth Sunday: Handing the Creed to the Catechumens</a:t>
            </a:r>
          </a:p>
          <a:p>
            <a:pPr lvl="1"/>
            <a:r>
              <a:rPr lang="en-US" dirty="0"/>
              <a:t>Fifth Sunday: Giving back (reciting) the Creed; and handing the Our Father to the catechumens</a:t>
            </a:r>
          </a:p>
          <a:p>
            <a:pPr lvl="1"/>
            <a:r>
              <a:rPr lang="en-US" dirty="0"/>
              <a:t>Sixth Sunday: Catechumens give back (recite) Our Father</a:t>
            </a:r>
            <a:br>
              <a:rPr lang="en-US" dirty="0"/>
            </a:br>
            <a:endParaRPr lang="en-US" dirty="0"/>
          </a:p>
        </p:txBody>
      </p:sp>
      <p:sp>
        <p:nvSpPr>
          <p:cNvPr id="3" name="Title 2"/>
          <p:cNvSpPr>
            <a:spLocks noGrp="1"/>
          </p:cNvSpPr>
          <p:nvPr>
            <p:ph type="title"/>
          </p:nvPr>
        </p:nvSpPr>
        <p:spPr/>
        <p:txBody>
          <a:bodyPr/>
          <a:lstStyle/>
          <a:p>
            <a:r>
              <a:rPr lang="en-US" dirty="0"/>
              <a:t>Lent</a:t>
            </a:r>
          </a:p>
        </p:txBody>
      </p:sp>
    </p:spTree>
    <p:extLst>
      <p:ext uri="{BB962C8B-B14F-4D97-AF65-F5344CB8AC3E}">
        <p14:creationId xmlns:p14="http://schemas.microsoft.com/office/powerpoint/2010/main" val="3610371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Probably preached around 405</a:t>
            </a:r>
          </a:p>
          <a:p>
            <a:r>
              <a:rPr lang="en-US" dirty="0"/>
              <a:t>Perhaps to a wealthy congregation</a:t>
            </a:r>
          </a:p>
          <a:p>
            <a:pPr lvl="1"/>
            <a:r>
              <a:rPr lang="en-US" dirty="0"/>
              <a:t>I shouldn’t substitute lemon cake for chocolate cake and think that I am fasting</a:t>
            </a:r>
          </a:p>
          <a:p>
            <a:r>
              <a:rPr lang="en-US" dirty="0"/>
              <a:t>Note relation between prayer, fasting and almsgiving</a:t>
            </a:r>
          </a:p>
          <a:p>
            <a:endParaRPr lang="en-US" dirty="0"/>
          </a:p>
        </p:txBody>
      </p:sp>
      <p:sp>
        <p:nvSpPr>
          <p:cNvPr id="3" name="Title 2"/>
          <p:cNvSpPr>
            <a:spLocks noGrp="1"/>
          </p:cNvSpPr>
          <p:nvPr>
            <p:ph type="title"/>
          </p:nvPr>
        </p:nvSpPr>
        <p:spPr/>
        <p:txBody>
          <a:bodyPr/>
          <a:lstStyle/>
          <a:p>
            <a:r>
              <a:rPr lang="en-US"/>
              <a:t>Sermon 207</a:t>
            </a:r>
          </a:p>
        </p:txBody>
      </p:sp>
    </p:spTree>
    <p:extLst>
      <p:ext uri="{BB962C8B-B14F-4D97-AF65-F5344CB8AC3E}">
        <p14:creationId xmlns:p14="http://schemas.microsoft.com/office/powerpoint/2010/main" val="3729060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a:t>Outline</a:t>
            </a:r>
          </a:p>
        </p:txBody>
      </p:sp>
      <p:sp>
        <p:nvSpPr>
          <p:cNvPr id="4099" name="Rectangle 3"/>
          <p:cNvSpPr>
            <a:spLocks noGrp="1" noChangeArrowheads="1"/>
          </p:cNvSpPr>
          <p:nvPr>
            <p:ph type="body" idx="1"/>
          </p:nvPr>
        </p:nvSpPr>
        <p:spPr/>
        <p:txBody>
          <a:bodyPr>
            <a:normAutofit lnSpcReduction="10000"/>
          </a:bodyPr>
          <a:lstStyle/>
          <a:p>
            <a:pPr eaLnBrk="1" hangingPunct="1"/>
            <a:r>
              <a:rPr lang="en-US" altLang="en-US" dirty="0"/>
              <a:t>Later Books of</a:t>
            </a:r>
            <a:r>
              <a:rPr lang="en-US" altLang="en-US" i="1" dirty="0"/>
              <a:t> De </a:t>
            </a:r>
            <a:r>
              <a:rPr lang="en-US" altLang="en-US" i="1" dirty="0" err="1"/>
              <a:t>Trinitate</a:t>
            </a:r>
            <a:endParaRPr lang="en-US" altLang="en-US" i="1" dirty="0"/>
          </a:p>
          <a:p>
            <a:pPr lvl="1"/>
            <a:r>
              <a:rPr lang="en-US" altLang="en-US" i="1" dirty="0"/>
              <a:t>At present I do not want to give my attention to the books of The Trinity, which I have had in hand for a long time and have not yet completed, for they involve much work and I think they can only be understood by a few. </a:t>
            </a:r>
            <a:r>
              <a:rPr lang="en-US" altLang="en-US" dirty="0"/>
              <a:t>Letter 166.1 “To </a:t>
            </a:r>
            <a:r>
              <a:rPr lang="en-US" altLang="en-US" dirty="0" err="1"/>
              <a:t>Evodius</a:t>
            </a:r>
            <a:r>
              <a:rPr lang="en-US" altLang="en-US" dirty="0"/>
              <a:t>”, c 415</a:t>
            </a:r>
          </a:p>
          <a:p>
            <a:pPr lvl="2"/>
            <a:r>
              <a:rPr lang="en-US" altLang="en-US" dirty="0"/>
              <a:t>The other easier to understand works included </a:t>
            </a:r>
            <a:r>
              <a:rPr lang="en-US" altLang="en-US" i="1" dirty="0"/>
              <a:t>The City of God</a:t>
            </a:r>
          </a:p>
          <a:p>
            <a:pPr eaLnBrk="1" hangingPunct="1"/>
            <a:r>
              <a:rPr lang="en-US" altLang="en-US" dirty="0"/>
              <a:t>Subsequent importance of DT</a:t>
            </a:r>
          </a:p>
          <a:p>
            <a:pPr eaLnBrk="1" hangingPunct="1"/>
            <a:r>
              <a:rPr lang="en-US" altLang="en-US" dirty="0"/>
              <a:t>Lent</a:t>
            </a:r>
          </a:p>
          <a:p>
            <a:pPr eaLnBrk="1" hangingPunct="1"/>
            <a:r>
              <a:rPr lang="en-US" altLang="en-US" dirty="0"/>
              <a:t>Sermons 207 and 215</a:t>
            </a:r>
          </a:p>
        </p:txBody>
      </p:sp>
    </p:spTree>
    <p:extLst>
      <p:ext uri="{BB962C8B-B14F-4D97-AF65-F5344CB8AC3E}">
        <p14:creationId xmlns:p14="http://schemas.microsoft.com/office/powerpoint/2010/main" val="313530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Preached on Fifth Sunday of Lent (maybe late 390s)</a:t>
            </a:r>
          </a:p>
          <a:p>
            <a:r>
              <a:rPr lang="en-US" dirty="0"/>
              <a:t>Catechumens recite the Creed</a:t>
            </a:r>
          </a:p>
          <a:p>
            <a:pPr lvl="1"/>
            <a:r>
              <a:rPr lang="en-US" dirty="0"/>
              <a:t>Another occasion for preaching on the Trinity</a:t>
            </a:r>
          </a:p>
          <a:p>
            <a:r>
              <a:rPr lang="en-US" dirty="0"/>
              <a:t>Note reference in 5 that when catechumens first  presented themselves for instruction, they received a sign of cross on foreheads</a:t>
            </a:r>
          </a:p>
          <a:p>
            <a:pPr lvl="1"/>
            <a:r>
              <a:rPr lang="en-US" dirty="0"/>
              <a:t>Custom continued for all in later centuries on Ash Wednesday</a:t>
            </a:r>
          </a:p>
        </p:txBody>
      </p:sp>
      <p:sp>
        <p:nvSpPr>
          <p:cNvPr id="3" name="Title 2"/>
          <p:cNvSpPr>
            <a:spLocks noGrp="1"/>
          </p:cNvSpPr>
          <p:nvPr>
            <p:ph type="title"/>
          </p:nvPr>
        </p:nvSpPr>
        <p:spPr/>
        <p:txBody>
          <a:bodyPr/>
          <a:lstStyle/>
          <a:p>
            <a:r>
              <a:rPr lang="en-US" dirty="0"/>
              <a:t>Sermon 215</a:t>
            </a:r>
          </a:p>
        </p:txBody>
      </p:sp>
    </p:spTree>
    <p:extLst>
      <p:ext uri="{BB962C8B-B14F-4D97-AF65-F5344CB8AC3E}">
        <p14:creationId xmlns:p14="http://schemas.microsoft.com/office/powerpoint/2010/main" val="3031642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Read </a:t>
            </a:r>
            <a:r>
              <a:rPr lang="en-US" i="1" dirty="0"/>
              <a:t>De </a:t>
            </a:r>
            <a:r>
              <a:rPr lang="en-US" i="1" dirty="0" err="1"/>
              <a:t>Trinitate</a:t>
            </a:r>
            <a:r>
              <a:rPr lang="en-US" i="1" dirty="0"/>
              <a:t> </a:t>
            </a:r>
            <a:r>
              <a:rPr lang="en-US" dirty="0"/>
              <a:t>Books IX, XIV, XV</a:t>
            </a:r>
          </a:p>
          <a:p>
            <a:r>
              <a:rPr lang="en-US" dirty="0"/>
              <a:t>Sermons 207 and 215</a:t>
            </a:r>
          </a:p>
          <a:p>
            <a:r>
              <a:rPr lang="en-US" dirty="0"/>
              <a:t>Prepare paper #7</a:t>
            </a:r>
          </a:p>
        </p:txBody>
      </p:sp>
      <p:sp>
        <p:nvSpPr>
          <p:cNvPr id="2" name="Title 1"/>
          <p:cNvSpPr>
            <a:spLocks noGrp="1"/>
          </p:cNvSpPr>
          <p:nvPr>
            <p:ph type="title"/>
          </p:nvPr>
        </p:nvSpPr>
        <p:spPr/>
        <p:txBody>
          <a:bodyPr/>
          <a:lstStyle/>
          <a:p>
            <a:r>
              <a:rPr lang="en-US" dirty="0"/>
              <a:t>Assignment</a:t>
            </a:r>
          </a:p>
        </p:txBody>
      </p:sp>
    </p:spTree>
    <p:extLst>
      <p:ext uri="{BB962C8B-B14F-4D97-AF65-F5344CB8AC3E}">
        <p14:creationId xmlns:p14="http://schemas.microsoft.com/office/powerpoint/2010/main" val="2192957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err="1"/>
              <a:t>Burnell</a:t>
            </a:r>
            <a:r>
              <a:rPr lang="en-US" dirty="0"/>
              <a:t>, Peter. </a:t>
            </a:r>
            <a:r>
              <a:rPr lang="en-US" i="1" dirty="0"/>
              <a:t>The Augustinian Person. </a:t>
            </a:r>
            <a:r>
              <a:rPr lang="en-US" dirty="0"/>
              <a:t>Washington D.C.: Catholic University Press, 2005.</a:t>
            </a:r>
          </a:p>
          <a:p>
            <a:r>
              <a:rPr lang="en-US" dirty="0" err="1"/>
              <a:t>Dauphinais</a:t>
            </a:r>
            <a:r>
              <a:rPr lang="en-US" dirty="0"/>
              <a:t>, Michael. Et al. </a:t>
            </a:r>
            <a:r>
              <a:rPr lang="en-US" i="1" dirty="0"/>
              <a:t>Aquinas the Augustinian</a:t>
            </a:r>
            <a:r>
              <a:rPr lang="en-US" dirty="0"/>
              <a:t> Washington, D.C., Catholic University Press, 2007.</a:t>
            </a:r>
          </a:p>
          <a:p>
            <a:r>
              <a:rPr lang="en-US" dirty="0" err="1"/>
              <a:t>Dodaro</a:t>
            </a:r>
            <a:r>
              <a:rPr lang="en-US" dirty="0"/>
              <a:t>, Robert. “Language Matters: Augustine’s Use of Literary Decorum in Theological Argument,” </a:t>
            </a:r>
            <a:r>
              <a:rPr lang="en-US" i="1" dirty="0"/>
              <a:t>Augustinian Studies </a:t>
            </a:r>
            <a:r>
              <a:rPr lang="en-US" dirty="0"/>
              <a:t>45:1 (2014) 1-28.</a:t>
            </a:r>
          </a:p>
          <a:p>
            <a:r>
              <a:rPr lang="en-US" dirty="0"/>
              <a:t>Ayers, Lewis. “Where Does the Trinity Appear?” Augustine’s Apologetics and “Philosophical” Readings of the </a:t>
            </a:r>
            <a:r>
              <a:rPr lang="en-US" i="1" dirty="0"/>
              <a:t>De </a:t>
            </a:r>
            <a:r>
              <a:rPr lang="en-US" i="1" dirty="0" err="1"/>
              <a:t>Trinitate</a:t>
            </a:r>
            <a:r>
              <a:rPr lang="en-US" i="1" dirty="0"/>
              <a:t>,” Augustinian Studies</a:t>
            </a:r>
            <a:r>
              <a:rPr lang="en-US" dirty="0"/>
              <a:t> 43:1/2 (2012) 109-126.</a:t>
            </a:r>
          </a:p>
          <a:p>
            <a:r>
              <a:rPr lang="en-US" dirty="0"/>
              <a:t>Willis, G.G. </a:t>
            </a:r>
            <a:r>
              <a:rPr lang="en-US" i="1" dirty="0"/>
              <a:t>St Augustine’s Lectionary. </a:t>
            </a:r>
            <a:r>
              <a:rPr lang="en-US" dirty="0"/>
              <a:t>London: SPCK, 1962.</a:t>
            </a:r>
          </a:p>
          <a:p>
            <a:endParaRPr lang="en-US" dirty="0"/>
          </a:p>
          <a:p>
            <a:endParaRPr lang="en-US" dirty="0"/>
          </a:p>
          <a:p>
            <a:endParaRPr lang="en-US" dirty="0"/>
          </a:p>
        </p:txBody>
      </p:sp>
      <p:sp>
        <p:nvSpPr>
          <p:cNvPr id="3" name="Title 2"/>
          <p:cNvSpPr>
            <a:spLocks noGrp="1"/>
          </p:cNvSpPr>
          <p:nvPr>
            <p:ph type="title"/>
          </p:nvPr>
        </p:nvSpPr>
        <p:spPr/>
        <p:txBody>
          <a:bodyPr/>
          <a:lstStyle/>
          <a:p>
            <a:r>
              <a:rPr lang="en-US" dirty="0"/>
              <a:t>Some Works Consulted</a:t>
            </a:r>
          </a:p>
        </p:txBody>
      </p:sp>
    </p:spTree>
    <p:extLst>
      <p:ext uri="{BB962C8B-B14F-4D97-AF65-F5344CB8AC3E}">
        <p14:creationId xmlns:p14="http://schemas.microsoft.com/office/powerpoint/2010/main" val="443983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altLang="en-US"/>
              <a:t>Key Points in Augustine</a:t>
            </a:r>
          </a:p>
        </p:txBody>
      </p:sp>
      <p:sp>
        <p:nvSpPr>
          <p:cNvPr id="17411" name="Rectangle 3"/>
          <p:cNvSpPr>
            <a:spLocks noGrp="1" noChangeArrowheads="1"/>
          </p:cNvSpPr>
          <p:nvPr>
            <p:ph type="body" idx="1"/>
          </p:nvPr>
        </p:nvSpPr>
        <p:spPr/>
        <p:txBody>
          <a:bodyPr/>
          <a:lstStyle/>
          <a:p>
            <a:pPr eaLnBrk="1" hangingPunct="1"/>
            <a:r>
              <a:rPr lang="en-US" altLang="en-US"/>
              <a:t>Relationship among persons of Trinity</a:t>
            </a:r>
          </a:p>
          <a:p>
            <a:pPr eaLnBrk="1" hangingPunct="1"/>
            <a:r>
              <a:rPr lang="en-US" altLang="en-US"/>
              <a:t>God is Love</a:t>
            </a:r>
          </a:p>
          <a:p>
            <a:pPr lvl="1" eaLnBrk="1" hangingPunct="1"/>
            <a:r>
              <a:rPr lang="en-US" altLang="en-US"/>
              <a:t>Love implies relationship</a:t>
            </a:r>
          </a:p>
          <a:p>
            <a:pPr eaLnBrk="1" hangingPunct="1"/>
            <a:r>
              <a:rPr lang="en-US" altLang="en-US"/>
              <a:t>Transcendence and eminence</a:t>
            </a:r>
          </a:p>
          <a:p>
            <a:pPr eaLnBrk="1" hangingPunct="1"/>
            <a:r>
              <a:rPr lang="en-US" altLang="en-US"/>
              <a:t>The trinity in man</a:t>
            </a:r>
          </a:p>
          <a:p>
            <a:pPr lvl="1" eaLnBrk="1" hangingPunct="1"/>
            <a:r>
              <a:rPr lang="en-US" altLang="en-US"/>
              <a:t>Knowing, Understanding, Willing</a:t>
            </a:r>
          </a:p>
          <a:p>
            <a:pPr eaLnBrk="1" hangingPunct="1"/>
            <a:endParaRPr lang="en-US" altLang="en-US"/>
          </a:p>
          <a:p>
            <a:pPr eaLnBrk="1" hangingPunct="1"/>
            <a:endParaRPr lang="en-US" altLang="en-US"/>
          </a:p>
        </p:txBody>
      </p:sp>
    </p:spTree>
    <p:extLst>
      <p:ext uri="{BB962C8B-B14F-4D97-AF65-F5344CB8AC3E}">
        <p14:creationId xmlns:p14="http://schemas.microsoft.com/office/powerpoint/2010/main" val="17063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eaLnBrk="1" hangingPunct="1"/>
            <a:r>
              <a:rPr lang="en-US" altLang="en-US" i="1"/>
              <a:t>De Trinitate</a:t>
            </a:r>
            <a:r>
              <a:rPr lang="en-US" altLang="en-US"/>
              <a:t> and Holy Spirit</a:t>
            </a:r>
          </a:p>
        </p:txBody>
      </p:sp>
      <p:sp>
        <p:nvSpPr>
          <p:cNvPr id="18435" name="Rectangle 3"/>
          <p:cNvSpPr>
            <a:spLocks noGrp="1" noChangeArrowheads="1"/>
          </p:cNvSpPr>
          <p:nvPr>
            <p:ph type="body" idx="1"/>
          </p:nvPr>
        </p:nvSpPr>
        <p:spPr/>
        <p:txBody>
          <a:bodyPr/>
          <a:lstStyle/>
          <a:p>
            <a:pPr eaLnBrk="1" hangingPunct="1"/>
            <a:r>
              <a:rPr lang="en-US" altLang="en-US"/>
              <a:t>What is relation of Spirit to Father and Son?</a:t>
            </a:r>
          </a:p>
          <a:p>
            <a:pPr eaLnBrk="1" hangingPunct="1"/>
            <a:r>
              <a:rPr lang="en-US" altLang="en-US"/>
              <a:t>The Spirit proceeds from the Father (II.5)</a:t>
            </a:r>
          </a:p>
          <a:p>
            <a:pPr eaLnBrk="1" hangingPunct="1"/>
            <a:r>
              <a:rPr lang="en-US" altLang="en-US"/>
              <a:t>The Spirit is sent into the world by and proceeds from the Son (IV.29-30)</a:t>
            </a:r>
          </a:p>
          <a:p>
            <a:pPr eaLnBrk="1" hangingPunct="1"/>
            <a:r>
              <a:rPr lang="en-US" altLang="en-US"/>
              <a:t>The Spirit as love and the gift of love (XV.27-32)</a:t>
            </a:r>
          </a:p>
          <a:p>
            <a:pPr eaLnBrk="1" hangingPunct="1"/>
            <a:endParaRPr lang="en-US" altLang="en-US"/>
          </a:p>
        </p:txBody>
      </p:sp>
    </p:spTree>
    <p:extLst>
      <p:ext uri="{BB962C8B-B14F-4D97-AF65-F5344CB8AC3E}">
        <p14:creationId xmlns:p14="http://schemas.microsoft.com/office/powerpoint/2010/main" val="782029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lstStyle/>
          <a:p>
            <a:pPr eaLnBrk="1" hangingPunct="1"/>
            <a:r>
              <a:rPr lang="en-US" altLang="en-US"/>
              <a:t>Book IX - XII</a:t>
            </a:r>
          </a:p>
        </p:txBody>
      </p:sp>
      <p:sp>
        <p:nvSpPr>
          <p:cNvPr id="15363" name="Rectangle 3"/>
          <p:cNvSpPr>
            <a:spLocks noGrp="1" noChangeArrowheads="1"/>
          </p:cNvSpPr>
          <p:nvPr>
            <p:ph type="body" idx="1"/>
          </p:nvPr>
        </p:nvSpPr>
        <p:spPr/>
        <p:txBody>
          <a:bodyPr/>
          <a:lstStyle/>
          <a:p>
            <a:pPr eaLnBrk="1" hangingPunct="1">
              <a:lnSpc>
                <a:spcPct val="90000"/>
              </a:lnSpc>
            </a:pPr>
            <a:r>
              <a:rPr lang="en-US" altLang="en-US" sz="2400" dirty="0"/>
              <a:t>Book IX: How we love</a:t>
            </a:r>
          </a:p>
          <a:p>
            <a:pPr lvl="1" eaLnBrk="1" hangingPunct="1">
              <a:lnSpc>
                <a:spcPct val="90000"/>
              </a:lnSpc>
            </a:pPr>
            <a:r>
              <a:rPr lang="en-US" altLang="en-US" sz="2000" dirty="0"/>
              <a:t>Human mind knows itself, loves itself</a:t>
            </a:r>
          </a:p>
          <a:p>
            <a:pPr lvl="1" eaLnBrk="1" hangingPunct="1">
              <a:lnSpc>
                <a:spcPct val="90000"/>
              </a:lnSpc>
            </a:pPr>
            <a:r>
              <a:rPr lang="en-US" altLang="en-US" sz="2000" dirty="0"/>
              <a:t>But human mind is always changing</a:t>
            </a:r>
          </a:p>
          <a:p>
            <a:pPr eaLnBrk="1" hangingPunct="1">
              <a:lnSpc>
                <a:spcPct val="90000"/>
              </a:lnSpc>
            </a:pPr>
            <a:r>
              <a:rPr lang="en-US" altLang="en-US" sz="2400" dirty="0"/>
              <a:t>Book X: The mind knows it is incomplete</a:t>
            </a:r>
          </a:p>
          <a:p>
            <a:pPr lvl="1" eaLnBrk="1" hangingPunct="1">
              <a:lnSpc>
                <a:spcPct val="90000"/>
              </a:lnSpc>
            </a:pPr>
            <a:r>
              <a:rPr lang="en-US" altLang="en-US" sz="2000" dirty="0"/>
              <a:t>Memory, understanding, will are the triad that best describe the mind (see </a:t>
            </a:r>
            <a:r>
              <a:rPr lang="en-US" altLang="en-US" sz="2000" i="1" dirty="0"/>
              <a:t>Conf.</a:t>
            </a:r>
            <a:r>
              <a:rPr lang="en-US" altLang="en-US" sz="2000" dirty="0"/>
              <a:t> Book X) </a:t>
            </a:r>
          </a:p>
          <a:p>
            <a:pPr eaLnBrk="1" hangingPunct="1">
              <a:lnSpc>
                <a:spcPct val="90000"/>
              </a:lnSpc>
            </a:pPr>
            <a:r>
              <a:rPr lang="en-US" altLang="en-US" sz="2400" dirty="0"/>
              <a:t>Book XI: How sense perceptions are processed</a:t>
            </a:r>
          </a:p>
          <a:p>
            <a:pPr eaLnBrk="1" hangingPunct="1">
              <a:lnSpc>
                <a:spcPct val="90000"/>
              </a:lnSpc>
            </a:pPr>
            <a:r>
              <a:rPr lang="en-US" altLang="en-US" sz="2400" dirty="0"/>
              <a:t>Book XII:  Memory, understanding, will as the imago Dei</a:t>
            </a:r>
          </a:p>
        </p:txBody>
      </p:sp>
    </p:spTree>
    <p:extLst>
      <p:ext uri="{BB962C8B-B14F-4D97-AF65-F5344CB8AC3E}">
        <p14:creationId xmlns:p14="http://schemas.microsoft.com/office/powerpoint/2010/main" val="2875832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eaLnBrk="1" hangingPunct="1"/>
            <a:r>
              <a:rPr lang="en-US" altLang="en-US"/>
              <a:t>Book XIII - XV</a:t>
            </a:r>
          </a:p>
        </p:txBody>
      </p:sp>
      <p:sp>
        <p:nvSpPr>
          <p:cNvPr id="16387" name="Rectangle 3"/>
          <p:cNvSpPr>
            <a:spLocks noGrp="1" noChangeArrowheads="1"/>
          </p:cNvSpPr>
          <p:nvPr>
            <p:ph type="body" idx="1"/>
          </p:nvPr>
        </p:nvSpPr>
        <p:spPr/>
        <p:txBody>
          <a:bodyPr/>
          <a:lstStyle/>
          <a:p>
            <a:pPr eaLnBrk="1" hangingPunct="1">
              <a:lnSpc>
                <a:spcPct val="80000"/>
              </a:lnSpc>
            </a:pPr>
            <a:r>
              <a:rPr lang="en-US" altLang="en-US" sz="2400" dirty="0"/>
              <a:t>Book XIII: The Word of God</a:t>
            </a:r>
          </a:p>
          <a:p>
            <a:pPr lvl="1" eaLnBrk="1" hangingPunct="1">
              <a:lnSpc>
                <a:spcPct val="80000"/>
              </a:lnSpc>
            </a:pPr>
            <a:r>
              <a:rPr lang="en-US" altLang="en-US" sz="2000" dirty="0"/>
              <a:t>Christ as knowledge and wisdom of God</a:t>
            </a:r>
          </a:p>
          <a:p>
            <a:pPr lvl="1" eaLnBrk="1" hangingPunct="1">
              <a:lnSpc>
                <a:spcPct val="80000"/>
              </a:lnSpc>
            </a:pPr>
            <a:r>
              <a:rPr lang="en-US" altLang="en-US" sz="2000" dirty="0"/>
              <a:t>Reconsideration of the happy life: not found in this life</a:t>
            </a:r>
          </a:p>
          <a:p>
            <a:pPr lvl="1" eaLnBrk="1" hangingPunct="1">
              <a:lnSpc>
                <a:spcPct val="80000"/>
              </a:lnSpc>
            </a:pPr>
            <a:r>
              <a:rPr lang="en-US" altLang="en-US" sz="2000" dirty="0"/>
              <a:t>Only possible because of redemption by Christ</a:t>
            </a:r>
          </a:p>
          <a:p>
            <a:pPr eaLnBrk="1" hangingPunct="1">
              <a:lnSpc>
                <a:spcPct val="80000"/>
              </a:lnSpc>
            </a:pPr>
            <a:r>
              <a:rPr lang="en-US" altLang="en-US" sz="2400" dirty="0"/>
              <a:t>Book XIV: Importance of faith in this life</a:t>
            </a:r>
          </a:p>
          <a:p>
            <a:pPr lvl="1" eaLnBrk="1" hangingPunct="1">
              <a:lnSpc>
                <a:spcPct val="80000"/>
              </a:lnSpc>
            </a:pPr>
            <a:r>
              <a:rPr lang="en-US" altLang="en-US" sz="2000" dirty="0"/>
              <a:t>Further thoughts on memory, intellect and will in man</a:t>
            </a:r>
          </a:p>
          <a:p>
            <a:pPr lvl="1" eaLnBrk="1" hangingPunct="1">
              <a:lnSpc>
                <a:spcPct val="80000"/>
              </a:lnSpc>
            </a:pPr>
            <a:r>
              <a:rPr lang="en-US" altLang="en-US" sz="2000" dirty="0"/>
              <a:t>But because this changes, need external standards to judge truth and right conduct</a:t>
            </a:r>
          </a:p>
          <a:p>
            <a:pPr eaLnBrk="1" hangingPunct="1">
              <a:lnSpc>
                <a:spcPct val="80000"/>
              </a:lnSpc>
            </a:pPr>
            <a:r>
              <a:rPr lang="en-US" altLang="en-US" sz="2400" dirty="0"/>
              <a:t>Book XIV: How analogy helps us to approach image of Trinity</a:t>
            </a:r>
          </a:p>
          <a:p>
            <a:pPr lvl="1" eaLnBrk="1" hangingPunct="1">
              <a:lnSpc>
                <a:spcPct val="80000"/>
              </a:lnSpc>
            </a:pPr>
            <a:r>
              <a:rPr lang="en-US" altLang="en-US" sz="2000" dirty="0"/>
              <a:t>How the analogy fails</a:t>
            </a:r>
          </a:p>
          <a:p>
            <a:pPr lvl="1" eaLnBrk="1" hangingPunct="1">
              <a:lnSpc>
                <a:spcPct val="80000"/>
              </a:lnSpc>
            </a:pPr>
            <a:r>
              <a:rPr lang="en-US" altLang="en-US" sz="2000" dirty="0"/>
              <a:t>See especially XIV.5.19.26 on knowledge and happiness</a:t>
            </a:r>
          </a:p>
        </p:txBody>
      </p:sp>
    </p:spTree>
    <p:extLst>
      <p:ext uri="{BB962C8B-B14F-4D97-AF65-F5344CB8AC3E}">
        <p14:creationId xmlns:p14="http://schemas.microsoft.com/office/powerpoint/2010/main" val="231512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noChangeArrowheads="1"/>
          </p:cNvSpPr>
          <p:nvPr>
            <p:ph type="title"/>
          </p:nvPr>
        </p:nvSpPr>
        <p:spPr/>
        <p:txBody>
          <a:bodyPr/>
          <a:lstStyle/>
          <a:p>
            <a:r>
              <a:rPr lang="en-US" altLang="en-US"/>
              <a:t>Impact in West</a:t>
            </a:r>
          </a:p>
        </p:txBody>
      </p:sp>
      <p:sp>
        <p:nvSpPr>
          <p:cNvPr id="9219" name="Rectangle 3"/>
          <p:cNvSpPr>
            <a:spLocks noGrp="1" noChangeArrowheads="1"/>
          </p:cNvSpPr>
          <p:nvPr>
            <p:ph type="body" idx="1"/>
          </p:nvPr>
        </p:nvSpPr>
        <p:spPr/>
        <p:txBody>
          <a:bodyPr/>
          <a:lstStyle/>
          <a:p>
            <a:r>
              <a:rPr lang="en-US" altLang="en-US" i="1" dirty="0"/>
              <a:t>De </a:t>
            </a:r>
            <a:r>
              <a:rPr lang="en-US" altLang="en-US" i="1" dirty="0" err="1"/>
              <a:t>Trinitate</a:t>
            </a:r>
            <a:r>
              <a:rPr lang="en-US" altLang="en-US" dirty="0"/>
              <a:t> becomes the fundamental doctrinal statement on the Trinity in the West</a:t>
            </a:r>
          </a:p>
          <a:p>
            <a:r>
              <a:rPr lang="en-US" altLang="en-US" dirty="0"/>
              <a:t>Perhaps no other work of Augustine will carry such unquestioned authority</a:t>
            </a:r>
          </a:p>
        </p:txBody>
      </p:sp>
    </p:spTree>
    <p:extLst>
      <p:ext uri="{BB962C8B-B14F-4D97-AF65-F5344CB8AC3E}">
        <p14:creationId xmlns:p14="http://schemas.microsoft.com/office/powerpoint/2010/main" val="3387389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p:cNvSpPr>
            <a:spLocks noGrp="1" noChangeArrowheads="1"/>
          </p:cNvSpPr>
          <p:nvPr>
            <p:ph type="title"/>
          </p:nvPr>
        </p:nvSpPr>
        <p:spPr/>
        <p:txBody>
          <a:bodyPr/>
          <a:lstStyle/>
          <a:p>
            <a:r>
              <a:rPr lang="en-US" altLang="en-US"/>
              <a:t>Anselm (1033-1109)</a:t>
            </a:r>
          </a:p>
        </p:txBody>
      </p:sp>
      <p:sp>
        <p:nvSpPr>
          <p:cNvPr id="43011" name="Rectangle 3"/>
          <p:cNvSpPr>
            <a:spLocks noGrp="1" noChangeArrowheads="1"/>
          </p:cNvSpPr>
          <p:nvPr>
            <p:ph type="body" idx="1"/>
          </p:nvPr>
        </p:nvSpPr>
        <p:spPr/>
        <p:txBody>
          <a:bodyPr/>
          <a:lstStyle/>
          <a:p>
            <a:r>
              <a:rPr lang="en-US" altLang="en-US" sz="2400"/>
              <a:t>Born in northern Italy</a:t>
            </a:r>
          </a:p>
          <a:p>
            <a:r>
              <a:rPr lang="en-US" altLang="en-US" sz="2400"/>
              <a:t>Studied and became abbot at a Benedictine monastery in Normandy</a:t>
            </a:r>
          </a:p>
          <a:p>
            <a:r>
              <a:rPr lang="en-US" altLang="en-US" sz="2400"/>
              <a:t>Went to (recently conquered) England in 1092</a:t>
            </a:r>
          </a:p>
          <a:p>
            <a:r>
              <a:rPr lang="en-US" altLang="en-US" sz="2400"/>
              <a:t>Became Archbishop of Canterbury</a:t>
            </a:r>
          </a:p>
          <a:p>
            <a:r>
              <a:rPr lang="en-US" altLang="en-US" sz="2400"/>
              <a:t>Among his most important works:</a:t>
            </a:r>
          </a:p>
          <a:p>
            <a:pPr lvl="1"/>
            <a:r>
              <a:rPr lang="en-US" altLang="en-US" sz="2000" i="1"/>
              <a:t>Proslogion:</a:t>
            </a:r>
            <a:r>
              <a:rPr lang="en-US" altLang="en-US" sz="2000"/>
              <a:t> Ontological proofs for existence of God</a:t>
            </a:r>
          </a:p>
          <a:p>
            <a:pPr lvl="1"/>
            <a:r>
              <a:rPr lang="en-US" altLang="en-US" sz="2000" i="1"/>
              <a:t>Cur Deus Homo: </a:t>
            </a:r>
            <a:r>
              <a:rPr lang="en-US" altLang="en-US" sz="2000"/>
              <a:t>Christology of satisfaction</a:t>
            </a:r>
          </a:p>
          <a:p>
            <a:pPr lvl="1"/>
            <a:r>
              <a:rPr lang="en-US" altLang="en-US" sz="2000" i="1"/>
              <a:t>Monologion </a:t>
            </a:r>
          </a:p>
          <a:p>
            <a:endParaRPr lang="en-US" altLang="en-US" sz="2400"/>
          </a:p>
        </p:txBody>
      </p:sp>
    </p:spTree>
    <p:extLst>
      <p:ext uri="{BB962C8B-B14F-4D97-AF65-F5344CB8AC3E}">
        <p14:creationId xmlns:p14="http://schemas.microsoft.com/office/powerpoint/2010/main" val="1621434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r>
              <a:rPr lang="en-US" altLang="en-US" i="1"/>
              <a:t>Monologion</a:t>
            </a:r>
          </a:p>
        </p:txBody>
      </p:sp>
      <p:sp>
        <p:nvSpPr>
          <p:cNvPr id="44035" name="Rectangle 3"/>
          <p:cNvSpPr>
            <a:spLocks noGrp="1" noChangeArrowheads="1"/>
          </p:cNvSpPr>
          <p:nvPr>
            <p:ph type="body" idx="1"/>
          </p:nvPr>
        </p:nvSpPr>
        <p:spPr/>
        <p:txBody>
          <a:bodyPr/>
          <a:lstStyle/>
          <a:p>
            <a:pPr>
              <a:lnSpc>
                <a:spcPct val="90000"/>
              </a:lnSpc>
            </a:pPr>
            <a:r>
              <a:rPr lang="en-US" altLang="en-US" sz="2400" dirty="0"/>
              <a:t>Written 1076, a type of soliloquy or meditation</a:t>
            </a:r>
          </a:p>
          <a:p>
            <a:pPr>
              <a:lnSpc>
                <a:spcPct val="90000"/>
              </a:lnSpc>
            </a:pPr>
            <a:r>
              <a:rPr lang="en-US" altLang="en-US" sz="2400" dirty="0"/>
              <a:t>Attempt to understand the Trinity without recourse to Scripture or other authority</a:t>
            </a:r>
          </a:p>
          <a:p>
            <a:pPr>
              <a:lnSpc>
                <a:spcPct val="90000"/>
              </a:lnSpc>
            </a:pPr>
            <a:r>
              <a:rPr lang="en-US" altLang="en-US" sz="2400" dirty="0"/>
              <a:t>But how does Anselm know he has gotten to the ‘right’ answer?</a:t>
            </a:r>
          </a:p>
          <a:p>
            <a:pPr lvl="1">
              <a:lnSpc>
                <a:spcPct val="90000"/>
              </a:lnSpc>
            </a:pPr>
            <a:r>
              <a:rPr lang="en-US" altLang="en-US" sz="2000" dirty="0"/>
              <a:t>Because his answer agrees with Augustine</a:t>
            </a:r>
          </a:p>
        </p:txBody>
      </p:sp>
    </p:spTree>
    <p:extLst>
      <p:ext uri="{BB962C8B-B14F-4D97-AF65-F5344CB8AC3E}">
        <p14:creationId xmlns:p14="http://schemas.microsoft.com/office/powerpoint/2010/main" val="22594874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1800</TotalTime>
  <Words>1971</Words>
  <Application>Microsoft Office PowerPoint</Application>
  <PresentationFormat>On-screen Show (4:3)</PresentationFormat>
  <Paragraphs>178</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Calibri</vt:lpstr>
      <vt:lpstr>Lucida Sans Unicode</vt:lpstr>
      <vt:lpstr>Verdana</vt:lpstr>
      <vt:lpstr>Wingdings</vt:lpstr>
      <vt:lpstr>Wingdings 2</vt:lpstr>
      <vt:lpstr>Wingdings 3</vt:lpstr>
      <vt:lpstr>Concourse</vt:lpstr>
      <vt:lpstr>Lecture 6:  The Trinity IX-XV</vt:lpstr>
      <vt:lpstr>Outline</vt:lpstr>
      <vt:lpstr>Key Points in Augustine</vt:lpstr>
      <vt:lpstr>De Trinitate and Holy Spirit</vt:lpstr>
      <vt:lpstr>Book IX - XII</vt:lpstr>
      <vt:lpstr>Book XIII - XV</vt:lpstr>
      <vt:lpstr>Impact in West</vt:lpstr>
      <vt:lpstr>Anselm (1033-1109)</vt:lpstr>
      <vt:lpstr>Monologion</vt:lpstr>
      <vt:lpstr>Back to First Part of Athanasian Creed</vt:lpstr>
      <vt:lpstr>Aquinas on the Trinity</vt:lpstr>
      <vt:lpstr>John Calvin</vt:lpstr>
      <vt:lpstr>Filioque History</vt:lpstr>
      <vt:lpstr>Current Work</vt:lpstr>
      <vt:lpstr>Early Modern Rejection of Trinity</vt:lpstr>
      <vt:lpstr>Liturgical Year for Augustine</vt:lpstr>
      <vt:lpstr>Augustine’s Lectionary</vt:lpstr>
      <vt:lpstr>Lent</vt:lpstr>
      <vt:lpstr>Sermon 207</vt:lpstr>
      <vt:lpstr>Sermon 215</vt:lpstr>
      <vt:lpstr>Assignment</vt:lpstr>
      <vt:lpstr>Some Works Consulted</vt:lpstr>
    </vt:vector>
  </TitlesOfParts>
  <Company>MIT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dc:title>
  <dc:creator>AOrlando</dc:creator>
  <cp:lastModifiedBy>AOrlando</cp:lastModifiedBy>
  <cp:revision>198</cp:revision>
  <cp:lastPrinted>2020-02-24T15:35:10Z</cp:lastPrinted>
  <dcterms:created xsi:type="dcterms:W3CDTF">2016-07-31T18:00:40Z</dcterms:created>
  <dcterms:modified xsi:type="dcterms:W3CDTF">2020-02-28T13:38:12Z</dcterms:modified>
</cp:coreProperties>
</file>