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1"/>
  </p:handoutMasterIdLst>
  <p:sldIdLst>
    <p:sldId id="256" r:id="rId2"/>
    <p:sldId id="257" r:id="rId3"/>
    <p:sldId id="288" r:id="rId4"/>
    <p:sldId id="292" r:id="rId5"/>
    <p:sldId id="289" r:id="rId6"/>
    <p:sldId id="293" r:id="rId7"/>
    <p:sldId id="304" r:id="rId8"/>
    <p:sldId id="305" r:id="rId9"/>
    <p:sldId id="306" r:id="rId10"/>
    <p:sldId id="294" r:id="rId11"/>
    <p:sldId id="307" r:id="rId12"/>
    <p:sldId id="298" r:id="rId13"/>
    <p:sldId id="299" r:id="rId14"/>
    <p:sldId id="302" r:id="rId15"/>
    <p:sldId id="308" r:id="rId16"/>
    <p:sldId id="295" r:id="rId17"/>
    <p:sldId id="285" r:id="rId18"/>
    <p:sldId id="273" r:id="rId19"/>
    <p:sldId id="28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AA38D-6AA9-42E8-B2B3-7538C60B47D0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FDB072-7DEC-4B71-86DD-C23E027FA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1273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E6D2-397D-49A7-BAB5-3EBF3E5D7151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E6D2-397D-49A7-BAB5-3EBF3E5D7151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E6D2-397D-49A7-BAB5-3EBF3E5D7151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E6D2-397D-49A7-BAB5-3EBF3E5D7151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E6D2-397D-49A7-BAB5-3EBF3E5D7151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E6D2-397D-49A7-BAB5-3EBF3E5D7151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E6D2-397D-49A7-BAB5-3EBF3E5D7151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E6D2-397D-49A7-BAB5-3EBF3E5D7151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29EE6D2-397D-49A7-BAB5-3EBF3E5D7151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3/29/2020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Lecture 8: True Religion and Morality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30 March 2020</a:t>
            </a:r>
          </a:p>
          <a:p>
            <a:r>
              <a:rPr lang="en-US" dirty="0"/>
              <a:t>Dr. Ann T. Orlando</a:t>
            </a:r>
          </a:p>
        </p:txBody>
      </p:sp>
    </p:spTree>
    <p:extLst>
      <p:ext uri="{BB962C8B-B14F-4D97-AF65-F5344CB8AC3E}">
        <p14:creationId xmlns:p14="http://schemas.microsoft.com/office/powerpoint/2010/main" val="52241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Augustine and </a:t>
            </a:r>
            <a:br>
              <a:rPr lang="en-US" altLang="en-US" sz="3200"/>
            </a:br>
            <a:r>
              <a:rPr lang="en-US" altLang="en-US" sz="3200"/>
              <a:t>Human Distorted Desires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Human proclivity to sin is a result of original sin</a:t>
            </a:r>
          </a:p>
          <a:p>
            <a:r>
              <a:rPr lang="en-US" altLang="en-US" dirty="0"/>
              <a:t>Without grace, man always will fall into sin</a:t>
            </a:r>
          </a:p>
          <a:p>
            <a:r>
              <a:rPr lang="en-US" altLang="en-US" dirty="0"/>
              <a:t>Charity (grace, gift of the Holy Spirit) is the only virtue</a:t>
            </a:r>
          </a:p>
        </p:txBody>
      </p:sp>
    </p:spTree>
    <p:extLst>
      <p:ext uri="{BB962C8B-B14F-4D97-AF65-F5344CB8AC3E}">
        <p14:creationId xmlns:p14="http://schemas.microsoft.com/office/powerpoint/2010/main" val="1078798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 against belief is pride</a:t>
            </a:r>
          </a:p>
          <a:p>
            <a:pPr lvl="1"/>
            <a:r>
              <a:rPr lang="en-US" dirty="0"/>
              <a:t>Reliance on ourselves as the beginning (and end) </a:t>
            </a:r>
          </a:p>
          <a:p>
            <a:r>
              <a:rPr lang="en-US" dirty="0"/>
              <a:t>Sin against knowledge is curiosity</a:t>
            </a:r>
          </a:p>
          <a:p>
            <a:pPr lvl="1"/>
            <a:r>
              <a:rPr lang="en-US" dirty="0"/>
              <a:t>Knowledge for its own sake</a:t>
            </a:r>
          </a:p>
          <a:p>
            <a:r>
              <a:rPr lang="en-US" dirty="0"/>
              <a:t>Sin against love is cupidity </a:t>
            </a:r>
          </a:p>
          <a:p>
            <a:pPr lvl="1"/>
            <a:r>
              <a:rPr lang="en-US" dirty="0"/>
              <a:t>Wanting the wrong things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Triadic Structure of Our Sins</a:t>
            </a:r>
          </a:p>
        </p:txBody>
      </p:sp>
    </p:spTree>
    <p:extLst>
      <p:ext uri="{BB962C8B-B14F-4D97-AF65-F5344CB8AC3E}">
        <p14:creationId xmlns:p14="http://schemas.microsoft.com/office/powerpoint/2010/main" val="2971428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Addressed to </a:t>
            </a:r>
            <a:r>
              <a:rPr lang="en-US" dirty="0" err="1"/>
              <a:t>Romanianus</a:t>
            </a:r>
            <a:r>
              <a:rPr lang="en-US" dirty="0"/>
              <a:t>, Augustine’s wealthy sponsor from </a:t>
            </a:r>
            <a:r>
              <a:rPr lang="en-US" dirty="0" err="1"/>
              <a:t>Thagaste</a:t>
            </a:r>
            <a:endParaRPr lang="en-US" dirty="0"/>
          </a:p>
          <a:p>
            <a:pPr lvl="1"/>
            <a:r>
              <a:rPr lang="en-US" dirty="0"/>
              <a:t>Augustine’s education in Carthage</a:t>
            </a:r>
          </a:p>
          <a:p>
            <a:pPr lvl="1"/>
            <a:r>
              <a:rPr lang="en-US" dirty="0"/>
              <a:t>Augustine encouraged him to become a Manichean hearer</a:t>
            </a:r>
          </a:p>
          <a:p>
            <a:pPr lvl="1"/>
            <a:r>
              <a:rPr lang="en-US" dirty="0" err="1"/>
              <a:t>Cassiciacum</a:t>
            </a:r>
            <a:r>
              <a:rPr lang="en-US" dirty="0"/>
              <a:t> was an estate owned by </a:t>
            </a:r>
            <a:r>
              <a:rPr lang="en-US" dirty="0" err="1"/>
              <a:t>Romanianus</a:t>
            </a:r>
            <a:endParaRPr lang="en-US" dirty="0"/>
          </a:p>
          <a:p>
            <a:r>
              <a:rPr lang="en-US" i="1" dirty="0"/>
              <a:t>De Vera </a:t>
            </a:r>
            <a:r>
              <a:rPr lang="en-US" i="1" dirty="0" err="1"/>
              <a:t>Religione</a:t>
            </a:r>
            <a:r>
              <a:rPr lang="en-US" dirty="0"/>
              <a:t> encourages </a:t>
            </a:r>
            <a:r>
              <a:rPr lang="en-US" dirty="0" err="1"/>
              <a:t>Romanianus</a:t>
            </a:r>
            <a:r>
              <a:rPr lang="en-US" dirty="0"/>
              <a:t> to leave the Manicheans and become a Catholic Christian</a:t>
            </a:r>
          </a:p>
          <a:p>
            <a:pPr lvl="1"/>
            <a:r>
              <a:rPr lang="en-US" dirty="0"/>
              <a:t>Written just before Augustine’s ordination in 390</a:t>
            </a:r>
          </a:p>
          <a:p>
            <a:pPr lvl="1"/>
            <a:r>
              <a:rPr lang="en-US" dirty="0"/>
              <a:t>See Letter 15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On True Religion</a:t>
            </a:r>
          </a:p>
        </p:txBody>
      </p:sp>
    </p:spTree>
    <p:extLst>
      <p:ext uri="{BB962C8B-B14F-4D97-AF65-F5344CB8AC3E}">
        <p14:creationId xmlns:p14="http://schemas.microsoft.com/office/powerpoint/2010/main" val="1611862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Prolog (i.1-x.20)</a:t>
            </a:r>
          </a:p>
          <a:p>
            <a:pPr lvl="1"/>
            <a:r>
              <a:rPr lang="en-US" dirty="0"/>
              <a:t>Discussion of Plato and Platonism</a:t>
            </a:r>
          </a:p>
          <a:p>
            <a:pPr lvl="1"/>
            <a:r>
              <a:rPr lang="en-US" dirty="0"/>
              <a:t>Why Plato would be a Christian if alive</a:t>
            </a:r>
          </a:p>
          <a:p>
            <a:r>
              <a:rPr lang="en-US" dirty="0"/>
              <a:t>Section A (xi.21-xxiv.45)</a:t>
            </a:r>
          </a:p>
          <a:p>
            <a:pPr lvl="1"/>
            <a:r>
              <a:rPr lang="en-US" dirty="0"/>
              <a:t>Discussion of problem of evil</a:t>
            </a:r>
          </a:p>
          <a:p>
            <a:r>
              <a:rPr lang="en-US" dirty="0"/>
              <a:t>Section B (xxv.46-liv.106)</a:t>
            </a:r>
          </a:p>
          <a:p>
            <a:pPr lvl="1"/>
            <a:r>
              <a:rPr lang="en-US" dirty="0"/>
              <a:t>Ascent to God</a:t>
            </a:r>
          </a:p>
          <a:p>
            <a:pPr lvl="1"/>
            <a:r>
              <a:rPr lang="en-US" dirty="0"/>
              <a:t>Begins with authority and who to believe</a:t>
            </a:r>
          </a:p>
          <a:p>
            <a:pPr lvl="1"/>
            <a:r>
              <a:rPr lang="en-US" dirty="0"/>
              <a:t>Stages of spiritual growth </a:t>
            </a:r>
          </a:p>
          <a:p>
            <a:pPr lvl="1"/>
            <a:r>
              <a:rPr lang="en-US" dirty="0"/>
              <a:t>Rational mind searching for the truth which is above it</a:t>
            </a:r>
          </a:p>
          <a:p>
            <a:r>
              <a:rPr lang="en-US" dirty="0"/>
              <a:t>Conclusion (lv.107-113)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</a:t>
            </a:r>
            <a:r>
              <a:rPr lang="en-US" i="1" dirty="0"/>
              <a:t>On True Religion </a:t>
            </a:r>
          </a:p>
        </p:txBody>
      </p:sp>
    </p:spTree>
    <p:extLst>
      <p:ext uri="{BB962C8B-B14F-4D97-AF65-F5344CB8AC3E}">
        <p14:creationId xmlns:p14="http://schemas.microsoft.com/office/powerpoint/2010/main" val="12131817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Phantasms = vain thoughts (#2)</a:t>
            </a:r>
          </a:p>
          <a:p>
            <a:r>
              <a:rPr lang="en-US" dirty="0"/>
              <a:t>Sin is voluntary evil (#5)</a:t>
            </a:r>
          </a:p>
          <a:p>
            <a:r>
              <a:rPr lang="en-US" dirty="0"/>
              <a:t>Miracles do occur now, by the grace of Christ acting through others (e.g. martyrs) (#7)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the Retractions </a:t>
            </a:r>
            <a:r>
              <a:rPr lang="en-US" dirty="0" err="1"/>
              <a:t>I.xiii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9275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i="1" dirty="0"/>
              <a:t>Amor, </a:t>
            </a:r>
            <a:r>
              <a:rPr lang="en-US" i="1" dirty="0" err="1"/>
              <a:t>dilectio</a:t>
            </a:r>
            <a:r>
              <a:rPr lang="en-US" i="1" dirty="0"/>
              <a:t>, caritas</a:t>
            </a:r>
          </a:p>
          <a:p>
            <a:r>
              <a:rPr lang="en-US" dirty="0"/>
              <a:t>In Augustine, </a:t>
            </a:r>
            <a:r>
              <a:rPr lang="en-US" i="1" dirty="0" err="1"/>
              <a:t>amor</a:t>
            </a:r>
            <a:r>
              <a:rPr lang="en-US" dirty="0"/>
              <a:t> and </a:t>
            </a:r>
            <a:r>
              <a:rPr lang="en-US" i="1" dirty="0" err="1"/>
              <a:t>dilectio</a:t>
            </a:r>
            <a:r>
              <a:rPr lang="en-US" dirty="0"/>
              <a:t> can be directed to the cause of good or bad intents leading to good or bad actions</a:t>
            </a:r>
          </a:p>
          <a:p>
            <a:r>
              <a:rPr lang="en-US" i="1" dirty="0" err="1"/>
              <a:t>Dilectio</a:t>
            </a:r>
            <a:r>
              <a:rPr lang="en-US" dirty="0"/>
              <a:t> seems to be used associated with the love of things that we enjoy</a:t>
            </a:r>
          </a:p>
          <a:p>
            <a:r>
              <a:rPr lang="en-US" i="1" dirty="0"/>
              <a:t>Caritas</a:t>
            </a:r>
            <a:r>
              <a:rPr lang="en-US" dirty="0"/>
              <a:t> seems to be used almost exclusively for the love (charity) within the Trinity, and our approach to that love; as in </a:t>
            </a:r>
            <a:r>
              <a:rPr lang="en-US" i="1" dirty="0"/>
              <a:t>Deus caritas </a:t>
            </a:r>
            <a:r>
              <a:rPr lang="en-US" i="1" dirty="0" err="1"/>
              <a:t>est</a:t>
            </a:r>
            <a:endParaRPr lang="en-US" i="1" dirty="0"/>
          </a:p>
          <a:p>
            <a:r>
              <a:rPr lang="en-US" i="1" dirty="0"/>
              <a:t>Caritas </a:t>
            </a:r>
            <a:r>
              <a:rPr lang="en-US" dirty="0"/>
              <a:t>seems to have the same relation to </a:t>
            </a:r>
            <a:r>
              <a:rPr lang="en-US" i="1" dirty="0" err="1"/>
              <a:t>amor</a:t>
            </a:r>
            <a:r>
              <a:rPr lang="en-US" dirty="0"/>
              <a:t> that </a:t>
            </a:r>
            <a:r>
              <a:rPr lang="en-US" i="1" dirty="0" err="1"/>
              <a:t>sapientia</a:t>
            </a:r>
            <a:r>
              <a:rPr lang="en-US" dirty="0"/>
              <a:t> has to </a:t>
            </a:r>
            <a:r>
              <a:rPr lang="en-US" i="1" dirty="0" err="1"/>
              <a:t>scientia</a:t>
            </a: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Augustine and Love</a:t>
            </a:r>
          </a:p>
        </p:txBody>
      </p:sp>
    </p:spTree>
    <p:extLst>
      <p:ext uri="{BB962C8B-B14F-4D97-AF65-F5344CB8AC3E}">
        <p14:creationId xmlns:p14="http://schemas.microsoft.com/office/powerpoint/2010/main" val="41069685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Evil in Medieval Thought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Basically Augustine</a:t>
            </a:r>
          </a:p>
          <a:p>
            <a:r>
              <a:rPr lang="en-US" altLang="en-US"/>
              <a:t>Example: Aquinas in ST Ia 48-49 addresses evil in general</a:t>
            </a:r>
          </a:p>
          <a:p>
            <a:pPr lvl="1"/>
            <a:r>
              <a:rPr lang="en-US" altLang="en-US"/>
              <a:t>Evil has no existence in reality</a:t>
            </a:r>
          </a:p>
          <a:p>
            <a:pPr lvl="1"/>
            <a:r>
              <a:rPr lang="en-US" altLang="en-US"/>
              <a:t>Evil cannot exist without the presence of some good </a:t>
            </a:r>
          </a:p>
          <a:p>
            <a:r>
              <a:rPr lang="en-US" altLang="en-US"/>
              <a:t>Note: Church still follows Augustine in this, see definition of evil in CCC glossary</a:t>
            </a:r>
          </a:p>
        </p:txBody>
      </p:sp>
    </p:spTree>
    <p:extLst>
      <p:ext uri="{BB962C8B-B14F-4D97-AF65-F5344CB8AC3E}">
        <p14:creationId xmlns:p14="http://schemas.microsoft.com/office/powerpoint/2010/main" val="11447258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Petrarch (1304-1374)</a:t>
            </a:r>
          </a:p>
          <a:p>
            <a:r>
              <a:rPr lang="en-US" dirty="0"/>
              <a:t>Well known for his reading of Confessions</a:t>
            </a:r>
          </a:p>
          <a:p>
            <a:r>
              <a:rPr lang="en-US" dirty="0"/>
              <a:t>In his Secrets, he has Augustine as an imaginary interlocutor</a:t>
            </a:r>
          </a:p>
          <a:p>
            <a:pPr lvl="1"/>
            <a:r>
              <a:rPr lang="en-US" dirty="0"/>
              <a:t>In which Augustine frequently cites </a:t>
            </a:r>
            <a:r>
              <a:rPr lang="en-US" i="1" dirty="0"/>
              <a:t>On True Religion</a:t>
            </a:r>
          </a:p>
          <a:p>
            <a:r>
              <a:rPr lang="en-US" dirty="0"/>
              <a:t>Petrarch noted in his copy of </a:t>
            </a:r>
            <a:r>
              <a:rPr lang="en-US" i="1" dirty="0"/>
              <a:t>On True Religion</a:t>
            </a:r>
            <a:r>
              <a:rPr lang="en-US" dirty="0"/>
              <a:t> how valuable it was to him</a:t>
            </a:r>
          </a:p>
          <a:p>
            <a:r>
              <a:rPr lang="en-US" dirty="0"/>
              <a:t>Petrarch asked to be buried in Pavia, in the same church as Augustine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Petrarch and Reception of </a:t>
            </a:r>
            <a:r>
              <a:rPr lang="en-US" i="1" dirty="0"/>
              <a:t>On True Religion</a:t>
            </a:r>
          </a:p>
        </p:txBody>
      </p:sp>
    </p:spTree>
    <p:extLst>
      <p:ext uri="{BB962C8B-B14F-4D97-AF65-F5344CB8AC3E}">
        <p14:creationId xmlns:p14="http://schemas.microsoft.com/office/powerpoint/2010/main" val="42437432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On True Religion </a:t>
            </a:r>
            <a:r>
              <a:rPr lang="en-US" dirty="0"/>
              <a:t>in </a:t>
            </a:r>
            <a:r>
              <a:rPr lang="en-US" i="1" dirty="0"/>
              <a:t>Augustine: Earlier Writings</a:t>
            </a:r>
          </a:p>
          <a:p>
            <a:r>
              <a:rPr lang="en-US" dirty="0"/>
              <a:t>Sermons 53A and 161 in </a:t>
            </a:r>
            <a:r>
              <a:rPr lang="en-US" i="1" dirty="0"/>
              <a:t>Saint Augustine Essential Sermons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</a:t>
            </a:r>
          </a:p>
        </p:txBody>
      </p:sp>
    </p:spTree>
    <p:extLst>
      <p:ext uri="{BB962C8B-B14F-4D97-AF65-F5344CB8AC3E}">
        <p14:creationId xmlns:p14="http://schemas.microsoft.com/office/powerpoint/2010/main" val="21929575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Smith, J. Warren. “Loving the Many in the One: Augustine and the Love of Finite Goods,” </a:t>
            </a:r>
            <a:r>
              <a:rPr lang="en-US" i="1" dirty="0"/>
              <a:t>Religions</a:t>
            </a:r>
            <a:r>
              <a:rPr lang="en-US" dirty="0"/>
              <a:t> 2016 7(11) </a:t>
            </a:r>
          </a:p>
          <a:p>
            <a:r>
              <a:rPr lang="en-US" dirty="0"/>
              <a:t>Levering, Matthew. </a:t>
            </a:r>
            <a:r>
              <a:rPr lang="en-US" i="1" dirty="0"/>
              <a:t>Theology of Augustine. </a:t>
            </a:r>
            <a:r>
              <a:rPr lang="en-US" dirty="0"/>
              <a:t>Grand Rapids, MI: Baker, 2013. Ch. 3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Works Consulted</a:t>
            </a:r>
          </a:p>
        </p:txBody>
      </p:sp>
    </p:spTree>
    <p:extLst>
      <p:ext uri="{BB962C8B-B14F-4D97-AF65-F5344CB8AC3E}">
        <p14:creationId xmlns:p14="http://schemas.microsoft.com/office/powerpoint/2010/main" val="1953266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Evil</a:t>
            </a:r>
          </a:p>
          <a:p>
            <a:r>
              <a:rPr lang="en-US" i="1" dirty="0"/>
              <a:t>On True Religion (De </a:t>
            </a:r>
            <a:r>
              <a:rPr lang="en-US" i="1" dirty="0" err="1"/>
              <a:t>vera</a:t>
            </a:r>
            <a:r>
              <a:rPr lang="en-US" i="1" dirty="0"/>
              <a:t> </a:t>
            </a:r>
            <a:r>
              <a:rPr lang="en-US" i="1" dirty="0" err="1"/>
              <a:t>religione</a:t>
            </a:r>
            <a:r>
              <a:rPr lang="en-US" i="1" dirty="0"/>
              <a:t>)</a:t>
            </a:r>
          </a:p>
          <a:p>
            <a:r>
              <a:rPr lang="en-US" dirty="0"/>
              <a:t>Love; not an emotion</a:t>
            </a:r>
          </a:p>
          <a:p>
            <a:r>
              <a:rPr lang="en-US" dirty="0"/>
              <a:t>Sermons 53A and 161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2976478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Evil is the obstacle to the prevents the happy life</a:t>
            </a:r>
          </a:p>
          <a:p>
            <a:r>
              <a:rPr lang="en-US" dirty="0"/>
              <a:t>But what is evil</a:t>
            </a:r>
          </a:p>
          <a:p>
            <a:r>
              <a:rPr lang="en-US" dirty="0"/>
              <a:t>‘Theodicy problem’: how can there be a evil and suffering and at the same time a good, loving, creator God</a:t>
            </a:r>
          </a:p>
          <a:p>
            <a:r>
              <a:rPr lang="en-US" dirty="0"/>
              <a:t>Possible solutions:</a:t>
            </a:r>
          </a:p>
          <a:p>
            <a:pPr lvl="1"/>
            <a:r>
              <a:rPr lang="en-US" dirty="0"/>
              <a:t>There is no god (Epicurus)</a:t>
            </a:r>
          </a:p>
          <a:p>
            <a:pPr lvl="1"/>
            <a:r>
              <a:rPr lang="en-US" dirty="0"/>
              <a:t>Creator god not good (so Gnostics, </a:t>
            </a:r>
            <a:r>
              <a:rPr lang="en-US" dirty="0" err="1"/>
              <a:t>Manichees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Evil is not a substance, but rather an absence from </a:t>
            </a:r>
            <a:r>
              <a:rPr lang="en-US"/>
              <a:t>the creation of the good God </a:t>
            </a:r>
            <a:r>
              <a:rPr lang="en-US" dirty="0"/>
              <a:t>(so Plotinus)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Evil </a:t>
            </a:r>
          </a:p>
        </p:txBody>
      </p:sp>
    </p:spTree>
    <p:extLst>
      <p:ext uri="{BB962C8B-B14F-4D97-AF65-F5344CB8AC3E}">
        <p14:creationId xmlns:p14="http://schemas.microsoft.com/office/powerpoint/2010/main" val="351982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Plotinus (207-270 AD)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/>
              <a:t>Alexandrian philosopher, considered himself a Platonist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Contemporary of Origen and Mani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Subsequently referred to as a ‘Platonist’;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Term Neoplatonism an invention of 19</a:t>
            </a:r>
            <a:r>
              <a:rPr lang="en-US" altLang="en-US" sz="1800" baseline="30000"/>
              <a:t>th</a:t>
            </a:r>
            <a:r>
              <a:rPr lang="en-US" altLang="en-US" sz="1800"/>
              <a:t> C</a:t>
            </a:r>
          </a:p>
          <a:p>
            <a:pPr>
              <a:lnSpc>
                <a:spcPct val="80000"/>
              </a:lnSpc>
            </a:pPr>
            <a:r>
              <a:rPr lang="en-US" altLang="en-US" sz="2000"/>
              <a:t>Developed a metaphysics of the One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Good spiritual creator God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Simple, self-caused and cause of all else</a:t>
            </a:r>
          </a:p>
          <a:p>
            <a:pPr>
              <a:lnSpc>
                <a:spcPct val="80000"/>
              </a:lnSpc>
            </a:pPr>
            <a:r>
              <a:rPr lang="en-US" altLang="en-US" sz="2000"/>
              <a:t>Problem: Then how can there be evil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Solution evil is the absence of a good that should be there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Evil does not have an independent existence</a:t>
            </a:r>
          </a:p>
          <a:p>
            <a:pPr>
              <a:lnSpc>
                <a:spcPct val="80000"/>
              </a:lnSpc>
            </a:pPr>
            <a:r>
              <a:rPr lang="en-US" altLang="en-US" sz="2000"/>
              <a:t>Ethics based on soul’s return to the One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Spiritual progression in steps to the One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Sin is turning away from approaching the One</a:t>
            </a:r>
          </a:p>
        </p:txBody>
      </p:sp>
    </p:spTree>
    <p:extLst>
      <p:ext uri="{BB962C8B-B14F-4D97-AF65-F5344CB8AC3E}">
        <p14:creationId xmlns:p14="http://schemas.microsoft.com/office/powerpoint/2010/main" val="3056787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Biblical Approach to Evil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Natural Evil</a:t>
            </a:r>
          </a:p>
          <a:p>
            <a:pPr lvl="1"/>
            <a:r>
              <a:rPr lang="en-US" altLang="en-US"/>
              <a:t>Suffering and difficulties are teachers</a:t>
            </a:r>
          </a:p>
          <a:p>
            <a:pPr lvl="1"/>
            <a:r>
              <a:rPr lang="en-US" altLang="en-US"/>
              <a:t>God’s response to Job: there is no answer that man can understand</a:t>
            </a:r>
          </a:p>
          <a:p>
            <a:r>
              <a:rPr lang="en-US" altLang="en-US"/>
              <a:t>Moral Evil</a:t>
            </a:r>
          </a:p>
          <a:p>
            <a:pPr lvl="1"/>
            <a:r>
              <a:rPr lang="en-US" altLang="en-US"/>
              <a:t>Result of man’s freedom to choose</a:t>
            </a:r>
          </a:p>
          <a:p>
            <a:pPr lvl="1"/>
            <a:r>
              <a:rPr lang="en-US" altLang="en-US"/>
              <a:t>Proclivity to evil and original sin</a:t>
            </a:r>
          </a:p>
        </p:txBody>
      </p:sp>
    </p:spTree>
    <p:extLst>
      <p:ext uri="{BB962C8B-B14F-4D97-AF65-F5344CB8AC3E}">
        <p14:creationId xmlns:p14="http://schemas.microsoft.com/office/powerpoint/2010/main" val="3409924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Augustine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 dirty="0"/>
              <a:t>In the </a:t>
            </a:r>
            <a:r>
              <a:rPr lang="en-US" altLang="en-US" sz="2400" i="1" dirty="0"/>
              <a:t>Confessions</a:t>
            </a:r>
            <a:r>
              <a:rPr lang="en-US" altLang="en-US" sz="2400" dirty="0"/>
              <a:t> Evil the key question for Augustine; it is what prevents him from being happy</a:t>
            </a:r>
          </a:p>
          <a:p>
            <a:r>
              <a:rPr lang="en-US" altLang="en-US" sz="2400" dirty="0"/>
              <a:t>Starts his turn away from Catholicism over this question (</a:t>
            </a:r>
            <a:r>
              <a:rPr lang="en-US" altLang="en-US" sz="2400" i="1" dirty="0"/>
              <a:t>Confessions </a:t>
            </a:r>
            <a:r>
              <a:rPr lang="en-US" altLang="en-US" sz="2400" dirty="0"/>
              <a:t>Book III)</a:t>
            </a:r>
          </a:p>
          <a:p>
            <a:r>
              <a:rPr lang="en-US" altLang="en-US" sz="2400" dirty="0"/>
              <a:t>Return begins with the solution found in the books of the Platonists (</a:t>
            </a:r>
            <a:r>
              <a:rPr lang="en-US" altLang="en-US" sz="2400" i="1" dirty="0"/>
              <a:t>Confessions </a:t>
            </a:r>
            <a:r>
              <a:rPr lang="en-US" altLang="en-US" sz="2400" dirty="0"/>
              <a:t>Book VII)</a:t>
            </a:r>
          </a:p>
          <a:p>
            <a:r>
              <a:rPr lang="en-US" altLang="en-US" sz="2400" dirty="0"/>
              <a:t>Recall “On</a:t>
            </a:r>
            <a:r>
              <a:rPr lang="en-US" altLang="en-US" sz="2400" i="1" dirty="0"/>
              <a:t> Free Choice of the Will” </a:t>
            </a:r>
            <a:r>
              <a:rPr lang="en-US" altLang="en-US" sz="2400" dirty="0"/>
              <a:t>begins with the question of evil.</a:t>
            </a:r>
            <a:endParaRPr lang="en-US" alt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031591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from previous study</a:t>
            </a:r>
          </a:p>
          <a:p>
            <a:pPr lvl="1"/>
            <a:r>
              <a:rPr lang="en-US" dirty="0"/>
              <a:t>Happiness only found in highest good, the Trinity</a:t>
            </a:r>
          </a:p>
          <a:p>
            <a:pPr lvl="1"/>
            <a:r>
              <a:rPr lang="en-US" dirty="0"/>
              <a:t>Truth in likewise only found in the Trinity</a:t>
            </a:r>
          </a:p>
          <a:p>
            <a:pPr lvl="1"/>
            <a:r>
              <a:rPr lang="en-US" dirty="0"/>
              <a:t>We need proper authority to help us search for the Truth</a:t>
            </a:r>
          </a:p>
          <a:p>
            <a:pPr lvl="1"/>
            <a:r>
              <a:rPr lang="en-US" dirty="0"/>
              <a:t>Without Truth, language has no meaning</a:t>
            </a:r>
          </a:p>
          <a:p>
            <a:r>
              <a:rPr lang="en-US" dirty="0"/>
              <a:t>Now lets think about morality</a:t>
            </a:r>
          </a:p>
          <a:p>
            <a:pPr lvl="1"/>
            <a:r>
              <a:rPr lang="en-US" dirty="0"/>
              <a:t>Without Truth, we cannot know what the moral life is</a:t>
            </a:r>
          </a:p>
          <a:p>
            <a:pPr lvl="1"/>
            <a:r>
              <a:rPr lang="en-US" dirty="0"/>
              <a:t>Even seemingly ‘good’ works (virtues) are not so if not directed toward  proper end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from our previous study</a:t>
            </a:r>
          </a:p>
        </p:txBody>
      </p:sp>
    </p:spTree>
    <p:extLst>
      <p:ext uri="{BB962C8B-B14F-4D97-AF65-F5344CB8AC3E}">
        <p14:creationId xmlns:p14="http://schemas.microsoft.com/office/powerpoint/2010/main" val="196966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Without Truth we cannot know what the moral life is</a:t>
            </a:r>
          </a:p>
          <a:p>
            <a:r>
              <a:rPr lang="en-US" dirty="0"/>
              <a:t>How we live should be pointed to achieving our ultimate end, the Happy Life</a:t>
            </a:r>
          </a:p>
          <a:p>
            <a:r>
              <a:rPr lang="en-US" dirty="0"/>
              <a:t>Even if we engage in some ‘good’ works (virtues) they are not really part of a moral life if not directed to the Happy Life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does this imply about how we are to live</a:t>
            </a:r>
          </a:p>
        </p:txBody>
      </p:sp>
    </p:spTree>
    <p:extLst>
      <p:ext uri="{BB962C8B-B14F-4D97-AF65-F5344CB8AC3E}">
        <p14:creationId xmlns:p14="http://schemas.microsoft.com/office/powerpoint/2010/main" val="4094223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Illuminated by grace at each step</a:t>
            </a:r>
          </a:p>
          <a:p>
            <a:r>
              <a:rPr lang="en-US" dirty="0"/>
              <a:t>        We begin with belief, based on authority of the Church; </a:t>
            </a:r>
          </a:p>
          <a:p>
            <a:r>
              <a:rPr lang="en-US" dirty="0"/>
              <a:t>            We move (are moved) to an understanding of what we believe;</a:t>
            </a:r>
          </a:p>
          <a:p>
            <a:r>
              <a:rPr lang="en-US" dirty="0"/>
              <a:t>                We move (are moved) by this understanding to act in love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Triadic Structure of Our Life in Church (Is 7:9, LXX)</a:t>
            </a:r>
          </a:p>
        </p:txBody>
      </p:sp>
      <p:sp>
        <p:nvSpPr>
          <p:cNvPr id="4" name="Right Arrow 3"/>
          <p:cNvSpPr/>
          <p:nvPr/>
        </p:nvSpPr>
        <p:spPr>
          <a:xfrm>
            <a:off x="838200" y="2057400"/>
            <a:ext cx="8382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1261918" y="2919776"/>
            <a:ext cx="8382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1681018" y="3810000"/>
            <a:ext cx="8382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703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2380</TotalTime>
  <Words>1045</Words>
  <Application>Microsoft Office PowerPoint</Application>
  <PresentationFormat>On-screen Show (4:3)</PresentationFormat>
  <Paragraphs>120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Calibri</vt:lpstr>
      <vt:lpstr>Lucida Sans Unicode</vt:lpstr>
      <vt:lpstr>Verdana</vt:lpstr>
      <vt:lpstr>Wingdings 2</vt:lpstr>
      <vt:lpstr>Wingdings 3</vt:lpstr>
      <vt:lpstr>Concourse</vt:lpstr>
      <vt:lpstr>Lecture 8: True Religion and Morality</vt:lpstr>
      <vt:lpstr>Outline</vt:lpstr>
      <vt:lpstr>Evil </vt:lpstr>
      <vt:lpstr>Plotinus (207-270 AD)</vt:lpstr>
      <vt:lpstr>Biblical Approach to Evil</vt:lpstr>
      <vt:lpstr>Augustine</vt:lpstr>
      <vt:lpstr>Review from our previous study</vt:lpstr>
      <vt:lpstr>What does this imply about how we are to live</vt:lpstr>
      <vt:lpstr>Triadic Structure of Our Life in Church (Is 7:9, LXX)</vt:lpstr>
      <vt:lpstr>Augustine and  Human Distorted Desires</vt:lpstr>
      <vt:lpstr>Triadic Structure of Our Sins</vt:lpstr>
      <vt:lpstr>On True Religion</vt:lpstr>
      <vt:lpstr>Structure On True Religion </vt:lpstr>
      <vt:lpstr>Read the Retractions I.xiii</vt:lpstr>
      <vt:lpstr>Augustine and Love</vt:lpstr>
      <vt:lpstr>Evil in Medieval Thought</vt:lpstr>
      <vt:lpstr>Petrarch and Reception of On True Religion</vt:lpstr>
      <vt:lpstr>Assignment</vt:lpstr>
      <vt:lpstr>Some Works Consulted</vt:lpstr>
    </vt:vector>
  </TitlesOfParts>
  <Company>MIT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Introduction</dc:title>
  <dc:creator>AOrlando</dc:creator>
  <cp:lastModifiedBy>AOrlando</cp:lastModifiedBy>
  <cp:revision>224</cp:revision>
  <cp:lastPrinted>2018-03-23T11:23:34Z</cp:lastPrinted>
  <dcterms:created xsi:type="dcterms:W3CDTF">2016-07-31T18:00:40Z</dcterms:created>
  <dcterms:modified xsi:type="dcterms:W3CDTF">2020-03-29T13:53:17Z</dcterms:modified>
</cp:coreProperties>
</file>