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8" r:id="rId8"/>
    <p:sldId id="269" r:id="rId9"/>
    <p:sldId id="270" r:id="rId10"/>
    <p:sldId id="271" r:id="rId11"/>
    <p:sldId id="262" r:id="rId12"/>
    <p:sldId id="263" r:id="rId13"/>
    <p:sldId id="264" r:id="rId14"/>
    <p:sldId id="265" r:id="rId15"/>
    <p:sldId id="266"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5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FB8AA92-D81E-4C1C-99F9-6A2B24186BD7}" type="datetimeFigureOut">
              <a:rPr lang="en-US" smtClean="0"/>
              <a:t>1/15/2013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0D1A6D1-DE5C-4D0C-8966-E579C2E9F66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FB8AA92-D81E-4C1C-99F9-6A2B24186BD7}" type="datetimeFigureOut">
              <a:rPr lang="en-US" smtClean="0"/>
              <a:t>1/15/2013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D1A6D1-DE5C-4D0C-8966-E579C2E9F66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FB8AA92-D81E-4C1C-99F9-6A2B24186BD7}" type="datetimeFigureOut">
              <a:rPr lang="en-US" smtClean="0"/>
              <a:t>1/15/2013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D1A6D1-DE5C-4D0C-8966-E579C2E9F66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FB8AA92-D81E-4C1C-99F9-6A2B24186BD7}" type="datetimeFigureOut">
              <a:rPr lang="en-US" smtClean="0"/>
              <a:t>1/15/2013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D1A6D1-DE5C-4D0C-8966-E579C2E9F667}"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FB8AA92-D81E-4C1C-99F9-6A2B24186BD7}" type="datetimeFigureOut">
              <a:rPr lang="en-US" smtClean="0"/>
              <a:t>1/15/2013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D1A6D1-DE5C-4D0C-8966-E579C2E9F667}"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FB8AA92-D81E-4C1C-99F9-6A2B24186BD7}" type="datetimeFigureOut">
              <a:rPr lang="en-US" smtClean="0"/>
              <a:t>1/15/2013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0D1A6D1-DE5C-4D0C-8966-E579C2E9F667}"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FB8AA92-D81E-4C1C-99F9-6A2B24186BD7}" type="datetimeFigureOut">
              <a:rPr lang="en-US" smtClean="0"/>
              <a:t>1/15/2013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0D1A6D1-DE5C-4D0C-8966-E579C2E9F66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FB8AA92-D81E-4C1C-99F9-6A2B24186BD7}" type="datetimeFigureOut">
              <a:rPr lang="en-US" smtClean="0"/>
              <a:t>1/15/2013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0D1A6D1-DE5C-4D0C-8966-E579C2E9F667}"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FB8AA92-D81E-4C1C-99F9-6A2B24186BD7}" type="datetimeFigureOut">
              <a:rPr lang="en-US" smtClean="0"/>
              <a:t>1/15/2013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0D1A6D1-DE5C-4D0C-8966-E579C2E9F66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FB8AA92-D81E-4C1C-99F9-6A2B24186BD7}" type="datetimeFigureOut">
              <a:rPr lang="en-US" smtClean="0"/>
              <a:t>1/15/2013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0D1A6D1-DE5C-4D0C-8966-E579C2E9F66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FB8AA92-D81E-4C1C-99F9-6A2B24186BD7}" type="datetimeFigureOut">
              <a:rPr lang="en-US" smtClean="0"/>
              <a:t>1/15/2013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0D1A6D1-DE5C-4D0C-8966-E579C2E9F667}"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FB8AA92-D81E-4C1C-99F9-6A2B24186BD7}" type="datetimeFigureOut">
              <a:rPr lang="en-US" smtClean="0"/>
              <a:t>1/15/2013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0D1A6D1-DE5C-4D0C-8966-E579C2E9F66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Lecture 1: Introduction Happiness, Wealth and Poverty</a:t>
            </a:r>
            <a:endParaRPr lang="en-US" dirty="0"/>
          </a:p>
        </p:txBody>
      </p:sp>
      <p:sp>
        <p:nvSpPr>
          <p:cNvPr id="3" name="Subtitle 2"/>
          <p:cNvSpPr>
            <a:spLocks noGrp="1"/>
          </p:cNvSpPr>
          <p:nvPr>
            <p:ph type="subTitle" idx="1"/>
          </p:nvPr>
        </p:nvSpPr>
        <p:spPr/>
        <p:txBody>
          <a:bodyPr/>
          <a:lstStyle/>
          <a:p>
            <a:r>
              <a:rPr lang="en-US" dirty="0" smtClean="0"/>
              <a:t>Dr. Ann T. Orlando</a:t>
            </a:r>
          </a:p>
          <a:p>
            <a:r>
              <a:rPr lang="en-US" dirty="0" smtClean="0"/>
              <a:t>17 January 2013</a:t>
            </a:r>
            <a:endParaRPr lang="en-US" dirty="0"/>
          </a:p>
        </p:txBody>
      </p:sp>
    </p:spTree>
    <p:extLst>
      <p:ext uri="{BB962C8B-B14F-4D97-AF65-F5344CB8AC3E}">
        <p14:creationId xmlns:p14="http://schemas.microsoft.com/office/powerpoint/2010/main" val="1038756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Epicurean notion of happiness	</a:t>
            </a:r>
          </a:p>
          <a:p>
            <a:pPr lvl="1"/>
            <a:r>
              <a:rPr lang="en-US" dirty="0" smtClean="0"/>
              <a:t>Absence of pain or mental anguish</a:t>
            </a:r>
          </a:p>
          <a:p>
            <a:pPr lvl="1"/>
            <a:r>
              <a:rPr lang="en-US" dirty="0" smtClean="0"/>
              <a:t>To remove fear of eternal judgment, recognize that there is no life after death</a:t>
            </a:r>
          </a:p>
          <a:p>
            <a:pPr lvl="1"/>
            <a:r>
              <a:rPr lang="en-US" dirty="0" smtClean="0"/>
              <a:t>Curb physical desires to what is easily attainable</a:t>
            </a:r>
          </a:p>
          <a:p>
            <a:r>
              <a:rPr lang="en-US" dirty="0" smtClean="0"/>
              <a:t>Stoic notion of happiness</a:t>
            </a:r>
          </a:p>
          <a:p>
            <a:pPr lvl="1"/>
            <a:r>
              <a:rPr lang="en-US" dirty="0" smtClean="0"/>
              <a:t>Accept lot in life ordained by Providence as witnessed by a life of virtue</a:t>
            </a:r>
          </a:p>
          <a:p>
            <a:pPr lvl="1"/>
            <a:r>
              <a:rPr lang="en-US" dirty="0" smtClean="0"/>
              <a:t>Curb physical desires to what is provided by Providence </a:t>
            </a:r>
          </a:p>
          <a:p>
            <a:pPr lvl="1"/>
            <a:r>
              <a:rPr lang="en-US" dirty="0" smtClean="0"/>
              <a:t>Example: Seneca </a:t>
            </a:r>
            <a:r>
              <a:rPr lang="en-US" i="1" dirty="0" smtClean="0"/>
              <a:t>On the Happy Life</a:t>
            </a:r>
            <a:r>
              <a:rPr lang="en-US" dirty="0" smtClean="0"/>
              <a:t>, one can be happy on the pyre, as Croesus should have been if he with fortitude had accepted his fate </a:t>
            </a:r>
            <a:endParaRPr lang="en-US" dirty="0"/>
          </a:p>
        </p:txBody>
      </p:sp>
      <p:sp>
        <p:nvSpPr>
          <p:cNvPr id="3" name="Title 2"/>
          <p:cNvSpPr>
            <a:spLocks noGrp="1"/>
          </p:cNvSpPr>
          <p:nvPr>
            <p:ph type="title"/>
          </p:nvPr>
        </p:nvSpPr>
        <p:spPr/>
        <p:txBody>
          <a:bodyPr>
            <a:normAutofit fontScale="90000"/>
          </a:bodyPr>
          <a:lstStyle/>
          <a:p>
            <a:r>
              <a:rPr lang="en-US" dirty="0" smtClean="0"/>
              <a:t>Epicurus and Zeno the Stoic on Happiness</a:t>
            </a:r>
            <a:endParaRPr lang="en-US" dirty="0"/>
          </a:p>
        </p:txBody>
      </p:sp>
    </p:spTree>
    <p:extLst>
      <p:ext uri="{BB962C8B-B14F-4D97-AF65-F5344CB8AC3E}">
        <p14:creationId xmlns:p14="http://schemas.microsoft.com/office/powerpoint/2010/main" val="1481829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i="1" dirty="0" err="1" smtClean="0"/>
              <a:t>Eudaimonia</a:t>
            </a:r>
            <a:r>
              <a:rPr lang="en-US" dirty="0" smtClean="0"/>
              <a:t>: Good fortune, happy</a:t>
            </a:r>
          </a:p>
          <a:p>
            <a:pPr lvl="1"/>
            <a:r>
              <a:rPr lang="en-US" dirty="0" smtClean="0"/>
              <a:t>Most common term in Greek philosophy; includes a sense of good luck</a:t>
            </a:r>
          </a:p>
          <a:p>
            <a:pPr lvl="1"/>
            <a:r>
              <a:rPr lang="en-US" dirty="0" smtClean="0"/>
              <a:t>In Aristotle, this may be obtained through a good moral life</a:t>
            </a:r>
          </a:p>
          <a:p>
            <a:pPr lvl="1"/>
            <a:r>
              <a:rPr lang="en-US" dirty="0" smtClean="0"/>
              <a:t>In Epicurus something one achieves through </a:t>
            </a:r>
            <a:r>
              <a:rPr lang="en-US" i="1" dirty="0" err="1" smtClean="0"/>
              <a:t>ataraxia</a:t>
            </a:r>
            <a:r>
              <a:rPr lang="en-US" dirty="0" smtClean="0"/>
              <a:t>, or mental tranquility</a:t>
            </a:r>
          </a:p>
          <a:p>
            <a:r>
              <a:rPr lang="en-US" i="1" dirty="0" err="1" smtClean="0"/>
              <a:t>Makarios</a:t>
            </a:r>
            <a:r>
              <a:rPr lang="en-US" i="1" dirty="0" smtClean="0"/>
              <a:t>: </a:t>
            </a:r>
            <a:r>
              <a:rPr lang="en-US" dirty="0" smtClean="0"/>
              <a:t> Fortunate, happy, blessed</a:t>
            </a:r>
          </a:p>
          <a:p>
            <a:pPr lvl="1"/>
            <a:r>
              <a:rPr lang="en-US" dirty="0" smtClean="0"/>
              <a:t>Often used in connection with happiness of the  gods </a:t>
            </a:r>
          </a:p>
          <a:p>
            <a:pPr lvl="1"/>
            <a:r>
              <a:rPr lang="en-US" dirty="0" smtClean="0"/>
              <a:t>In Aristotle the highest form of happiness</a:t>
            </a:r>
          </a:p>
          <a:p>
            <a:pPr lvl="1"/>
            <a:r>
              <a:rPr lang="en-US" dirty="0" smtClean="0"/>
              <a:t>Not attainable by humans (who are only mortal) in Epicurus</a:t>
            </a:r>
            <a:endParaRPr lang="en-US" dirty="0"/>
          </a:p>
        </p:txBody>
      </p:sp>
      <p:sp>
        <p:nvSpPr>
          <p:cNvPr id="3" name="Title 2"/>
          <p:cNvSpPr>
            <a:spLocks noGrp="1"/>
          </p:cNvSpPr>
          <p:nvPr>
            <p:ph type="title"/>
          </p:nvPr>
        </p:nvSpPr>
        <p:spPr/>
        <p:txBody>
          <a:bodyPr>
            <a:normAutofit fontScale="90000"/>
          </a:bodyPr>
          <a:lstStyle/>
          <a:p>
            <a:r>
              <a:rPr lang="en-US" dirty="0" smtClean="0"/>
              <a:t>Ancient Greek Understandings of Happiness</a:t>
            </a:r>
            <a:endParaRPr lang="en-US" dirty="0"/>
          </a:p>
        </p:txBody>
      </p:sp>
    </p:spTree>
    <p:extLst>
      <p:ext uri="{BB962C8B-B14F-4D97-AF65-F5344CB8AC3E}">
        <p14:creationId xmlns:p14="http://schemas.microsoft.com/office/powerpoint/2010/main" val="3367739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err="1" smtClean="0"/>
              <a:t>Felicitas</a:t>
            </a:r>
            <a:r>
              <a:rPr lang="en-US" i="1" dirty="0" smtClean="0"/>
              <a:t>: </a:t>
            </a:r>
            <a:r>
              <a:rPr lang="en-US" dirty="0" smtClean="0"/>
              <a:t>Happiness, good fortune, success (might be close to Greek </a:t>
            </a:r>
            <a:r>
              <a:rPr lang="en-US" i="1" dirty="0" err="1" smtClean="0"/>
              <a:t>eudaimonia</a:t>
            </a:r>
            <a:r>
              <a:rPr lang="en-US" dirty="0" smtClean="0"/>
              <a:t>)</a:t>
            </a:r>
          </a:p>
          <a:p>
            <a:r>
              <a:rPr lang="en-US" i="1" dirty="0" err="1" smtClean="0"/>
              <a:t>Beatum</a:t>
            </a:r>
            <a:r>
              <a:rPr lang="en-US" i="1" dirty="0" smtClean="0"/>
              <a:t>: </a:t>
            </a:r>
            <a:r>
              <a:rPr lang="en-US" dirty="0" smtClean="0"/>
              <a:t>Happiness, blessedness (close to Greek </a:t>
            </a:r>
            <a:r>
              <a:rPr lang="en-US" i="1" dirty="0" err="1" smtClean="0"/>
              <a:t>makarios</a:t>
            </a:r>
            <a:r>
              <a:rPr lang="en-US" dirty="0" smtClean="0"/>
              <a:t>)</a:t>
            </a:r>
          </a:p>
          <a:p>
            <a:pPr lvl="1"/>
            <a:r>
              <a:rPr lang="en-US" dirty="0" smtClean="0"/>
              <a:t>“The </a:t>
            </a:r>
            <a:r>
              <a:rPr lang="en-US" dirty="0"/>
              <a:t>mere search for higher happiness, not merely its actual attainment, </a:t>
            </a:r>
            <a:r>
              <a:rPr lang="en-US" dirty="0" smtClean="0"/>
              <a:t>is </a:t>
            </a:r>
            <a:r>
              <a:rPr lang="en-US" dirty="0"/>
              <a:t>a prize beyond all human wealth or </a:t>
            </a:r>
            <a:r>
              <a:rPr lang="en-US" dirty="0" smtClean="0"/>
              <a:t>honor </a:t>
            </a:r>
            <a:r>
              <a:rPr lang="en-US" dirty="0"/>
              <a:t>or physical </a:t>
            </a:r>
            <a:r>
              <a:rPr lang="en-US" dirty="0" smtClean="0"/>
              <a:t>pleasure.” Cicero, from fragment of </a:t>
            </a:r>
            <a:r>
              <a:rPr lang="en-US" dirty="0" err="1" smtClean="0"/>
              <a:t>Hortensius</a:t>
            </a:r>
            <a:r>
              <a:rPr lang="en-US" dirty="0" smtClean="0"/>
              <a:t> </a:t>
            </a:r>
          </a:p>
          <a:p>
            <a:r>
              <a:rPr lang="en-US" dirty="0" smtClean="0"/>
              <a:t>NB in English, happiness comes from Old Norse </a:t>
            </a:r>
            <a:r>
              <a:rPr lang="en-US" i="1" dirty="0" err="1" smtClean="0"/>
              <a:t>happ</a:t>
            </a:r>
            <a:r>
              <a:rPr lang="en-US" dirty="0" smtClean="0"/>
              <a:t> meaning random chance, for example, haphazard </a:t>
            </a:r>
            <a:endParaRPr lang="en-US" dirty="0"/>
          </a:p>
        </p:txBody>
      </p:sp>
      <p:sp>
        <p:nvSpPr>
          <p:cNvPr id="3" name="Title 2"/>
          <p:cNvSpPr>
            <a:spLocks noGrp="1"/>
          </p:cNvSpPr>
          <p:nvPr>
            <p:ph type="title"/>
          </p:nvPr>
        </p:nvSpPr>
        <p:spPr/>
        <p:txBody>
          <a:bodyPr/>
          <a:lstStyle/>
          <a:p>
            <a:r>
              <a:rPr lang="en-US" dirty="0" smtClean="0"/>
              <a:t>Latin Words for Happiness</a:t>
            </a:r>
            <a:endParaRPr lang="en-US" dirty="0"/>
          </a:p>
        </p:txBody>
      </p:sp>
    </p:spTree>
    <p:extLst>
      <p:ext uri="{BB962C8B-B14F-4D97-AF65-F5344CB8AC3E}">
        <p14:creationId xmlns:p14="http://schemas.microsoft.com/office/powerpoint/2010/main" val="2528584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One of (the) earliest work extant from Augustine</a:t>
            </a:r>
          </a:p>
          <a:p>
            <a:pPr lvl="1"/>
            <a:r>
              <a:rPr lang="en-US" dirty="0" smtClean="0"/>
              <a:t>Written 386/387 in </a:t>
            </a:r>
            <a:r>
              <a:rPr lang="en-US" dirty="0" err="1" smtClean="0"/>
              <a:t>Cassiciacum</a:t>
            </a:r>
            <a:endParaRPr lang="en-US" dirty="0" smtClean="0"/>
          </a:p>
          <a:p>
            <a:pPr lvl="1"/>
            <a:r>
              <a:rPr lang="en-US" dirty="0" smtClean="0"/>
              <a:t>Dialog with those on retreat with Augustine prior to their Baptism (see </a:t>
            </a:r>
            <a:r>
              <a:rPr lang="en-US" i="1" dirty="0"/>
              <a:t>Confessions </a:t>
            </a:r>
            <a:r>
              <a:rPr lang="en-US" dirty="0" smtClean="0"/>
              <a:t>Book IX)</a:t>
            </a:r>
          </a:p>
          <a:p>
            <a:r>
              <a:rPr lang="en-US" dirty="0" smtClean="0"/>
              <a:t>Written while he was also writing </a:t>
            </a:r>
            <a:r>
              <a:rPr lang="en-US" i="1" dirty="0" smtClean="0"/>
              <a:t>Against the Academics (Skeptics) </a:t>
            </a:r>
          </a:p>
          <a:p>
            <a:pPr marL="109728" indent="0">
              <a:buNone/>
            </a:pPr>
            <a:endParaRPr lang="en-US" dirty="0"/>
          </a:p>
        </p:txBody>
      </p:sp>
      <p:sp>
        <p:nvSpPr>
          <p:cNvPr id="3" name="Title 2"/>
          <p:cNvSpPr>
            <a:spLocks noGrp="1"/>
          </p:cNvSpPr>
          <p:nvPr>
            <p:ph type="title"/>
          </p:nvPr>
        </p:nvSpPr>
        <p:spPr/>
        <p:txBody>
          <a:bodyPr/>
          <a:lstStyle/>
          <a:p>
            <a:r>
              <a:rPr lang="en-US" dirty="0" smtClean="0"/>
              <a:t>Augustine, </a:t>
            </a:r>
            <a:r>
              <a:rPr lang="en-US" i="1" dirty="0" smtClean="0"/>
              <a:t>De </a:t>
            </a:r>
            <a:r>
              <a:rPr lang="en-US" i="1" dirty="0" err="1" smtClean="0"/>
              <a:t>Beata</a:t>
            </a:r>
            <a:r>
              <a:rPr lang="en-US" i="1" dirty="0" smtClean="0"/>
              <a:t> Vita</a:t>
            </a:r>
            <a:endParaRPr lang="en-US" dirty="0"/>
          </a:p>
        </p:txBody>
      </p:sp>
    </p:spTree>
    <p:extLst>
      <p:ext uri="{BB962C8B-B14F-4D97-AF65-F5344CB8AC3E}">
        <p14:creationId xmlns:p14="http://schemas.microsoft.com/office/powerpoint/2010/main" val="4185418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One Book, 36 paragraphs divided among 4 sections</a:t>
            </a:r>
          </a:p>
          <a:p>
            <a:r>
              <a:rPr lang="en-US" dirty="0" smtClean="0"/>
              <a:t>Occasion is Augustine’s birthday party</a:t>
            </a:r>
          </a:p>
          <a:p>
            <a:r>
              <a:rPr lang="en-US" dirty="0" smtClean="0"/>
              <a:t>1.1-6 Is an introduction and a ‘cover letter’ to Theodore, a mutual friend of Augustine and Ambrose in Milan</a:t>
            </a:r>
          </a:p>
          <a:p>
            <a:r>
              <a:rPr lang="en-US" dirty="0" smtClean="0"/>
              <a:t>2.7-16 Beginning of the dialog first examining the anthropology of body and soul, then moving to the consideration of the happiness of body and soul</a:t>
            </a:r>
          </a:p>
          <a:p>
            <a:r>
              <a:rPr lang="en-US" dirty="0" smtClean="0"/>
              <a:t>3.17-22 Next day, the dialog continues; discussing the relation of God to human happiness</a:t>
            </a:r>
          </a:p>
          <a:p>
            <a:r>
              <a:rPr lang="en-US" dirty="0" smtClean="0"/>
              <a:t>4.23-36 Third day begins in the baths; a discussion of need and happiness; the Trinity and happiness.</a:t>
            </a:r>
          </a:p>
        </p:txBody>
      </p:sp>
      <p:sp>
        <p:nvSpPr>
          <p:cNvPr id="3" name="Title 2"/>
          <p:cNvSpPr>
            <a:spLocks noGrp="1"/>
          </p:cNvSpPr>
          <p:nvPr>
            <p:ph type="title"/>
          </p:nvPr>
        </p:nvSpPr>
        <p:spPr/>
        <p:txBody>
          <a:bodyPr/>
          <a:lstStyle/>
          <a:p>
            <a:r>
              <a:rPr lang="en-US" dirty="0" smtClean="0"/>
              <a:t>Structure of </a:t>
            </a:r>
            <a:r>
              <a:rPr lang="en-US" i="1" dirty="0" smtClean="0"/>
              <a:t>On the Happy Life</a:t>
            </a:r>
            <a:endParaRPr lang="en-US" dirty="0"/>
          </a:p>
        </p:txBody>
      </p:sp>
    </p:spTree>
    <p:extLst>
      <p:ext uri="{BB962C8B-B14F-4D97-AF65-F5344CB8AC3E}">
        <p14:creationId xmlns:p14="http://schemas.microsoft.com/office/powerpoint/2010/main" val="3325640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Opposition to skepticism</a:t>
            </a:r>
          </a:p>
          <a:p>
            <a:r>
              <a:rPr lang="en-US" dirty="0" smtClean="0"/>
              <a:t>Happiness and friendship</a:t>
            </a:r>
          </a:p>
          <a:p>
            <a:r>
              <a:rPr lang="en-US" dirty="0" smtClean="0"/>
              <a:t>Role of Monica</a:t>
            </a:r>
          </a:p>
          <a:p>
            <a:r>
              <a:rPr lang="en-US" dirty="0" smtClean="0"/>
              <a:t>Early Trinitarian understanding of Augustine</a:t>
            </a:r>
            <a:endParaRPr lang="en-US" dirty="0"/>
          </a:p>
        </p:txBody>
      </p:sp>
      <p:sp>
        <p:nvSpPr>
          <p:cNvPr id="3" name="Title 2"/>
          <p:cNvSpPr>
            <a:spLocks noGrp="1"/>
          </p:cNvSpPr>
          <p:nvPr>
            <p:ph type="title"/>
          </p:nvPr>
        </p:nvSpPr>
        <p:spPr/>
        <p:txBody>
          <a:bodyPr/>
          <a:lstStyle/>
          <a:p>
            <a:r>
              <a:rPr lang="en-US" dirty="0" smtClean="0"/>
              <a:t>Themes in </a:t>
            </a:r>
            <a:r>
              <a:rPr lang="en-US" i="1" dirty="0" smtClean="0"/>
              <a:t>The Happy Life</a:t>
            </a:r>
            <a:endParaRPr lang="en-US" i="1" dirty="0"/>
          </a:p>
        </p:txBody>
      </p:sp>
    </p:spTree>
    <p:extLst>
      <p:ext uri="{BB962C8B-B14F-4D97-AF65-F5344CB8AC3E}">
        <p14:creationId xmlns:p14="http://schemas.microsoft.com/office/powerpoint/2010/main" val="2417472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Augustine, “On the Happy Life,” translated Roland </a:t>
            </a:r>
            <a:r>
              <a:rPr lang="en-US" dirty="0" err="1"/>
              <a:t>Teske</a:t>
            </a:r>
            <a:r>
              <a:rPr lang="en-US" dirty="0"/>
              <a:t> in </a:t>
            </a:r>
            <a:r>
              <a:rPr lang="en-US" i="1" dirty="0"/>
              <a:t>A Trilogy on Faith and Happiness</a:t>
            </a:r>
            <a:r>
              <a:rPr lang="en-US" dirty="0"/>
              <a:t>. 2012: New City Press, New York.</a:t>
            </a:r>
          </a:p>
          <a:p>
            <a:r>
              <a:rPr lang="en-US" dirty="0"/>
              <a:t>Brown, </a:t>
            </a:r>
            <a:r>
              <a:rPr lang="en-US" i="1" dirty="0"/>
              <a:t>Through the Eye of a Needle</a:t>
            </a:r>
            <a:r>
              <a:rPr lang="en-US" dirty="0"/>
              <a:t>, Preface, Chapter 10</a:t>
            </a:r>
          </a:p>
          <a:p>
            <a:r>
              <a:rPr lang="en-US" dirty="0" smtClean="0"/>
              <a:t>Reread Augustine, </a:t>
            </a:r>
            <a:r>
              <a:rPr lang="en-US" i="1" dirty="0" smtClean="0"/>
              <a:t>Confessions</a:t>
            </a:r>
            <a:r>
              <a:rPr lang="en-US" dirty="0" smtClean="0"/>
              <a:t> VIII.7, the encounter with the ‘happy’ drunk</a:t>
            </a:r>
          </a:p>
          <a:p>
            <a:r>
              <a:rPr lang="en-US" dirty="0" smtClean="0"/>
              <a:t>Write </a:t>
            </a:r>
            <a:r>
              <a:rPr lang="en-US" dirty="0"/>
              <a:t>Short Paper</a:t>
            </a:r>
          </a:p>
          <a:p>
            <a:pPr marL="109728" indent="0">
              <a:buNone/>
            </a:pPr>
            <a:endParaRPr lang="en-US" dirty="0"/>
          </a:p>
        </p:txBody>
      </p:sp>
      <p:sp>
        <p:nvSpPr>
          <p:cNvPr id="3" name="Title 2"/>
          <p:cNvSpPr>
            <a:spLocks noGrp="1"/>
          </p:cNvSpPr>
          <p:nvPr>
            <p:ph type="title"/>
          </p:nvPr>
        </p:nvSpPr>
        <p:spPr/>
        <p:txBody>
          <a:bodyPr/>
          <a:lstStyle/>
          <a:p>
            <a:r>
              <a:rPr lang="en-US" dirty="0" smtClean="0"/>
              <a:t>Assignments</a:t>
            </a:r>
            <a:endParaRPr lang="en-US" dirty="0"/>
          </a:p>
        </p:txBody>
      </p:sp>
    </p:spTree>
    <p:extLst>
      <p:ext uri="{BB962C8B-B14F-4D97-AF65-F5344CB8AC3E}">
        <p14:creationId xmlns:p14="http://schemas.microsoft.com/office/powerpoint/2010/main" val="2345945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Syllabus Review</a:t>
            </a:r>
          </a:p>
          <a:p>
            <a:r>
              <a:rPr lang="en-US" dirty="0" smtClean="0"/>
              <a:t>Paper Schedule</a:t>
            </a:r>
          </a:p>
          <a:p>
            <a:r>
              <a:rPr lang="en-US" dirty="0" smtClean="0"/>
              <a:t>Homily Requirements</a:t>
            </a:r>
          </a:p>
          <a:p>
            <a:r>
              <a:rPr lang="en-US" dirty="0" smtClean="0"/>
              <a:t>What is Happiness</a:t>
            </a:r>
          </a:p>
          <a:p>
            <a:r>
              <a:rPr lang="en-US" dirty="0" smtClean="0"/>
              <a:t>Augustine, </a:t>
            </a:r>
            <a:r>
              <a:rPr lang="en-US" i="1" dirty="0" smtClean="0"/>
              <a:t>On the Happy Life</a:t>
            </a:r>
            <a:endParaRPr lang="en-US" dirty="0" smtClean="0"/>
          </a:p>
        </p:txBody>
      </p:sp>
      <p:sp>
        <p:nvSpPr>
          <p:cNvPr id="3" name="Title 2"/>
          <p:cNvSpPr>
            <a:spLocks noGrp="1"/>
          </p:cNvSpPr>
          <p:nvPr>
            <p:ph type="title"/>
          </p:nvPr>
        </p:nvSpPr>
        <p:spPr/>
        <p:txBody>
          <a:bodyPr/>
          <a:lstStyle/>
          <a:p>
            <a:r>
              <a:rPr lang="en-US" dirty="0" smtClean="0"/>
              <a:t>Outline</a:t>
            </a:r>
            <a:endParaRPr lang="en-US" dirty="0"/>
          </a:p>
        </p:txBody>
      </p:sp>
    </p:spTree>
    <p:extLst>
      <p:ext uri="{BB962C8B-B14F-4D97-AF65-F5344CB8AC3E}">
        <p14:creationId xmlns:p14="http://schemas.microsoft.com/office/powerpoint/2010/main" val="3755984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Contemporary English and Philosophy</a:t>
            </a:r>
          </a:p>
          <a:p>
            <a:r>
              <a:rPr lang="en-US" dirty="0" smtClean="0"/>
              <a:t>Greek</a:t>
            </a:r>
          </a:p>
          <a:p>
            <a:pPr lvl="1"/>
            <a:r>
              <a:rPr lang="en-US" dirty="0" smtClean="0"/>
              <a:t>Philosophy</a:t>
            </a:r>
          </a:p>
          <a:p>
            <a:pPr lvl="1"/>
            <a:r>
              <a:rPr lang="en-US" dirty="0" smtClean="0"/>
              <a:t>Bible</a:t>
            </a:r>
          </a:p>
          <a:p>
            <a:r>
              <a:rPr lang="en-US" dirty="0" smtClean="0"/>
              <a:t>Latin</a:t>
            </a:r>
          </a:p>
          <a:p>
            <a:pPr marL="109728" indent="0">
              <a:buNone/>
            </a:pPr>
            <a:endParaRPr lang="en-US" dirty="0"/>
          </a:p>
        </p:txBody>
      </p:sp>
      <p:sp>
        <p:nvSpPr>
          <p:cNvPr id="3" name="Title 2"/>
          <p:cNvSpPr>
            <a:spLocks noGrp="1"/>
          </p:cNvSpPr>
          <p:nvPr>
            <p:ph type="title"/>
          </p:nvPr>
        </p:nvSpPr>
        <p:spPr/>
        <p:txBody>
          <a:bodyPr/>
          <a:lstStyle/>
          <a:p>
            <a:r>
              <a:rPr lang="en-US" dirty="0" smtClean="0"/>
              <a:t>Happiness</a:t>
            </a:r>
            <a:endParaRPr lang="en-US" dirty="0"/>
          </a:p>
        </p:txBody>
      </p:sp>
    </p:spTree>
    <p:extLst>
      <p:ext uri="{BB962C8B-B14F-4D97-AF65-F5344CB8AC3E}">
        <p14:creationId xmlns:p14="http://schemas.microsoft.com/office/powerpoint/2010/main" val="1639501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‘Happiness,’ as Augustine says about time, “I know what it is until someone asks me to define it.” (</a:t>
            </a:r>
            <a:r>
              <a:rPr lang="en-US" i="1" dirty="0" smtClean="0"/>
              <a:t>Confessions, </a:t>
            </a:r>
            <a:r>
              <a:rPr lang="en-US" dirty="0" smtClean="0"/>
              <a:t>Book XI)</a:t>
            </a:r>
          </a:p>
          <a:p>
            <a:r>
              <a:rPr lang="en-US" dirty="0" smtClean="0"/>
              <a:t>Possible components of happiness may be</a:t>
            </a:r>
          </a:p>
          <a:p>
            <a:pPr lvl="1"/>
            <a:r>
              <a:rPr lang="en-US" dirty="0" smtClean="0"/>
              <a:t>Meaningfulness (satisfaction)</a:t>
            </a:r>
          </a:p>
          <a:p>
            <a:pPr lvl="1"/>
            <a:r>
              <a:rPr lang="en-US" dirty="0" smtClean="0"/>
              <a:t>Contentment (pleasure)</a:t>
            </a:r>
          </a:p>
          <a:p>
            <a:pPr lvl="1"/>
            <a:r>
              <a:rPr lang="en-US" dirty="0" smtClean="0"/>
              <a:t> Stability (tranquility)</a:t>
            </a:r>
          </a:p>
          <a:p>
            <a:r>
              <a:rPr lang="en-US" dirty="0" smtClean="0"/>
              <a:t>Time scale</a:t>
            </a:r>
          </a:p>
          <a:p>
            <a:pPr lvl="1"/>
            <a:r>
              <a:rPr lang="en-US" dirty="0" smtClean="0"/>
              <a:t>Moment to moment</a:t>
            </a:r>
          </a:p>
          <a:p>
            <a:pPr lvl="1"/>
            <a:r>
              <a:rPr lang="en-US" dirty="0" smtClean="0"/>
              <a:t>Lifetime</a:t>
            </a:r>
            <a:endParaRPr lang="en-US" dirty="0"/>
          </a:p>
        </p:txBody>
      </p:sp>
      <p:sp>
        <p:nvSpPr>
          <p:cNvPr id="3" name="Title 2"/>
          <p:cNvSpPr>
            <a:spLocks noGrp="1"/>
          </p:cNvSpPr>
          <p:nvPr>
            <p:ph type="title"/>
          </p:nvPr>
        </p:nvSpPr>
        <p:spPr/>
        <p:txBody>
          <a:bodyPr>
            <a:normAutofit fontScale="90000"/>
          </a:bodyPr>
          <a:lstStyle/>
          <a:p>
            <a:r>
              <a:rPr lang="en-US" dirty="0" smtClean="0"/>
              <a:t>Contemporary Notions of Happiness</a:t>
            </a:r>
            <a:endParaRPr lang="en-US" dirty="0"/>
          </a:p>
        </p:txBody>
      </p:sp>
    </p:spTree>
    <p:extLst>
      <p:ext uri="{BB962C8B-B14F-4D97-AF65-F5344CB8AC3E}">
        <p14:creationId xmlns:p14="http://schemas.microsoft.com/office/powerpoint/2010/main" val="363542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Psychologists often think of happiness as  rooted in the psychology of the individual, </a:t>
            </a:r>
          </a:p>
          <a:p>
            <a:pPr lvl="1"/>
            <a:r>
              <a:rPr lang="en-US" dirty="0" smtClean="0"/>
              <a:t>Opposite of depression</a:t>
            </a:r>
          </a:p>
          <a:p>
            <a:r>
              <a:rPr lang="en-US" dirty="0" smtClean="0"/>
              <a:t>Philosophers often think of happiness as a state of well being or flourishing </a:t>
            </a:r>
          </a:p>
          <a:p>
            <a:pPr lvl="1"/>
            <a:r>
              <a:rPr lang="en-US" dirty="0" smtClean="0"/>
              <a:t>Value judgments about well-being</a:t>
            </a:r>
          </a:p>
          <a:p>
            <a:pPr lvl="1"/>
            <a:r>
              <a:rPr lang="en-US" dirty="0" smtClean="0"/>
              <a:t>Social implications</a:t>
            </a:r>
            <a:endParaRPr lang="en-US" dirty="0"/>
          </a:p>
        </p:txBody>
      </p:sp>
      <p:sp>
        <p:nvSpPr>
          <p:cNvPr id="3" name="Title 2"/>
          <p:cNvSpPr>
            <a:spLocks noGrp="1"/>
          </p:cNvSpPr>
          <p:nvPr>
            <p:ph type="title"/>
          </p:nvPr>
        </p:nvSpPr>
        <p:spPr/>
        <p:txBody>
          <a:bodyPr>
            <a:normAutofit fontScale="90000"/>
          </a:bodyPr>
          <a:lstStyle/>
          <a:p>
            <a:r>
              <a:rPr lang="en-US" dirty="0" smtClean="0"/>
              <a:t>Happiness: A State or an Emotion</a:t>
            </a:r>
            <a:endParaRPr lang="en-US" dirty="0"/>
          </a:p>
        </p:txBody>
      </p:sp>
    </p:spTree>
    <p:extLst>
      <p:ext uri="{BB962C8B-B14F-4D97-AF65-F5344CB8AC3E}">
        <p14:creationId xmlns:p14="http://schemas.microsoft.com/office/powerpoint/2010/main" val="3830515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Hedonism: Pleasurable experiences</a:t>
            </a:r>
          </a:p>
          <a:p>
            <a:r>
              <a:rPr lang="en-US" dirty="0" smtClean="0"/>
              <a:t>Desire: Getting what we want </a:t>
            </a:r>
          </a:p>
          <a:p>
            <a:r>
              <a:rPr lang="en-US" dirty="0" smtClean="0"/>
              <a:t>Objective: Engaged in ‘good’ activities; based on value judgments</a:t>
            </a:r>
          </a:p>
          <a:p>
            <a:pPr lvl="1"/>
            <a:r>
              <a:rPr lang="en-US" dirty="0"/>
              <a:t>We take what is self-sufficient to be that which on its own makes life worthy of choice and lacking in nothing. We think happiness to be such, and indeed the thing most of all worth choosing, not counted as just one thing among others’ </a:t>
            </a:r>
            <a:r>
              <a:rPr lang="en-US" dirty="0" smtClean="0"/>
              <a:t>(Aristotle, </a:t>
            </a:r>
            <a:r>
              <a:rPr lang="en-US" i="1" dirty="0" err="1"/>
              <a:t>Nicomachean</a:t>
            </a:r>
            <a:r>
              <a:rPr lang="en-US" i="1" dirty="0"/>
              <a:t> </a:t>
            </a:r>
            <a:r>
              <a:rPr lang="en-US" i="1" dirty="0" smtClean="0"/>
              <a:t>Ethics</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smtClean="0"/>
              <a:t>Contemporary Theories of Happiness (well-being sense)</a:t>
            </a:r>
            <a:endParaRPr lang="en-US" dirty="0"/>
          </a:p>
        </p:txBody>
      </p:sp>
    </p:spTree>
    <p:extLst>
      <p:ext uri="{BB962C8B-B14F-4D97-AF65-F5344CB8AC3E}">
        <p14:creationId xmlns:p14="http://schemas.microsoft.com/office/powerpoint/2010/main" val="2097215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Croesus (595-547 BC), wealthiest of Greek kings in Asia Minor</a:t>
            </a:r>
          </a:p>
          <a:p>
            <a:pPr lvl="1"/>
            <a:r>
              <a:rPr lang="en-US" dirty="0" smtClean="0"/>
              <a:t>Herodotus and others tells the tale of Croesus as prelude to Greek-Persian Wars</a:t>
            </a:r>
          </a:p>
          <a:p>
            <a:pPr lvl="1"/>
            <a:r>
              <a:rPr lang="en-US" dirty="0" smtClean="0"/>
              <a:t>And as a cautionary tale of human hubris</a:t>
            </a:r>
          </a:p>
          <a:p>
            <a:r>
              <a:rPr lang="en-US" dirty="0" smtClean="0"/>
              <a:t>Croesus in his wealth and seeming happiness, asked the wise man Solon who was the happiest of men</a:t>
            </a:r>
          </a:p>
          <a:p>
            <a:pPr lvl="1"/>
            <a:r>
              <a:rPr lang="en-US" dirty="0" smtClean="0"/>
              <a:t>Solon responds there were three genuinely happy men: </a:t>
            </a:r>
            <a:r>
              <a:rPr lang="en-US" dirty="0" err="1" smtClean="0"/>
              <a:t>Tellus</a:t>
            </a:r>
            <a:r>
              <a:rPr lang="en-US" dirty="0" smtClean="0"/>
              <a:t> who died fighting for his country; and two brothers who died peacefully in their sleep after caring for their mother</a:t>
            </a:r>
          </a:p>
          <a:p>
            <a:r>
              <a:rPr lang="en-US" dirty="0" smtClean="0"/>
              <a:t>Shortly after, the Persian King Cyrus conquers Croesus, and burns him on a large pyre</a:t>
            </a:r>
          </a:p>
          <a:p>
            <a:r>
              <a:rPr lang="en-US" dirty="0" smtClean="0"/>
              <a:t>Solon’s adage: call no man happy while he lives</a:t>
            </a:r>
            <a:endParaRPr lang="en-US" dirty="0"/>
          </a:p>
        </p:txBody>
      </p:sp>
      <p:sp>
        <p:nvSpPr>
          <p:cNvPr id="3" name="Title 2"/>
          <p:cNvSpPr>
            <a:spLocks noGrp="1"/>
          </p:cNvSpPr>
          <p:nvPr>
            <p:ph type="title"/>
          </p:nvPr>
        </p:nvSpPr>
        <p:spPr/>
        <p:txBody>
          <a:bodyPr>
            <a:normAutofit fontScale="90000"/>
          </a:bodyPr>
          <a:lstStyle/>
          <a:p>
            <a:r>
              <a:rPr lang="en-US" dirty="0" smtClean="0"/>
              <a:t>Croesus and the Cautionary Tale of Happiness</a:t>
            </a:r>
            <a:endParaRPr lang="en-US" dirty="0"/>
          </a:p>
        </p:txBody>
      </p:sp>
    </p:spTree>
    <p:extLst>
      <p:ext uri="{BB962C8B-B14F-4D97-AF65-F5344CB8AC3E}">
        <p14:creationId xmlns:p14="http://schemas.microsoft.com/office/powerpoint/2010/main" val="2673176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early Platonic dialog </a:t>
            </a:r>
            <a:r>
              <a:rPr lang="en-US" i="1" dirty="0" err="1" smtClean="0"/>
              <a:t>Euthydemus</a:t>
            </a:r>
            <a:r>
              <a:rPr lang="en-US" dirty="0" smtClean="0"/>
              <a:t>, Socrates assumes everyone wants to be happy, and asks how to become happy</a:t>
            </a:r>
          </a:p>
          <a:p>
            <a:pPr lvl="1"/>
            <a:r>
              <a:rPr lang="en-US" dirty="0" smtClean="0"/>
              <a:t>The desire to be happy is one of the few ‘self-evident’ truths that Socrates accepts</a:t>
            </a:r>
          </a:p>
          <a:p>
            <a:r>
              <a:rPr lang="en-US" dirty="0" smtClean="0"/>
              <a:t>Questions of happiness further explored in </a:t>
            </a:r>
            <a:r>
              <a:rPr lang="en-US" i="1" dirty="0" smtClean="0"/>
              <a:t>Symposium</a:t>
            </a:r>
            <a:r>
              <a:rPr lang="en-US" dirty="0" smtClean="0"/>
              <a:t> (focused on individuals) and </a:t>
            </a:r>
            <a:r>
              <a:rPr lang="en-US" i="1" dirty="0" smtClean="0"/>
              <a:t>Republic</a:t>
            </a:r>
            <a:r>
              <a:rPr lang="en-US" dirty="0" smtClean="0"/>
              <a:t> focused on society</a:t>
            </a:r>
          </a:p>
          <a:p>
            <a:pPr lvl="1"/>
            <a:r>
              <a:rPr lang="en-US" dirty="0" smtClean="0"/>
              <a:t>In </a:t>
            </a:r>
            <a:r>
              <a:rPr lang="en-US" i="1" dirty="0" smtClean="0"/>
              <a:t>Republic</a:t>
            </a:r>
            <a:r>
              <a:rPr lang="en-US" dirty="0" smtClean="0"/>
              <a:t> Socrates says Croesus might have been happy if he had looked to contemplation of wisdom rather than wealth and power for happiness  </a:t>
            </a:r>
            <a:endParaRPr lang="en-US" dirty="0"/>
          </a:p>
        </p:txBody>
      </p:sp>
      <p:sp>
        <p:nvSpPr>
          <p:cNvPr id="3" name="Title 2"/>
          <p:cNvSpPr>
            <a:spLocks noGrp="1"/>
          </p:cNvSpPr>
          <p:nvPr>
            <p:ph type="title"/>
          </p:nvPr>
        </p:nvSpPr>
        <p:spPr/>
        <p:txBody>
          <a:bodyPr/>
          <a:lstStyle/>
          <a:p>
            <a:r>
              <a:rPr lang="en-US" dirty="0" smtClean="0"/>
              <a:t>Socrates, Plato and Happiness</a:t>
            </a:r>
            <a:endParaRPr lang="en-US" dirty="0"/>
          </a:p>
        </p:txBody>
      </p:sp>
    </p:spTree>
    <p:extLst>
      <p:ext uri="{BB962C8B-B14F-4D97-AF65-F5344CB8AC3E}">
        <p14:creationId xmlns:p14="http://schemas.microsoft.com/office/powerpoint/2010/main" val="4116650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Primarily addressed in </a:t>
            </a:r>
            <a:r>
              <a:rPr lang="en-US" i="1" dirty="0" err="1" smtClean="0"/>
              <a:t>Nichomachean</a:t>
            </a:r>
            <a:r>
              <a:rPr lang="en-US" dirty="0" smtClean="0"/>
              <a:t> </a:t>
            </a:r>
            <a:r>
              <a:rPr lang="en-US" i="1" dirty="0" smtClean="0"/>
              <a:t>Ethics</a:t>
            </a:r>
          </a:p>
          <a:p>
            <a:pPr lvl="1"/>
            <a:r>
              <a:rPr lang="en-US" dirty="0" smtClean="0"/>
              <a:t>Which begins by reminding readers of Croesus and Solon</a:t>
            </a:r>
          </a:p>
          <a:p>
            <a:r>
              <a:rPr lang="en-US" dirty="0" smtClean="0"/>
              <a:t>Some external goods are necessary (but not sufficient) for happiness: good friends, children, money, health, physical beauty (1.73)</a:t>
            </a:r>
          </a:p>
          <a:p>
            <a:pPr lvl="1"/>
            <a:r>
              <a:rPr lang="en-US" dirty="0" smtClean="0"/>
              <a:t>Without a sufficient amount of these one will be unhappy</a:t>
            </a:r>
          </a:p>
          <a:p>
            <a:pPr lvl="1"/>
            <a:r>
              <a:rPr lang="en-US" dirty="0" smtClean="0"/>
              <a:t>Some of these are within one’s control through moral goodness (virtue)</a:t>
            </a:r>
          </a:p>
          <a:p>
            <a:pPr lvl="1"/>
            <a:r>
              <a:rPr lang="en-US" dirty="0" smtClean="0"/>
              <a:t>But luck or fortune also has a role in providing the conditions for happiness</a:t>
            </a:r>
          </a:p>
          <a:p>
            <a:r>
              <a:rPr lang="en-US" dirty="0" smtClean="0"/>
              <a:t>Given that the external conditions for happiness are met, a man can only be genuinely happy through contemplation (13.37-43)</a:t>
            </a:r>
            <a:endParaRPr lang="en-US" dirty="0"/>
          </a:p>
        </p:txBody>
      </p:sp>
      <p:sp>
        <p:nvSpPr>
          <p:cNvPr id="3" name="Title 2"/>
          <p:cNvSpPr>
            <a:spLocks noGrp="1"/>
          </p:cNvSpPr>
          <p:nvPr>
            <p:ph type="title"/>
          </p:nvPr>
        </p:nvSpPr>
        <p:spPr/>
        <p:txBody>
          <a:bodyPr/>
          <a:lstStyle/>
          <a:p>
            <a:r>
              <a:rPr lang="en-US" dirty="0" smtClean="0"/>
              <a:t>Aristotle on Happiness</a:t>
            </a:r>
            <a:endParaRPr lang="en-US" dirty="0"/>
          </a:p>
        </p:txBody>
      </p:sp>
    </p:spTree>
    <p:extLst>
      <p:ext uri="{BB962C8B-B14F-4D97-AF65-F5344CB8AC3E}">
        <p14:creationId xmlns:p14="http://schemas.microsoft.com/office/powerpoint/2010/main" val="22566656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1276</TotalTime>
  <Words>937</Words>
  <Application>Microsoft Office PowerPoint</Application>
  <PresentationFormat>On-screen Show (4:3)</PresentationFormat>
  <Paragraphs>101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Lecture 1: Introduction Happiness, Wealth and Poverty</vt:lpstr>
      <vt:lpstr>Outline</vt:lpstr>
      <vt:lpstr>Happiness</vt:lpstr>
      <vt:lpstr>Contemporary Notions of Happiness</vt:lpstr>
      <vt:lpstr>Happiness: A State or an Emotion</vt:lpstr>
      <vt:lpstr>Contemporary Theories of Happiness (well-being sense)</vt:lpstr>
      <vt:lpstr>Croesus and the Cautionary Tale of Happiness</vt:lpstr>
      <vt:lpstr>Socrates, Plato and Happiness</vt:lpstr>
      <vt:lpstr>Aristotle on Happiness</vt:lpstr>
      <vt:lpstr>Epicurus and Zeno the Stoic on Happiness</vt:lpstr>
      <vt:lpstr>Ancient Greek Understandings of Happiness</vt:lpstr>
      <vt:lpstr>Latin Words for Happiness</vt:lpstr>
      <vt:lpstr>Augustine, De Beata Vita</vt:lpstr>
      <vt:lpstr>Structure of On the Happy Life</vt:lpstr>
      <vt:lpstr>Themes in The Happy Life</vt:lpstr>
      <vt:lpstr>Assignments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 Happiness, Wealth and Poverty</dc:title>
  <dc:creator>Ann Orlando</dc:creator>
  <cp:lastModifiedBy>Ann Orlando</cp:lastModifiedBy>
  <cp:revision>50</cp:revision>
  <dcterms:created xsi:type="dcterms:W3CDTF">2012-12-31T13:34:44Z</dcterms:created>
  <dcterms:modified xsi:type="dcterms:W3CDTF">2013-01-15T14:45:29Z</dcterms:modified>
</cp:coreProperties>
</file>