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75276-3DC7-46E9-827E-D1EB9EADC154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7B685-8453-4962-83AB-BB9226B27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605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Leture 12: Constantine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6FED588-FDF8-4DD7-BDCE-0D68A1B6D9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Leture 12: Constantine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FED588-FDF8-4DD7-BDCE-0D68A1B6D9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Leture 12: Constantine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FED588-FDF8-4DD7-BDCE-0D68A1B6D9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Leture 12: Constantine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FED588-FDF8-4DD7-BDCE-0D68A1B6D95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Leture 12: Constantine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FED588-FDF8-4DD7-BDCE-0D68A1B6D95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Leture 12: Constantine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FED588-FDF8-4DD7-BDCE-0D68A1B6D95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Leture 12: Constantine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FED588-FDF8-4DD7-BDCE-0D68A1B6D95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Leture 12: Constantine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FED588-FDF8-4DD7-BDCE-0D68A1B6D95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Leture 12: Constantine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FED588-FDF8-4DD7-BDCE-0D68A1B6D9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Leture 12: Constantine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FED588-FDF8-4DD7-BDCE-0D68A1B6D95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Leture 12: Constantine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6FED588-FDF8-4DD7-BDCE-0D68A1B6D95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Leture 12: Constantine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6FED588-FDF8-4DD7-BDCE-0D68A1B6D95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Role of Lay Wealthy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Ann T. Orlando</a:t>
            </a:r>
          </a:p>
          <a:p>
            <a:r>
              <a:rPr lang="en-US" dirty="0" smtClean="0"/>
              <a:t>18 April 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D588-FDF8-4DD7-BDCE-0D68A1B6D95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374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Donations</a:t>
            </a:r>
          </a:p>
          <a:p>
            <a:pPr lvl="1"/>
            <a:r>
              <a:rPr lang="en-US" dirty="0" smtClean="0"/>
              <a:t>Tithing (money)</a:t>
            </a:r>
          </a:p>
          <a:p>
            <a:pPr lvl="1"/>
            <a:r>
              <a:rPr lang="en-US" dirty="0" smtClean="0"/>
              <a:t>Land</a:t>
            </a:r>
          </a:p>
          <a:p>
            <a:pPr lvl="1"/>
            <a:r>
              <a:rPr lang="en-US" dirty="0" smtClean="0"/>
              <a:t>Almsgiving</a:t>
            </a:r>
          </a:p>
          <a:p>
            <a:r>
              <a:rPr lang="en-US" dirty="0" smtClean="0"/>
              <a:t>Inheritance</a:t>
            </a:r>
          </a:p>
          <a:p>
            <a:pPr lvl="1"/>
            <a:r>
              <a:rPr lang="en-US" dirty="0" smtClean="0"/>
              <a:t>Used as a means to ensure prayers for dead patron</a:t>
            </a:r>
          </a:p>
          <a:p>
            <a:pPr lvl="1"/>
            <a:r>
              <a:rPr lang="en-US" dirty="0" smtClean="0"/>
              <a:t>Heirs sometimes appeal terms of patron’s will, but to an ecclesial court</a:t>
            </a:r>
          </a:p>
          <a:p>
            <a:r>
              <a:rPr lang="en-US" dirty="0" smtClean="0"/>
              <a:t>Some clergy encouraged leaving all to Church or monastery (</a:t>
            </a:r>
            <a:r>
              <a:rPr lang="en-US" dirty="0" err="1" smtClean="0"/>
              <a:t>Salvian</a:t>
            </a:r>
            <a:r>
              <a:rPr lang="en-US" dirty="0" smtClean="0"/>
              <a:t>, for instance)</a:t>
            </a:r>
          </a:p>
          <a:p>
            <a:pPr lvl="1"/>
            <a:r>
              <a:rPr lang="en-US" dirty="0" smtClean="0"/>
              <a:t>Monastery preferred by many patrons because more easily ensure </a:t>
            </a:r>
          </a:p>
          <a:p>
            <a:pPr lvl="1"/>
            <a:r>
              <a:rPr lang="en-US" dirty="0" smtClean="0"/>
              <a:t>But often creates real hardships for family </a:t>
            </a:r>
          </a:p>
          <a:p>
            <a:pPr lvl="1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D588-FDF8-4DD7-BDCE-0D68A1B6D951}" type="slidenum">
              <a:rPr lang="en-US" smtClean="0"/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Means of Support of Church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06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Work toward a just society</a:t>
            </a:r>
          </a:p>
          <a:p>
            <a:pPr lvl="1"/>
            <a:r>
              <a:rPr lang="en-US" dirty="0" smtClean="0"/>
              <a:t>By a life of Christian charity toward neighbor</a:t>
            </a:r>
          </a:p>
          <a:p>
            <a:r>
              <a:rPr lang="en-US" dirty="0" smtClean="0"/>
              <a:t>Support family as basis of society</a:t>
            </a:r>
          </a:p>
          <a:p>
            <a:pPr lvl="1"/>
            <a:r>
              <a:rPr lang="en-US" dirty="0" smtClean="0"/>
              <a:t>Chastity within marriage for men as well as women</a:t>
            </a:r>
          </a:p>
          <a:p>
            <a:pPr lvl="1"/>
            <a:r>
              <a:rPr lang="en-US" dirty="0" smtClean="0"/>
              <a:t>Welcoming all children into family</a:t>
            </a:r>
          </a:p>
          <a:p>
            <a:pPr lvl="1"/>
            <a:r>
              <a:rPr lang="en-US" dirty="0" smtClean="0"/>
              <a:t>Ultimate ruler of family is God</a:t>
            </a:r>
          </a:p>
          <a:p>
            <a:r>
              <a:rPr lang="en-US" dirty="0" smtClean="0"/>
              <a:t>Honorably perform civic roles (especially wealthy) </a:t>
            </a:r>
          </a:p>
          <a:p>
            <a:pPr lvl="1"/>
            <a:r>
              <a:rPr lang="en-US" dirty="0" smtClean="0"/>
              <a:t>Against corruption in office</a:t>
            </a:r>
          </a:p>
          <a:p>
            <a:r>
              <a:rPr lang="en-US" dirty="0" smtClean="0"/>
              <a:t>Christian soldiers</a:t>
            </a:r>
          </a:p>
          <a:p>
            <a:pPr lvl="1"/>
            <a:r>
              <a:rPr lang="en-US" dirty="0" smtClean="0"/>
              <a:t>How to perform necessary acts of warfare as a Christian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D588-FDF8-4DD7-BDCE-0D68A1B6D951}" type="slidenum">
              <a:rPr lang="en-US" smtClean="0"/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Christian Understanding of Role of Laity in Society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101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Written in last year(s) of his life</a:t>
            </a:r>
          </a:p>
          <a:p>
            <a:pPr lvl="1"/>
            <a:r>
              <a:rPr lang="en-US" dirty="0" smtClean="0"/>
              <a:t>Occasion maybe coming Vandal invasion</a:t>
            </a:r>
          </a:p>
          <a:p>
            <a:r>
              <a:rPr lang="en-US" dirty="0" smtClean="0"/>
              <a:t>Need for Holy Fear in face of life’s difficulties</a:t>
            </a:r>
          </a:p>
          <a:p>
            <a:pPr lvl="1"/>
            <a:r>
              <a:rPr lang="en-US" dirty="0" smtClean="0"/>
              <a:t>Fear that leads to charity</a:t>
            </a:r>
          </a:p>
          <a:p>
            <a:r>
              <a:rPr lang="en-US" dirty="0" smtClean="0"/>
              <a:t>Note concern about actions out of love of self, rather than love of God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D588-FDF8-4DD7-BDCE-0D68A1B6D951}" type="slidenum">
              <a:rPr lang="en-US" smtClean="0"/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Augustine, Sermon 348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13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Boniface was a Christian general leading an army against the barbarian invasion</a:t>
            </a:r>
          </a:p>
          <a:p>
            <a:pPr lvl="1"/>
            <a:r>
              <a:rPr lang="en-US" dirty="0" smtClean="0"/>
              <a:t>Probably written 415-420</a:t>
            </a:r>
          </a:p>
          <a:p>
            <a:r>
              <a:rPr lang="en-US" dirty="0" smtClean="0"/>
              <a:t>One of earliest examples of Christian support for military</a:t>
            </a:r>
          </a:p>
          <a:p>
            <a:pPr lvl="1"/>
            <a:r>
              <a:rPr lang="en-US" dirty="0" smtClean="0"/>
              <a:t>Aim of war should be peace</a:t>
            </a:r>
          </a:p>
          <a:p>
            <a:pPr lvl="1"/>
            <a:r>
              <a:rPr lang="en-US" dirty="0" smtClean="0"/>
              <a:t>War is part of our imperfect world</a:t>
            </a:r>
          </a:p>
          <a:p>
            <a:r>
              <a:rPr lang="en-US" dirty="0" smtClean="0"/>
              <a:t>Boniface, though a soldier, should live as a Christian as he defends society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D588-FDF8-4DD7-BDCE-0D68A1B6D951}" type="slidenum">
              <a:rPr lang="en-US" smtClean="0"/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Augustine, Letter 189 “</a:t>
            </a:r>
            <a:r>
              <a:rPr lang="en-US" dirty="0"/>
              <a:t>T</a:t>
            </a:r>
            <a:r>
              <a:rPr lang="en-US" dirty="0" smtClean="0"/>
              <a:t>o Boniface”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795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Read Augustine, Sermon 348 found in </a:t>
            </a:r>
            <a:r>
              <a:rPr lang="en-US" i="1" dirty="0"/>
              <a:t>Works of Augustine, Sermons 341-400 (III/10)</a:t>
            </a:r>
            <a:r>
              <a:rPr lang="en-US" dirty="0"/>
              <a:t>, translated Edmund Hill, New York: New City Press, 1965. and </a:t>
            </a:r>
          </a:p>
          <a:p>
            <a:r>
              <a:rPr lang="en-US" dirty="0"/>
              <a:t>Augustine, Letter 189 “To Boniface” found in </a:t>
            </a:r>
            <a:r>
              <a:rPr lang="en-US" i="1" dirty="0"/>
              <a:t>Works of Augustine, Letters 156 – 210 (II/3)</a:t>
            </a:r>
            <a:r>
              <a:rPr lang="en-US" dirty="0"/>
              <a:t> translated by Roland </a:t>
            </a:r>
            <a:r>
              <a:rPr lang="en-US" dirty="0" err="1"/>
              <a:t>Teske</a:t>
            </a:r>
            <a:r>
              <a:rPr lang="en-US" dirty="0"/>
              <a:t>, New York: New City Press, 1990.</a:t>
            </a:r>
          </a:p>
          <a:p>
            <a:r>
              <a:rPr lang="en-US" dirty="0"/>
              <a:t>Brown, </a:t>
            </a:r>
            <a:r>
              <a:rPr lang="en-US" i="1" dirty="0"/>
              <a:t>Through the Eye of the Needle, </a:t>
            </a:r>
            <a:r>
              <a:rPr lang="en-US" dirty="0"/>
              <a:t> Chapter 21, 22</a:t>
            </a:r>
          </a:p>
          <a:p>
            <a:r>
              <a:rPr lang="en-US" i="1" dirty="0"/>
              <a:t>Compendium of Catholic Social Doctrine, </a:t>
            </a:r>
            <a:r>
              <a:rPr lang="en-US" dirty="0"/>
              <a:t>541-548</a:t>
            </a:r>
          </a:p>
          <a:p>
            <a:r>
              <a:rPr lang="en-US"/>
              <a:t>Write Short Paper</a:t>
            </a:r>
            <a:r>
              <a:rPr lang="en-US"/>
              <a:t>: </a:t>
            </a:r>
            <a:r>
              <a:rPr lang="en-US" smtClean="0"/>
              <a:t>Benjamin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D588-FDF8-4DD7-BDCE-0D68A1B6D951}" type="slidenum">
              <a:rPr lang="en-US" smtClean="0"/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221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Lay Responsibilities before Constantine</a:t>
            </a:r>
          </a:p>
          <a:p>
            <a:r>
              <a:rPr lang="en-US" dirty="0" smtClean="0"/>
              <a:t>Lay Responsibilities after Constantine</a:t>
            </a:r>
          </a:p>
          <a:p>
            <a:pPr lvl="1"/>
            <a:r>
              <a:rPr lang="en-US" dirty="0" smtClean="0"/>
              <a:t>Christian Lay Roles in Society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D588-FDF8-4DD7-BDCE-0D68A1B6D95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889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early Church, wealthier Christians provided places to hold liturgies </a:t>
            </a:r>
          </a:p>
          <a:p>
            <a:r>
              <a:rPr lang="en-US" dirty="0" smtClean="0"/>
              <a:t>Wealthier Christians supported poorer members of the Church</a:t>
            </a:r>
          </a:p>
          <a:p>
            <a:pPr lvl="1"/>
            <a:r>
              <a:rPr lang="en-US" dirty="0" smtClean="0"/>
              <a:t>Including some far beyond the immediate civic area (e.g., Paul’s collection for the saints in Jerusalem)</a:t>
            </a:r>
          </a:p>
          <a:p>
            <a:r>
              <a:rPr lang="en-US" dirty="0" smtClean="0"/>
              <a:t>Key role of laity, as it was for those holding ecclesial offices, was as witness (martyrs) to the pagan world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Laity before Constantine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D588-FDF8-4DD7-BDCE-0D68A1B6D95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480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D578A-628D-4474-AF54-5CBB7828E40B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Roman Persecution of Christians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Christians were not killed because they were practiced Christianity; killed because they refused to also practice Roman religion</a:t>
            </a:r>
          </a:p>
          <a:p>
            <a:r>
              <a:rPr lang="en-US"/>
              <a:t>Persecutions in 1</a:t>
            </a:r>
            <a:r>
              <a:rPr lang="en-US" baseline="30000"/>
              <a:t>st</a:t>
            </a:r>
            <a:r>
              <a:rPr lang="en-US"/>
              <a:t> and 2</a:t>
            </a:r>
            <a:r>
              <a:rPr lang="en-US" baseline="30000"/>
              <a:t>nd</a:t>
            </a:r>
            <a:r>
              <a:rPr lang="en-US"/>
              <a:t> C, with a few exceptions, were local and sporadic</a:t>
            </a:r>
          </a:p>
          <a:p>
            <a:pPr lvl="1"/>
            <a:r>
              <a:rPr lang="en-US"/>
              <a:t>Jealousy of neighbors</a:t>
            </a:r>
          </a:p>
          <a:p>
            <a:pPr lvl="1"/>
            <a:r>
              <a:rPr lang="en-US"/>
              <a:t>Persecutions increased during stressful times</a:t>
            </a:r>
          </a:p>
          <a:p>
            <a:r>
              <a:rPr lang="en-US"/>
              <a:t>Review Letters of Pliny and Trajan</a:t>
            </a:r>
          </a:p>
        </p:txBody>
      </p:sp>
    </p:spTree>
    <p:extLst>
      <p:ext uri="{BB962C8B-B14F-4D97-AF65-F5344CB8AC3E}">
        <p14:creationId xmlns:p14="http://schemas.microsoft.com/office/powerpoint/2010/main" val="3080617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BFFAB-3FBE-4A95-9A53-3248D10062EF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800"/>
              <a:t>Reaction of Christian Community to Persecution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Martyrs were (are) the heroes of the faith</a:t>
            </a:r>
          </a:p>
          <a:p>
            <a:r>
              <a:rPr lang="en-US"/>
              <a:t> Martyr from Greek word</a:t>
            </a:r>
            <a:r>
              <a:rPr lang="en-US">
                <a:latin typeface="Arial Unicode MS" pitchFamily="34" charset="-128"/>
              </a:rPr>
              <a:t> </a:t>
            </a:r>
            <a:r>
              <a:rPr lang="en-US"/>
              <a:t>meaning witness</a:t>
            </a:r>
          </a:p>
          <a:p>
            <a:r>
              <a:rPr lang="en-US"/>
              <a:t>Did not have to die to be a martyr; any one who suffered for the faith was a martyr</a:t>
            </a:r>
          </a:p>
          <a:p>
            <a:r>
              <a:rPr lang="en-US"/>
              <a:t>Living martyrs (confessors) had the highest  standing in the Church</a:t>
            </a:r>
          </a:p>
          <a:p>
            <a:r>
              <a:rPr lang="en-US"/>
              <a:t>Church equally honored women and men who were martyrs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14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Christianity becomes the favored religion of the Emperors</a:t>
            </a:r>
          </a:p>
          <a:p>
            <a:r>
              <a:rPr lang="en-US" dirty="0" smtClean="0"/>
              <a:t>Thus many seek to become Christians for social and political advantages</a:t>
            </a:r>
          </a:p>
          <a:p>
            <a:r>
              <a:rPr lang="en-US" dirty="0" smtClean="0"/>
              <a:t>Many extraordinarily wealthy families become Christians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D588-FDF8-4DD7-BDCE-0D68A1B6D951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Constantine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053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83D083-7A07-4E8D-8CD3-C8E352A9089B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Major Issues Within the Church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Who are heroes now that there are no longer martyrs?</a:t>
            </a:r>
          </a:p>
          <a:p>
            <a:pPr eaLnBrk="1" hangingPunct="1"/>
            <a:r>
              <a:rPr lang="en-US" smtClean="0"/>
              <a:t>How to deal with new members who may be joining Church because it is politically expedient?</a:t>
            </a:r>
          </a:p>
          <a:p>
            <a:pPr eaLnBrk="1" hangingPunct="1"/>
            <a:r>
              <a:rPr lang="en-US" smtClean="0"/>
              <a:t>What is relation between bishops and civil rulers?</a:t>
            </a:r>
          </a:p>
          <a:p>
            <a:pPr lvl="1" eaLnBrk="1" hangingPunct="1"/>
            <a:r>
              <a:rPr lang="en-US" smtClean="0"/>
              <a:t>Evolves very differently in the East and West</a:t>
            </a:r>
          </a:p>
        </p:txBody>
      </p:sp>
    </p:spTree>
    <p:extLst>
      <p:ext uri="{BB962C8B-B14F-4D97-AF65-F5344CB8AC3E}">
        <p14:creationId xmlns:p14="http://schemas.microsoft.com/office/powerpoint/2010/main" val="751552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Extremely wealthy and powerful directly involved in Church</a:t>
            </a:r>
          </a:p>
          <a:p>
            <a:pPr lvl="1"/>
            <a:r>
              <a:rPr lang="en-US" dirty="0" smtClean="0"/>
              <a:t>Constantine assumes position of an Apostle</a:t>
            </a:r>
          </a:p>
          <a:p>
            <a:r>
              <a:rPr lang="en-US" dirty="0" smtClean="0"/>
              <a:t>Some extremely wealthy abandon wealth and become monks</a:t>
            </a:r>
          </a:p>
          <a:p>
            <a:pPr lvl="1"/>
            <a:r>
              <a:rPr lang="en-US" dirty="0" err="1" smtClean="0"/>
              <a:t>Paulinus</a:t>
            </a:r>
            <a:r>
              <a:rPr lang="en-US" dirty="0" smtClean="0"/>
              <a:t> of Nola</a:t>
            </a:r>
          </a:p>
          <a:p>
            <a:pPr lvl="1"/>
            <a:r>
              <a:rPr lang="en-US" dirty="0" err="1" smtClean="0"/>
              <a:t>Melania</a:t>
            </a:r>
            <a:r>
              <a:rPr lang="en-US" dirty="0" smtClean="0"/>
              <a:t> the Younger</a:t>
            </a:r>
          </a:p>
          <a:p>
            <a:r>
              <a:rPr lang="en-US" dirty="0" smtClean="0"/>
              <a:t>Most look for ways to be wealthy and adhere to call of Gospel</a:t>
            </a:r>
          </a:p>
          <a:p>
            <a:pPr lvl="1"/>
            <a:r>
              <a:rPr lang="en-US" dirty="0" smtClean="0"/>
              <a:t>Donations to Church</a:t>
            </a:r>
          </a:p>
          <a:p>
            <a:pPr lvl="1"/>
            <a:r>
              <a:rPr lang="en-US" dirty="0" smtClean="0"/>
              <a:t>Almsgiving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D588-FDF8-4DD7-BDCE-0D68A1B6D951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Wealthy Laity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516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Much of Brown’s </a:t>
            </a:r>
            <a:r>
              <a:rPr lang="en-US" i="1" dirty="0" smtClean="0"/>
              <a:t>Eye of the Needle</a:t>
            </a:r>
            <a:r>
              <a:rPr lang="en-US" dirty="0" smtClean="0"/>
              <a:t> focuses on the transfer of wealth to the Church in 4</a:t>
            </a:r>
            <a:r>
              <a:rPr lang="en-US" baseline="30000" dirty="0" smtClean="0"/>
              <a:t>th</a:t>
            </a:r>
            <a:r>
              <a:rPr lang="en-US" dirty="0" smtClean="0"/>
              <a:t> and 5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</a:p>
          <a:p>
            <a:r>
              <a:rPr lang="en-US" dirty="0" smtClean="0"/>
              <a:t>With that transfer, Church assumes new responsibilities in society</a:t>
            </a:r>
          </a:p>
          <a:p>
            <a:pPr lvl="1"/>
            <a:r>
              <a:rPr lang="en-US" dirty="0" smtClean="0"/>
              <a:t>Judicial (bishops)</a:t>
            </a:r>
          </a:p>
          <a:p>
            <a:pPr lvl="1"/>
            <a:r>
              <a:rPr lang="en-US" dirty="0" smtClean="0"/>
              <a:t>Civic building maintenance</a:t>
            </a:r>
          </a:p>
          <a:p>
            <a:pPr lvl="1"/>
            <a:r>
              <a:rPr lang="en-US" dirty="0" smtClean="0"/>
              <a:t>Protection</a:t>
            </a:r>
          </a:p>
          <a:p>
            <a:pPr lvl="1"/>
            <a:r>
              <a:rPr lang="en-US" dirty="0" smtClean="0"/>
              <a:t>Social stability</a:t>
            </a:r>
          </a:p>
          <a:p>
            <a:r>
              <a:rPr lang="en-US" dirty="0" smtClean="0"/>
              <a:t>Church becomes a partner with wealthy </a:t>
            </a:r>
            <a:r>
              <a:rPr lang="en-US" smtClean="0"/>
              <a:t>in society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ED588-FDF8-4DD7-BDCE-0D68A1B6D951}" type="slidenum">
              <a:rPr lang="en-US" smtClean="0"/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Massive Wealth Transfer to Church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5091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3263</TotalTime>
  <Words>738</Words>
  <Application>Microsoft Office PowerPoint</Application>
  <PresentationFormat>On-screen Show (4:3)</PresentationFormat>
  <Paragraphs>105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Role of Lay Wealthy</vt:lpstr>
      <vt:lpstr>Outline</vt:lpstr>
      <vt:lpstr>Laity before Constantine</vt:lpstr>
      <vt:lpstr>Roman Persecution of Christians</vt:lpstr>
      <vt:lpstr>Reaction of Christian Community to Persecution</vt:lpstr>
      <vt:lpstr>After Constantine</vt:lpstr>
      <vt:lpstr>Major Issues Within the Church</vt:lpstr>
      <vt:lpstr>Role of Wealthy Laity</vt:lpstr>
      <vt:lpstr>Massive Wealth Transfer to Church</vt:lpstr>
      <vt:lpstr>Means of Support of Church</vt:lpstr>
      <vt:lpstr>Christian Understanding of Role of Laity in Society</vt:lpstr>
      <vt:lpstr>Augustine, Sermon 348</vt:lpstr>
      <vt:lpstr>Augustine, Letter 189 “To Boniface”</vt:lpstr>
      <vt:lpstr>Assignments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Lay Wealthy</dc:title>
  <dc:creator>Ann Orlando</dc:creator>
  <cp:lastModifiedBy>Ann Orlando</cp:lastModifiedBy>
  <cp:revision>25</cp:revision>
  <dcterms:created xsi:type="dcterms:W3CDTF">2013-03-08T19:43:32Z</dcterms:created>
  <dcterms:modified xsi:type="dcterms:W3CDTF">2013-04-14T11:28:25Z</dcterms:modified>
</cp:coreProperties>
</file>