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206452-A57A-4488-B9BB-9C518AB82D3A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315A481-7E4F-4567-A96E-0D80311B20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advent.org/fathers/200150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Liturgy and Wealth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April 25,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57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Ancient Greek liturgy</a:t>
            </a:r>
          </a:p>
          <a:p>
            <a:r>
              <a:rPr lang="en-US" dirty="0" smtClean="0"/>
              <a:t>Ancient Christian liturgy</a:t>
            </a:r>
          </a:p>
          <a:p>
            <a:r>
              <a:rPr lang="en-US" dirty="0" smtClean="0"/>
              <a:t>Role of the wealthy</a:t>
            </a:r>
          </a:p>
          <a:p>
            <a:r>
              <a:rPr lang="en-US" dirty="0" smtClean="0"/>
              <a:t>Assignments</a:t>
            </a:r>
          </a:p>
          <a:p>
            <a:r>
              <a:rPr lang="en-US" dirty="0" smtClean="0"/>
              <a:t>NB See </a:t>
            </a:r>
            <a:r>
              <a:rPr lang="en-US" i="1" dirty="0" smtClean="0"/>
              <a:t>Theological </a:t>
            </a:r>
            <a:r>
              <a:rPr lang="en-US" i="1" smtClean="0"/>
              <a:t>Dictionary of the </a:t>
            </a:r>
            <a:r>
              <a:rPr lang="en-US" i="1" dirty="0" smtClean="0"/>
              <a:t>New Testament, </a:t>
            </a:r>
            <a:r>
              <a:rPr lang="en-US" dirty="0" smtClean="0"/>
              <a:t>Vol. IV, Gerhard </a:t>
            </a:r>
            <a:r>
              <a:rPr lang="en-US" dirty="0" err="1" smtClean="0"/>
              <a:t>Kittel</a:t>
            </a:r>
            <a:r>
              <a:rPr lang="en-US" dirty="0" smtClean="0"/>
              <a:t> pp215-231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6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Literally, “the work of the people”</a:t>
            </a:r>
          </a:p>
          <a:p>
            <a:r>
              <a:rPr lang="en-US" dirty="0" smtClean="0"/>
              <a:t>In addition to taxes, wealthy individuals were required to fund civic building functions and other services</a:t>
            </a:r>
          </a:p>
          <a:p>
            <a:pPr lvl="1"/>
            <a:r>
              <a:rPr lang="en-US" dirty="0" smtClean="0"/>
              <a:t>Same will be true in Roman society</a:t>
            </a:r>
          </a:p>
          <a:p>
            <a:r>
              <a:rPr lang="en-US" dirty="0" smtClean="0"/>
              <a:t>In popular usage takes general meaning of any service rendered because of one’s office or position to another</a:t>
            </a:r>
          </a:p>
          <a:p>
            <a:pPr lvl="1"/>
            <a:r>
              <a:rPr lang="en-US" dirty="0" smtClean="0"/>
              <a:t>Slave to master (Aristotle)</a:t>
            </a:r>
          </a:p>
          <a:p>
            <a:pPr lvl="1"/>
            <a:r>
              <a:rPr lang="en-US" dirty="0" smtClean="0"/>
              <a:t>Family members to each other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Ancient Greek Meaning of </a:t>
            </a:r>
            <a:r>
              <a:rPr lang="en-US" i="1" dirty="0" err="1" smtClean="0"/>
              <a:t>leitourgia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3206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Used only as a type of service owed to God</a:t>
            </a:r>
          </a:p>
          <a:p>
            <a:r>
              <a:rPr lang="en-US" dirty="0" smtClean="0"/>
              <a:t>In particular service of a priestly type as part of a ritual</a:t>
            </a:r>
          </a:p>
          <a:p>
            <a:r>
              <a:rPr lang="en-US" dirty="0" smtClean="0"/>
              <a:t>If service to others is implied, </a:t>
            </a:r>
            <a:r>
              <a:rPr lang="en-US" i="1" dirty="0" err="1" smtClean="0"/>
              <a:t>diakonos</a:t>
            </a:r>
            <a:r>
              <a:rPr lang="en-US" dirty="0" smtClean="0"/>
              <a:t> or a similar term is used</a:t>
            </a:r>
          </a:p>
          <a:p>
            <a:r>
              <a:rPr lang="en-US" dirty="0" smtClean="0"/>
              <a:t>No use of general type of service, such as used in ancient Greece</a:t>
            </a:r>
          </a:p>
          <a:p>
            <a:pPr lvl="1"/>
            <a:r>
              <a:rPr lang="en-US" dirty="0" smtClean="0"/>
              <a:t>Implication is that LXX authors/translators wanted an exclusive term for priestly ministry</a:t>
            </a:r>
          </a:p>
          <a:p>
            <a:r>
              <a:rPr lang="en-US" dirty="0" smtClean="0"/>
              <a:t>The people receive the benefits of the service, which can only be offered in sacrifice to God by the priest</a:t>
            </a:r>
          </a:p>
          <a:p>
            <a:pPr lvl="1"/>
            <a:r>
              <a:rPr lang="en-US" dirty="0" smtClean="0"/>
              <a:t>Benefit of God’s care</a:t>
            </a:r>
          </a:p>
          <a:p>
            <a:pPr lvl="1"/>
            <a:r>
              <a:rPr lang="en-US" dirty="0" smtClean="0"/>
              <a:t>Priest also includes peoples individual sacrifices and offerings as part of the </a:t>
            </a:r>
            <a:r>
              <a:rPr lang="en-US" i="1" dirty="0" err="1" smtClean="0"/>
              <a:t>leitourgia</a:t>
            </a:r>
            <a:endParaRPr lang="en-US" i="1" dirty="0" smtClean="0"/>
          </a:p>
          <a:p>
            <a:r>
              <a:rPr lang="en-US" dirty="0" smtClean="0"/>
              <a:t>See Ex 28-29 Nu 25; </a:t>
            </a:r>
            <a:r>
              <a:rPr lang="en-US" dirty="0" err="1" smtClean="0"/>
              <a:t>Ez</a:t>
            </a:r>
            <a:r>
              <a:rPr lang="en-US" dirty="0" smtClean="0"/>
              <a:t>  40-46</a:t>
            </a:r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Leitourgia</a:t>
            </a:r>
            <a:r>
              <a:rPr lang="en-US" dirty="0" smtClean="0"/>
              <a:t> in LXX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424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Leitourgia</a:t>
            </a:r>
            <a:r>
              <a:rPr lang="en-US" dirty="0" smtClean="0"/>
              <a:t> and derivatives are used only 15 times in NT</a:t>
            </a:r>
          </a:p>
          <a:p>
            <a:r>
              <a:rPr lang="en-US" dirty="0" smtClean="0"/>
              <a:t>Hebrews has most frequent use (6 times)</a:t>
            </a:r>
          </a:p>
          <a:p>
            <a:pPr lvl="1"/>
            <a:r>
              <a:rPr lang="en-US" dirty="0" smtClean="0"/>
              <a:t>Emphasis on Priesthood of Jesus Christ</a:t>
            </a:r>
          </a:p>
          <a:p>
            <a:pPr lvl="1"/>
            <a:r>
              <a:rPr lang="en-US" dirty="0" smtClean="0"/>
              <a:t>Emphasis on sacrifice of Jesus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Heb</a:t>
            </a:r>
            <a:r>
              <a:rPr lang="en-US" dirty="0" smtClean="0"/>
              <a:t> 1:14; 8:6; 9:21; 10:11 for examples</a:t>
            </a:r>
          </a:p>
          <a:p>
            <a:r>
              <a:rPr lang="en-US" dirty="0" smtClean="0"/>
              <a:t>Paul uses it 3 times</a:t>
            </a:r>
          </a:p>
          <a:p>
            <a:pPr lvl="1"/>
            <a:r>
              <a:rPr lang="en-US" dirty="0" smtClean="0"/>
              <a:t>Rom 15:27; 2 Cor. 9:12; Phil 2:17  </a:t>
            </a:r>
          </a:p>
          <a:p>
            <a:pPr lvl="1"/>
            <a:r>
              <a:rPr lang="en-US" dirty="0" smtClean="0"/>
              <a:t>Rom 15:27 and 2 </a:t>
            </a:r>
            <a:r>
              <a:rPr lang="en-US" dirty="0" err="1" smtClean="0"/>
              <a:t>Cor</a:t>
            </a:r>
            <a:r>
              <a:rPr lang="en-US" dirty="0" smtClean="0"/>
              <a:t> 9:12 both refer to collecting money as a “service” for the Church in Jerusalem</a:t>
            </a:r>
          </a:p>
          <a:p>
            <a:r>
              <a:rPr lang="en-US" dirty="0" smtClean="0"/>
              <a:t>Luke/Acts</a:t>
            </a:r>
          </a:p>
          <a:p>
            <a:pPr lvl="1"/>
            <a:r>
              <a:rPr lang="en-US" dirty="0" smtClean="0"/>
              <a:t>In Luke (1:23) as prayer or ministry in the Temple</a:t>
            </a:r>
          </a:p>
          <a:p>
            <a:pPr lvl="1"/>
            <a:r>
              <a:rPr lang="en-US" dirty="0" smtClean="0"/>
              <a:t>In Acts 13:2 as gathering of Christians to pray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Leitourgia</a:t>
            </a:r>
            <a:r>
              <a:rPr lang="en-US" dirty="0" smtClean="0"/>
              <a:t> in 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1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Leitourgia</a:t>
            </a:r>
            <a:r>
              <a:rPr lang="en-US" dirty="0" smtClean="0"/>
              <a:t> is used in </a:t>
            </a:r>
            <a:r>
              <a:rPr lang="en-US" i="1" dirty="0" err="1" smtClean="0"/>
              <a:t>Didache</a:t>
            </a:r>
            <a:r>
              <a:rPr lang="en-US" dirty="0" smtClean="0"/>
              <a:t> to describe Eucharistic meal (15)</a:t>
            </a:r>
          </a:p>
          <a:p>
            <a:r>
              <a:rPr lang="en-US" dirty="0" smtClean="0"/>
              <a:t>Justin Martyr, </a:t>
            </a:r>
            <a:r>
              <a:rPr lang="en-US" i="1" dirty="0" smtClean="0"/>
              <a:t>First Apology, </a:t>
            </a:r>
            <a:r>
              <a:rPr lang="en-US" dirty="0" smtClean="0"/>
              <a:t>61, 65</a:t>
            </a:r>
          </a:p>
          <a:p>
            <a:pPr lvl="1"/>
            <a:r>
              <a:rPr lang="en-US" dirty="0" smtClean="0"/>
              <a:t>Description of Sunday Christian gathering and worship</a:t>
            </a:r>
          </a:p>
          <a:p>
            <a:pPr lvl="1"/>
            <a:r>
              <a:rPr lang="en-US" dirty="0" smtClean="0"/>
              <a:t>Note collection from wealthy to be given to the Church for distribution to poor by deacons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Liturgy in Early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8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of two main liturgies in Greek Church</a:t>
            </a:r>
          </a:p>
          <a:p>
            <a:pPr lvl="1"/>
            <a:r>
              <a:rPr lang="en-US" dirty="0" smtClean="0"/>
              <a:t>Other is Liturgy of St. Basil the Great</a:t>
            </a:r>
          </a:p>
          <a:p>
            <a:r>
              <a:rPr lang="en-US" dirty="0" smtClean="0"/>
              <a:t>Probably was written by John Chrysostom</a:t>
            </a:r>
          </a:p>
          <a:p>
            <a:pPr lvl="1"/>
            <a:r>
              <a:rPr lang="en-US" dirty="0" smtClean="0"/>
              <a:t>Adaptation form older </a:t>
            </a:r>
            <a:r>
              <a:rPr lang="en-US" dirty="0" err="1" smtClean="0"/>
              <a:t>Syriac</a:t>
            </a:r>
            <a:r>
              <a:rPr lang="en-US" dirty="0" smtClean="0"/>
              <a:t> Eucharistic prayers</a:t>
            </a:r>
          </a:p>
          <a:p>
            <a:pPr lvl="1"/>
            <a:r>
              <a:rPr lang="en-US" dirty="0" smtClean="0"/>
              <a:t>Special Trinitarian emphasis, counter to </a:t>
            </a:r>
            <a:r>
              <a:rPr lang="en-US" dirty="0" err="1" smtClean="0"/>
              <a:t>Eunomians</a:t>
            </a:r>
            <a:endParaRPr lang="en-US" dirty="0" smtClean="0"/>
          </a:p>
          <a:p>
            <a:r>
              <a:rPr lang="en-US" dirty="0" smtClean="0"/>
              <a:t>John was especially known for his preaching during the liturgy</a:t>
            </a:r>
          </a:p>
          <a:p>
            <a:pPr lvl="1"/>
            <a:r>
              <a:rPr lang="en-US" dirty="0" smtClean="0"/>
              <a:t>May have been the first bishop not to preach from his chair (cathedra) in the apse, but from the ambo</a:t>
            </a:r>
          </a:p>
          <a:p>
            <a:pPr lvl="1"/>
            <a:r>
              <a:rPr lang="en-US" dirty="0" smtClean="0"/>
              <a:t>John had a weak voice and wanted to make sure all could hear him</a:t>
            </a:r>
          </a:p>
          <a:p>
            <a:pPr lvl="1"/>
            <a:r>
              <a:rPr lang="en-US" smtClean="0"/>
              <a:t>Has become </a:t>
            </a:r>
            <a:r>
              <a:rPr lang="en-US" dirty="0" smtClean="0"/>
              <a:t>the practice ever since (East and West)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Liturgy of St. John Chrysostom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5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lengthy series of Homilies, probably written early during his tenure as Patriarch of Constantinople</a:t>
            </a:r>
          </a:p>
          <a:p>
            <a:r>
              <a:rPr lang="en-US" dirty="0" smtClean="0"/>
              <a:t>Fathers focused on Matthew and John</a:t>
            </a:r>
          </a:p>
          <a:p>
            <a:pPr lvl="1"/>
            <a:r>
              <a:rPr lang="en-US" dirty="0" smtClean="0"/>
              <a:t>Matthew and John understood to be direct disciples of Jesus</a:t>
            </a:r>
          </a:p>
          <a:p>
            <a:pPr lvl="1"/>
            <a:r>
              <a:rPr lang="en-US" dirty="0" smtClean="0"/>
              <a:t>Luke a disciple of Paul</a:t>
            </a:r>
          </a:p>
          <a:p>
            <a:pPr lvl="1"/>
            <a:r>
              <a:rPr lang="en-US" dirty="0" smtClean="0"/>
              <a:t>Mark, a disciple of Peter, seen as derivative of Matthew</a:t>
            </a:r>
          </a:p>
          <a:p>
            <a:r>
              <a:rPr lang="en-US" dirty="0" smtClean="0"/>
              <a:t>This tradition maintained in Church until liturgical revisions after Vatican II, into year A, B, C cycles</a:t>
            </a:r>
          </a:p>
          <a:p>
            <a:pPr lvl="1"/>
            <a:r>
              <a:rPr lang="en-US" dirty="0" smtClean="0"/>
              <a:t>Almost all readings taken from Matthew or John </a:t>
            </a:r>
            <a:r>
              <a:rPr lang="en-US" smtClean="0"/>
              <a:t>(Cycle A)</a:t>
            </a:r>
            <a:endParaRPr lang="en-US" dirty="0" smtClean="0"/>
          </a:p>
          <a:p>
            <a:pPr lvl="1"/>
            <a:r>
              <a:rPr lang="en-US" dirty="0" smtClean="0"/>
              <a:t>Of course, we still read John exclusively for Holy Week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Homilies on Matthew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74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Chrysostom, Homily 50 on Mt 14:23-24 available at </a:t>
            </a:r>
            <a:r>
              <a:rPr lang="en-US" u="sng" dirty="0">
                <a:hlinkClick r:id="rId2"/>
              </a:rPr>
              <a:t>http://www.newadvent.org/fathers/200150.htm</a:t>
            </a:r>
            <a:r>
              <a:rPr lang="en-US" dirty="0"/>
              <a:t> </a:t>
            </a:r>
          </a:p>
          <a:p>
            <a:r>
              <a:rPr lang="en-US" dirty="0"/>
              <a:t>Brown, </a:t>
            </a:r>
            <a:r>
              <a:rPr lang="en-US" i="1" dirty="0"/>
              <a:t>Through the Eye of the Needle, </a:t>
            </a:r>
            <a:r>
              <a:rPr lang="en-US" dirty="0"/>
              <a:t>Conclusion</a:t>
            </a:r>
          </a:p>
          <a:p>
            <a:r>
              <a:rPr lang="en-US" i="1" dirty="0"/>
              <a:t>Compendium of Catholic Social Doctrine, </a:t>
            </a:r>
            <a:r>
              <a:rPr lang="en-US" dirty="0"/>
              <a:t>575-583</a:t>
            </a:r>
          </a:p>
          <a:p>
            <a:r>
              <a:rPr lang="en-US" dirty="0"/>
              <a:t>Write short paper: </a:t>
            </a:r>
            <a:r>
              <a:rPr lang="en-US" dirty="0" smtClean="0"/>
              <a:t>Daniel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30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2776</TotalTime>
  <Words>600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Liturgy and Wealth</vt:lpstr>
      <vt:lpstr>Outline</vt:lpstr>
      <vt:lpstr>Ancient Greek Meaning of leitourgia</vt:lpstr>
      <vt:lpstr>Leitourgia in LXX</vt:lpstr>
      <vt:lpstr>Leitourgia in NT</vt:lpstr>
      <vt:lpstr>Liturgy in Early Church</vt:lpstr>
      <vt:lpstr>Liturgy of St. John Chrysostom</vt:lpstr>
      <vt:lpstr>Homilies on Matthew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Liturgy and Wealth</dc:title>
  <dc:creator>Ann Orlando</dc:creator>
  <cp:lastModifiedBy>Ann Orlando</cp:lastModifiedBy>
  <cp:revision>23</cp:revision>
  <dcterms:created xsi:type="dcterms:W3CDTF">2013-03-28T11:04:53Z</dcterms:created>
  <dcterms:modified xsi:type="dcterms:W3CDTF">2013-04-23T20:27:25Z</dcterms:modified>
</cp:coreProperties>
</file>